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881839956" r:id="rId2"/>
    <p:sldId id="1881839957" r:id="rId3"/>
    <p:sldId id="1881839945" r:id="rId4"/>
    <p:sldId id="1881839951" r:id="rId5"/>
    <p:sldId id="1881839946" r:id="rId6"/>
    <p:sldId id="1881839953" r:id="rId7"/>
    <p:sldId id="1881839954" r:id="rId8"/>
    <p:sldId id="1881839955" r:id="rId9"/>
    <p:sldId id="1881839901" r:id="rId10"/>
    <p:sldId id="1881839958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C05A14-3D20-6126-94C3-09FC91C5B23C}" v="55" dt="2022-06-01T17:34:25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s Ouellet (CIUSSS EMTL)" userId="S::gouellet.hmr@ssss.gouv.qc.ca::dfb6a1c8-df38-4266-8c23-8caf63b9421e" providerId="AD" clId="Web-{C2C05A14-3D20-6126-94C3-09FC91C5B23C}"/>
    <pc:docChg chg="mod addSld modSld sldOrd">
      <pc:chgData name="Georges Ouellet (CIUSSS EMTL)" userId="S::gouellet.hmr@ssss.gouv.qc.ca::dfb6a1c8-df38-4266-8c23-8caf63b9421e" providerId="AD" clId="Web-{C2C05A14-3D20-6126-94C3-09FC91C5B23C}" dt="2022-06-01T17:34:25.089" v="61"/>
      <pc:docMkLst>
        <pc:docMk/>
      </pc:docMkLst>
      <pc:sldChg chg="mod modShow">
        <pc:chgData name="Georges Ouellet (CIUSSS EMTL)" userId="S::gouellet.hmr@ssss.gouv.qc.ca::dfb6a1c8-df38-4266-8c23-8caf63b9421e" providerId="AD" clId="Web-{C2C05A14-3D20-6126-94C3-09FC91C5B23C}" dt="2022-06-01T17:34:18.635" v="60"/>
        <pc:sldMkLst>
          <pc:docMk/>
          <pc:sldMk cId="3979077062" sldId="1881839901"/>
        </pc:sldMkLst>
      </pc:sldChg>
      <pc:sldChg chg="mod modShow">
        <pc:chgData name="Georges Ouellet (CIUSSS EMTL)" userId="S::gouellet.hmr@ssss.gouv.qc.ca::dfb6a1c8-df38-4266-8c23-8caf63b9421e" providerId="AD" clId="Web-{C2C05A14-3D20-6126-94C3-09FC91C5B23C}" dt="2022-06-01T17:34:01.354" v="57"/>
        <pc:sldMkLst>
          <pc:docMk/>
          <pc:sldMk cId="4292487955" sldId="1881839953"/>
        </pc:sldMkLst>
      </pc:sldChg>
      <pc:sldChg chg="mod modShow">
        <pc:chgData name="Georges Ouellet (CIUSSS EMTL)" userId="S::gouellet.hmr@ssss.gouv.qc.ca::dfb6a1c8-df38-4266-8c23-8caf63b9421e" providerId="AD" clId="Web-{C2C05A14-3D20-6126-94C3-09FC91C5B23C}" dt="2022-06-01T17:34:08.026" v="58"/>
        <pc:sldMkLst>
          <pc:docMk/>
          <pc:sldMk cId="1870353692" sldId="1881839954"/>
        </pc:sldMkLst>
      </pc:sldChg>
      <pc:sldChg chg="mod modShow">
        <pc:chgData name="Georges Ouellet (CIUSSS EMTL)" userId="S::gouellet.hmr@ssss.gouv.qc.ca::dfb6a1c8-df38-4266-8c23-8caf63b9421e" providerId="AD" clId="Web-{C2C05A14-3D20-6126-94C3-09FC91C5B23C}" dt="2022-06-01T17:34:15.776" v="59"/>
        <pc:sldMkLst>
          <pc:docMk/>
          <pc:sldMk cId="681555826" sldId="1881839955"/>
        </pc:sldMkLst>
      </pc:sldChg>
      <pc:sldChg chg="modSp new mod ord modClrScheme chgLayout">
        <pc:chgData name="Georges Ouellet (CIUSSS EMTL)" userId="S::gouellet.hmr@ssss.gouv.qc.ca::dfb6a1c8-df38-4266-8c23-8caf63b9421e" providerId="AD" clId="Web-{C2C05A14-3D20-6126-94C3-09FC91C5B23C}" dt="2022-06-01T17:33:23.556" v="56"/>
        <pc:sldMkLst>
          <pc:docMk/>
          <pc:sldMk cId="1889069891" sldId="1881839956"/>
        </pc:sldMkLst>
        <pc:spChg chg="mod ord">
          <ac:chgData name="Georges Ouellet (CIUSSS EMTL)" userId="S::gouellet.hmr@ssss.gouv.qc.ca::dfb6a1c8-df38-4266-8c23-8caf63b9421e" providerId="AD" clId="Web-{C2C05A14-3D20-6126-94C3-09FC91C5B23C}" dt="2022-06-01T17:30:55.429" v="6" actId="20577"/>
          <ac:spMkLst>
            <pc:docMk/>
            <pc:sldMk cId="1889069891" sldId="1881839956"/>
            <ac:spMk id="2" creationId="{41066B58-70D3-209A-12BF-A793228BB6D4}"/>
          </ac:spMkLst>
        </pc:spChg>
        <pc:spChg chg="mod ord">
          <ac:chgData name="Georges Ouellet (CIUSSS EMTL)" userId="S::gouellet.hmr@ssss.gouv.qc.ca::dfb6a1c8-df38-4266-8c23-8caf63b9421e" providerId="AD" clId="Web-{C2C05A14-3D20-6126-94C3-09FC91C5B23C}" dt="2022-06-01T17:30:48.679" v="4"/>
          <ac:spMkLst>
            <pc:docMk/>
            <pc:sldMk cId="1889069891" sldId="1881839956"/>
            <ac:spMk id="3" creationId="{A1EF4223-C51F-0DC1-F485-20F146C02AC1}"/>
          </ac:spMkLst>
        </pc:spChg>
      </pc:sldChg>
      <pc:sldChg chg="modSp new mod ord modClrScheme chgLayout">
        <pc:chgData name="Georges Ouellet (CIUSSS EMTL)" userId="S::gouellet.hmr@ssss.gouv.qc.ca::dfb6a1c8-df38-4266-8c23-8caf63b9421e" providerId="AD" clId="Web-{C2C05A14-3D20-6126-94C3-09FC91C5B23C}" dt="2022-06-01T17:34:25.089" v="61"/>
        <pc:sldMkLst>
          <pc:docMk/>
          <pc:sldMk cId="2626836224" sldId="1881839957"/>
        </pc:sldMkLst>
        <pc:spChg chg="mod ord">
          <ac:chgData name="Georges Ouellet (CIUSSS EMTL)" userId="S::gouellet.hmr@ssss.gouv.qc.ca::dfb6a1c8-df38-4266-8c23-8caf63b9421e" providerId="AD" clId="Web-{C2C05A14-3D20-6126-94C3-09FC91C5B23C}" dt="2022-06-01T17:31:25.351" v="10" actId="20577"/>
          <ac:spMkLst>
            <pc:docMk/>
            <pc:sldMk cId="2626836224" sldId="1881839957"/>
            <ac:spMk id="2" creationId="{6202209E-4303-A1DD-6116-A3652730D3AC}"/>
          </ac:spMkLst>
        </pc:spChg>
        <pc:spChg chg="mod ord">
          <ac:chgData name="Georges Ouellet (CIUSSS EMTL)" userId="S::gouellet.hmr@ssss.gouv.qc.ca::dfb6a1c8-df38-4266-8c23-8caf63b9421e" providerId="AD" clId="Web-{C2C05A14-3D20-6126-94C3-09FC91C5B23C}" dt="2022-06-01T17:32:26.477" v="39" actId="20577"/>
          <ac:spMkLst>
            <pc:docMk/>
            <pc:sldMk cId="2626836224" sldId="1881839957"/>
            <ac:spMk id="3" creationId="{0A39800D-78E3-1938-03E2-8519FB19D3A5}"/>
          </ac:spMkLst>
        </pc:spChg>
      </pc:sldChg>
      <pc:sldChg chg="modSp new mod modClrScheme chgLayout">
        <pc:chgData name="Georges Ouellet (CIUSSS EMTL)" userId="S::gouellet.hmr@ssss.gouv.qc.ca::dfb6a1c8-df38-4266-8c23-8caf63b9421e" providerId="AD" clId="Web-{C2C05A14-3D20-6126-94C3-09FC91C5B23C}" dt="2022-06-01T17:33:17.181" v="55" actId="20577"/>
        <pc:sldMkLst>
          <pc:docMk/>
          <pc:sldMk cId="3010192673" sldId="1881839958"/>
        </pc:sldMkLst>
        <pc:spChg chg="mod ord">
          <ac:chgData name="Georges Ouellet (CIUSSS EMTL)" userId="S::gouellet.hmr@ssss.gouv.qc.ca::dfb6a1c8-df38-4266-8c23-8caf63b9421e" providerId="AD" clId="Web-{C2C05A14-3D20-6126-94C3-09FC91C5B23C}" dt="2022-06-01T17:33:17.181" v="55" actId="20577"/>
          <ac:spMkLst>
            <pc:docMk/>
            <pc:sldMk cId="3010192673" sldId="1881839958"/>
            <ac:spMk id="2" creationId="{24E10C4F-771A-0AB1-8A82-B176D52E8234}"/>
          </ac:spMkLst>
        </pc:spChg>
        <pc:spChg chg="mod ord">
          <ac:chgData name="Georges Ouellet (CIUSSS EMTL)" userId="S::gouellet.hmr@ssss.gouv.qc.ca::dfb6a1c8-df38-4266-8c23-8caf63b9421e" providerId="AD" clId="Web-{C2C05A14-3D20-6126-94C3-09FC91C5B23C}" dt="2022-06-01T17:33:06.244" v="43" actId="20577"/>
          <ac:spMkLst>
            <pc:docMk/>
            <pc:sldMk cId="3010192673" sldId="1881839958"/>
            <ac:spMk id="3" creationId="{D60789E0-2A8E-5F41-70D8-59509B469A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2B7A3-14F4-4BAD-83D8-AEA3F4E89D07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13B7-7261-4B85-B52D-30C26E441EE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7083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300038"/>
            <a:ext cx="5156200" cy="2900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="1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Q: </a:t>
            </a:r>
            <a:r>
              <a:rPr lang="en-US" sz="10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 CSP, there is a -7 days window time for Visit 1 (study day = -21 days). Does it mean certain procedures, such as signing ICF, checking medical history, physical examination, concomitant medications, inclusion and exclusion criteria, can be done within 7 days prior to Visit 1? Or they must be done at the day of Visit 1 (LIDI)? </a:t>
            </a:r>
          </a:p>
          <a:p>
            <a:r>
              <a:rPr lang="en-US" sz="1000" b="1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A: </a:t>
            </a:r>
            <a:r>
              <a:rPr lang="en-US" sz="10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Certain things can be done prior to the LIDI Screen Visit 1; CRITICALLY ICF MUST be signed before anything else is done.  Pulse, BP, ECG, pre-Dialysis weight and labs, must be done on Screening Day 1 not prior.  If Inclusion/Exclusion criteria are done prior, they MUST BE repeated in case arrhythmia is determined on ECG.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ECG - ECG during screening period and randomization visit should be performed PRIOR to dialysis to prevent the potential issues - post-dialysis may temporarily cause false results of myocardial hypoxia from dehydration.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57A81-DEF9-4B57-AC08-20326D7F815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934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300038"/>
            <a:ext cx="5156200" cy="2900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57A81-DEF9-4B57-AC08-20326D7F815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81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300038"/>
            <a:ext cx="5156200" cy="2900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See Table 2 – Footnote e - </a:t>
            </a:r>
            <a:r>
              <a: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prior session post-dialysis weight measured at dialysis session immediately prior to the study visit will be used in the calculation of interdialytic weight gain.</a:t>
            </a:r>
          </a:p>
          <a:p>
            <a:endPara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Page 39, 8.2.2</a:t>
            </a:r>
          </a:p>
          <a:p>
            <a:endPara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PLEASE ASK SITES – how often post-dialysis weight are measured? Every single dialysis visit? Or only once a week?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57A81-DEF9-4B57-AC08-20326D7F815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603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300038"/>
            <a:ext cx="5156200" cy="2900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57A81-DEF9-4B57-AC08-20326D7F815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156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300038"/>
            <a:ext cx="5156200" cy="2900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>
                <a:solidFill>
                  <a:srgbClr val="0070C0"/>
                </a:solidFill>
              </a:rPr>
              <a:t>CSP2 clarifies Weights not done if visits are by TC or video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57A81-DEF9-4B57-AC08-20326D7F815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778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300038"/>
            <a:ext cx="5156200" cy="2900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57A81-DEF9-4B57-AC08-20326D7F815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37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300038"/>
            <a:ext cx="5156200" cy="2900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57A81-DEF9-4B57-AC08-20326D7F815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EFFC665-7375-4D4F-B67C-C861C7D06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51D9C66-4836-4DA3-A327-66D86BDD3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1CABD7C-EC96-4AC4-845A-B784E59B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91E7AD7-32A7-40A0-B446-50DB4E37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A6A2776-1C52-4BC5-BF62-1C948634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943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9FFC329-793D-4177-A585-6ECA1964F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EA7A1AB-A008-44E9-94AE-F658C164F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68923B3-01FA-45AB-BA69-3C51EF8E3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1B962A-7A7F-4C5F-9D91-7DF513B0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609BB90-B143-4824-90EA-FA7F6FE2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00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9721F8E-991A-490D-8856-E57F2B975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94EE36C-C6B2-4D53-9ECE-FB0005A82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50F62D5-D592-481C-A6D0-239825440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4652310-1E28-49A5-AB3F-64EB0DF75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D303E83-E38F-4C34-B7D8-6AD14993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0525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9B03F247-4297-4973-90A3-0193475A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E358DA9E-BDF5-4DC7-B478-434301D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5" name="Text Placeholder 96">
            <a:extLst>
              <a:ext uri="{FF2B5EF4-FFF2-40B4-BE49-F238E27FC236}">
                <a16:creationId xmlns:a16="http://schemas.microsoft.com/office/drawing/2014/main" xmlns="" id="{5D317BC2-3CD5-4931-93AD-CC95F2C50D24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6904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000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389224"/>
            <a:ext cx="9855200" cy="468217"/>
          </a:xfrm>
        </p:spPr>
        <p:txBody>
          <a:bodyPr vert="horz" lIns="90000" tIns="46800" rIns="90000" bIns="46800" rtlCol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en-US"/>
              <a:t>Reference(s)</a:t>
            </a:r>
          </a:p>
        </p:txBody>
      </p:sp>
    </p:spTree>
    <p:extLst>
      <p:ext uri="{BB962C8B-B14F-4D97-AF65-F5344CB8AC3E}">
        <p14:creationId xmlns:p14="http://schemas.microsoft.com/office/powerpoint/2010/main" val="90206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51BAC8D-88F0-4731-80FF-6D0A220C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D4A4275-9D52-44EA-A59B-2D2532498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B5E861B-4098-4C1B-91A8-2DABD0EB6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5758E26-A3C6-4F25-AB6D-E5EDA2D3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4050721-E6DB-4199-9BFE-1EF442B0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484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F3EEF6D-8EE7-44EC-9E1E-D84DA6C4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321916C-A36C-466A-8449-FDFC2E895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7921799-3E41-4923-AA2D-D3009D904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CD66E9E-183C-499B-8352-EE0DAB31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6BFA701-DBCB-4EA7-991A-B76239C8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F0AC293-274B-4F3F-A3FF-EA0C9CD5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07F209C-6A5C-413A-A407-52087EC4AE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BFFBD94-6438-4691-98C6-370370914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B20D082-6DD1-4404-8CB0-C478FC708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2C56168-47B0-45D7-832A-4AE36544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DF502C9-7204-45A0-A820-0DCBF13A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527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3F7F7B-DEEA-486B-AE38-2F258CCED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0A8DCA6-2310-4760-B8BB-2B73B78F7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46A5D0B-4C11-42A6-BA0D-F5C63B4D1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BC481AF8-0AD0-41A9-B66F-C185A6F63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430E5D2-0145-4676-A059-70615D60B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0C8FD38-1306-4CB9-BBFC-CD3ECF0AA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48B45ED5-DA7A-4AA9-9A52-FD2C1291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E1EF2BE7-EE9E-476E-B8EE-886DC563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484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3D817E-0BC5-43AF-848A-DF8D1D0F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5D9A5D35-4D15-46FB-A600-CDF820BEF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1FE27819-2FB7-4EF5-96A6-57C86D3EE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8C6DF40A-5E0B-4CE3-AB80-9EF3883D8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79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53E305DC-D179-4B99-A996-E314B4E87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4773B4EF-E24D-48D3-8A88-9BD585C88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5A9E8160-8BED-436B-9CB5-62954263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152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5CEF4EB-3143-422F-A376-6B06CFE0B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C5A322D-CAEC-4E6D-ACD6-1DC5331C6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83AE78E-1E94-4A93-BC79-AA6AB1DFE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43AA714-B8D6-45A7-9C02-FAA403360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7B19D40-E8A9-4AA1-A230-F9896A57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2DA8993-7EEF-4EAA-915B-38C83D40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893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86A91AA-6360-4AFF-8B5D-3B9E9F24D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EE694B52-6969-42D5-9EE2-82A9CC00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6AB3064-3B5F-4073-8429-4028F0BE0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58EEDB3-0F69-408D-8875-56B3EBA7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3154E69-7E1F-4B9A-8AEA-54E08AB19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64C1911-D1A7-44FA-9C74-86B8028CE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879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BDA96728-9046-4424-A4E3-C2B7D266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ABBB567-9169-4E64-87AF-29F37A964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E9F0068-CD46-4091-8A9D-79E49FAC4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1D26-FB1C-4B10-9222-10F24011FA0D}" type="datetimeFigureOut">
              <a:rPr lang="fr-CA" smtClean="0"/>
              <a:t>2022-06-02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CB9CA67-6794-46E0-90C7-D61BF3C7B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796D5FA-2CA2-4CFE-BC64-2B53245DE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E06BE-8173-410F-94AF-6A911428272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079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5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11" Type="http://schemas.openxmlformats.org/officeDocument/2006/relationships/image" Target="../media/image8.pn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18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1066B58-70D3-209A-12BF-A793228BB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ea typeface="+mj-lt"/>
                <a:cs typeface="+mj-lt"/>
              </a:rPr>
              <a:t>Étude DIALIZE-</a:t>
            </a:r>
            <a:r>
              <a:rPr lang="fr-FR" dirty="0" err="1">
                <a:ea typeface="+mj-lt"/>
                <a:cs typeface="+mj-lt"/>
              </a:rPr>
              <a:t>Outcomes</a:t>
            </a:r>
            <a:endParaRPr lang="fr-FR" dirty="0" err="1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1EF4223-C51F-0DC1-F485-20F146C02A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069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4E10C4F-771A-0AB1-8A82-B176D52E8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Candidats potentiels pour l'étude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60789E0-2A8E-5F41-70D8-59509B469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ea typeface="+mn-lt"/>
                <a:cs typeface="+mn-lt"/>
              </a:rPr>
              <a:t>18 ans et plus</a:t>
            </a:r>
            <a:endParaRPr lang="fr-FR" dirty="0">
              <a:cs typeface="Calibri" panose="020F0502020204030204"/>
            </a:endParaRPr>
          </a:p>
          <a:p>
            <a:r>
              <a:rPr lang="fr-FR" dirty="0">
                <a:ea typeface="+mn-lt"/>
                <a:cs typeface="+mn-lt"/>
              </a:rPr>
              <a:t>Hémodialyse 3x/semaine depuis 4 mois et plus</a:t>
            </a:r>
            <a:endParaRPr lang="fr-FR" dirty="0"/>
          </a:p>
          <a:p>
            <a:r>
              <a:rPr lang="fr-FR" dirty="0">
                <a:ea typeface="+mn-lt"/>
                <a:cs typeface="+mn-lt"/>
              </a:rPr>
              <a:t>Avec hyperkaliémie récurrente, par exemple…</a:t>
            </a:r>
            <a:endParaRPr lang="fr-FR" dirty="0"/>
          </a:p>
          <a:p>
            <a:pPr lvl="1"/>
            <a:r>
              <a:rPr lang="fr-FR" dirty="0">
                <a:ea typeface="+mn-lt"/>
                <a:cs typeface="+mn-lt"/>
              </a:rPr>
              <a:t>K &gt; 5.5</a:t>
            </a:r>
            <a:endParaRPr lang="fr-FR" dirty="0"/>
          </a:p>
          <a:p>
            <a:pPr lvl="1"/>
            <a:r>
              <a:rPr lang="fr-FR" dirty="0">
                <a:ea typeface="+mn-lt"/>
                <a:cs typeface="+mn-lt"/>
              </a:rPr>
              <a:t>Utilisateur de chélateur du K</a:t>
            </a:r>
            <a:endParaRPr lang="fr-FR" dirty="0"/>
          </a:p>
          <a:p>
            <a:pPr lvl="1"/>
            <a:r>
              <a:rPr lang="fr-FR" dirty="0">
                <a:ea typeface="+mn-lt"/>
                <a:cs typeface="+mn-lt"/>
              </a:rPr>
              <a:t>HD supplémentaire pour </a:t>
            </a:r>
            <a:r>
              <a:rPr lang="fr-FR" dirty="0" err="1">
                <a:ea typeface="+mn-lt"/>
                <a:cs typeface="+mn-lt"/>
              </a:rPr>
              <a:t>hyperK</a:t>
            </a:r>
            <a:endParaRPr lang="fr-FR" dirty="0" err="1"/>
          </a:p>
        </p:txBody>
      </p:sp>
    </p:spTree>
    <p:extLst>
      <p:ext uri="{BB962C8B-B14F-4D97-AF65-F5344CB8AC3E}">
        <p14:creationId xmlns:p14="http://schemas.microsoft.com/office/powerpoint/2010/main" val="301019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202209E-4303-A1DD-6116-A3652730D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ea typeface="+mj-lt"/>
                <a:cs typeface="+mj-lt"/>
              </a:rPr>
              <a:t>Étude DIALIZE</a:t>
            </a:r>
            <a:endParaRPr lang="fr-FR" dirty="0">
              <a:cs typeface="Calibri Light" panose="020F0302020204030204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A39800D-78E3-1938-03E2-8519FB19D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r-FR" dirty="0">
                <a:ea typeface="+mn-lt"/>
                <a:cs typeface="+mn-lt"/>
              </a:rPr>
              <a:t>An International, </a:t>
            </a:r>
            <a:r>
              <a:rPr lang="fr-FR" dirty="0" err="1">
                <a:ea typeface="+mn-lt"/>
                <a:cs typeface="+mn-lt"/>
              </a:rPr>
              <a:t>Randomized</a:t>
            </a:r>
            <a:r>
              <a:rPr lang="fr-FR" dirty="0">
                <a:ea typeface="+mn-lt"/>
                <a:cs typeface="+mn-lt"/>
              </a:rPr>
              <a:t>, Double-Blind, Placebo-</a:t>
            </a:r>
            <a:r>
              <a:rPr lang="fr-FR" dirty="0" err="1">
                <a:ea typeface="+mn-lt"/>
                <a:cs typeface="+mn-lt"/>
              </a:rPr>
              <a:t>Controlled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Study</a:t>
            </a:r>
            <a:r>
              <a:rPr lang="fr-FR" dirty="0">
                <a:ea typeface="+mn-lt"/>
                <a:cs typeface="+mn-lt"/>
              </a:rPr>
              <a:t> to </a:t>
            </a:r>
            <a:r>
              <a:rPr lang="fr-FR" dirty="0" err="1">
                <a:ea typeface="+mn-lt"/>
                <a:cs typeface="+mn-lt"/>
              </a:rPr>
              <a:t>Evaluate</a:t>
            </a:r>
            <a:r>
              <a:rPr lang="fr-FR" dirty="0">
                <a:ea typeface="+mn-lt"/>
                <a:cs typeface="+mn-lt"/>
              </a:rPr>
              <a:t> the </a:t>
            </a:r>
            <a:r>
              <a:rPr lang="fr-FR" dirty="0" err="1">
                <a:ea typeface="+mn-lt"/>
                <a:cs typeface="+mn-lt"/>
              </a:rPr>
              <a:t>Effect</a:t>
            </a:r>
            <a:r>
              <a:rPr lang="fr-FR" dirty="0">
                <a:ea typeface="+mn-lt"/>
                <a:cs typeface="+mn-lt"/>
              </a:rPr>
              <a:t> of Sodium Zirconium Cyclosilicate on </a:t>
            </a:r>
            <a:r>
              <a:rPr lang="fr-FR" dirty="0" err="1">
                <a:ea typeface="+mn-lt"/>
                <a:cs typeface="+mn-lt"/>
              </a:rPr>
              <a:t>Arrythmia-related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Cardiovascular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Outcomes</a:t>
            </a:r>
            <a:r>
              <a:rPr lang="fr-FR" dirty="0">
                <a:ea typeface="+mn-lt"/>
                <a:cs typeface="+mn-lt"/>
              </a:rPr>
              <a:t> in Participants on </a:t>
            </a:r>
            <a:r>
              <a:rPr lang="fr-FR" dirty="0" err="1">
                <a:ea typeface="+mn-lt"/>
                <a:cs typeface="+mn-lt"/>
              </a:rPr>
              <a:t>Chronic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Hemodialysis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With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Recurrent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Hyperkalemia</a:t>
            </a:r>
            <a:r>
              <a:rPr lang="fr-FR" dirty="0">
                <a:ea typeface="+mn-lt"/>
                <a:cs typeface="+mn-lt"/>
              </a:rPr>
              <a:t> (</a:t>
            </a:r>
            <a:r>
              <a:rPr lang="fr-FR" b="1" dirty="0">
                <a:ea typeface="+mn-lt"/>
                <a:cs typeface="+mn-lt"/>
              </a:rPr>
              <a:t>DIALIZE-</a:t>
            </a:r>
            <a:r>
              <a:rPr lang="fr-FR" dirty="0" err="1">
                <a:ea typeface="+mn-lt"/>
                <a:cs typeface="+mn-lt"/>
              </a:rPr>
              <a:t>Outcomes</a:t>
            </a:r>
            <a:r>
              <a:rPr lang="fr-FR" dirty="0">
                <a:ea typeface="+mn-lt"/>
                <a:cs typeface="+mn-lt"/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en-US">
              <a:cs typeface="Calibri" panose="020F0502020204030204"/>
            </a:endParaRPr>
          </a:p>
          <a:p>
            <a:r>
              <a:rPr lang="fr-FR" dirty="0">
                <a:ea typeface="+mn-lt"/>
                <a:cs typeface="+mn-lt"/>
              </a:rPr>
              <a:t>2300 patients</a:t>
            </a:r>
            <a:endParaRPr lang="fr-FR" dirty="0">
              <a:cs typeface="Calibri" panose="020F0502020204030204"/>
            </a:endParaRPr>
          </a:p>
          <a:p>
            <a:endParaRPr lang="fr-FR" dirty="0">
              <a:ea typeface="+mn-lt"/>
              <a:cs typeface="+mn-lt"/>
            </a:endParaRPr>
          </a:p>
          <a:p>
            <a:r>
              <a:rPr lang="fr-FR" dirty="0">
                <a:ea typeface="+mn-lt"/>
                <a:cs typeface="+mn-lt"/>
              </a:rPr>
              <a:t>Zirconium (</a:t>
            </a:r>
            <a:r>
              <a:rPr lang="fr-FR" dirty="0" err="1">
                <a:ea typeface="+mn-lt"/>
                <a:cs typeface="+mn-lt"/>
              </a:rPr>
              <a:t>Lokelma</a:t>
            </a:r>
            <a:r>
              <a:rPr lang="fr-FR" dirty="0">
                <a:ea typeface="+mn-lt"/>
                <a:cs typeface="+mn-lt"/>
              </a:rPr>
              <a:t>) vs Placebo</a:t>
            </a:r>
            <a:endParaRPr lang="en-US" dirty="0"/>
          </a:p>
          <a:p>
            <a:endParaRPr lang="fr-FR" dirty="0">
              <a:ea typeface="+mn-lt"/>
              <a:cs typeface="+mn-lt"/>
            </a:endParaRPr>
          </a:p>
          <a:p>
            <a:r>
              <a:rPr lang="fr-FR" dirty="0">
                <a:ea typeface="+mn-lt"/>
                <a:cs typeface="+mn-lt"/>
              </a:rPr>
              <a:t>Fin prévue de l’étude 2024</a:t>
            </a:r>
            <a:endParaRPr lang="fr-FR" dirty="0"/>
          </a:p>
          <a:p>
            <a:endParaRPr lang="fr-F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683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4B010A3E-2ACF-4184-8C50-5A919DEC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0D65C8A3-7E4D-44EB-8906-53EB97481C5E}"/>
              </a:ext>
            </a:extLst>
          </p:cNvPr>
          <p:cNvCxnSpPr/>
          <p:nvPr/>
        </p:nvCxnSpPr>
        <p:spPr>
          <a:xfrm flipV="1">
            <a:off x="2039141" y="4292274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D37D851-703A-4384-A79E-A7764D7193DD}"/>
              </a:ext>
            </a:extLst>
          </p:cNvPr>
          <p:cNvCxnSpPr/>
          <p:nvPr/>
        </p:nvCxnSpPr>
        <p:spPr>
          <a:xfrm flipV="1">
            <a:off x="4664306" y="4304326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730BCB59-18C7-4017-9AC3-8BDDE2B9B598}"/>
              </a:ext>
            </a:extLst>
          </p:cNvPr>
          <p:cNvCxnSpPr/>
          <p:nvPr/>
        </p:nvCxnSpPr>
        <p:spPr>
          <a:xfrm flipV="1">
            <a:off x="7369648" y="4292274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5174DFA-25DC-49D3-87A0-E85925F59488}"/>
              </a:ext>
            </a:extLst>
          </p:cNvPr>
          <p:cNvCxnSpPr/>
          <p:nvPr/>
        </p:nvCxnSpPr>
        <p:spPr>
          <a:xfrm flipV="1">
            <a:off x="10034902" y="4292274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C05B106B-BA21-4F9C-AF89-18065ECA1EE5}"/>
              </a:ext>
            </a:extLst>
          </p:cNvPr>
          <p:cNvCxnSpPr/>
          <p:nvPr/>
        </p:nvCxnSpPr>
        <p:spPr>
          <a:xfrm flipV="1">
            <a:off x="706515" y="2847757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5246FF25-9817-4443-A4C6-EA67CCC1F16B}"/>
              </a:ext>
            </a:extLst>
          </p:cNvPr>
          <p:cNvCxnSpPr/>
          <p:nvPr/>
        </p:nvCxnSpPr>
        <p:spPr>
          <a:xfrm flipV="1">
            <a:off x="3371768" y="2847756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0A05DA6E-6FBC-4DAA-AC11-7D64B61913F5}"/>
              </a:ext>
            </a:extLst>
          </p:cNvPr>
          <p:cNvCxnSpPr/>
          <p:nvPr/>
        </p:nvCxnSpPr>
        <p:spPr>
          <a:xfrm flipV="1">
            <a:off x="6037021" y="2847756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DEC4F284-A025-4E1E-B2D5-62F7293CFE06}"/>
              </a:ext>
            </a:extLst>
          </p:cNvPr>
          <p:cNvCxnSpPr/>
          <p:nvPr/>
        </p:nvCxnSpPr>
        <p:spPr>
          <a:xfrm flipV="1">
            <a:off x="8702275" y="2847756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B4C5C54-F3C7-493D-92C7-899D773D0032}"/>
              </a:ext>
            </a:extLst>
          </p:cNvPr>
          <p:cNvSpPr/>
          <p:nvPr/>
        </p:nvSpPr>
        <p:spPr>
          <a:xfrm>
            <a:off x="451013" y="2549448"/>
            <a:ext cx="510076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ICF’s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09DCEC4-D913-42A5-B784-4EA43D11A5EE}"/>
              </a:ext>
            </a:extLst>
          </p:cNvPr>
          <p:cNvSpPr/>
          <p:nvPr/>
        </p:nvSpPr>
        <p:spPr>
          <a:xfrm>
            <a:off x="1340952" y="5787064"/>
            <a:ext cx="1343638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1070">
                <a:latin typeface="Rockwell" charset="0"/>
              </a:rPr>
              <a:t>Enrollment in IxRS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A691F99-1DA6-4FF0-ADE4-ABF514D9434F}"/>
              </a:ext>
            </a:extLst>
          </p:cNvPr>
          <p:cNvSpPr/>
          <p:nvPr/>
        </p:nvSpPr>
        <p:spPr>
          <a:xfrm>
            <a:off x="7645147" y="2584732"/>
            <a:ext cx="2052165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1070">
                <a:latin typeface="Rockwell" charset="0"/>
              </a:rPr>
              <a:t>Inclusion &amp; Exclusion Criteria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97E9243-3E46-4706-93A9-295AB5148EC5}"/>
              </a:ext>
            </a:extLst>
          </p:cNvPr>
          <p:cNvSpPr/>
          <p:nvPr/>
        </p:nvSpPr>
        <p:spPr>
          <a:xfrm>
            <a:off x="5547697" y="2514436"/>
            <a:ext cx="1018227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Demography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4CB7C69-D080-4164-92E4-51DC17B72FFE}"/>
              </a:ext>
            </a:extLst>
          </p:cNvPr>
          <p:cNvSpPr/>
          <p:nvPr/>
        </p:nvSpPr>
        <p:spPr>
          <a:xfrm>
            <a:off x="2529196" y="2433050"/>
            <a:ext cx="1699503" cy="42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Vital signs, pre-dialysis </a:t>
            </a:r>
          </a:p>
          <a:p>
            <a:pPr algn="ctr" defTabSz="457200"/>
            <a:r>
              <a:rPr lang="en-US" sz="1070">
                <a:latin typeface="Rockwell" charset="0"/>
              </a:rPr>
              <a:t>weight and height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9DB81ED-1A5F-4D57-B0B1-63F892503F2C}"/>
              </a:ext>
            </a:extLst>
          </p:cNvPr>
          <p:cNvSpPr/>
          <p:nvPr/>
        </p:nvSpPr>
        <p:spPr>
          <a:xfrm>
            <a:off x="9016963" y="5787064"/>
            <a:ext cx="2836033" cy="42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1070">
                <a:latin typeface="Rockwell" charset="0"/>
              </a:rPr>
              <a:t>Pre-Dialysis Central Laboratory Sampling</a:t>
            </a:r>
          </a:p>
          <a:p>
            <a:pPr defTabSz="457200"/>
            <a:r>
              <a:rPr lang="en-US" sz="1070">
                <a:latin typeface="Rockwell" charset="0"/>
              </a:rPr>
              <a:t>Serum HCG Pregnancy Test (FOCBP only)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759D1BCD-D2DE-497C-8E70-11AA2DC3B0D3}"/>
              </a:ext>
            </a:extLst>
          </p:cNvPr>
          <p:cNvSpPr/>
          <p:nvPr/>
        </p:nvSpPr>
        <p:spPr>
          <a:xfrm>
            <a:off x="11117348" y="2549448"/>
            <a:ext cx="502061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SAEs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301042DD-5F45-451F-AFE6-524604CAF702}"/>
              </a:ext>
            </a:extLst>
          </p:cNvPr>
          <p:cNvCxnSpPr/>
          <p:nvPr/>
        </p:nvCxnSpPr>
        <p:spPr>
          <a:xfrm flipV="1">
            <a:off x="477252" y="4283113"/>
            <a:ext cx="11161903" cy="9144"/>
          </a:xfrm>
          <a:prstGeom prst="line">
            <a:avLst/>
          </a:prstGeom>
          <a:ln w="9525">
            <a:solidFill>
              <a:srgbClr val="6569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C51B3926-BCDA-4F49-B245-2D3960B36BD2}"/>
              </a:ext>
            </a:extLst>
          </p:cNvPr>
          <p:cNvSpPr/>
          <p:nvPr/>
        </p:nvSpPr>
        <p:spPr>
          <a:xfrm>
            <a:off x="6504672" y="5789228"/>
            <a:ext cx="1830950" cy="58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Medical/Surgical history </a:t>
            </a:r>
          </a:p>
          <a:p>
            <a:pPr algn="ctr" defTabSz="457200"/>
            <a:r>
              <a:rPr lang="en-US" sz="1070">
                <a:latin typeface="Rockwell" charset="0"/>
              </a:rPr>
              <a:t>Physical examination</a:t>
            </a:r>
          </a:p>
          <a:p>
            <a:pPr algn="ctr" defTabSz="457200"/>
            <a:r>
              <a:rPr lang="en-US" sz="1070">
                <a:latin typeface="Rockwell" charset="0"/>
              </a:rPr>
              <a:t>Concomitant Medications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8D452D61-E733-41F6-B509-A400B619B7EF}"/>
              </a:ext>
            </a:extLst>
          </p:cNvPr>
          <p:cNvCxnSpPr/>
          <p:nvPr/>
        </p:nvCxnSpPr>
        <p:spPr>
          <a:xfrm flipV="1">
            <a:off x="11367525" y="2837128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47258744-9102-43AA-849C-AF315E426C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40" y="3267612"/>
            <a:ext cx="719963" cy="71996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01BE8AFD-0FE6-4B64-969E-46029ECAED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141" y="4673643"/>
            <a:ext cx="719963" cy="719963"/>
          </a:xfrm>
          <a:prstGeom prst="rect">
            <a:avLst/>
          </a:prstGeom>
        </p:spPr>
      </p:pic>
      <p:pic>
        <p:nvPicPr>
          <p:cNvPr id="24" name="Picture 23">
            <a:hlinkClick r:id="" action="ppaction://noaction"/>
            <a:extLst>
              <a:ext uri="{FF2B5EF4-FFF2-40B4-BE49-F238E27FC236}">
                <a16:creationId xmlns:a16="http://schemas.microsoft.com/office/drawing/2014/main" xmlns="" id="{24FB1B97-B6C5-4649-A228-5D526B9F15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685" y="3206304"/>
            <a:ext cx="719963" cy="71996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989C8AA9-C65D-45BF-A4A8-3D4955DC62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485" y="3162993"/>
            <a:ext cx="719963" cy="71996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385BC04E-8F68-4ED0-98BC-5E4BA1C2D6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40" y="3267612"/>
            <a:ext cx="719963" cy="719963"/>
          </a:xfrm>
          <a:prstGeom prst="rect">
            <a:avLst/>
          </a:prstGeom>
        </p:spPr>
      </p:pic>
      <p:pic>
        <p:nvPicPr>
          <p:cNvPr id="27" name="Picture 26">
            <a:hlinkClick r:id="" action="ppaction://noaction"/>
            <a:extLst>
              <a:ext uri="{FF2B5EF4-FFF2-40B4-BE49-F238E27FC236}">
                <a16:creationId xmlns:a16="http://schemas.microsoft.com/office/drawing/2014/main" xmlns="" id="{994E30D8-0C2A-45BF-B6FF-05B8C949BA2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901" y="4673643"/>
            <a:ext cx="719963" cy="71996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B7728854-275A-40FA-ACEB-31CB793BFAE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283" y="1103041"/>
            <a:ext cx="1001395" cy="1001395"/>
          </a:xfrm>
          <a:prstGeom prst="rect">
            <a:avLst/>
          </a:prstGeom>
        </p:spPr>
      </p:pic>
      <p:pic>
        <p:nvPicPr>
          <p:cNvPr id="29" name="Picture 28">
            <a:hlinkClick r:id="" action="ppaction://noaction"/>
            <a:extLst>
              <a:ext uri="{FF2B5EF4-FFF2-40B4-BE49-F238E27FC236}">
                <a16:creationId xmlns:a16="http://schemas.microsoft.com/office/drawing/2014/main" xmlns="" id="{E27FDCDA-0C68-43DE-A46E-3A2BB4886E2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110" y="4877704"/>
            <a:ext cx="719963" cy="71996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50727575-0799-4E8C-A3BD-15A2D164CFB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25" y="3267612"/>
            <a:ext cx="719963" cy="719963"/>
          </a:xfrm>
          <a:prstGeom prst="rect">
            <a:avLst/>
          </a:prstGeom>
        </p:spPr>
      </p:pic>
      <p:sp>
        <p:nvSpPr>
          <p:cNvPr id="31" name="Title 1">
            <a:extLst>
              <a:ext uri="{FF2B5EF4-FFF2-40B4-BE49-F238E27FC236}">
                <a16:creationId xmlns:a16="http://schemas.microsoft.com/office/drawing/2014/main" xmlns="" id="{4AD3E8D8-8549-471C-8F40-032C5EA661B7}"/>
              </a:ext>
            </a:extLst>
          </p:cNvPr>
          <p:cNvSpPr txBox="1">
            <a:spLocks/>
          </p:cNvSpPr>
          <p:nvPr/>
        </p:nvSpPr>
        <p:spPr>
          <a:xfrm>
            <a:off x="316082" y="192000"/>
            <a:ext cx="11687556" cy="671957"/>
          </a:xfrm>
          <a:prstGeom prst="rect">
            <a:avLst/>
          </a:prstGeom>
        </p:spPr>
        <p:txBody>
          <a:bodyPr vert="horz"/>
          <a:lstStyle>
            <a:lvl1pPr defTabSz="457200">
              <a:lnSpc>
                <a:spcPct val="100000"/>
              </a:lnSpc>
              <a:spcBef>
                <a:spcPct val="0"/>
              </a:spcBef>
              <a:buNone/>
              <a:defRPr lang="en-GB" sz="2400" b="1" baseline="0" noProof="0" dirty="0">
                <a:solidFill>
                  <a:srgbClr val="83005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200" b="0">
                <a:solidFill>
                  <a:schemeClr val="accent1"/>
                </a:solidFill>
                <a:latin typeface="+mj-lt"/>
              </a:rPr>
              <a:t>Study Procedures - Visit 1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5511AABA-F5CB-479F-90FF-71FFCC3F514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77177" y="4649082"/>
            <a:ext cx="818642" cy="818642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29C48779-5E74-4025-B3FB-4059DEA9F96B}"/>
              </a:ext>
            </a:extLst>
          </p:cNvPr>
          <p:cNvSpPr/>
          <p:nvPr/>
        </p:nvSpPr>
        <p:spPr>
          <a:xfrm>
            <a:off x="4072387" y="5795979"/>
            <a:ext cx="1228221" cy="42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ECG</a:t>
            </a:r>
          </a:p>
          <a:p>
            <a:pPr algn="ctr" defTabSz="457200"/>
            <a:r>
              <a:rPr lang="en-US" sz="1070">
                <a:solidFill>
                  <a:schemeClr val="accent1"/>
                </a:solidFill>
                <a:latin typeface="Rockwell" charset="0"/>
              </a:rPr>
              <a:t>(</a:t>
            </a:r>
            <a:r>
              <a:rPr lang="en-US" sz="1070">
                <a:solidFill>
                  <a:schemeClr val="accent1"/>
                </a:solidFill>
                <a:highlight>
                  <a:srgbClr val="00FFFF"/>
                </a:highlight>
                <a:latin typeface="Rockwell" charset="0"/>
              </a:rPr>
              <a:t>Before Dialysis</a:t>
            </a:r>
            <a:r>
              <a:rPr lang="en-US" sz="1070">
                <a:solidFill>
                  <a:schemeClr val="accent1"/>
                </a:solidFill>
                <a:latin typeface="Rockwell" charset="0"/>
              </a:rPr>
              <a:t>)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4E4A9FFC-D406-417E-AE45-AB94393CD4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55386" y="4860895"/>
            <a:ext cx="715263" cy="723392"/>
          </a:xfrm>
          <a:prstGeom prst="rect">
            <a:avLst/>
          </a:prstGeom>
        </p:spPr>
      </p:pic>
      <p:pic>
        <p:nvPicPr>
          <p:cNvPr id="35" name="Picture 34">
            <a:hlinkClick r:id="" action="ppaction://noaction"/>
            <a:extLst>
              <a:ext uri="{FF2B5EF4-FFF2-40B4-BE49-F238E27FC236}">
                <a16:creationId xmlns:a16="http://schemas.microsoft.com/office/drawing/2014/main" xmlns="" id="{F39E08AA-7384-4E1C-AA60-14F9727930E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64" y="4202518"/>
            <a:ext cx="719963" cy="71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6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4B010A3E-2ACF-4184-8C50-5A919DEC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0D65C8A3-7E4D-44EB-8906-53EB97481C5E}"/>
              </a:ext>
            </a:extLst>
          </p:cNvPr>
          <p:cNvCxnSpPr/>
          <p:nvPr/>
        </p:nvCxnSpPr>
        <p:spPr>
          <a:xfrm flipV="1">
            <a:off x="2039141" y="4292274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5174DFA-25DC-49D3-87A0-E85925F59488}"/>
              </a:ext>
            </a:extLst>
          </p:cNvPr>
          <p:cNvCxnSpPr/>
          <p:nvPr/>
        </p:nvCxnSpPr>
        <p:spPr>
          <a:xfrm flipV="1">
            <a:off x="10034902" y="4292274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0A05DA6E-6FBC-4DAA-AC11-7D64B61913F5}"/>
              </a:ext>
            </a:extLst>
          </p:cNvPr>
          <p:cNvCxnSpPr/>
          <p:nvPr/>
        </p:nvCxnSpPr>
        <p:spPr>
          <a:xfrm flipV="1">
            <a:off x="5732221" y="2856903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B4C5C54-F3C7-493D-92C7-899D773D0032}"/>
              </a:ext>
            </a:extLst>
          </p:cNvPr>
          <p:cNvSpPr/>
          <p:nvPr/>
        </p:nvSpPr>
        <p:spPr>
          <a:xfrm>
            <a:off x="1227905" y="5815556"/>
            <a:ext cx="1794082" cy="42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Concomitant Medications</a:t>
            </a:r>
          </a:p>
          <a:p>
            <a:pPr algn="ctr" defTabSz="457200"/>
            <a:endParaRPr lang="en-US" sz="1070">
              <a:latin typeface="Rockwel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9DB81ED-1A5F-4D57-B0B1-63F892503F2C}"/>
              </a:ext>
            </a:extLst>
          </p:cNvPr>
          <p:cNvSpPr/>
          <p:nvPr/>
        </p:nvSpPr>
        <p:spPr>
          <a:xfrm>
            <a:off x="4428728" y="2561662"/>
            <a:ext cx="2805576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1070">
                <a:latin typeface="Rockwell" charset="0"/>
              </a:rPr>
              <a:t>Pre-Dialysis Central Laboratory Sampling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301042DD-5F45-451F-AFE6-524604CAF702}"/>
              </a:ext>
            </a:extLst>
          </p:cNvPr>
          <p:cNvCxnSpPr/>
          <p:nvPr/>
        </p:nvCxnSpPr>
        <p:spPr>
          <a:xfrm flipV="1">
            <a:off x="477252" y="4283113"/>
            <a:ext cx="11161903" cy="9144"/>
          </a:xfrm>
          <a:prstGeom prst="line">
            <a:avLst/>
          </a:prstGeom>
          <a:ln w="9525">
            <a:solidFill>
              <a:srgbClr val="6569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hlinkClick r:id="" action="ppaction://noaction"/>
            <a:extLst>
              <a:ext uri="{FF2B5EF4-FFF2-40B4-BE49-F238E27FC236}">
                <a16:creationId xmlns:a16="http://schemas.microsoft.com/office/drawing/2014/main" xmlns="" id="{994E30D8-0C2A-45BF-B6FF-05B8C949BA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037" y="3180609"/>
            <a:ext cx="719963" cy="71996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50727575-0799-4E8C-A3BD-15A2D164CF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920" y="4654840"/>
            <a:ext cx="719963" cy="719963"/>
          </a:xfrm>
          <a:prstGeom prst="rect">
            <a:avLst/>
          </a:prstGeom>
        </p:spPr>
      </p:pic>
      <p:sp>
        <p:nvSpPr>
          <p:cNvPr id="31" name="Title 1">
            <a:extLst>
              <a:ext uri="{FF2B5EF4-FFF2-40B4-BE49-F238E27FC236}">
                <a16:creationId xmlns:a16="http://schemas.microsoft.com/office/drawing/2014/main" xmlns="" id="{4AD3E8D8-8549-471C-8F40-032C5EA661B7}"/>
              </a:ext>
            </a:extLst>
          </p:cNvPr>
          <p:cNvSpPr txBox="1">
            <a:spLocks/>
          </p:cNvSpPr>
          <p:nvPr/>
        </p:nvSpPr>
        <p:spPr>
          <a:xfrm>
            <a:off x="316082" y="192000"/>
            <a:ext cx="11687556" cy="671957"/>
          </a:xfrm>
          <a:prstGeom prst="rect">
            <a:avLst/>
          </a:prstGeom>
        </p:spPr>
        <p:txBody>
          <a:bodyPr vert="horz"/>
          <a:lstStyle>
            <a:lvl1pPr defTabSz="457200">
              <a:lnSpc>
                <a:spcPct val="100000"/>
              </a:lnSpc>
              <a:spcBef>
                <a:spcPct val="0"/>
              </a:spcBef>
              <a:buNone/>
              <a:defRPr lang="en-GB" sz="2400" b="1" baseline="0" noProof="0" dirty="0">
                <a:solidFill>
                  <a:srgbClr val="83005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200" b="0">
                <a:solidFill>
                  <a:schemeClr val="accent1"/>
                </a:solidFill>
                <a:latin typeface="+mj-lt"/>
              </a:rPr>
              <a:t>Study Procedures - Visit 2 and 3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638B0029-B775-4758-90DC-3D19C54867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23" y="1125756"/>
            <a:ext cx="959993" cy="95999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6F66C1E0-ABF3-4757-9ACB-FFE89B00A0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4" y="1110177"/>
            <a:ext cx="959993" cy="959993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B51E34CE-A69F-455B-9DA0-91ADB7736F26}"/>
              </a:ext>
            </a:extLst>
          </p:cNvPr>
          <p:cNvSpPr/>
          <p:nvPr/>
        </p:nvSpPr>
        <p:spPr>
          <a:xfrm>
            <a:off x="9783870" y="5815556"/>
            <a:ext cx="502061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SAEs</a:t>
            </a:r>
          </a:p>
        </p:txBody>
      </p:sp>
      <p:pic>
        <p:nvPicPr>
          <p:cNvPr id="40" name="Picture 39">
            <a:hlinkClick r:id="" action="ppaction://noaction"/>
            <a:extLst>
              <a:ext uri="{FF2B5EF4-FFF2-40B4-BE49-F238E27FC236}">
                <a16:creationId xmlns:a16="http://schemas.microsoft.com/office/drawing/2014/main" xmlns="" id="{62532859-5DCB-4E4F-BE04-50D6F2892A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159" y="4674798"/>
            <a:ext cx="719963" cy="71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53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87781D2C-1BC8-4405-9AEF-57F4B369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79F154F2-4332-4017-8E01-BC959324390E}"/>
              </a:ext>
            </a:extLst>
          </p:cNvPr>
          <p:cNvCxnSpPr/>
          <p:nvPr/>
        </p:nvCxnSpPr>
        <p:spPr>
          <a:xfrm flipV="1">
            <a:off x="618037" y="4354537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4CC144C-3721-47A3-9505-B78E818FDE1C}"/>
              </a:ext>
            </a:extLst>
          </p:cNvPr>
          <p:cNvSpPr/>
          <p:nvPr/>
        </p:nvSpPr>
        <p:spPr>
          <a:xfrm>
            <a:off x="6234288" y="5868859"/>
            <a:ext cx="1502334" cy="797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50">
                <a:latin typeface="Rockwell" charset="0"/>
              </a:rPr>
              <a:t>Physical Examination</a:t>
            </a:r>
          </a:p>
          <a:p>
            <a:pPr algn="ctr" defTabSz="457200"/>
            <a:r>
              <a:rPr lang="en-US" sz="1050">
                <a:latin typeface="Rockwell" charset="0"/>
              </a:rPr>
              <a:t>Medical History</a:t>
            </a:r>
          </a:p>
          <a:p>
            <a:pPr algn="ctr" defTabSz="457200"/>
            <a:r>
              <a:rPr lang="en-US" sz="1050">
                <a:latin typeface="Rockwell" charset="0"/>
              </a:rPr>
              <a:t>re-assessment</a:t>
            </a:r>
          </a:p>
          <a:p>
            <a:pPr algn="ctr" defTabSz="457200"/>
            <a:endParaRPr lang="en-US" sz="1430">
              <a:latin typeface="Rockwell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702F310B-A81C-4C87-B48C-53257807FAD9}"/>
              </a:ext>
            </a:extLst>
          </p:cNvPr>
          <p:cNvCxnSpPr/>
          <p:nvPr/>
        </p:nvCxnSpPr>
        <p:spPr>
          <a:xfrm flipV="1">
            <a:off x="477252" y="4345404"/>
            <a:ext cx="11161903" cy="9144"/>
          </a:xfrm>
          <a:prstGeom prst="line">
            <a:avLst/>
          </a:prstGeom>
          <a:ln w="9525">
            <a:solidFill>
              <a:srgbClr val="6569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535438D7-F744-4DFE-B2B2-5DC1CA2AB8FB}"/>
              </a:ext>
            </a:extLst>
          </p:cNvPr>
          <p:cNvCxnSpPr/>
          <p:nvPr/>
        </p:nvCxnSpPr>
        <p:spPr>
          <a:xfrm flipV="1">
            <a:off x="11259996" y="4345404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3B3FE51B-973B-4473-9DCA-C8B244CD31BA}"/>
              </a:ext>
            </a:extLst>
          </p:cNvPr>
          <p:cNvGrpSpPr/>
          <p:nvPr/>
        </p:nvGrpSpPr>
        <p:grpSpPr>
          <a:xfrm>
            <a:off x="9684224" y="2645383"/>
            <a:ext cx="1574469" cy="1700020"/>
            <a:chOff x="9130785" y="2645384"/>
            <a:chExt cx="1574469" cy="170002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9E4D84C5-EA1B-4C88-AB81-2733312B0789}"/>
                </a:ext>
              </a:extLst>
            </p:cNvPr>
            <p:cNvCxnSpPr/>
            <p:nvPr/>
          </p:nvCxnSpPr>
          <p:spPr>
            <a:xfrm flipV="1">
              <a:off x="9918021" y="2910050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C721EEE2-B468-4D22-8DBD-0F034BCA96B3}"/>
                </a:ext>
              </a:extLst>
            </p:cNvPr>
            <p:cNvSpPr/>
            <p:nvPr/>
          </p:nvSpPr>
          <p:spPr>
            <a:xfrm>
              <a:off x="9130785" y="2645384"/>
              <a:ext cx="1574469" cy="256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Randomization in </a:t>
              </a:r>
              <a:r>
                <a:rPr lang="en-US" sz="1070" err="1">
                  <a:latin typeface="Rockwell" charset="0"/>
                </a:rPr>
                <a:t>IxRS</a:t>
              </a:r>
              <a:endParaRPr lang="en-US" sz="1070">
                <a:latin typeface="Rockwell" charset="0"/>
              </a:endParaRPr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xmlns="" id="{349E54D0-4AFB-4513-ABBE-9CA012712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8039" y="3213096"/>
              <a:ext cx="719963" cy="719963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A06A9091-E2D7-49F7-92E0-F5B029EBCBFB}"/>
              </a:ext>
            </a:extLst>
          </p:cNvPr>
          <p:cNvGrpSpPr/>
          <p:nvPr/>
        </p:nvGrpSpPr>
        <p:grpSpPr>
          <a:xfrm>
            <a:off x="2917770" y="2437153"/>
            <a:ext cx="1508811" cy="1908250"/>
            <a:chOff x="2132484" y="2446287"/>
            <a:chExt cx="1508811" cy="190825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F5397A4B-8AC9-4822-812C-9AAEABC9EC73}"/>
                </a:ext>
              </a:extLst>
            </p:cNvPr>
            <p:cNvCxnSpPr/>
            <p:nvPr/>
          </p:nvCxnSpPr>
          <p:spPr>
            <a:xfrm flipV="1">
              <a:off x="2847189" y="2919183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7D104D0-AD85-4F0E-8FAA-4CDF4E021EE1}"/>
                </a:ext>
              </a:extLst>
            </p:cNvPr>
            <p:cNvSpPr/>
            <p:nvPr/>
          </p:nvSpPr>
          <p:spPr>
            <a:xfrm>
              <a:off x="2132484" y="2446287"/>
              <a:ext cx="1508811" cy="5447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/>
              <a:r>
                <a:rPr lang="en-US" sz="1070">
                  <a:latin typeface="Rockwell" charset="0"/>
                </a:rPr>
                <a:t>Pre-Dialysis Central </a:t>
              </a:r>
            </a:p>
            <a:p>
              <a:pPr defTabSz="457200"/>
              <a:r>
                <a:rPr lang="en-US" sz="1070">
                  <a:latin typeface="Rockwell" charset="0"/>
                </a:rPr>
                <a:t>Laboratory Sampling</a:t>
              </a:r>
            </a:p>
            <a:p>
              <a:pPr algn="ctr" defTabSz="457200"/>
              <a:endParaRPr lang="en-US" sz="800">
                <a:latin typeface="Rockwell" charset="0"/>
              </a:endParaRPr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xmlns="" id="{7D864B39-BAD0-4CEF-900E-45766B395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2691" y="3224731"/>
              <a:ext cx="719963" cy="719963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0DDDE781-CC2A-438D-B5BF-BD658684FFEB}"/>
              </a:ext>
            </a:extLst>
          </p:cNvPr>
          <p:cNvGrpSpPr/>
          <p:nvPr/>
        </p:nvGrpSpPr>
        <p:grpSpPr>
          <a:xfrm>
            <a:off x="8658099" y="4354537"/>
            <a:ext cx="1447832" cy="1939506"/>
            <a:chOff x="7946694" y="4345404"/>
            <a:chExt cx="1447832" cy="193950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918D4C1D-CE9F-468E-9B55-686F8DE00F38}"/>
                </a:ext>
              </a:extLst>
            </p:cNvPr>
            <p:cNvCxnSpPr/>
            <p:nvPr/>
          </p:nvCxnSpPr>
          <p:spPr>
            <a:xfrm flipV="1">
              <a:off x="8628314" y="4345404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0A12FA30-9BBD-4A57-B5CA-4C0075A40DDB}"/>
                </a:ext>
              </a:extLst>
            </p:cNvPr>
            <p:cNvSpPr/>
            <p:nvPr/>
          </p:nvSpPr>
          <p:spPr>
            <a:xfrm>
              <a:off x="7946694" y="5863256"/>
              <a:ext cx="1447832" cy="421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/>
              <a:r>
                <a:rPr lang="en-US" sz="1070">
                  <a:latin typeface="Rockwell" charset="0"/>
                </a:rPr>
                <a:t>Endpoint Collection</a:t>
              </a:r>
            </a:p>
            <a:p>
              <a:pPr defTabSz="457200"/>
              <a:r>
                <a:rPr lang="en-US" sz="1070">
                  <a:latin typeface="Rockwell" charset="0"/>
                </a:rPr>
                <a:t>AEs and SAEs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xmlns="" id="{26B591D6-F65B-4048-8FF4-D959EFA81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8332" y="4740646"/>
              <a:ext cx="719963" cy="719963"/>
            </a:xfrm>
            <a:prstGeom prst="rect">
              <a:avLst/>
            </a:prstGeom>
          </p:spPr>
        </p:pic>
      </p:grpSp>
      <p:pic>
        <p:nvPicPr>
          <p:cNvPr id="32" name="Picture 31">
            <a:hlinkClick r:id="" action="ppaction://noaction"/>
            <a:extLst>
              <a:ext uri="{FF2B5EF4-FFF2-40B4-BE49-F238E27FC236}">
                <a16:creationId xmlns:a16="http://schemas.microsoft.com/office/drawing/2014/main" xmlns="" id="{3EE8A5BC-CACF-4C22-AC06-0BCE54D66E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192" y="4703099"/>
            <a:ext cx="719963" cy="719963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712129B8-001F-4885-80D8-6E83A116C05B}"/>
              </a:ext>
            </a:extLst>
          </p:cNvPr>
          <p:cNvSpPr/>
          <p:nvPr/>
        </p:nvSpPr>
        <p:spPr>
          <a:xfrm>
            <a:off x="10686762" y="5803436"/>
            <a:ext cx="1146468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IP dispensation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xmlns="" id="{A4483FE0-C5EF-4E3D-8AF7-A37EB5E94299}"/>
              </a:ext>
            </a:extLst>
          </p:cNvPr>
          <p:cNvSpPr txBox="1">
            <a:spLocks/>
          </p:cNvSpPr>
          <p:nvPr/>
        </p:nvSpPr>
        <p:spPr>
          <a:xfrm>
            <a:off x="316082" y="192000"/>
            <a:ext cx="11687556" cy="671957"/>
          </a:xfrm>
          <a:prstGeom prst="rect">
            <a:avLst/>
          </a:prstGeom>
        </p:spPr>
        <p:txBody>
          <a:bodyPr vert="horz"/>
          <a:lstStyle>
            <a:lvl1pPr defTabSz="457200">
              <a:lnSpc>
                <a:spcPct val="100000"/>
              </a:lnSpc>
              <a:spcBef>
                <a:spcPct val="0"/>
              </a:spcBef>
              <a:buNone/>
              <a:defRPr lang="en-GB" sz="2400" b="1" baseline="0" noProof="0" dirty="0">
                <a:solidFill>
                  <a:srgbClr val="83005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200" b="0">
                <a:solidFill>
                  <a:schemeClr val="accent1"/>
                </a:solidFill>
                <a:latin typeface="+mj-lt"/>
              </a:rPr>
              <a:t>Study Procedures - Visit 4  - Randomization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73189E00-2E46-4BC1-8709-39504E89B360}"/>
              </a:ext>
            </a:extLst>
          </p:cNvPr>
          <p:cNvGrpSpPr/>
          <p:nvPr/>
        </p:nvGrpSpPr>
        <p:grpSpPr>
          <a:xfrm>
            <a:off x="1127591" y="2515214"/>
            <a:ext cx="849913" cy="1839323"/>
            <a:chOff x="740175" y="2506081"/>
            <a:chExt cx="849913" cy="1839323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8BE1C46-08F9-4A62-818D-DE426C4B0AE8}"/>
                </a:ext>
              </a:extLst>
            </p:cNvPr>
            <p:cNvCxnSpPr/>
            <p:nvPr/>
          </p:nvCxnSpPr>
          <p:spPr>
            <a:xfrm flipV="1">
              <a:off x="1132939" y="2910050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7E40D960-6C11-4948-AD5A-B468F9B72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983" y="3220738"/>
              <a:ext cx="719963" cy="719963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20081C04-1A9D-409A-B6C0-2805543ABA38}"/>
                </a:ext>
              </a:extLst>
            </p:cNvPr>
            <p:cNvSpPr/>
            <p:nvPr/>
          </p:nvSpPr>
          <p:spPr>
            <a:xfrm>
              <a:off x="740175" y="2506081"/>
              <a:ext cx="849913" cy="256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Vital Signs</a:t>
              </a:r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9CF7E56D-72D1-4DBD-B7A7-BE3535419F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03" y="1250193"/>
            <a:ext cx="959993" cy="959993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98DE7C45-7CBE-4835-BEE4-E9B81C8E6092}"/>
              </a:ext>
            </a:extLst>
          </p:cNvPr>
          <p:cNvGrpSpPr/>
          <p:nvPr/>
        </p:nvGrpSpPr>
        <p:grpSpPr>
          <a:xfrm>
            <a:off x="1892044" y="4346605"/>
            <a:ext cx="1393330" cy="1851623"/>
            <a:chOff x="1140856" y="4354537"/>
            <a:chExt cx="1393330" cy="1851623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8F167558-D01B-46BF-B753-651A7846B106}"/>
                </a:ext>
              </a:extLst>
            </p:cNvPr>
            <p:cNvCxnSpPr/>
            <p:nvPr/>
          </p:nvCxnSpPr>
          <p:spPr>
            <a:xfrm flipV="1">
              <a:off x="1856519" y="4354537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xmlns="" id="{E7298A92-2B51-4B78-8996-6ADFBD36DC26}"/>
                </a:ext>
              </a:extLst>
            </p:cNvPr>
            <p:cNvSpPr/>
            <p:nvPr/>
          </p:nvSpPr>
          <p:spPr>
            <a:xfrm>
              <a:off x="1140856" y="5784506"/>
              <a:ext cx="1393330" cy="421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Pre-dialysis weight</a:t>
              </a:r>
            </a:p>
            <a:p>
              <a:pPr algn="ctr" defTabSz="457200"/>
              <a:r>
                <a:rPr lang="en-US" sz="1070" b="1">
                  <a:latin typeface="Rockwell" charset="0"/>
                </a:rPr>
                <a:t>on day of visit</a:t>
              </a: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xmlns="" id="{4765896F-9D40-429E-B03E-C5BC68DCF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500" y="4740647"/>
              <a:ext cx="719963" cy="719963"/>
            </a:xfrm>
            <a:prstGeom prst="rect">
              <a:avLst/>
            </a:prstGeom>
          </p:spPr>
        </p:pic>
      </p:grpSp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12A7A1C1-A1E9-4B7A-8052-CBF281EBA22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13" y="4759251"/>
            <a:ext cx="719963" cy="719963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2555F84-EDDF-4D4A-BB0A-15CCF8CC909C}"/>
              </a:ext>
            </a:extLst>
          </p:cNvPr>
          <p:cNvGrpSpPr/>
          <p:nvPr/>
        </p:nvGrpSpPr>
        <p:grpSpPr>
          <a:xfrm>
            <a:off x="5098758" y="2536344"/>
            <a:ext cx="4028348" cy="3300918"/>
            <a:chOff x="4128224" y="2533451"/>
            <a:chExt cx="4028348" cy="3300918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47065688-66B9-499C-82F9-7419EF7ABE46}"/>
                </a:ext>
              </a:extLst>
            </p:cNvPr>
            <p:cNvCxnSpPr/>
            <p:nvPr/>
          </p:nvCxnSpPr>
          <p:spPr>
            <a:xfrm flipV="1">
              <a:off x="6014921" y="4351644"/>
              <a:ext cx="0" cy="1482725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1A8C78D-36A1-4458-BB6F-21F28F6FAC61}"/>
                </a:ext>
              </a:extLst>
            </p:cNvPr>
            <p:cNvCxnSpPr/>
            <p:nvPr/>
          </p:nvCxnSpPr>
          <p:spPr>
            <a:xfrm flipV="1">
              <a:off x="4959010" y="2919183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4C374212-362E-4D7A-A058-0FF5A5C48BE4}"/>
                </a:ext>
              </a:extLst>
            </p:cNvPr>
            <p:cNvCxnSpPr/>
            <p:nvPr/>
          </p:nvCxnSpPr>
          <p:spPr>
            <a:xfrm flipV="1">
              <a:off x="7070832" y="2919183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9F44871D-CA64-4126-A351-75C94701C220}"/>
                </a:ext>
              </a:extLst>
            </p:cNvPr>
            <p:cNvSpPr/>
            <p:nvPr/>
          </p:nvSpPr>
          <p:spPr>
            <a:xfrm>
              <a:off x="6104407" y="2533451"/>
              <a:ext cx="2052165" cy="421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Inclusion &amp; Exclusion Criteria</a:t>
              </a:r>
            </a:p>
            <a:p>
              <a:pPr algn="ctr" defTabSz="457200"/>
              <a:r>
                <a:rPr lang="en-US" sz="1070">
                  <a:latin typeface="Rockwell" charset="0"/>
                </a:rPr>
                <a:t>Confirmation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60AA9B4-7F6D-46D7-A02E-D8C621466FAC}"/>
                </a:ext>
              </a:extLst>
            </p:cNvPr>
            <p:cNvSpPr/>
            <p:nvPr/>
          </p:nvSpPr>
          <p:spPr>
            <a:xfrm>
              <a:off x="4128224" y="2627152"/>
              <a:ext cx="1794081" cy="256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/>
              <a:r>
                <a:rPr lang="en-US" sz="1070">
                  <a:latin typeface="Rockwell" charset="0"/>
                </a:rPr>
                <a:t>Concomitant Medications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xmlns="" id="{05B3F520-2A3E-49F4-B09D-8AF0A15E4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6331" y="3226731"/>
              <a:ext cx="719963" cy="719963"/>
            </a:xfrm>
            <a:prstGeom prst="rect">
              <a:avLst/>
            </a:prstGeom>
          </p:spPr>
        </p:pic>
        <p:pic>
          <p:nvPicPr>
            <p:cNvPr id="29" name="Picture 28">
              <a:hlinkClick r:id="" action="ppaction://noaction"/>
              <a:extLst>
                <a:ext uri="{FF2B5EF4-FFF2-40B4-BE49-F238E27FC236}">
                  <a16:creationId xmlns:a16="http://schemas.microsoft.com/office/drawing/2014/main" xmlns="" id="{86522360-DB65-4D87-A347-9DB402885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6619" y="3237171"/>
              <a:ext cx="719963" cy="719963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xmlns="" id="{9F44A745-379C-4CC1-B420-BE1ABCF227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9615" y="4783571"/>
              <a:ext cx="719963" cy="7199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E82CB06-3FF4-475F-8C90-1C4C880710D4}"/>
              </a:ext>
            </a:extLst>
          </p:cNvPr>
          <p:cNvGrpSpPr/>
          <p:nvPr/>
        </p:nvGrpSpPr>
        <p:grpSpPr>
          <a:xfrm>
            <a:off x="4154968" y="4361772"/>
            <a:ext cx="1228220" cy="1916719"/>
            <a:chOff x="3298193" y="4351644"/>
            <a:chExt cx="1228220" cy="19167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5B7F2BD1-6C8F-40D8-AFBF-6F2C8C2B0BE6}"/>
                </a:ext>
              </a:extLst>
            </p:cNvPr>
            <p:cNvCxnSpPr/>
            <p:nvPr/>
          </p:nvCxnSpPr>
          <p:spPr>
            <a:xfrm flipV="1">
              <a:off x="3903100" y="4351644"/>
              <a:ext cx="0" cy="1482725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DC8D6913-4E50-44D3-BBB1-0FCB3678D8F8}"/>
                </a:ext>
              </a:extLst>
            </p:cNvPr>
            <p:cNvSpPr/>
            <p:nvPr/>
          </p:nvSpPr>
          <p:spPr>
            <a:xfrm>
              <a:off x="3298193" y="5846709"/>
              <a:ext cx="1228220" cy="421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ECG</a:t>
              </a:r>
            </a:p>
            <a:p>
              <a:pPr algn="ctr" defTabSz="457200"/>
              <a:r>
                <a:rPr lang="en-US" sz="1070">
                  <a:solidFill>
                    <a:schemeClr val="accent1"/>
                  </a:solidFill>
                  <a:highlight>
                    <a:srgbClr val="00FFFF"/>
                  </a:highlight>
                  <a:latin typeface="Rockwell" charset="0"/>
                </a:rPr>
                <a:t>(Before Dialysis</a:t>
              </a:r>
              <a:r>
                <a:rPr lang="en-US" sz="1070">
                  <a:solidFill>
                    <a:schemeClr val="accent1"/>
                  </a:solidFill>
                  <a:latin typeface="Rockwell" charset="0"/>
                </a:rPr>
                <a:t>)</a:t>
              </a:r>
            </a:p>
          </p:txBody>
        </p: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xmlns="" id="{553EFA35-CF67-49CB-BC49-0D226F25D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02982" y="4716949"/>
              <a:ext cx="818642" cy="818642"/>
            </a:xfrm>
            <a:prstGeom prst="rect">
              <a:avLst/>
            </a:prstGeom>
          </p:spPr>
        </p:pic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2098AE6C-EF77-4064-BE8C-55DF8123C16F}"/>
              </a:ext>
            </a:extLst>
          </p:cNvPr>
          <p:cNvSpPr/>
          <p:nvPr/>
        </p:nvSpPr>
        <p:spPr>
          <a:xfrm>
            <a:off x="0" y="5827314"/>
            <a:ext cx="1439818" cy="58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Post-dialysis weight</a:t>
            </a:r>
          </a:p>
          <a:p>
            <a:pPr algn="ctr" defTabSz="457200"/>
            <a:r>
              <a:rPr lang="en-US" sz="1070" b="1">
                <a:solidFill>
                  <a:schemeClr val="accent1"/>
                </a:solidFill>
                <a:highlight>
                  <a:srgbClr val="FFFF00"/>
                </a:highlight>
                <a:latin typeface="Rockwell" charset="0"/>
              </a:rPr>
              <a:t>from previous </a:t>
            </a:r>
          </a:p>
          <a:p>
            <a:pPr algn="ctr" defTabSz="457200"/>
            <a:r>
              <a:rPr lang="en-US" sz="1070" b="1">
                <a:solidFill>
                  <a:schemeClr val="accent1"/>
                </a:solidFill>
                <a:highlight>
                  <a:srgbClr val="FFFF00"/>
                </a:highlight>
                <a:latin typeface="Rockwell" charset="0"/>
              </a:rPr>
              <a:t>dialysis day</a:t>
            </a:r>
            <a:endParaRPr lang="en-GB" sz="1070" b="1">
              <a:solidFill>
                <a:schemeClr val="accent1"/>
              </a:solidFill>
              <a:highlight>
                <a:srgbClr val="FFFF00"/>
              </a:highlight>
              <a:latin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4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C9D93EE-30B6-48BE-AA64-A297829A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4ABB06E-24EB-4F42-9086-C010D5B9F8FF}"/>
              </a:ext>
            </a:extLst>
          </p:cNvPr>
          <p:cNvCxnSpPr/>
          <p:nvPr/>
        </p:nvCxnSpPr>
        <p:spPr>
          <a:xfrm flipV="1">
            <a:off x="3138413" y="4337539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56CC9B85-7DCB-4937-8D7C-8B5F3730F0BC}"/>
              </a:ext>
            </a:extLst>
          </p:cNvPr>
          <p:cNvCxnSpPr/>
          <p:nvPr/>
        </p:nvCxnSpPr>
        <p:spPr>
          <a:xfrm flipV="1">
            <a:off x="4694777" y="2824121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71E13F2-E7ED-43C9-8E41-D30C8027B912}"/>
              </a:ext>
            </a:extLst>
          </p:cNvPr>
          <p:cNvCxnSpPr/>
          <p:nvPr/>
        </p:nvCxnSpPr>
        <p:spPr>
          <a:xfrm flipV="1">
            <a:off x="9534753" y="4326246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E838867-73EC-47F5-AF15-BEC8E20FAD99}"/>
              </a:ext>
            </a:extLst>
          </p:cNvPr>
          <p:cNvCxnSpPr/>
          <p:nvPr/>
        </p:nvCxnSpPr>
        <p:spPr>
          <a:xfrm flipV="1">
            <a:off x="1614781" y="2919183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CD12E470-ED32-45E0-9E33-C33434641333}"/>
              </a:ext>
            </a:extLst>
          </p:cNvPr>
          <p:cNvCxnSpPr/>
          <p:nvPr/>
        </p:nvCxnSpPr>
        <p:spPr>
          <a:xfrm flipV="1">
            <a:off x="6487302" y="4373617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C173324-0C02-4E2D-9F02-38CF06E5EB4F}"/>
              </a:ext>
            </a:extLst>
          </p:cNvPr>
          <p:cNvSpPr/>
          <p:nvPr/>
        </p:nvSpPr>
        <p:spPr>
          <a:xfrm>
            <a:off x="487122" y="2507595"/>
            <a:ext cx="2291307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en-US" sz="1070">
                <a:highlight>
                  <a:srgbClr val="FFFF00"/>
                </a:highlight>
                <a:latin typeface="Rockwell" charset="0"/>
              </a:rPr>
              <a:t>Post-dialysis weight </a:t>
            </a:r>
          </a:p>
          <a:p>
            <a:pPr algn="ctr" defTabSz="457200"/>
            <a:r>
              <a:rPr lang="en-US" sz="1070" b="1">
                <a:highlight>
                  <a:srgbClr val="FFFF00"/>
                </a:highlight>
                <a:latin typeface="Rockwell" charset="0"/>
              </a:rPr>
              <a:t>from previous dialysis day</a:t>
            </a:r>
            <a:endParaRPr lang="en-GB" sz="1070" b="1">
              <a:highlight>
                <a:srgbClr val="FFFF00"/>
              </a:highlight>
              <a:latin typeface="Rockwel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95B9F7E-4074-42AC-802B-18BE3D684A0B}"/>
              </a:ext>
            </a:extLst>
          </p:cNvPr>
          <p:cNvSpPr/>
          <p:nvPr/>
        </p:nvSpPr>
        <p:spPr>
          <a:xfrm>
            <a:off x="1958445" y="5858503"/>
            <a:ext cx="2359941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Pre-dialysis weight </a:t>
            </a:r>
            <a:r>
              <a:rPr lang="en-US" sz="1070" b="1">
                <a:latin typeface="Rockwell" charset="0"/>
              </a:rPr>
              <a:t>on day of visit</a:t>
            </a:r>
            <a:endParaRPr lang="en-GB" sz="1070" b="1">
              <a:latin typeface="Rockwel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73B5DE7-9E89-48A8-95D5-E24DEF9BAFBA}"/>
              </a:ext>
            </a:extLst>
          </p:cNvPr>
          <p:cNvSpPr/>
          <p:nvPr/>
        </p:nvSpPr>
        <p:spPr>
          <a:xfrm>
            <a:off x="8839119" y="5858503"/>
            <a:ext cx="1612942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1070">
                <a:latin typeface="Rockwell" charset="0"/>
              </a:rPr>
              <a:t>AE and SAE Collection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B3191716-A756-4192-854C-C89E9E63557D}"/>
              </a:ext>
            </a:extLst>
          </p:cNvPr>
          <p:cNvCxnSpPr>
            <a:cxnSpLocks/>
          </p:cNvCxnSpPr>
          <p:nvPr/>
        </p:nvCxnSpPr>
        <p:spPr>
          <a:xfrm flipV="1">
            <a:off x="1349115" y="4326871"/>
            <a:ext cx="8768842" cy="21336"/>
          </a:xfrm>
          <a:prstGeom prst="line">
            <a:avLst/>
          </a:prstGeom>
          <a:ln w="9525">
            <a:solidFill>
              <a:srgbClr val="6569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439A8A1-816A-40C5-88D8-7D4F4CBDE6A3}"/>
              </a:ext>
            </a:extLst>
          </p:cNvPr>
          <p:cNvSpPr/>
          <p:nvPr/>
        </p:nvSpPr>
        <p:spPr>
          <a:xfrm>
            <a:off x="7289563" y="2562864"/>
            <a:ext cx="1447832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Endpoint Collection</a:t>
            </a:r>
            <a:endParaRPr lang="pl-PL" sz="1070">
              <a:latin typeface="Rockwell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2CC92A69-7D02-48C4-89CC-C16B373EA4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799" y="3233106"/>
            <a:ext cx="719963" cy="719963"/>
          </a:xfrm>
          <a:prstGeom prst="rect">
            <a:avLst/>
          </a:prstGeom>
        </p:spPr>
      </p:pic>
      <p:pic>
        <p:nvPicPr>
          <p:cNvPr id="20" name="Picture 19">
            <a:hlinkClick r:id="" action="ppaction://noaction"/>
            <a:extLst>
              <a:ext uri="{FF2B5EF4-FFF2-40B4-BE49-F238E27FC236}">
                <a16:creationId xmlns:a16="http://schemas.microsoft.com/office/drawing/2014/main" xmlns="" id="{730E4932-F0C8-4204-897B-FFAC53BC98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795" y="3185748"/>
            <a:ext cx="719963" cy="719963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xmlns="" id="{250C47CC-A1C3-4F81-A10E-F84652E672F1}"/>
              </a:ext>
            </a:extLst>
          </p:cNvPr>
          <p:cNvSpPr txBox="1">
            <a:spLocks/>
          </p:cNvSpPr>
          <p:nvPr/>
        </p:nvSpPr>
        <p:spPr>
          <a:xfrm>
            <a:off x="316082" y="192000"/>
            <a:ext cx="11687556" cy="671957"/>
          </a:xfrm>
          <a:prstGeom prst="rect">
            <a:avLst/>
          </a:prstGeom>
        </p:spPr>
        <p:txBody>
          <a:bodyPr vert="horz"/>
          <a:lstStyle>
            <a:lvl1pPr defTabSz="457200">
              <a:lnSpc>
                <a:spcPct val="100000"/>
              </a:lnSpc>
              <a:spcBef>
                <a:spcPct val="0"/>
              </a:spcBef>
              <a:buNone/>
              <a:defRPr lang="en-GB" sz="2400" b="1" baseline="0" noProof="0" dirty="0">
                <a:solidFill>
                  <a:srgbClr val="83005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200" b="0">
                <a:solidFill>
                  <a:schemeClr val="accent1"/>
                </a:solidFill>
                <a:latin typeface="+mj-lt"/>
              </a:rPr>
              <a:t>Study Procedures – Visit 8 (12 months)</a:t>
            </a:r>
          </a:p>
        </p:txBody>
      </p:sp>
      <p:grpSp>
        <p:nvGrpSpPr>
          <p:cNvPr id="30" name="Group 1">
            <a:extLst>
              <a:ext uri="{FF2B5EF4-FFF2-40B4-BE49-F238E27FC236}">
                <a16:creationId xmlns:a16="http://schemas.microsoft.com/office/drawing/2014/main" xmlns="" id="{282147CC-E45D-49B2-9C2C-F4C888533BAE}"/>
              </a:ext>
            </a:extLst>
          </p:cNvPr>
          <p:cNvGrpSpPr/>
          <p:nvPr/>
        </p:nvGrpSpPr>
        <p:grpSpPr>
          <a:xfrm>
            <a:off x="5199867" y="1214016"/>
            <a:ext cx="959993" cy="959993"/>
            <a:chOff x="6080615" y="1136365"/>
            <a:chExt cx="720000" cy="720000"/>
          </a:xfrm>
        </p:grpSpPr>
        <p:grpSp>
          <p:nvGrpSpPr>
            <p:cNvPr id="31" name="Group 2">
              <a:extLst>
                <a:ext uri="{FF2B5EF4-FFF2-40B4-BE49-F238E27FC236}">
                  <a16:creationId xmlns:a16="http://schemas.microsoft.com/office/drawing/2014/main" xmlns="" id="{0E7D353A-8BDF-4C17-96E4-CFE0AACD1271}"/>
                </a:ext>
              </a:extLst>
            </p:cNvPr>
            <p:cNvGrpSpPr/>
            <p:nvPr/>
          </p:nvGrpSpPr>
          <p:grpSpPr>
            <a:xfrm>
              <a:off x="6080615" y="1136365"/>
              <a:ext cx="720000" cy="720000"/>
              <a:chOff x="6080615" y="1136365"/>
              <a:chExt cx="720000" cy="720000"/>
            </a:xfrm>
          </p:grpSpPr>
          <p:pic>
            <p:nvPicPr>
              <p:cNvPr id="33" name="Picture 4">
                <a:extLst>
                  <a:ext uri="{FF2B5EF4-FFF2-40B4-BE49-F238E27FC236}">
                    <a16:creationId xmlns:a16="http://schemas.microsoft.com/office/drawing/2014/main" xmlns="" id="{A415F423-7441-4325-BB21-45ED4E9B9F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80615" y="1136365"/>
                <a:ext cx="720000" cy="720000"/>
              </a:xfrm>
              <a:prstGeom prst="rect">
                <a:avLst/>
              </a:prstGeom>
            </p:spPr>
          </p:pic>
          <p:sp>
            <p:nvSpPr>
              <p:cNvPr id="34" name="Oval 5">
                <a:extLst>
                  <a:ext uri="{FF2B5EF4-FFF2-40B4-BE49-F238E27FC236}">
                    <a16:creationId xmlns:a16="http://schemas.microsoft.com/office/drawing/2014/main" xmlns="" id="{CAF6DEA3-C4CC-468F-A444-CBA2D25D408F}"/>
                  </a:ext>
                </a:extLst>
              </p:cNvPr>
              <p:cNvSpPr/>
              <p:nvPr/>
            </p:nvSpPr>
            <p:spPr>
              <a:xfrm>
                <a:off x="6380855" y="1512184"/>
                <a:ext cx="115573" cy="13732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32" name="TextBox 3">
              <a:extLst>
                <a:ext uri="{FF2B5EF4-FFF2-40B4-BE49-F238E27FC236}">
                  <a16:creationId xmlns:a16="http://schemas.microsoft.com/office/drawing/2014/main" xmlns="" id="{BCBCD11E-2E35-43ED-A42F-D3028E6266DC}"/>
                </a:ext>
              </a:extLst>
            </p:cNvPr>
            <p:cNvSpPr txBox="1"/>
            <p:nvPr/>
          </p:nvSpPr>
          <p:spPr>
            <a:xfrm>
              <a:off x="6214524" y="1424636"/>
              <a:ext cx="448235" cy="238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R="0" lvl="0" indent="0" algn="ctr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500" b="1" i="0" u="none" strike="noStrike" cap="none" spc="0" normalizeH="0" baseline="0">
                  <a:ln>
                    <a:noFill/>
                  </a:ln>
                  <a:solidFill>
                    <a:srgbClr val="3F4444"/>
                  </a:solidFill>
                  <a:effectLst/>
                  <a:uLnTx/>
                  <a:uFillTx/>
                  <a:latin typeface="Arial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lang="en-GB" sz="670">
                  <a:solidFill>
                    <a:schemeClr val="tx1"/>
                  </a:solidFill>
                </a:rPr>
                <a:t> </a:t>
              </a:r>
            </a:p>
            <a:p>
              <a:r>
                <a:rPr lang="en-GB" sz="1400">
                  <a:solidFill>
                    <a:schemeClr val="tx1"/>
                  </a:solidFill>
                </a:rPr>
                <a:t>8</a:t>
              </a:r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6231B78B-EE47-4952-9B4B-0D30EE235F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431" y="4731313"/>
            <a:ext cx="719963" cy="719963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CFB581A9-00AC-4B66-A700-D7EB044690B1}"/>
              </a:ext>
            </a:extLst>
          </p:cNvPr>
          <p:cNvSpPr/>
          <p:nvPr/>
        </p:nvSpPr>
        <p:spPr>
          <a:xfrm>
            <a:off x="3896494" y="2557115"/>
            <a:ext cx="1794081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1070">
                <a:latin typeface="Rockwell" charset="0"/>
              </a:rPr>
              <a:t>Concomitant Medications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17819B29-E387-4114-BEEE-E50C05EF3C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771" y="4668014"/>
            <a:ext cx="719963" cy="719963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3A5DE31D-CC10-4537-8E11-F29A2842B6E5}"/>
              </a:ext>
            </a:extLst>
          </p:cNvPr>
          <p:cNvCxnSpPr/>
          <p:nvPr/>
        </p:nvCxnSpPr>
        <p:spPr>
          <a:xfrm flipV="1">
            <a:off x="8013480" y="2875410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B9BC9314-4B5D-4039-A674-351C1BF5A60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320" y="4718919"/>
            <a:ext cx="719963" cy="71996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9A492E2-5B76-473F-8957-0273D8021435}"/>
              </a:ext>
            </a:extLst>
          </p:cNvPr>
          <p:cNvSpPr/>
          <p:nvPr/>
        </p:nvSpPr>
        <p:spPr>
          <a:xfrm>
            <a:off x="5162744" y="5897280"/>
            <a:ext cx="2805576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1070">
                <a:latin typeface="Rockwell" charset="0"/>
              </a:rPr>
              <a:t>Pre-Dialysis Central Laboratory Sampling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FCD4A52-AFF7-4D3F-AE1E-932759B4ED90}"/>
              </a:ext>
            </a:extLst>
          </p:cNvPr>
          <p:cNvSpPr txBox="1"/>
          <p:nvPr/>
        </p:nvSpPr>
        <p:spPr>
          <a:xfrm>
            <a:off x="9894734" y="1174925"/>
            <a:ext cx="1556003" cy="7232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b="1">
                <a:highlight>
                  <a:srgbClr val="00FF00"/>
                </a:highlight>
              </a:rPr>
              <a:t>On-site Visit</a:t>
            </a:r>
          </a:p>
          <a:p>
            <a:pPr algn="l">
              <a:spcAft>
                <a:spcPts val="600"/>
              </a:spcAft>
            </a:pPr>
            <a:r>
              <a:rPr lang="en-US"/>
              <a:t>Visit Type: LIDI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98D12654-4BCD-477A-9199-C698BE061C1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97" y="3185747"/>
            <a:ext cx="719963" cy="71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87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1C9D93EE-30B6-48BE-AA64-A297829A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7</a:t>
            </a:fld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56CC9B85-7DCB-4937-8D7C-8B5F3730F0BC}"/>
              </a:ext>
            </a:extLst>
          </p:cNvPr>
          <p:cNvCxnSpPr/>
          <p:nvPr/>
        </p:nvCxnSpPr>
        <p:spPr>
          <a:xfrm flipV="1">
            <a:off x="4694777" y="2824121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71E13F2-E7ED-43C9-8E41-D30C8027B912}"/>
              </a:ext>
            </a:extLst>
          </p:cNvPr>
          <p:cNvCxnSpPr/>
          <p:nvPr/>
        </p:nvCxnSpPr>
        <p:spPr>
          <a:xfrm flipV="1">
            <a:off x="8752210" y="2844146"/>
            <a:ext cx="0" cy="1482725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CD12E470-ED32-45E0-9E33-C33434641333}"/>
              </a:ext>
            </a:extLst>
          </p:cNvPr>
          <p:cNvCxnSpPr/>
          <p:nvPr/>
        </p:nvCxnSpPr>
        <p:spPr>
          <a:xfrm flipV="1">
            <a:off x="6799535" y="4373617"/>
            <a:ext cx="0" cy="1435354"/>
          </a:xfrm>
          <a:prstGeom prst="line">
            <a:avLst/>
          </a:prstGeom>
          <a:ln w="9525">
            <a:solidFill>
              <a:srgbClr val="656969"/>
            </a:solidFill>
            <a:headEnd type="oval" w="sm" len="sm"/>
            <a:tailEnd type="oval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73B5DE7-9E89-48A8-95D5-E24DEF9BAFBA}"/>
              </a:ext>
            </a:extLst>
          </p:cNvPr>
          <p:cNvSpPr/>
          <p:nvPr/>
        </p:nvSpPr>
        <p:spPr>
          <a:xfrm>
            <a:off x="7945739" y="2517200"/>
            <a:ext cx="1612942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1070">
                <a:latin typeface="Rockwell" charset="0"/>
              </a:rPr>
              <a:t>AE and SAE Collection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B3191716-A756-4192-854C-C89E9E63557D}"/>
              </a:ext>
            </a:extLst>
          </p:cNvPr>
          <p:cNvCxnSpPr>
            <a:cxnSpLocks/>
          </p:cNvCxnSpPr>
          <p:nvPr/>
        </p:nvCxnSpPr>
        <p:spPr>
          <a:xfrm flipV="1">
            <a:off x="1349115" y="4326871"/>
            <a:ext cx="8768842" cy="21336"/>
          </a:xfrm>
          <a:prstGeom prst="line">
            <a:avLst/>
          </a:prstGeom>
          <a:ln w="9525">
            <a:solidFill>
              <a:srgbClr val="6569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439A8A1-816A-40C5-88D8-7D4F4CBDE6A3}"/>
              </a:ext>
            </a:extLst>
          </p:cNvPr>
          <p:cNvSpPr/>
          <p:nvPr/>
        </p:nvSpPr>
        <p:spPr>
          <a:xfrm>
            <a:off x="6098716" y="5808971"/>
            <a:ext cx="1447832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US" sz="1070">
                <a:latin typeface="Rockwell" charset="0"/>
              </a:rPr>
              <a:t>Endpoint Collection</a:t>
            </a:r>
            <a:endParaRPr lang="pl-PL" sz="1070">
              <a:latin typeface="Rockwell" charset="0"/>
            </a:endParaRPr>
          </a:p>
        </p:txBody>
      </p:sp>
      <p:pic>
        <p:nvPicPr>
          <p:cNvPr id="20" name="Picture 19">
            <a:hlinkClick r:id="" action="ppaction://noaction"/>
            <a:extLst>
              <a:ext uri="{FF2B5EF4-FFF2-40B4-BE49-F238E27FC236}">
                <a16:creationId xmlns:a16="http://schemas.microsoft.com/office/drawing/2014/main" xmlns="" id="{730E4932-F0C8-4204-897B-FFAC53BC9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795" y="3185748"/>
            <a:ext cx="719963" cy="7199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7536A08E-CAF5-4F35-92E0-B6394ED39B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711" y="4668014"/>
            <a:ext cx="719963" cy="719963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xmlns="" id="{250C47CC-A1C3-4F81-A10E-F84652E672F1}"/>
              </a:ext>
            </a:extLst>
          </p:cNvPr>
          <p:cNvSpPr txBox="1">
            <a:spLocks/>
          </p:cNvSpPr>
          <p:nvPr/>
        </p:nvSpPr>
        <p:spPr>
          <a:xfrm>
            <a:off x="316082" y="192000"/>
            <a:ext cx="11687556" cy="671957"/>
          </a:xfrm>
          <a:prstGeom prst="rect">
            <a:avLst/>
          </a:prstGeom>
        </p:spPr>
        <p:txBody>
          <a:bodyPr vert="horz"/>
          <a:lstStyle>
            <a:lvl1pPr defTabSz="457200">
              <a:lnSpc>
                <a:spcPct val="100000"/>
              </a:lnSpc>
              <a:spcBef>
                <a:spcPct val="0"/>
              </a:spcBef>
              <a:buNone/>
              <a:defRPr lang="en-GB" sz="2400" b="1" baseline="0" noProof="0" dirty="0">
                <a:solidFill>
                  <a:srgbClr val="83005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200" b="0">
                <a:solidFill>
                  <a:schemeClr val="accent1"/>
                </a:solidFill>
                <a:latin typeface="+mj-lt"/>
              </a:rPr>
              <a:t>Study Procedures – Visits 9, 10, 11 and etc.</a:t>
            </a:r>
          </a:p>
        </p:txBody>
      </p:sp>
      <p:grpSp>
        <p:nvGrpSpPr>
          <p:cNvPr id="30" name="Group 1">
            <a:extLst>
              <a:ext uri="{FF2B5EF4-FFF2-40B4-BE49-F238E27FC236}">
                <a16:creationId xmlns:a16="http://schemas.microsoft.com/office/drawing/2014/main" xmlns="" id="{282147CC-E45D-49B2-9C2C-F4C888533BAE}"/>
              </a:ext>
            </a:extLst>
          </p:cNvPr>
          <p:cNvGrpSpPr/>
          <p:nvPr/>
        </p:nvGrpSpPr>
        <p:grpSpPr>
          <a:xfrm>
            <a:off x="5295709" y="1050330"/>
            <a:ext cx="1252236" cy="1285791"/>
            <a:chOff x="6080615" y="1136365"/>
            <a:chExt cx="720000" cy="720000"/>
          </a:xfrm>
        </p:grpSpPr>
        <p:grpSp>
          <p:nvGrpSpPr>
            <p:cNvPr id="31" name="Group 2">
              <a:extLst>
                <a:ext uri="{FF2B5EF4-FFF2-40B4-BE49-F238E27FC236}">
                  <a16:creationId xmlns:a16="http://schemas.microsoft.com/office/drawing/2014/main" xmlns="" id="{0E7D353A-8BDF-4C17-96E4-CFE0AACD1271}"/>
                </a:ext>
              </a:extLst>
            </p:cNvPr>
            <p:cNvGrpSpPr/>
            <p:nvPr/>
          </p:nvGrpSpPr>
          <p:grpSpPr>
            <a:xfrm>
              <a:off x="6080615" y="1136365"/>
              <a:ext cx="720000" cy="720000"/>
              <a:chOff x="6080615" y="1136365"/>
              <a:chExt cx="720000" cy="720000"/>
            </a:xfrm>
          </p:grpSpPr>
          <p:pic>
            <p:nvPicPr>
              <p:cNvPr id="33" name="Picture 4">
                <a:extLst>
                  <a:ext uri="{FF2B5EF4-FFF2-40B4-BE49-F238E27FC236}">
                    <a16:creationId xmlns:a16="http://schemas.microsoft.com/office/drawing/2014/main" xmlns="" id="{A415F423-7441-4325-BB21-45ED4E9B9F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80615" y="1136365"/>
                <a:ext cx="720000" cy="720000"/>
              </a:xfrm>
              <a:prstGeom prst="rect">
                <a:avLst/>
              </a:prstGeom>
            </p:spPr>
          </p:pic>
          <p:sp>
            <p:nvSpPr>
              <p:cNvPr id="34" name="Oval 5">
                <a:extLst>
                  <a:ext uri="{FF2B5EF4-FFF2-40B4-BE49-F238E27FC236}">
                    <a16:creationId xmlns:a16="http://schemas.microsoft.com/office/drawing/2014/main" xmlns="" id="{CAF6DEA3-C4CC-468F-A444-CBA2D25D408F}"/>
                  </a:ext>
                </a:extLst>
              </p:cNvPr>
              <p:cNvSpPr/>
              <p:nvPr/>
            </p:nvSpPr>
            <p:spPr>
              <a:xfrm>
                <a:off x="6380855" y="1512184"/>
                <a:ext cx="115573" cy="13732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32" name="TextBox 3">
              <a:extLst>
                <a:ext uri="{FF2B5EF4-FFF2-40B4-BE49-F238E27FC236}">
                  <a16:creationId xmlns:a16="http://schemas.microsoft.com/office/drawing/2014/main" xmlns="" id="{BCBCD11E-2E35-43ED-A42F-D3028E6266DC}"/>
                </a:ext>
              </a:extLst>
            </p:cNvPr>
            <p:cNvSpPr txBox="1"/>
            <p:nvPr/>
          </p:nvSpPr>
          <p:spPr>
            <a:xfrm>
              <a:off x="6214524" y="1447978"/>
              <a:ext cx="448235" cy="2770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R="0" lvl="0" indent="0" algn="ctr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500" b="1" i="0" u="none" strike="noStrike" cap="none" spc="0" normalizeH="0" baseline="0">
                  <a:ln>
                    <a:noFill/>
                  </a:ln>
                  <a:solidFill>
                    <a:srgbClr val="3F4444"/>
                  </a:solidFill>
                  <a:effectLst/>
                  <a:uLnTx/>
                  <a:uFillTx/>
                  <a:latin typeface="Arial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lang="en-GB" sz="800">
                  <a:solidFill>
                    <a:schemeClr val="tx1"/>
                  </a:solidFill>
                </a:rPr>
                <a:t> </a:t>
              </a:r>
            </a:p>
            <a:p>
              <a:r>
                <a:rPr lang="en-GB" sz="800">
                  <a:solidFill>
                    <a:schemeClr val="tx1"/>
                  </a:solidFill>
                </a:rPr>
                <a:t>9, 10,</a:t>
              </a:r>
            </a:p>
            <a:p>
              <a:r>
                <a:rPr lang="en-GB" sz="800">
                  <a:solidFill>
                    <a:schemeClr val="tx1"/>
                  </a:solidFill>
                </a:rPr>
                <a:t>11, etc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CFB581A9-00AC-4B66-A700-D7EB044690B1}"/>
              </a:ext>
            </a:extLst>
          </p:cNvPr>
          <p:cNvSpPr/>
          <p:nvPr/>
        </p:nvSpPr>
        <p:spPr>
          <a:xfrm>
            <a:off x="3896494" y="2557115"/>
            <a:ext cx="1794081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sz="1070">
                <a:latin typeface="Rockwell" charset="0"/>
              </a:rPr>
              <a:t>Concomitant Medications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17819B29-E387-4114-BEEE-E50C05EF3C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228" y="3195353"/>
            <a:ext cx="719963" cy="719963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1E974F8-31D8-49A4-BE68-87BB4ED6CB54}"/>
              </a:ext>
            </a:extLst>
          </p:cNvPr>
          <p:cNvSpPr txBox="1"/>
          <p:nvPr/>
        </p:nvSpPr>
        <p:spPr>
          <a:xfrm>
            <a:off x="8783561" y="995213"/>
            <a:ext cx="3226828" cy="1431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b="1" dirty="0"/>
              <a:t>On-site/TC/Video Visit</a:t>
            </a:r>
          </a:p>
          <a:p>
            <a:pPr>
              <a:spcAft>
                <a:spcPts val="600"/>
              </a:spcAft>
            </a:pPr>
            <a:r>
              <a:rPr lang="en-US" dirty="0"/>
              <a:t>Visit Type: LIDI-</a:t>
            </a:r>
            <a:r>
              <a:rPr lang="en-CA" dirty="0">
                <a:solidFill>
                  <a:srgbClr val="0070C0"/>
                </a:solidFill>
              </a:rPr>
              <a:t>CSP2 clarifies</a:t>
            </a: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70C0"/>
                </a:solidFill>
              </a:rPr>
              <a:t> weights not to be done if visits </a:t>
            </a:r>
            <a:endParaRPr lang="en-CA" dirty="0">
              <a:solidFill>
                <a:srgbClr val="0070C0"/>
              </a:solidFill>
              <a:cs typeface="Calibri"/>
            </a:endParaRPr>
          </a:p>
          <a:p>
            <a:pPr>
              <a:spcAft>
                <a:spcPts val="600"/>
              </a:spcAft>
            </a:pPr>
            <a:r>
              <a:rPr lang="en-CA" dirty="0">
                <a:solidFill>
                  <a:srgbClr val="0070C0"/>
                </a:solidFill>
              </a:rPr>
              <a:t>are by TC or video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41FCF73E-0D8D-473F-9954-E9D0B130392D}"/>
              </a:ext>
            </a:extLst>
          </p:cNvPr>
          <p:cNvGrpSpPr/>
          <p:nvPr/>
        </p:nvGrpSpPr>
        <p:grpSpPr>
          <a:xfrm>
            <a:off x="594526" y="2507595"/>
            <a:ext cx="3723859" cy="3607901"/>
            <a:chOff x="594526" y="2507595"/>
            <a:chExt cx="3723859" cy="3607901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4F3C0D5C-09E3-42FD-8682-0109488E744E}"/>
                </a:ext>
              </a:extLst>
            </p:cNvPr>
            <p:cNvCxnSpPr/>
            <p:nvPr/>
          </p:nvCxnSpPr>
          <p:spPr>
            <a:xfrm flipV="1">
              <a:off x="3138413" y="4337539"/>
              <a:ext cx="0" cy="1482725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F42F04E4-D52F-458E-9768-A8AE691D09B4}"/>
                </a:ext>
              </a:extLst>
            </p:cNvPr>
            <p:cNvCxnSpPr/>
            <p:nvPr/>
          </p:nvCxnSpPr>
          <p:spPr>
            <a:xfrm flipV="1">
              <a:off x="1614781" y="2919183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53744A31-9064-43F8-ACCA-FFD672F37EF4}"/>
                </a:ext>
              </a:extLst>
            </p:cNvPr>
            <p:cNvSpPr/>
            <p:nvPr/>
          </p:nvSpPr>
          <p:spPr>
            <a:xfrm>
              <a:off x="594526" y="2507595"/>
              <a:ext cx="1980029" cy="421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highlight>
                    <a:srgbClr val="FFFF00"/>
                  </a:highlight>
                  <a:latin typeface="Rockwell" charset="0"/>
                </a:rPr>
                <a:t>Post-dialysis weight</a:t>
              </a:r>
            </a:p>
            <a:p>
              <a:pPr algn="ctr" defTabSz="457200"/>
              <a:r>
                <a:rPr lang="en-US" sz="1070" b="1">
                  <a:highlight>
                    <a:srgbClr val="FFFF00"/>
                  </a:highlight>
                  <a:latin typeface="Rockwell" charset="0"/>
                </a:rPr>
                <a:t>from previous dialysis day</a:t>
              </a:r>
              <a:endParaRPr lang="en-GB" sz="1070" b="1">
                <a:highlight>
                  <a:srgbClr val="FFFF00"/>
                </a:highlight>
                <a:latin typeface="Rockwel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EA3B09EF-4B29-4730-844F-D3BFBD6CFD12}"/>
                </a:ext>
              </a:extLst>
            </p:cNvPr>
            <p:cNvSpPr/>
            <p:nvPr/>
          </p:nvSpPr>
          <p:spPr>
            <a:xfrm>
              <a:off x="1958444" y="5858503"/>
              <a:ext cx="2359941" cy="256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Pre-dialysis weight </a:t>
              </a:r>
              <a:r>
                <a:rPr lang="en-US" sz="1070" b="1">
                  <a:latin typeface="Rockwell" charset="0"/>
                </a:rPr>
                <a:t>on day of visit</a:t>
              </a:r>
              <a:endParaRPr lang="en-GB" sz="1070" b="1">
                <a:latin typeface="Rockwell" charset="0"/>
              </a:endParaRPr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xmlns="" id="{0057CCAC-EB81-4971-81DB-F6BC67E59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4799" y="3233106"/>
              <a:ext cx="719963" cy="719963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xmlns="" id="{AFB45F47-3A9E-4BE1-8E7A-782233D54DA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431" y="4731313"/>
              <a:ext cx="719963" cy="719963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6BB53C3-B6A8-42B7-B4B4-C362C10D066C}"/>
              </a:ext>
            </a:extLst>
          </p:cNvPr>
          <p:cNvSpPr txBox="1"/>
          <p:nvPr/>
        </p:nvSpPr>
        <p:spPr>
          <a:xfrm>
            <a:off x="10638506" y="2552498"/>
            <a:ext cx="14973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(Back to </a:t>
            </a:r>
            <a:r>
              <a:rPr lang="en-US" sz="1400" b="1" dirty="0" err="1">
                <a:solidFill>
                  <a:srgbClr val="C00000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Amd</a:t>
            </a:r>
            <a:r>
              <a:rPr lang="en-US" sz="1400" b="1" dirty="0">
                <a:solidFill>
                  <a:srgbClr val="C00000"/>
                </a:solidFill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Summary Slide)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53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87781D2C-1BC8-4405-9AEF-57F4B369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702F310B-A81C-4C87-B48C-53257807FAD9}"/>
              </a:ext>
            </a:extLst>
          </p:cNvPr>
          <p:cNvCxnSpPr/>
          <p:nvPr/>
        </p:nvCxnSpPr>
        <p:spPr>
          <a:xfrm flipV="1">
            <a:off x="477252" y="4501518"/>
            <a:ext cx="11161903" cy="9144"/>
          </a:xfrm>
          <a:prstGeom prst="line">
            <a:avLst/>
          </a:prstGeom>
          <a:ln w="9525">
            <a:solidFill>
              <a:srgbClr val="65696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6F382F26-636D-4B6C-BA4A-632358FC4DC4}"/>
              </a:ext>
            </a:extLst>
          </p:cNvPr>
          <p:cNvGrpSpPr/>
          <p:nvPr/>
        </p:nvGrpSpPr>
        <p:grpSpPr>
          <a:xfrm>
            <a:off x="6795544" y="4501166"/>
            <a:ext cx="1794081" cy="1766277"/>
            <a:chOff x="5794516" y="4501166"/>
            <a:chExt cx="1794081" cy="176627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1A8C78D-36A1-4458-BB6F-21F28F6FAC61}"/>
                </a:ext>
              </a:extLst>
            </p:cNvPr>
            <p:cNvCxnSpPr/>
            <p:nvPr/>
          </p:nvCxnSpPr>
          <p:spPr>
            <a:xfrm flipV="1">
              <a:off x="6691558" y="4501166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60AA9B4-7F6D-46D7-A02E-D8C621466FAC}"/>
                </a:ext>
              </a:extLst>
            </p:cNvPr>
            <p:cNvSpPr/>
            <p:nvPr/>
          </p:nvSpPr>
          <p:spPr>
            <a:xfrm>
              <a:off x="5794516" y="6010450"/>
              <a:ext cx="1794081" cy="256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/>
              <a:r>
                <a:rPr lang="en-US" sz="1070">
                  <a:latin typeface="Rockwell" charset="0"/>
                </a:rPr>
                <a:t>Concomitant Medications</a:t>
              </a:r>
            </a:p>
          </p:txBody>
        </p:sp>
        <p:pic>
          <p:nvPicPr>
            <p:cNvPr id="29" name="Picture 28">
              <a:hlinkClick r:id="" action="ppaction://noaction"/>
              <a:extLst>
                <a:ext uri="{FF2B5EF4-FFF2-40B4-BE49-F238E27FC236}">
                  <a16:creationId xmlns:a16="http://schemas.microsoft.com/office/drawing/2014/main" xmlns="" id="{86522360-DB65-4D87-A347-9DB402885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1576" y="4882546"/>
              <a:ext cx="719963" cy="71996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3798212-FE31-41A5-A582-4DF61835456E}"/>
              </a:ext>
            </a:extLst>
          </p:cNvPr>
          <p:cNvGrpSpPr/>
          <p:nvPr/>
        </p:nvGrpSpPr>
        <p:grpSpPr>
          <a:xfrm>
            <a:off x="9903808" y="2689565"/>
            <a:ext cx="1447832" cy="1821086"/>
            <a:chOff x="8594772" y="2689565"/>
            <a:chExt cx="1447832" cy="182108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918D4C1D-CE9F-468E-9B55-686F8DE00F38}"/>
                </a:ext>
              </a:extLst>
            </p:cNvPr>
            <p:cNvCxnSpPr/>
            <p:nvPr/>
          </p:nvCxnSpPr>
          <p:spPr>
            <a:xfrm flipV="1">
              <a:off x="9182653" y="3075297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0A12FA30-9BBD-4A57-B5CA-4C0075A40DDB}"/>
                </a:ext>
              </a:extLst>
            </p:cNvPr>
            <p:cNvSpPr/>
            <p:nvPr/>
          </p:nvSpPr>
          <p:spPr>
            <a:xfrm>
              <a:off x="8594772" y="2689565"/>
              <a:ext cx="1447832" cy="421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/>
              <a:r>
                <a:rPr lang="en-US" sz="1070">
                  <a:latin typeface="Rockwell" charset="0"/>
                </a:rPr>
                <a:t>Endpoint Collection</a:t>
              </a:r>
            </a:p>
            <a:p>
              <a:pPr defTabSz="457200"/>
              <a:r>
                <a:rPr lang="en-US" sz="1070">
                  <a:latin typeface="Rockwell" charset="0"/>
                </a:rPr>
                <a:t>AEs and SAEs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xmlns="" id="{26B591D6-F65B-4048-8FF4-D959EFA81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0562" y="3385393"/>
              <a:ext cx="719963" cy="719963"/>
            </a:xfrm>
            <a:prstGeom prst="rect">
              <a:avLst/>
            </a:prstGeom>
          </p:spPr>
        </p:pic>
      </p:grpSp>
      <p:sp>
        <p:nvSpPr>
          <p:cNvPr id="36" name="Title 1">
            <a:extLst>
              <a:ext uri="{FF2B5EF4-FFF2-40B4-BE49-F238E27FC236}">
                <a16:creationId xmlns:a16="http://schemas.microsoft.com/office/drawing/2014/main" xmlns="" id="{A4483FE0-C5EF-4E3D-8AF7-A37EB5E94299}"/>
              </a:ext>
            </a:extLst>
          </p:cNvPr>
          <p:cNvSpPr txBox="1">
            <a:spLocks/>
          </p:cNvSpPr>
          <p:nvPr/>
        </p:nvSpPr>
        <p:spPr>
          <a:xfrm>
            <a:off x="316082" y="136243"/>
            <a:ext cx="11687556" cy="671957"/>
          </a:xfrm>
          <a:prstGeom prst="rect">
            <a:avLst/>
          </a:prstGeom>
        </p:spPr>
        <p:txBody>
          <a:bodyPr vert="horz"/>
          <a:lstStyle>
            <a:lvl1pPr defTabSz="457200">
              <a:lnSpc>
                <a:spcPct val="100000"/>
              </a:lnSpc>
              <a:spcBef>
                <a:spcPct val="0"/>
              </a:spcBef>
              <a:buNone/>
              <a:defRPr lang="en-GB" sz="2400" b="1" baseline="0" noProof="0" dirty="0">
                <a:solidFill>
                  <a:srgbClr val="83005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200" b="0">
                <a:solidFill>
                  <a:schemeClr val="accent1"/>
                </a:solidFill>
                <a:latin typeface="+mj-lt"/>
              </a:rPr>
              <a:t>Study Procedures – Visits EOIV or PIDV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136421A-6A1B-46C8-BE33-EC3EAD3BFA9D}"/>
              </a:ext>
            </a:extLst>
          </p:cNvPr>
          <p:cNvGrpSpPr/>
          <p:nvPr/>
        </p:nvGrpSpPr>
        <p:grpSpPr>
          <a:xfrm>
            <a:off x="4311152" y="2662195"/>
            <a:ext cx="849913" cy="1839323"/>
            <a:chOff x="740175" y="2662195"/>
            <a:chExt cx="849913" cy="1839323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8BE1C46-08F9-4A62-818D-DE426C4B0AE8}"/>
                </a:ext>
              </a:extLst>
            </p:cNvPr>
            <p:cNvCxnSpPr/>
            <p:nvPr/>
          </p:nvCxnSpPr>
          <p:spPr>
            <a:xfrm flipV="1">
              <a:off x="1132939" y="3066164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7E40D960-6C11-4948-AD5A-B468F9B72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983" y="3376852"/>
              <a:ext cx="719963" cy="719963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20081C04-1A9D-409A-B6C0-2805543ABA38}"/>
                </a:ext>
              </a:extLst>
            </p:cNvPr>
            <p:cNvSpPr/>
            <p:nvPr/>
          </p:nvSpPr>
          <p:spPr>
            <a:xfrm>
              <a:off x="740175" y="2662195"/>
              <a:ext cx="849913" cy="256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Vital Signs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121238F-FED0-4DF2-8540-569784A56F4C}"/>
              </a:ext>
            </a:extLst>
          </p:cNvPr>
          <p:cNvSpPr/>
          <p:nvPr/>
        </p:nvSpPr>
        <p:spPr>
          <a:xfrm>
            <a:off x="10101450" y="1375638"/>
            <a:ext cx="137315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>
                <a:highlight>
                  <a:srgbClr val="00FF00"/>
                </a:highlight>
              </a:rPr>
              <a:t>On-site Visit</a:t>
            </a:r>
          </a:p>
        </p:txBody>
      </p:sp>
      <p:grpSp>
        <p:nvGrpSpPr>
          <p:cNvPr id="40" name="Group 1">
            <a:extLst>
              <a:ext uri="{FF2B5EF4-FFF2-40B4-BE49-F238E27FC236}">
                <a16:creationId xmlns:a16="http://schemas.microsoft.com/office/drawing/2014/main" xmlns="" id="{20E1BCAE-C86D-4459-81B8-60869EA4C3F9}"/>
              </a:ext>
            </a:extLst>
          </p:cNvPr>
          <p:cNvGrpSpPr/>
          <p:nvPr/>
        </p:nvGrpSpPr>
        <p:grpSpPr>
          <a:xfrm>
            <a:off x="5295709" y="1206444"/>
            <a:ext cx="1252236" cy="1285791"/>
            <a:chOff x="6080615" y="1136365"/>
            <a:chExt cx="720000" cy="720000"/>
          </a:xfrm>
        </p:grpSpPr>
        <p:grpSp>
          <p:nvGrpSpPr>
            <p:cNvPr id="46" name="Group 2">
              <a:extLst>
                <a:ext uri="{FF2B5EF4-FFF2-40B4-BE49-F238E27FC236}">
                  <a16:creationId xmlns:a16="http://schemas.microsoft.com/office/drawing/2014/main" xmlns="" id="{FACAEAEB-1149-48F8-832D-DB2139352A45}"/>
                </a:ext>
              </a:extLst>
            </p:cNvPr>
            <p:cNvGrpSpPr/>
            <p:nvPr/>
          </p:nvGrpSpPr>
          <p:grpSpPr>
            <a:xfrm>
              <a:off x="6080615" y="1136365"/>
              <a:ext cx="720000" cy="720000"/>
              <a:chOff x="6080615" y="1136365"/>
              <a:chExt cx="720000" cy="720000"/>
            </a:xfrm>
          </p:grpSpPr>
          <p:pic>
            <p:nvPicPr>
              <p:cNvPr id="48" name="Picture 4">
                <a:extLst>
                  <a:ext uri="{FF2B5EF4-FFF2-40B4-BE49-F238E27FC236}">
                    <a16:creationId xmlns:a16="http://schemas.microsoft.com/office/drawing/2014/main" xmlns="" id="{8448457F-BD38-487F-8F35-BE09E4740F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80615" y="1136365"/>
                <a:ext cx="720000" cy="720000"/>
              </a:xfrm>
              <a:prstGeom prst="rect">
                <a:avLst/>
              </a:prstGeom>
            </p:spPr>
          </p:pic>
          <p:sp>
            <p:nvSpPr>
              <p:cNvPr id="51" name="Oval 5">
                <a:extLst>
                  <a:ext uri="{FF2B5EF4-FFF2-40B4-BE49-F238E27FC236}">
                    <a16:creationId xmlns:a16="http://schemas.microsoft.com/office/drawing/2014/main" xmlns="" id="{A8E84017-9D0A-4D22-A776-E6C54F642B68}"/>
                  </a:ext>
                </a:extLst>
              </p:cNvPr>
              <p:cNvSpPr/>
              <p:nvPr/>
            </p:nvSpPr>
            <p:spPr>
              <a:xfrm>
                <a:off x="6380855" y="1512184"/>
                <a:ext cx="115573" cy="13732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GB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47" name="TextBox 3">
              <a:extLst>
                <a:ext uri="{FF2B5EF4-FFF2-40B4-BE49-F238E27FC236}">
                  <a16:creationId xmlns:a16="http://schemas.microsoft.com/office/drawing/2014/main" xmlns="" id="{53102CD6-DF50-493C-B377-0FD3CDF2B6C4}"/>
                </a:ext>
              </a:extLst>
            </p:cNvPr>
            <p:cNvSpPr txBox="1"/>
            <p:nvPr/>
          </p:nvSpPr>
          <p:spPr>
            <a:xfrm>
              <a:off x="6214524" y="1447978"/>
              <a:ext cx="448235" cy="20681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marR="0" lvl="0" indent="0" algn="ctr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500" b="1" i="0" u="none" strike="noStrike" cap="none" spc="0" normalizeH="0" baseline="0">
                  <a:ln>
                    <a:noFill/>
                  </a:ln>
                  <a:solidFill>
                    <a:srgbClr val="3F4444"/>
                  </a:solidFill>
                  <a:effectLst/>
                  <a:uLnTx/>
                  <a:uFillTx/>
                  <a:latin typeface="Arial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lang="en-GB" sz="800">
                  <a:solidFill>
                    <a:schemeClr val="tx1"/>
                  </a:solidFill>
                </a:rPr>
                <a:t> </a:t>
              </a:r>
            </a:p>
            <a:p>
              <a:r>
                <a:rPr lang="en-GB" sz="800">
                  <a:solidFill>
                    <a:schemeClr val="tx1"/>
                  </a:solidFill>
                </a:rPr>
                <a:t>EOIV or </a:t>
              </a:r>
            </a:p>
            <a:p>
              <a:r>
                <a:rPr lang="en-GB" sz="800">
                  <a:solidFill>
                    <a:schemeClr val="tx1"/>
                  </a:solidFill>
                </a:rPr>
                <a:t>PIDV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A29BE9-26FA-4F86-92C3-9BC191CBF26E}"/>
              </a:ext>
            </a:extLst>
          </p:cNvPr>
          <p:cNvSpPr txBox="1"/>
          <p:nvPr/>
        </p:nvSpPr>
        <p:spPr>
          <a:xfrm>
            <a:off x="324716" y="674885"/>
            <a:ext cx="1040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dirty="0">
                <a:solidFill>
                  <a:schemeClr val="accent1"/>
                </a:solidFill>
                <a:latin typeface="+mj-lt"/>
              </a:rPr>
              <a:t>EOIV – End of Intervention Visit; PIDV – Premature Intervention Discontinuation Visit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1258EC9C-99B3-401D-A525-C98336C3BC14}"/>
              </a:ext>
            </a:extLst>
          </p:cNvPr>
          <p:cNvGrpSpPr/>
          <p:nvPr/>
        </p:nvGrpSpPr>
        <p:grpSpPr>
          <a:xfrm>
            <a:off x="94009" y="2671222"/>
            <a:ext cx="3723859" cy="3607901"/>
            <a:chOff x="594526" y="2507595"/>
            <a:chExt cx="3723859" cy="3607901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B32D7D75-F027-42A7-BB43-BFFFE62520F6}"/>
                </a:ext>
              </a:extLst>
            </p:cNvPr>
            <p:cNvCxnSpPr/>
            <p:nvPr/>
          </p:nvCxnSpPr>
          <p:spPr>
            <a:xfrm flipV="1">
              <a:off x="3138413" y="4337539"/>
              <a:ext cx="0" cy="1482725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BA0ED484-DD86-49FC-9847-84D9F066F621}"/>
                </a:ext>
              </a:extLst>
            </p:cNvPr>
            <p:cNvCxnSpPr/>
            <p:nvPr/>
          </p:nvCxnSpPr>
          <p:spPr>
            <a:xfrm flipV="1">
              <a:off x="1614781" y="2919183"/>
              <a:ext cx="0" cy="1435354"/>
            </a:xfrm>
            <a:prstGeom prst="line">
              <a:avLst/>
            </a:prstGeom>
            <a:ln w="9525">
              <a:solidFill>
                <a:srgbClr val="656969"/>
              </a:solidFill>
              <a:headEnd type="oval" w="sm" len="sm"/>
              <a:tailEnd type="oval" w="sm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9C801B63-7538-4231-A586-4F55CA5BFF91}"/>
                </a:ext>
              </a:extLst>
            </p:cNvPr>
            <p:cNvSpPr/>
            <p:nvPr/>
          </p:nvSpPr>
          <p:spPr>
            <a:xfrm>
              <a:off x="594526" y="2507595"/>
              <a:ext cx="1980029" cy="4216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highlight>
                    <a:srgbClr val="FFFF00"/>
                  </a:highlight>
                  <a:latin typeface="Rockwell" charset="0"/>
                </a:rPr>
                <a:t>Post-dialysis weight</a:t>
              </a:r>
            </a:p>
            <a:p>
              <a:pPr algn="ctr" defTabSz="457200"/>
              <a:r>
                <a:rPr lang="en-US" sz="1070" b="1">
                  <a:highlight>
                    <a:srgbClr val="FFFF00"/>
                  </a:highlight>
                  <a:latin typeface="Rockwell" charset="0"/>
                </a:rPr>
                <a:t>from previous dialysis day</a:t>
              </a:r>
              <a:endParaRPr lang="en-GB" sz="1070" b="1">
                <a:highlight>
                  <a:srgbClr val="FFFF00"/>
                </a:highlight>
                <a:latin typeface="Rockwell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E327BAF6-5D78-44E0-82DD-C6822CAE6C65}"/>
                </a:ext>
              </a:extLst>
            </p:cNvPr>
            <p:cNvSpPr/>
            <p:nvPr/>
          </p:nvSpPr>
          <p:spPr>
            <a:xfrm>
              <a:off x="1958444" y="5858503"/>
              <a:ext cx="2359941" cy="2569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57200"/>
              <a:r>
                <a:rPr lang="en-US" sz="1070">
                  <a:latin typeface="Rockwell" charset="0"/>
                </a:rPr>
                <a:t>Pre-dialysis weight </a:t>
              </a:r>
              <a:r>
                <a:rPr lang="en-US" sz="1070" b="1">
                  <a:latin typeface="Rockwell" charset="0"/>
                </a:rPr>
                <a:t>on day of visit</a:t>
              </a:r>
              <a:endParaRPr lang="en-GB" sz="1070" b="1">
                <a:latin typeface="Rockwell" charset="0"/>
              </a:endParaRP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xmlns="" id="{CE6D6DFC-5CE2-451A-885F-1C3FF5CF8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4799" y="3233106"/>
              <a:ext cx="719963" cy="719963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xmlns="" id="{56B4B733-B7B9-4A60-AEAB-4AA80CD800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431" y="4731313"/>
              <a:ext cx="719963" cy="7199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1555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D8E531-8598-4B04-BF6D-E9D858CC3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Pre-screening  questions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4EB0C3-2BEB-42C4-985E-A8F924410E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3CB490-98F5-48FC-83FE-FA1F3625E814}"/>
              </a:ext>
            </a:extLst>
          </p:cNvPr>
          <p:cNvSpPr txBox="1"/>
          <p:nvPr/>
        </p:nvSpPr>
        <p:spPr>
          <a:xfrm>
            <a:off x="624729" y="1357596"/>
            <a:ext cx="99590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 </a:t>
            </a:r>
            <a:r>
              <a:rPr lang="en-US" sz="2400"/>
              <a:t>Please  look for / search your computer systems for patients who are: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/>
              <a:t>Adults (&gt; 18 y)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/>
              <a:t>Who have been on 3 x weekly HD for ≥ 4 months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/>
              <a:t>Who are known to have recurrent </a:t>
            </a:r>
            <a:r>
              <a:rPr lang="en-US" sz="2400" err="1"/>
              <a:t>hyperkalaemia</a:t>
            </a:r>
            <a:r>
              <a:rPr lang="en-US" sz="2400"/>
              <a:t>… look for patients who have recently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/>
              <a:t>Had documented </a:t>
            </a:r>
            <a:r>
              <a:rPr lang="en-US" sz="2400" err="1"/>
              <a:t>sK</a:t>
            </a:r>
            <a:r>
              <a:rPr lang="en-US" sz="2400"/>
              <a:t>+ &gt; 5.5 mmol/L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/>
              <a:t>Used K+ binders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/>
              <a:t>Had additional dialysis sessions because of </a:t>
            </a:r>
            <a:r>
              <a:rPr lang="en-US" sz="2400" err="1"/>
              <a:t>hyperkalaemia</a:t>
            </a:r>
            <a:endParaRPr lang="en-US" sz="2400"/>
          </a:p>
          <a:p>
            <a:r>
              <a:rPr lang="en-US" sz="2400"/>
              <a:t> </a:t>
            </a:r>
          </a:p>
          <a:p>
            <a:r>
              <a:rPr lang="en-US" sz="2400"/>
              <a:t>These may well be eligible for the study and, if they meet the full enrolment criteria and consent, can be entered into the screening phase.</a:t>
            </a:r>
          </a:p>
        </p:txBody>
      </p:sp>
    </p:spTree>
    <p:extLst>
      <p:ext uri="{BB962C8B-B14F-4D97-AF65-F5344CB8AC3E}">
        <p14:creationId xmlns:p14="http://schemas.microsoft.com/office/powerpoint/2010/main" val="3979077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584</Words>
  <Application>Microsoft Office PowerPoint</Application>
  <PresentationFormat>Grand écran</PresentationFormat>
  <Paragraphs>128</Paragraphs>
  <Slides>10</Slides>
  <Notes>7</Notes>
  <HiddenSlides>4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Rockwell</vt:lpstr>
      <vt:lpstr>Thème Office</vt:lpstr>
      <vt:lpstr>Étude DIALIZE-Outcomes</vt:lpstr>
      <vt:lpstr>Étude DIALIZE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Pre-screening  questions</vt:lpstr>
      <vt:lpstr>Candidats potentiels pour l'étude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Karine Chaussé (CIUSSS EMTL)</dc:creator>
  <cp:lastModifiedBy>DANY MAHER - 8319</cp:lastModifiedBy>
  <cp:revision>23</cp:revision>
  <dcterms:created xsi:type="dcterms:W3CDTF">2022-05-31T18:25:25Z</dcterms:created>
  <dcterms:modified xsi:type="dcterms:W3CDTF">2022-06-02T16:29:47Z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7d8d5d-78e2-4a62-9fcd-016eb5e4c57c_Enabled">
    <vt:lpwstr>true</vt:lpwstr>
  </property>
  <property fmtid="{D5CDD505-2E9C-101B-9397-08002B2CF9AE}" pid="3" name="MSIP_Label_6a7d8d5d-78e2-4a62-9fcd-016eb5e4c57c_SetDate">
    <vt:lpwstr>2022-06-01T17:29:31Z</vt:lpwstr>
  </property>
  <property fmtid="{D5CDD505-2E9C-101B-9397-08002B2CF9AE}" pid="4" name="MSIP_Label_6a7d8d5d-78e2-4a62-9fcd-016eb5e4c57c_Method">
    <vt:lpwstr>Standard</vt:lpwstr>
  </property>
  <property fmtid="{D5CDD505-2E9C-101B-9397-08002B2CF9AE}" pid="5" name="MSIP_Label_6a7d8d5d-78e2-4a62-9fcd-016eb5e4c57c_Name">
    <vt:lpwstr>Général</vt:lpwstr>
  </property>
  <property fmtid="{D5CDD505-2E9C-101B-9397-08002B2CF9AE}" pid="6" name="MSIP_Label_6a7d8d5d-78e2-4a62-9fcd-016eb5e4c57c_SiteId">
    <vt:lpwstr>06e1fe28-5f8b-4075-bf6c-ae24be1a7992</vt:lpwstr>
  </property>
  <property fmtid="{D5CDD505-2E9C-101B-9397-08002B2CF9AE}" pid="7" name="MSIP_Label_6a7d8d5d-78e2-4a62-9fcd-016eb5e4c57c_ActionId">
    <vt:lpwstr>3214d2f9-4b8c-4365-8e63-c09dcf230605</vt:lpwstr>
  </property>
  <property fmtid="{D5CDD505-2E9C-101B-9397-08002B2CF9AE}" pid="8" name="MSIP_Label_6a7d8d5d-78e2-4a62-9fcd-016eb5e4c57c_ContentBits">
    <vt:lpwstr>0</vt:lpwstr>
  </property>
</Properties>
</file>