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5"/>
  </p:notesMasterIdLst>
  <p:sldIdLst>
    <p:sldId id="256" r:id="rId2"/>
    <p:sldId id="257" r:id="rId3"/>
    <p:sldId id="259" r:id="rId4"/>
    <p:sldId id="264" r:id="rId5"/>
    <p:sldId id="344" r:id="rId6"/>
    <p:sldId id="263" r:id="rId7"/>
    <p:sldId id="274" r:id="rId8"/>
    <p:sldId id="316" r:id="rId9"/>
    <p:sldId id="317" r:id="rId10"/>
    <p:sldId id="318" r:id="rId11"/>
    <p:sldId id="319" r:id="rId12"/>
    <p:sldId id="320" r:id="rId13"/>
    <p:sldId id="321" r:id="rId14"/>
    <p:sldId id="322" r:id="rId15"/>
    <p:sldId id="323" r:id="rId16"/>
    <p:sldId id="302" r:id="rId17"/>
    <p:sldId id="303" r:id="rId18"/>
    <p:sldId id="305" r:id="rId19"/>
    <p:sldId id="306" r:id="rId20"/>
    <p:sldId id="308" r:id="rId21"/>
    <p:sldId id="360" r:id="rId22"/>
    <p:sldId id="309" r:id="rId23"/>
    <p:sldId id="325" r:id="rId24"/>
    <p:sldId id="326" r:id="rId25"/>
    <p:sldId id="327" r:id="rId26"/>
    <p:sldId id="328" r:id="rId27"/>
    <p:sldId id="329" r:id="rId28"/>
    <p:sldId id="330" r:id="rId29"/>
    <p:sldId id="331" r:id="rId30"/>
    <p:sldId id="332" r:id="rId31"/>
    <p:sldId id="333" r:id="rId32"/>
    <p:sldId id="334" r:id="rId33"/>
    <p:sldId id="335" r:id="rId34"/>
    <p:sldId id="336" r:id="rId35"/>
    <p:sldId id="337" r:id="rId36"/>
    <p:sldId id="338" r:id="rId37"/>
    <p:sldId id="339" r:id="rId38"/>
    <p:sldId id="340" r:id="rId39"/>
    <p:sldId id="341" r:id="rId40"/>
    <p:sldId id="342" r:id="rId41"/>
    <p:sldId id="343" r:id="rId42"/>
    <p:sldId id="362" r:id="rId43"/>
    <p:sldId id="324" r:id="rId44"/>
    <p:sldId id="345" r:id="rId45"/>
    <p:sldId id="346" r:id="rId46"/>
    <p:sldId id="347" r:id="rId47"/>
    <p:sldId id="348" r:id="rId48"/>
    <p:sldId id="349" r:id="rId49"/>
    <p:sldId id="350" r:id="rId50"/>
    <p:sldId id="351" r:id="rId51"/>
    <p:sldId id="352" r:id="rId52"/>
    <p:sldId id="353" r:id="rId53"/>
    <p:sldId id="354" r:id="rId54"/>
    <p:sldId id="355" r:id="rId55"/>
    <p:sldId id="356" r:id="rId56"/>
    <p:sldId id="357" r:id="rId57"/>
    <p:sldId id="358" r:id="rId58"/>
    <p:sldId id="359" r:id="rId59"/>
    <p:sldId id="310" r:id="rId60"/>
    <p:sldId id="311" r:id="rId61"/>
    <p:sldId id="313" r:id="rId62"/>
    <p:sldId id="314" r:id="rId63"/>
    <p:sldId id="315" r:id="rId64"/>
  </p:sldIdLst>
  <p:sldSz cx="12192000" cy="6858000"/>
  <p:notesSz cx="7023100" cy="9309100"/>
  <p:defaultTex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5" autoAdjust="0"/>
    <p:restoredTop sz="93556" autoAdjust="0"/>
  </p:normalViewPr>
  <p:slideViewPr>
    <p:cSldViewPr snapToGrid="0">
      <p:cViewPr varScale="1">
        <p:scale>
          <a:sx n="81" d="100"/>
          <a:sy n="81" d="100"/>
        </p:scale>
        <p:origin x="138" y="498"/>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14EDC8-9E81-4D3A-A59C-93779A657740}" type="doc">
      <dgm:prSet loTypeId="urn:microsoft.com/office/officeart/2005/8/layout/venn1" loCatId="relationship" qsTypeId="urn:microsoft.com/office/officeart/2005/8/quickstyle/simple1" qsCatId="simple" csTypeId="urn:microsoft.com/office/officeart/2005/8/colors/colorful2" csCatId="colorful" phldr="1"/>
      <dgm:spPr/>
      <dgm:t>
        <a:bodyPr/>
        <a:lstStyle/>
        <a:p>
          <a:endParaRPr lang="fr-CA"/>
        </a:p>
      </dgm:t>
    </dgm:pt>
    <dgm:pt modelId="{99FD728E-721B-44EA-BA5D-0E50588F24A5}">
      <dgm:prSet phldrT="[Texte]"/>
      <dgm:spPr/>
      <dgm:t>
        <a:bodyPr/>
        <a:lstStyle/>
        <a:p>
          <a:pPr algn="ctr"/>
          <a:r>
            <a:rPr lang="fr-CA" b="1" dirty="0"/>
            <a:t>Éthique clinique</a:t>
          </a:r>
        </a:p>
      </dgm:t>
    </dgm:pt>
    <dgm:pt modelId="{99E23A5A-0DF1-4044-9042-6FBC0E8EA97E}" type="parTrans" cxnId="{6C6E15CE-CDE2-4237-890D-CA13E57B2C83}">
      <dgm:prSet/>
      <dgm:spPr/>
      <dgm:t>
        <a:bodyPr/>
        <a:lstStyle/>
        <a:p>
          <a:pPr algn="ctr"/>
          <a:endParaRPr lang="fr-CA"/>
        </a:p>
      </dgm:t>
    </dgm:pt>
    <dgm:pt modelId="{2C93849F-2542-416E-9495-16E850C7BE2B}" type="sibTrans" cxnId="{6C6E15CE-CDE2-4237-890D-CA13E57B2C83}">
      <dgm:prSet/>
      <dgm:spPr/>
      <dgm:t>
        <a:bodyPr/>
        <a:lstStyle/>
        <a:p>
          <a:pPr algn="ctr"/>
          <a:endParaRPr lang="fr-CA"/>
        </a:p>
      </dgm:t>
    </dgm:pt>
    <dgm:pt modelId="{97499921-826A-4D13-8604-0BB60FED6B60}">
      <dgm:prSet phldrT="[Texte]" custT="1"/>
      <dgm:spPr/>
      <dgm:t>
        <a:bodyPr/>
        <a:lstStyle/>
        <a:p>
          <a:pPr algn="ctr"/>
          <a:r>
            <a:rPr lang="fr-CA" sz="1600" b="1" dirty="0"/>
            <a:t>Éthique de gouvernance et de gestion (organisation-nelle</a:t>
          </a:r>
          <a:r>
            <a:rPr lang="fr-CA" sz="1800" b="1" dirty="0"/>
            <a:t>)</a:t>
          </a:r>
          <a:endParaRPr lang="fr-CA" sz="1100" b="0" dirty="0">
            <a:latin typeface="+mj-lt"/>
          </a:endParaRPr>
        </a:p>
      </dgm:t>
    </dgm:pt>
    <dgm:pt modelId="{747C5C60-42C9-4AA2-A8C7-8DAECE38FD75}" type="parTrans" cxnId="{29D57071-2EC3-42AD-A759-6F25D3FF4696}">
      <dgm:prSet/>
      <dgm:spPr/>
      <dgm:t>
        <a:bodyPr/>
        <a:lstStyle/>
        <a:p>
          <a:pPr algn="ctr"/>
          <a:endParaRPr lang="fr-CA"/>
        </a:p>
      </dgm:t>
    </dgm:pt>
    <dgm:pt modelId="{6F6D0880-87C9-4664-B719-CE2B2887D697}" type="sibTrans" cxnId="{29D57071-2EC3-42AD-A759-6F25D3FF4696}">
      <dgm:prSet/>
      <dgm:spPr/>
      <dgm:t>
        <a:bodyPr/>
        <a:lstStyle/>
        <a:p>
          <a:pPr algn="ctr"/>
          <a:endParaRPr lang="fr-CA"/>
        </a:p>
      </dgm:t>
    </dgm:pt>
    <dgm:pt modelId="{4A1D1561-6996-4A94-827F-7606114D0978}">
      <dgm:prSet phldrT="[Texte]"/>
      <dgm:spPr/>
      <dgm:t>
        <a:bodyPr/>
        <a:lstStyle/>
        <a:p>
          <a:pPr algn="ctr"/>
          <a:r>
            <a:rPr lang="fr-CA" b="1" dirty="0"/>
            <a:t>Éthique de la recherche</a:t>
          </a:r>
        </a:p>
      </dgm:t>
    </dgm:pt>
    <dgm:pt modelId="{E8A7F03F-7ACA-408C-B5A0-D25BF9363D78}" type="parTrans" cxnId="{1E21CEDD-6103-4383-AC46-1E048C669F46}">
      <dgm:prSet/>
      <dgm:spPr/>
      <dgm:t>
        <a:bodyPr/>
        <a:lstStyle/>
        <a:p>
          <a:pPr algn="ctr"/>
          <a:endParaRPr lang="fr-CA"/>
        </a:p>
      </dgm:t>
    </dgm:pt>
    <dgm:pt modelId="{EEDC3620-3462-4DB2-A7A6-F63D4765854A}" type="sibTrans" cxnId="{1E21CEDD-6103-4383-AC46-1E048C669F46}">
      <dgm:prSet/>
      <dgm:spPr/>
      <dgm:t>
        <a:bodyPr/>
        <a:lstStyle/>
        <a:p>
          <a:pPr algn="ctr"/>
          <a:endParaRPr lang="fr-CA"/>
        </a:p>
      </dgm:t>
    </dgm:pt>
    <dgm:pt modelId="{97977044-BB9C-4304-8EC1-9631DD551B30}" type="pres">
      <dgm:prSet presAssocID="{ED14EDC8-9E81-4D3A-A59C-93779A657740}" presName="compositeShape" presStyleCnt="0">
        <dgm:presLayoutVars>
          <dgm:chMax val="7"/>
          <dgm:dir/>
          <dgm:resizeHandles val="exact"/>
        </dgm:presLayoutVars>
      </dgm:prSet>
      <dgm:spPr/>
      <dgm:t>
        <a:bodyPr/>
        <a:lstStyle/>
        <a:p>
          <a:endParaRPr lang="fr-CA"/>
        </a:p>
      </dgm:t>
    </dgm:pt>
    <dgm:pt modelId="{5646DF26-9C58-4CEA-8C94-52077B121582}" type="pres">
      <dgm:prSet presAssocID="{99FD728E-721B-44EA-BA5D-0E50588F24A5}" presName="circ1" presStyleLbl="vennNode1" presStyleIdx="0" presStyleCnt="3" custLinFactNeighborX="2822" custLinFactNeighborY="15872"/>
      <dgm:spPr/>
      <dgm:t>
        <a:bodyPr/>
        <a:lstStyle/>
        <a:p>
          <a:endParaRPr lang="fr-CA"/>
        </a:p>
      </dgm:t>
    </dgm:pt>
    <dgm:pt modelId="{C2372FB6-9994-473F-9ED4-BBDC8EADD11B}" type="pres">
      <dgm:prSet presAssocID="{99FD728E-721B-44EA-BA5D-0E50588F24A5}" presName="circ1Tx" presStyleLbl="revTx" presStyleIdx="0" presStyleCnt="0">
        <dgm:presLayoutVars>
          <dgm:chMax val="0"/>
          <dgm:chPref val="0"/>
          <dgm:bulletEnabled val="1"/>
        </dgm:presLayoutVars>
      </dgm:prSet>
      <dgm:spPr/>
      <dgm:t>
        <a:bodyPr/>
        <a:lstStyle/>
        <a:p>
          <a:endParaRPr lang="fr-CA"/>
        </a:p>
      </dgm:t>
    </dgm:pt>
    <dgm:pt modelId="{53FDAC60-407A-4F5E-8781-DF3D5EAF1717}" type="pres">
      <dgm:prSet presAssocID="{97499921-826A-4D13-8604-0BB60FED6B60}" presName="circ2" presStyleLbl="vennNode1" presStyleIdx="1" presStyleCnt="3"/>
      <dgm:spPr/>
      <dgm:t>
        <a:bodyPr/>
        <a:lstStyle/>
        <a:p>
          <a:endParaRPr lang="fr-CA"/>
        </a:p>
      </dgm:t>
    </dgm:pt>
    <dgm:pt modelId="{86B036A3-C325-4943-A073-F6C6DCFFEAAA}" type="pres">
      <dgm:prSet presAssocID="{97499921-826A-4D13-8604-0BB60FED6B60}" presName="circ2Tx" presStyleLbl="revTx" presStyleIdx="0" presStyleCnt="0">
        <dgm:presLayoutVars>
          <dgm:chMax val="0"/>
          <dgm:chPref val="0"/>
          <dgm:bulletEnabled val="1"/>
        </dgm:presLayoutVars>
      </dgm:prSet>
      <dgm:spPr/>
      <dgm:t>
        <a:bodyPr/>
        <a:lstStyle/>
        <a:p>
          <a:endParaRPr lang="fr-CA"/>
        </a:p>
      </dgm:t>
    </dgm:pt>
    <dgm:pt modelId="{415D64E8-0DF1-457F-B1BF-67B005CDF9F3}" type="pres">
      <dgm:prSet presAssocID="{4A1D1561-6996-4A94-827F-7606114D0978}" presName="circ3" presStyleLbl="vennNode1" presStyleIdx="2" presStyleCnt="3"/>
      <dgm:spPr/>
      <dgm:t>
        <a:bodyPr/>
        <a:lstStyle/>
        <a:p>
          <a:endParaRPr lang="fr-CA"/>
        </a:p>
      </dgm:t>
    </dgm:pt>
    <dgm:pt modelId="{1A0A4C12-7C9C-46C3-9415-622816B81F9F}" type="pres">
      <dgm:prSet presAssocID="{4A1D1561-6996-4A94-827F-7606114D0978}" presName="circ3Tx" presStyleLbl="revTx" presStyleIdx="0" presStyleCnt="0">
        <dgm:presLayoutVars>
          <dgm:chMax val="0"/>
          <dgm:chPref val="0"/>
          <dgm:bulletEnabled val="1"/>
        </dgm:presLayoutVars>
      </dgm:prSet>
      <dgm:spPr/>
      <dgm:t>
        <a:bodyPr/>
        <a:lstStyle/>
        <a:p>
          <a:endParaRPr lang="fr-CA"/>
        </a:p>
      </dgm:t>
    </dgm:pt>
  </dgm:ptLst>
  <dgm:cxnLst>
    <dgm:cxn modelId="{30214C2E-6BD0-4A2B-B091-E62207A7A474}" type="presOf" srcId="{4A1D1561-6996-4A94-827F-7606114D0978}" destId="{1A0A4C12-7C9C-46C3-9415-622816B81F9F}" srcOrd="1" destOrd="0" presId="urn:microsoft.com/office/officeart/2005/8/layout/venn1"/>
    <dgm:cxn modelId="{157DFD9D-EC09-410D-9AFB-B24FF71617E7}" type="presOf" srcId="{97499921-826A-4D13-8604-0BB60FED6B60}" destId="{86B036A3-C325-4943-A073-F6C6DCFFEAAA}" srcOrd="1" destOrd="0" presId="urn:microsoft.com/office/officeart/2005/8/layout/venn1"/>
    <dgm:cxn modelId="{1E21CEDD-6103-4383-AC46-1E048C669F46}" srcId="{ED14EDC8-9E81-4D3A-A59C-93779A657740}" destId="{4A1D1561-6996-4A94-827F-7606114D0978}" srcOrd="2" destOrd="0" parTransId="{E8A7F03F-7ACA-408C-B5A0-D25BF9363D78}" sibTransId="{EEDC3620-3462-4DB2-A7A6-F63D4765854A}"/>
    <dgm:cxn modelId="{98B8A09C-F55B-4B5D-8D88-C332CBD08652}" type="presOf" srcId="{97499921-826A-4D13-8604-0BB60FED6B60}" destId="{53FDAC60-407A-4F5E-8781-DF3D5EAF1717}" srcOrd="0" destOrd="0" presId="urn:microsoft.com/office/officeart/2005/8/layout/venn1"/>
    <dgm:cxn modelId="{CF760298-B78F-4152-AFD1-3F1382682227}" type="presOf" srcId="{99FD728E-721B-44EA-BA5D-0E50588F24A5}" destId="{C2372FB6-9994-473F-9ED4-BBDC8EADD11B}" srcOrd="1" destOrd="0" presId="urn:microsoft.com/office/officeart/2005/8/layout/venn1"/>
    <dgm:cxn modelId="{103E3B59-8CA2-4B39-963B-B38B9490CE35}" type="presOf" srcId="{99FD728E-721B-44EA-BA5D-0E50588F24A5}" destId="{5646DF26-9C58-4CEA-8C94-52077B121582}" srcOrd="0" destOrd="0" presId="urn:microsoft.com/office/officeart/2005/8/layout/venn1"/>
    <dgm:cxn modelId="{29D57071-2EC3-42AD-A759-6F25D3FF4696}" srcId="{ED14EDC8-9E81-4D3A-A59C-93779A657740}" destId="{97499921-826A-4D13-8604-0BB60FED6B60}" srcOrd="1" destOrd="0" parTransId="{747C5C60-42C9-4AA2-A8C7-8DAECE38FD75}" sibTransId="{6F6D0880-87C9-4664-B719-CE2B2887D697}"/>
    <dgm:cxn modelId="{329402E4-3193-4034-B97A-084723EFAD60}" type="presOf" srcId="{4A1D1561-6996-4A94-827F-7606114D0978}" destId="{415D64E8-0DF1-457F-B1BF-67B005CDF9F3}" srcOrd="0" destOrd="0" presId="urn:microsoft.com/office/officeart/2005/8/layout/venn1"/>
    <dgm:cxn modelId="{103FB134-1B80-4C84-8D2E-490B4E95C95A}" type="presOf" srcId="{ED14EDC8-9E81-4D3A-A59C-93779A657740}" destId="{97977044-BB9C-4304-8EC1-9631DD551B30}" srcOrd="0" destOrd="0" presId="urn:microsoft.com/office/officeart/2005/8/layout/venn1"/>
    <dgm:cxn modelId="{6C6E15CE-CDE2-4237-890D-CA13E57B2C83}" srcId="{ED14EDC8-9E81-4D3A-A59C-93779A657740}" destId="{99FD728E-721B-44EA-BA5D-0E50588F24A5}" srcOrd="0" destOrd="0" parTransId="{99E23A5A-0DF1-4044-9042-6FBC0E8EA97E}" sibTransId="{2C93849F-2542-416E-9495-16E850C7BE2B}"/>
    <dgm:cxn modelId="{BFBCB373-22AB-4E3E-98F8-67E768D8765E}" type="presParOf" srcId="{97977044-BB9C-4304-8EC1-9631DD551B30}" destId="{5646DF26-9C58-4CEA-8C94-52077B121582}" srcOrd="0" destOrd="0" presId="urn:microsoft.com/office/officeart/2005/8/layout/venn1"/>
    <dgm:cxn modelId="{995D25DE-DDD7-4D16-B91F-C6F10B2AC9ED}" type="presParOf" srcId="{97977044-BB9C-4304-8EC1-9631DD551B30}" destId="{C2372FB6-9994-473F-9ED4-BBDC8EADD11B}" srcOrd="1" destOrd="0" presId="urn:microsoft.com/office/officeart/2005/8/layout/venn1"/>
    <dgm:cxn modelId="{08F167AC-280E-4C6F-8947-52C73FDA4E36}" type="presParOf" srcId="{97977044-BB9C-4304-8EC1-9631DD551B30}" destId="{53FDAC60-407A-4F5E-8781-DF3D5EAF1717}" srcOrd="2" destOrd="0" presId="urn:microsoft.com/office/officeart/2005/8/layout/venn1"/>
    <dgm:cxn modelId="{E3EB2A60-5F49-4385-A822-CAD67860BB49}" type="presParOf" srcId="{97977044-BB9C-4304-8EC1-9631DD551B30}" destId="{86B036A3-C325-4943-A073-F6C6DCFFEAAA}" srcOrd="3" destOrd="0" presId="urn:microsoft.com/office/officeart/2005/8/layout/venn1"/>
    <dgm:cxn modelId="{425D47BC-AF38-4FFE-8EE6-8051675AB0A5}" type="presParOf" srcId="{97977044-BB9C-4304-8EC1-9631DD551B30}" destId="{415D64E8-0DF1-457F-B1BF-67B005CDF9F3}" srcOrd="4" destOrd="0" presId="urn:microsoft.com/office/officeart/2005/8/layout/venn1"/>
    <dgm:cxn modelId="{72A4381C-362E-498B-BB2C-331515055A9D}" type="presParOf" srcId="{97977044-BB9C-4304-8EC1-9631DD551B30}" destId="{1A0A4C12-7C9C-46C3-9415-622816B81F9F}"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DD93F25-9F6B-4F10-AA87-2C06DB87A16C}" type="doc">
      <dgm:prSet loTypeId="urn:microsoft.com/office/officeart/2005/8/layout/pyramid1" loCatId="pyramid" qsTypeId="urn:microsoft.com/office/officeart/2005/8/quickstyle/simple1" qsCatId="simple" csTypeId="urn:microsoft.com/office/officeart/2005/8/colors/colorful2" csCatId="colorful" phldr="1"/>
      <dgm:spPr/>
    </dgm:pt>
    <dgm:pt modelId="{1929B467-8ACD-4F7B-98E3-2B0AF85F93F3}" type="pres">
      <dgm:prSet presAssocID="{2DD93F25-9F6B-4F10-AA87-2C06DB87A16C}" presName="Name0" presStyleCnt="0">
        <dgm:presLayoutVars>
          <dgm:dir/>
          <dgm:animLvl val="lvl"/>
          <dgm:resizeHandles val="exact"/>
        </dgm:presLayoutVars>
      </dgm:prSet>
      <dgm:spPr/>
    </dgm:pt>
  </dgm:ptLst>
  <dgm:cxnLst>
    <dgm:cxn modelId="{8CE854DF-3891-4CEB-9383-ACB3F5652826}" type="presOf" srcId="{2DD93F25-9F6B-4F10-AA87-2C06DB87A16C}" destId="{1929B467-8ACD-4F7B-98E3-2B0AF85F93F3}" srcOrd="0"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978275" y="0"/>
            <a:ext cx="3043238" cy="465138"/>
          </a:xfrm>
          <a:prstGeom prst="rect">
            <a:avLst/>
          </a:prstGeom>
        </p:spPr>
        <p:txBody>
          <a:bodyPr vert="horz" lIns="91440" tIns="45720" rIns="91440" bIns="45720" rtlCol="0"/>
          <a:lstStyle>
            <a:lvl1pPr algn="r">
              <a:defRPr sz="1200"/>
            </a:lvl1pPr>
          </a:lstStyle>
          <a:p>
            <a:fld id="{BFE51A62-A80F-490D-AD2F-EC7721622E8B}" type="datetimeFigureOut">
              <a:rPr lang="fr-CA" smtClean="0"/>
              <a:t>2018-06-04</a:t>
            </a:fld>
            <a:endParaRPr lang="fr-CA"/>
          </a:p>
        </p:txBody>
      </p:sp>
      <p:sp>
        <p:nvSpPr>
          <p:cNvPr id="4" name="Espace réservé de l'image des diapositives 3"/>
          <p:cNvSpPr>
            <a:spLocks noGrp="1" noRot="1" noChangeAspect="1"/>
          </p:cNvSpPr>
          <p:nvPr>
            <p:ph type="sldImg" idx="2"/>
          </p:nvPr>
        </p:nvSpPr>
        <p:spPr>
          <a:xfrm>
            <a:off x="409575" y="698500"/>
            <a:ext cx="6203950" cy="3490913"/>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commentaires 4"/>
          <p:cNvSpPr>
            <a:spLocks noGrp="1"/>
          </p:cNvSpPr>
          <p:nvPr>
            <p:ph type="body" sz="quarter" idx="3"/>
          </p:nvPr>
        </p:nvSpPr>
        <p:spPr>
          <a:xfrm>
            <a:off x="701675" y="4421188"/>
            <a:ext cx="5619750" cy="4189412"/>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6" name="Espace réservé du pied de page 5"/>
          <p:cNvSpPr>
            <a:spLocks noGrp="1"/>
          </p:cNvSpPr>
          <p:nvPr>
            <p:ph type="ftr" sz="quarter" idx="4"/>
          </p:nvPr>
        </p:nvSpPr>
        <p:spPr>
          <a:xfrm>
            <a:off x="0" y="8842375"/>
            <a:ext cx="3043238" cy="465138"/>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978275" y="8842375"/>
            <a:ext cx="3043238" cy="465138"/>
          </a:xfrm>
          <a:prstGeom prst="rect">
            <a:avLst/>
          </a:prstGeom>
        </p:spPr>
        <p:txBody>
          <a:bodyPr vert="horz" lIns="91440" tIns="45720" rIns="91440" bIns="45720" rtlCol="0" anchor="b"/>
          <a:lstStyle>
            <a:lvl1pPr algn="r">
              <a:defRPr sz="1200"/>
            </a:lvl1pPr>
          </a:lstStyle>
          <a:p>
            <a:fld id="{50146135-FBB4-4F1A-AB42-3187FFBADA77}" type="slidenum">
              <a:rPr lang="fr-CA" smtClean="0"/>
              <a:t>‹N°›</a:t>
            </a:fld>
            <a:endParaRPr lang="fr-CA"/>
          </a:p>
        </p:txBody>
      </p:sp>
    </p:spTree>
    <p:extLst>
      <p:ext uri="{BB962C8B-B14F-4D97-AF65-F5344CB8AC3E}">
        <p14:creationId xmlns:p14="http://schemas.microsoft.com/office/powerpoint/2010/main" val="41356643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Appel de </a:t>
            </a:r>
            <a:r>
              <a:rPr lang="fr-CA" dirty="0" err="1" smtClean="0"/>
              <a:t>ca</a:t>
            </a:r>
            <a:r>
              <a:rPr lang="fr-CA" dirty="0" err="1" smtClean="0">
                <a:solidFill>
                  <a:schemeClr val="accent5"/>
                </a:solidFill>
              </a:rPr>
              <a:t>liste</a:t>
            </a:r>
            <a:r>
              <a:rPr lang="fr-CA" dirty="0" smtClean="0">
                <a:solidFill>
                  <a:schemeClr val="accent5"/>
                </a:solidFill>
              </a:rPr>
              <a:t> des membres et feuilles de </a:t>
            </a:r>
            <a:r>
              <a:rPr lang="fr-CA" dirty="0" err="1" smtClean="0">
                <a:solidFill>
                  <a:schemeClr val="accent5"/>
                </a:solidFill>
              </a:rPr>
              <a:t>présences</a:t>
            </a:r>
            <a:r>
              <a:rPr lang="fr-CA" dirty="0" err="1" smtClean="0"/>
              <a:t>ndidature</a:t>
            </a:r>
            <a:r>
              <a:rPr lang="fr-CA" dirty="0" smtClean="0"/>
              <a:t> juste</a:t>
            </a:r>
            <a:r>
              <a:rPr lang="fr-CA" baseline="0" dirty="0" smtClean="0"/>
              <a:t> petite info</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smtClean="0">
                <a:solidFill>
                  <a:schemeClr val="accent5"/>
                </a:solidFill>
              </a:rPr>
              <a:t>proposition à rédiger</a:t>
            </a:r>
            <a:endParaRPr lang="fr-CA"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smtClean="0">
                <a:solidFill>
                  <a:schemeClr val="accent5"/>
                </a:solidFill>
              </a:rPr>
              <a:t>Avoir le PV</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smtClean="0">
                <a:solidFill>
                  <a:schemeClr val="accent5"/>
                </a:solidFill>
              </a:rPr>
              <a:t>rapport annuelle incluant prévision budgétaire</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smtClean="0">
                <a:solidFill>
                  <a:schemeClr val="accent5"/>
                </a:solidFill>
              </a:rPr>
              <a:t>proposition règlement et règlement</a:t>
            </a:r>
            <a:endParaRPr lang="fr-CA" dirty="0" smtClean="0"/>
          </a:p>
          <a:p>
            <a:endParaRPr lang="fr-CA" dirty="0"/>
          </a:p>
        </p:txBody>
      </p:sp>
      <p:sp>
        <p:nvSpPr>
          <p:cNvPr id="4" name="Espace réservé du numéro de diapositive 3"/>
          <p:cNvSpPr>
            <a:spLocks noGrp="1"/>
          </p:cNvSpPr>
          <p:nvPr>
            <p:ph type="sldNum" sz="quarter" idx="10"/>
          </p:nvPr>
        </p:nvSpPr>
        <p:spPr/>
        <p:txBody>
          <a:bodyPr/>
          <a:lstStyle/>
          <a:p>
            <a:fld id="{50146135-FBB4-4F1A-AB42-3187FFBADA77}" type="slidenum">
              <a:rPr lang="fr-CA" smtClean="0"/>
              <a:t>4</a:t>
            </a:fld>
            <a:endParaRPr lang="fr-CA"/>
          </a:p>
        </p:txBody>
      </p:sp>
    </p:spTree>
    <p:extLst>
      <p:ext uri="{BB962C8B-B14F-4D97-AF65-F5344CB8AC3E}">
        <p14:creationId xmlns:p14="http://schemas.microsoft.com/office/powerpoint/2010/main" val="20645684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CA" altLang="fr-FR" smtClean="0"/>
          </a:p>
        </p:txBody>
      </p:sp>
      <p:sp>
        <p:nvSpPr>
          <p:cNvPr id="4506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0944DAE-CE69-4FD9-B9D1-E421AFD94FEC}" type="slidenum">
              <a:rPr lang="fr-CA" altLang="fr-FR" smtClean="0"/>
              <a:pPr/>
              <a:t>30</a:t>
            </a:fld>
            <a:endParaRPr lang="fr-CA" altLang="fr-FR" smtClean="0"/>
          </a:p>
        </p:txBody>
      </p:sp>
    </p:spTree>
    <p:extLst>
      <p:ext uri="{BB962C8B-B14F-4D97-AF65-F5344CB8AC3E}">
        <p14:creationId xmlns:p14="http://schemas.microsoft.com/office/powerpoint/2010/main" val="8644804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2813"/>
            <a:r>
              <a:rPr lang="fr-CA" altLang="fr-FR" smtClean="0"/>
              <a:t>FORMATION 101</a:t>
            </a:r>
          </a:p>
          <a:p>
            <a:pPr defTabSz="912813"/>
            <a:r>
              <a:rPr lang="fr-CA" altLang="fr-FR" smtClean="0"/>
              <a:t>Tout d’abord, pour bien comprendre la formation dans un établissement à l’envergure du nôtre, il convient de clarifier certain éléments de base.  </a:t>
            </a:r>
          </a:p>
          <a:p>
            <a:pPr defTabSz="912813"/>
            <a:r>
              <a:rPr lang="fr-CA" altLang="fr-FR" smtClean="0"/>
              <a:t>Entre autres, la séquence des activités de formation se répète d’année en année.  C’est ce qu’on appelle le cycle annuel de formation.</a:t>
            </a:r>
          </a:p>
          <a:p>
            <a:pPr defTabSz="912813"/>
            <a:r>
              <a:rPr lang="fr-CA" altLang="fr-FR" smtClean="0"/>
              <a:t>EXPLICATION DU CYCLE:</a:t>
            </a:r>
          </a:p>
          <a:p>
            <a:pPr defTabSz="912813"/>
            <a:r>
              <a:rPr lang="fr-CA" altLang="fr-FR" smtClean="0"/>
              <a:t>Ainsi, annuellement, les priorités organisationnelles, légales et ministérielles sont définies en continu et sont documentées à la formation – nous tentons d’identifier ce qui sera incontournable en termes de développement de compétence pour que notre organisation soit au niveau attendu</a:t>
            </a:r>
          </a:p>
          <a:p>
            <a:pPr defTabSz="912813"/>
            <a:r>
              <a:rPr lang="fr-CA" altLang="fr-FR" smtClean="0"/>
              <a:t>Nous effectuons en parallèle, à l’automne, une recension des besoins de formation des directions, programmes et des employés.  À ce titre votre CM a effectué un sondage auquel vous avez largement participé pour alimenter le bassin d’information servant à la priorisation</a:t>
            </a:r>
          </a:p>
          <a:p>
            <a:pPr defTabSz="912813"/>
            <a:r>
              <a:rPr lang="fr-CA" altLang="fr-FR" smtClean="0"/>
              <a:t>Puis les Finances/budgets nous confirment les enveloppes réservées à la formation par année.</a:t>
            </a:r>
          </a:p>
          <a:p>
            <a:pPr defTabSz="912813"/>
            <a:r>
              <a:rPr lang="fr-CA" altLang="fr-FR" smtClean="0"/>
              <a:t>C’est alors que nous nous regardons conjointement avec les pratiques professionnelles de la DSM, DSP et de la DSI ce qui est prioritaire pour l’année à venir et comment la distribution budgétaire devrait s’actualiser.  </a:t>
            </a:r>
          </a:p>
          <a:p>
            <a:pPr defTabSz="912813"/>
            <a:r>
              <a:rPr lang="fr-CA" altLang="fr-FR" smtClean="0"/>
              <a:t>Nous convenons aussi des niveaux maximaux des niveaux 1 – point sur lequel nous allons revenir.</a:t>
            </a:r>
          </a:p>
          <a:p>
            <a:pPr defTabSz="912813"/>
            <a:r>
              <a:rPr lang="fr-CA" altLang="fr-FR" smtClean="0"/>
              <a:t>Nous rencontrons également les syndicats et le CM  de façon régulière pour alimenter et compléter notre réflexion</a:t>
            </a:r>
          </a:p>
          <a:p>
            <a:pPr defTabSz="912813"/>
            <a:r>
              <a:rPr lang="fr-CA" altLang="fr-FR" smtClean="0"/>
              <a:t>Une fois la planification effectuée, nous validons auprès de nos partenaires puis entamons la diffusion des formations pour l’année</a:t>
            </a:r>
          </a:p>
          <a:p>
            <a:pPr defTabSz="912813"/>
            <a:r>
              <a:rPr lang="fr-CA" altLang="fr-FR" smtClean="0"/>
              <a:t>Les évaluations sont effectuées systématiquement et certains programmes actuellement en cours pour voir comment mieux transférer les apprentissages acquis</a:t>
            </a:r>
          </a:p>
          <a:p>
            <a:pPr defTabSz="912813"/>
            <a:r>
              <a:rPr lang="fr-CA" altLang="fr-FR" smtClean="0"/>
              <a:t>En cours d’année, des « photos » de la situation sont prises (mi-bilans) pour nous permettre d’identifier les formations planifiées qui n’ont pas eu lieu et d’utiliser ces budgets pour les réinvestir à des secteurs qui en font la demande ou en ont un besoin prioritaire.</a:t>
            </a:r>
          </a:p>
          <a:p>
            <a:pPr defTabSz="912813"/>
            <a:r>
              <a:rPr lang="fr-CA" altLang="fr-FR" smtClean="0"/>
              <a:t>Puis une fois l’an un bilan des activités de l’année est présenté aux instances syndicales qui nous permet de voir ce qui a été réalisé, où sont les enjeux ou opportunités toujours dans une optique d’amélioration continue</a:t>
            </a:r>
          </a:p>
        </p:txBody>
      </p:sp>
      <p:sp>
        <p:nvSpPr>
          <p:cNvPr id="4710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36600" indent="-282575">
              <a:defRPr>
                <a:solidFill>
                  <a:schemeClr val="tx1"/>
                </a:solidFill>
                <a:latin typeface="Arial" panose="020B0604020202020204" pitchFamily="34" charset="0"/>
                <a:cs typeface="Arial" panose="020B0604020202020204" pitchFamily="34" charset="0"/>
              </a:defRPr>
            </a:lvl2pPr>
            <a:lvl3pPr marL="1133475" indent="-225425">
              <a:defRPr>
                <a:solidFill>
                  <a:schemeClr val="tx1"/>
                </a:solidFill>
                <a:latin typeface="Arial" panose="020B0604020202020204" pitchFamily="34" charset="0"/>
                <a:cs typeface="Arial" panose="020B0604020202020204" pitchFamily="34" charset="0"/>
              </a:defRPr>
            </a:lvl3pPr>
            <a:lvl4pPr marL="1587500" indent="-225425">
              <a:defRPr>
                <a:solidFill>
                  <a:schemeClr val="tx1"/>
                </a:solidFill>
                <a:latin typeface="Arial" panose="020B0604020202020204" pitchFamily="34" charset="0"/>
                <a:cs typeface="Arial" panose="020B0604020202020204" pitchFamily="34" charset="0"/>
              </a:defRPr>
            </a:lvl4pPr>
            <a:lvl5pPr marL="2039938" indent="-225425">
              <a:defRPr>
                <a:solidFill>
                  <a:schemeClr val="tx1"/>
                </a:solidFill>
                <a:latin typeface="Arial" panose="020B0604020202020204" pitchFamily="34" charset="0"/>
                <a:cs typeface="Arial" panose="020B0604020202020204" pitchFamily="34" charset="0"/>
              </a:defRPr>
            </a:lvl5pPr>
            <a:lvl6pPr marL="2497138" indent="-2254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54338" indent="-2254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11538" indent="-2254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68738" indent="-2254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9E27469-EF00-41B9-9271-28FC8A0E064D}" type="slidenum">
              <a:rPr lang="fr-CA" altLang="fr-FR" smtClean="0"/>
              <a:pPr/>
              <a:t>31</a:t>
            </a:fld>
            <a:endParaRPr lang="fr-CA" altLang="fr-FR" smtClean="0"/>
          </a:p>
        </p:txBody>
      </p:sp>
    </p:spTree>
    <p:extLst>
      <p:ext uri="{BB962C8B-B14F-4D97-AF65-F5344CB8AC3E}">
        <p14:creationId xmlns:p14="http://schemas.microsoft.com/office/powerpoint/2010/main" val="6186699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Espace réservé des commentaires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fr-CA" altLang="fr-FR" dirty="0" smtClean="0"/>
              <a:t>Si on revient aux étapes annuelles de priorisation/planification, il faut aussi comprendre que toutes les demandes de formation n’ont pas le même degré d’urgence; ainsi elles sont répertoriées et comparées pour assignation d’un niveau soit: 1, 2 ou 3.</a:t>
            </a:r>
          </a:p>
          <a:p>
            <a:pPr>
              <a:defRPr/>
            </a:pPr>
            <a:r>
              <a:rPr lang="fr-CA" altLang="fr-FR" dirty="0" smtClean="0"/>
              <a:t>NIVEAU 1:</a:t>
            </a:r>
          </a:p>
          <a:p>
            <a:pPr>
              <a:defRPr/>
            </a:pPr>
            <a:r>
              <a:rPr lang="fr-CA" altLang="fr-FR" dirty="0" smtClean="0"/>
              <a:t>Ce sont les formations « incontournables » pour l’année, sans quoi il y aura des impacts significatifs pour l’organisation ou des formations ayant une transversalité au niveau du besoin.  Cette priorisation est faite avec les pratiques professionnelles de la DSM, DSI et de la DSP.</a:t>
            </a:r>
            <a:endParaRPr lang="fr-CA" dirty="0" smtClean="0"/>
          </a:p>
          <a:p>
            <a:pPr marL="171679" indent="-171679">
              <a:buFont typeface="Arial" panose="020B0604020202020204" pitchFamily="34" charset="0"/>
              <a:buChar char="•"/>
              <a:defRPr/>
            </a:pPr>
            <a:r>
              <a:rPr lang="fr-CA" dirty="0" smtClean="0"/>
              <a:t>Pour le niveau 1, la priorisation a permis de faire ressortir 54 thématiques de formation prioritaires. Plusieurs de ces thématiques ont un impact direct sur l’Agrément et sur le positionnement d’employeur de premier choix que nous voulons faire ressortir pour le CIUSSS. Pour chacune de ces thématiques, l’équipe de la formation et gestion des talents a estimé le coût des demandes, lors de la cueillette et ont fait des proposition pour l’ajuster en fonction des budgets disponibles (budgets conventionnées). La DSI et la DSM ont par la suite validé le tout pour s’assurer de la cohérence des propositions. NIVEAU 2:</a:t>
            </a:r>
          </a:p>
          <a:p>
            <a:pPr marL="171679" indent="-171679">
              <a:buFont typeface="Arial" panose="020B0604020202020204" pitchFamily="34" charset="0"/>
              <a:buChar char="•"/>
              <a:defRPr/>
            </a:pPr>
            <a:r>
              <a:rPr lang="fr-CA" altLang="fr-FR" dirty="0" smtClean="0"/>
              <a:t>Les formation de niveau 2 sont prioritaires pour les directions programmes mais pas transversales.  Elles sont donc leur priorité à eux.</a:t>
            </a:r>
          </a:p>
          <a:p>
            <a:pPr>
              <a:defRPr/>
            </a:pPr>
            <a:r>
              <a:rPr lang="fr-CA" altLang="fr-FR" dirty="0" smtClean="0"/>
              <a:t>NIVEAU 3:</a:t>
            </a:r>
          </a:p>
          <a:p>
            <a:pPr marL="171422" indent="-171422">
              <a:buFont typeface="Arial" panose="020B0604020202020204" pitchFamily="34" charset="0"/>
              <a:buChar char="•"/>
              <a:defRPr/>
            </a:pPr>
            <a:r>
              <a:rPr lang="fr-CA" altLang="fr-FR" dirty="0" smtClean="0"/>
              <a:t>Il est important de s’assurer que les personnes qui vont avoir des formations à l’externe puissent les retransmettre (transfert d’apprentissage) pour partager cette expertise. </a:t>
            </a:r>
          </a:p>
          <a:p>
            <a:pPr>
              <a:defRPr/>
            </a:pPr>
            <a:r>
              <a:rPr lang="fr-CA" altLang="fr-FR" dirty="0" smtClean="0"/>
              <a:t>La création du CIUSSS permet d’avoir accès à un nombre très élevé de formateurs internes sur plusieurs sujets pouvant diminuer grandement le nombre de formations à l’externe (exemple : maintenant nous avons des formateurs à l’interne sur le RCR, Oméga, soins de plaies, etc.)</a:t>
            </a:r>
          </a:p>
          <a:p>
            <a:pPr>
              <a:defRPr/>
            </a:pPr>
            <a:endParaRPr lang="fr-CA" altLang="fr-FR" dirty="0" smtClean="0"/>
          </a:p>
          <a:p>
            <a:pPr marL="171679" indent="-171679">
              <a:buFont typeface="Arial" panose="020B0604020202020204" pitchFamily="34" charset="0"/>
              <a:buChar char="•"/>
              <a:defRPr/>
            </a:pPr>
            <a:endParaRPr lang="fr-CA" altLang="fr-FR" dirty="0" smtClean="0"/>
          </a:p>
        </p:txBody>
      </p:sp>
      <p:sp>
        <p:nvSpPr>
          <p:cNvPr id="4915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1363" indent="-284163">
              <a:defRPr>
                <a:solidFill>
                  <a:schemeClr val="tx1"/>
                </a:solidFill>
                <a:latin typeface="Arial" panose="020B0604020202020204" pitchFamily="34" charset="0"/>
                <a:cs typeface="Arial" panose="020B0604020202020204" pitchFamily="34" charset="0"/>
              </a:defRPr>
            </a:lvl2pPr>
            <a:lvl3pPr marL="1143000" indent="-227013">
              <a:defRPr>
                <a:solidFill>
                  <a:schemeClr val="tx1"/>
                </a:solidFill>
                <a:latin typeface="Arial" panose="020B0604020202020204" pitchFamily="34" charset="0"/>
                <a:cs typeface="Arial" panose="020B0604020202020204" pitchFamily="34" charset="0"/>
              </a:defRPr>
            </a:lvl3pPr>
            <a:lvl4pPr marL="1598613" indent="-227013">
              <a:defRPr>
                <a:solidFill>
                  <a:schemeClr val="tx1"/>
                </a:solidFill>
                <a:latin typeface="Arial" panose="020B0604020202020204" pitchFamily="34" charset="0"/>
                <a:cs typeface="Arial" panose="020B0604020202020204" pitchFamily="34" charset="0"/>
              </a:defRPr>
            </a:lvl4pPr>
            <a:lvl5pPr marL="2057400" indent="-227013">
              <a:defRPr>
                <a:solidFill>
                  <a:schemeClr val="tx1"/>
                </a:solidFill>
                <a:latin typeface="Arial" panose="020B0604020202020204" pitchFamily="34" charset="0"/>
                <a:cs typeface="Arial" panose="020B0604020202020204" pitchFamily="34" charset="0"/>
              </a:defRPr>
            </a:lvl5pPr>
            <a:lvl6pPr marL="2514600" indent="-2270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70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70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70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B3194F8-FE94-4556-95EC-CC05FDB2E73E}" type="slidenum">
              <a:rPr lang="fr-CA" altLang="fr-FR" smtClean="0"/>
              <a:pPr/>
              <a:t>32</a:t>
            </a:fld>
            <a:endParaRPr lang="fr-CA" altLang="fr-FR" smtClean="0"/>
          </a:p>
        </p:txBody>
      </p:sp>
    </p:spTree>
    <p:extLst>
      <p:ext uri="{BB962C8B-B14F-4D97-AF65-F5344CB8AC3E}">
        <p14:creationId xmlns:p14="http://schemas.microsoft.com/office/powerpoint/2010/main" val="38127513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CA" altLang="fr-FR" smtClean="0"/>
              <a:t>Quand à l’allocation des budgets, , chaque année nous devons nous assurer qu’un minimum obligatoire de dollars soit investi par l’employeur dans la formation des employés.  Ces montants sont déterminés à partir de nos masses salariales, par catégorie syndicale et par ÉTABLISSEMENT (jusqu’à ce qu’il y aie fusion).   </a:t>
            </a:r>
          </a:p>
          <a:p>
            <a:r>
              <a:rPr lang="fr-CA" altLang="fr-FR" smtClean="0"/>
              <a:t>C’est pourquoi parfois certains ont accès à une formation alors que d’autres non, puisque jusqu’à la mise en vigueur des nouvelles dispositions locales, nous devons gérer les enveloppes budgétaires distinctement.</a:t>
            </a:r>
          </a:p>
          <a:p>
            <a:r>
              <a:rPr lang="fr-CA" altLang="fr-FR" smtClean="0"/>
              <a:t>Chaque direction programme a sa responsabilité de formation qui lui est communiquée pour les employés sous sa charge.</a:t>
            </a:r>
          </a:p>
          <a:p>
            <a:r>
              <a:rPr lang="fr-CA" altLang="fr-FR" smtClean="0"/>
              <a:t>Tout montant non atteint est reporté l’année suivante de façon globale.</a:t>
            </a:r>
          </a:p>
          <a:p>
            <a:r>
              <a:rPr lang="fr-CA" altLang="fr-FR" smtClean="0"/>
              <a:t>Parallèlement, nous devons nous assurer de respecter la réalisation de certaines lettres d’entente notamment pour la catégorie 1 (la 14) et la catégorie 4 (la 31) – nous y revenons dans quelques minutes</a:t>
            </a:r>
          </a:p>
          <a:p>
            <a:endParaRPr lang="fr-CA" altLang="fr-FR" smtClean="0"/>
          </a:p>
          <a:p>
            <a:endParaRPr lang="fr-CA" altLang="fr-FR" smtClean="0"/>
          </a:p>
        </p:txBody>
      </p:sp>
      <p:sp>
        <p:nvSpPr>
          <p:cNvPr id="5120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1363" indent="-284163">
              <a:defRPr>
                <a:solidFill>
                  <a:schemeClr val="tx1"/>
                </a:solidFill>
                <a:latin typeface="Arial" panose="020B0604020202020204" pitchFamily="34" charset="0"/>
                <a:cs typeface="Arial" panose="020B0604020202020204" pitchFamily="34" charset="0"/>
              </a:defRPr>
            </a:lvl2pPr>
            <a:lvl3pPr marL="1141413" indent="-227013">
              <a:defRPr>
                <a:solidFill>
                  <a:schemeClr val="tx1"/>
                </a:solidFill>
                <a:latin typeface="Arial" panose="020B0604020202020204" pitchFamily="34" charset="0"/>
                <a:cs typeface="Arial" panose="020B0604020202020204" pitchFamily="34" charset="0"/>
              </a:defRPr>
            </a:lvl3pPr>
            <a:lvl4pPr marL="1597025" indent="-227013">
              <a:defRPr>
                <a:solidFill>
                  <a:schemeClr val="tx1"/>
                </a:solidFill>
                <a:latin typeface="Arial" panose="020B0604020202020204" pitchFamily="34" charset="0"/>
                <a:cs typeface="Arial" panose="020B0604020202020204" pitchFamily="34" charset="0"/>
              </a:defRPr>
            </a:lvl4pPr>
            <a:lvl5pPr marL="2055813" indent="-227013">
              <a:defRPr>
                <a:solidFill>
                  <a:schemeClr val="tx1"/>
                </a:solidFill>
                <a:latin typeface="Arial" panose="020B0604020202020204" pitchFamily="34" charset="0"/>
                <a:cs typeface="Arial" panose="020B0604020202020204" pitchFamily="34" charset="0"/>
              </a:defRPr>
            </a:lvl5pPr>
            <a:lvl6pPr marL="2513013" indent="-2270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70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70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70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96521E9-EB27-44F4-A8CA-FB05E8CA7C02}" type="slidenum">
              <a:rPr lang="fr-CA" altLang="fr-FR" smtClean="0"/>
              <a:pPr/>
              <a:t>33</a:t>
            </a:fld>
            <a:endParaRPr lang="fr-CA" altLang="fr-FR" smtClean="0"/>
          </a:p>
        </p:txBody>
      </p:sp>
    </p:spTree>
    <p:extLst>
      <p:ext uri="{BB962C8B-B14F-4D97-AF65-F5344CB8AC3E}">
        <p14:creationId xmlns:p14="http://schemas.microsoft.com/office/powerpoint/2010/main" val="20389858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69863" indent="-169863">
              <a:buFontTx/>
              <a:buChar char="•"/>
            </a:pPr>
            <a:r>
              <a:rPr lang="fr-CA" altLang="fr-FR" smtClean="0"/>
              <a:t>Pour nous permettre d’effectuer une distribution prudente et judicieuse des budgets, et que tout un chacun aie sa part, la distribution budgétaire par établissement est faite sur la base des ETC disponibles au cahier des postes le plus récent</a:t>
            </a:r>
          </a:p>
        </p:txBody>
      </p:sp>
      <p:sp>
        <p:nvSpPr>
          <p:cNvPr id="5325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1363" indent="-284163">
              <a:defRPr>
                <a:solidFill>
                  <a:schemeClr val="tx1"/>
                </a:solidFill>
                <a:latin typeface="Arial" panose="020B0604020202020204" pitchFamily="34" charset="0"/>
                <a:cs typeface="Arial" panose="020B0604020202020204" pitchFamily="34" charset="0"/>
              </a:defRPr>
            </a:lvl2pPr>
            <a:lvl3pPr marL="1143000" indent="-227013">
              <a:defRPr>
                <a:solidFill>
                  <a:schemeClr val="tx1"/>
                </a:solidFill>
                <a:latin typeface="Arial" panose="020B0604020202020204" pitchFamily="34" charset="0"/>
                <a:cs typeface="Arial" panose="020B0604020202020204" pitchFamily="34" charset="0"/>
              </a:defRPr>
            </a:lvl3pPr>
            <a:lvl4pPr marL="1598613" indent="-227013">
              <a:defRPr>
                <a:solidFill>
                  <a:schemeClr val="tx1"/>
                </a:solidFill>
                <a:latin typeface="Arial" panose="020B0604020202020204" pitchFamily="34" charset="0"/>
                <a:cs typeface="Arial" panose="020B0604020202020204" pitchFamily="34" charset="0"/>
              </a:defRPr>
            </a:lvl4pPr>
            <a:lvl5pPr marL="2057400" indent="-227013">
              <a:defRPr>
                <a:solidFill>
                  <a:schemeClr val="tx1"/>
                </a:solidFill>
                <a:latin typeface="Arial" panose="020B0604020202020204" pitchFamily="34" charset="0"/>
                <a:cs typeface="Arial" panose="020B0604020202020204" pitchFamily="34" charset="0"/>
              </a:defRPr>
            </a:lvl5pPr>
            <a:lvl6pPr marL="2514600" indent="-2270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70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70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70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B15A238-DC50-43D6-B0A8-45D06AFA7D7A}" type="slidenum">
              <a:rPr lang="fr-CA" altLang="fr-FR" smtClean="0"/>
              <a:pPr/>
              <a:t>34</a:t>
            </a:fld>
            <a:endParaRPr lang="fr-CA" altLang="fr-FR" smtClean="0"/>
          </a:p>
        </p:txBody>
      </p:sp>
    </p:spTree>
    <p:extLst>
      <p:ext uri="{BB962C8B-B14F-4D97-AF65-F5344CB8AC3E}">
        <p14:creationId xmlns:p14="http://schemas.microsoft.com/office/powerpoint/2010/main" val="7445359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Espace réservé des commentaires 2"/>
          <p:cNvSpPr>
            <a:spLocks noGrp="1"/>
          </p:cNvSpPr>
          <p:nvPr>
            <p:ph type="body" idx="1"/>
          </p:nvPr>
        </p:nvSpPr>
        <p:spPr/>
        <p:txBody>
          <a:bodyPr/>
          <a:lstStyle/>
          <a:p>
            <a:pPr marL="171679" indent="-171679">
              <a:buFont typeface="Arial" panose="020B0604020202020204" pitchFamily="34" charset="0"/>
              <a:buChar char="•"/>
              <a:defRPr/>
            </a:pPr>
            <a:r>
              <a:rPr lang="fr-CA" altLang="fr-FR" dirty="0" smtClean="0"/>
              <a:t>% </a:t>
            </a:r>
            <a:r>
              <a:rPr lang="fr-CA" altLang="fr-FR" dirty="0"/>
              <a:t>par catégorie tel qu’établi par le </a:t>
            </a:r>
            <a:r>
              <a:rPr lang="fr-CA" altLang="fr-FR" dirty="0" err="1"/>
              <a:t>rep</a:t>
            </a:r>
            <a:r>
              <a:rPr lang="fr-CA" altLang="fr-FR" dirty="0"/>
              <a:t>. </a:t>
            </a:r>
            <a:r>
              <a:rPr lang="fr-CA" altLang="fr-FR" dirty="0" smtClean="0"/>
              <a:t>des </a:t>
            </a:r>
            <a:r>
              <a:rPr lang="fr-CA" altLang="fr-FR" dirty="0"/>
              <a:t>pratiques professionnelles</a:t>
            </a:r>
          </a:p>
          <a:p>
            <a:pPr marL="171679" indent="-171679">
              <a:buFont typeface="Arial" panose="020B0604020202020204" pitchFamily="34" charset="0"/>
              <a:buChar char="•"/>
              <a:defRPr/>
            </a:pPr>
            <a:r>
              <a:rPr lang="fr-CA" altLang="fr-FR" dirty="0"/>
              <a:t>Le Service formation s’occupe de la planification des formations de N1 – les directions/programmes interpellent notre service au besoin pour un soutien conseil ou logistique</a:t>
            </a:r>
          </a:p>
          <a:p>
            <a:pPr marL="171679" indent="-171679">
              <a:buFont typeface="Arial" panose="020B0604020202020204" pitchFamily="34" charset="0"/>
              <a:buChar char="•"/>
              <a:defRPr/>
            </a:pPr>
            <a:r>
              <a:rPr lang="fr-CA" altLang="fr-FR" dirty="0"/>
              <a:t>Désignation de porteurs des formations et jumelage avec AGP du service formation</a:t>
            </a:r>
          </a:p>
          <a:p>
            <a:pPr marL="171679" indent="-171679">
              <a:buFont typeface="Arial" panose="020B0604020202020204" pitchFamily="34" charset="0"/>
              <a:buChar char="•"/>
              <a:defRPr/>
            </a:pPr>
            <a:r>
              <a:rPr lang="fr-CA" altLang="fr-FR" dirty="0"/>
              <a:t>Présentation aux syndicats et conseils multi</a:t>
            </a:r>
          </a:p>
          <a:p>
            <a:pPr marL="171679" indent="-171679">
              <a:buFont typeface="Arial" panose="020B0604020202020204" pitchFamily="34" charset="0"/>
              <a:buChar char="•"/>
              <a:defRPr/>
            </a:pPr>
            <a:r>
              <a:rPr lang="fr-CA" altLang="fr-FR" dirty="0" err="1"/>
              <a:t>Dist</a:t>
            </a:r>
            <a:r>
              <a:rPr lang="fr-CA" altLang="fr-FR" dirty="0"/>
              <a:t>. Des sommes résiduelles des N2 et 3</a:t>
            </a:r>
          </a:p>
          <a:p>
            <a:pPr marL="171679" indent="-171679">
              <a:buFont typeface="Arial" panose="020B0604020202020204" pitchFamily="34" charset="0"/>
              <a:buChar char="•"/>
              <a:defRPr/>
            </a:pPr>
            <a:r>
              <a:rPr lang="fr-CA" altLang="fr-FR" dirty="0"/>
              <a:t>Élaboration des calendriers des formations par les porteurs et diffusion</a:t>
            </a:r>
          </a:p>
          <a:p>
            <a:pPr marL="171679" indent="-171679">
              <a:buFont typeface="Arial" panose="020B0604020202020204" pitchFamily="34" charset="0"/>
              <a:buChar char="•"/>
              <a:defRPr/>
            </a:pPr>
            <a:r>
              <a:rPr lang="fr-CA" altLang="fr-FR" dirty="0"/>
              <a:t>Actualisation de formations</a:t>
            </a:r>
          </a:p>
          <a:p>
            <a:pPr>
              <a:defRPr/>
            </a:pPr>
            <a:endParaRPr lang="fr-CA" altLang="fr-FR" dirty="0" smtClean="0"/>
          </a:p>
          <a:p>
            <a:pPr>
              <a:defRPr/>
            </a:pPr>
            <a:endParaRPr lang="fr-CA" dirty="0"/>
          </a:p>
        </p:txBody>
      </p:sp>
      <p:sp>
        <p:nvSpPr>
          <p:cNvPr id="5530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1363" indent="-284163">
              <a:defRPr>
                <a:solidFill>
                  <a:schemeClr val="tx1"/>
                </a:solidFill>
                <a:latin typeface="Arial" panose="020B0604020202020204" pitchFamily="34" charset="0"/>
                <a:cs typeface="Arial" panose="020B0604020202020204" pitchFamily="34" charset="0"/>
              </a:defRPr>
            </a:lvl2pPr>
            <a:lvl3pPr marL="1141413" indent="-227013">
              <a:defRPr>
                <a:solidFill>
                  <a:schemeClr val="tx1"/>
                </a:solidFill>
                <a:latin typeface="Arial" panose="020B0604020202020204" pitchFamily="34" charset="0"/>
                <a:cs typeface="Arial" panose="020B0604020202020204" pitchFamily="34" charset="0"/>
              </a:defRPr>
            </a:lvl3pPr>
            <a:lvl4pPr marL="1597025" indent="-227013">
              <a:defRPr>
                <a:solidFill>
                  <a:schemeClr val="tx1"/>
                </a:solidFill>
                <a:latin typeface="Arial" panose="020B0604020202020204" pitchFamily="34" charset="0"/>
                <a:cs typeface="Arial" panose="020B0604020202020204" pitchFamily="34" charset="0"/>
              </a:defRPr>
            </a:lvl4pPr>
            <a:lvl5pPr marL="2055813" indent="-227013">
              <a:defRPr>
                <a:solidFill>
                  <a:schemeClr val="tx1"/>
                </a:solidFill>
                <a:latin typeface="Arial" panose="020B0604020202020204" pitchFamily="34" charset="0"/>
                <a:cs typeface="Arial" panose="020B0604020202020204" pitchFamily="34" charset="0"/>
              </a:defRPr>
            </a:lvl5pPr>
            <a:lvl6pPr marL="2513013" indent="-2270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70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70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70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AB14B3C-4343-444C-BAEB-769922A0CD1C}" type="slidenum">
              <a:rPr lang="fr-CA" altLang="fr-FR" smtClean="0"/>
              <a:pPr/>
              <a:t>35</a:t>
            </a:fld>
            <a:endParaRPr lang="fr-CA" altLang="fr-FR" smtClean="0"/>
          </a:p>
        </p:txBody>
      </p:sp>
    </p:spTree>
    <p:extLst>
      <p:ext uri="{BB962C8B-B14F-4D97-AF65-F5344CB8AC3E}">
        <p14:creationId xmlns:p14="http://schemas.microsoft.com/office/powerpoint/2010/main" val="26130549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CA" altLang="fr-FR" smtClean="0"/>
              <a:t>D’autre part, une autre source de financement existe pour la catégorie 4, soit la lettre d’entente 31.</a:t>
            </a:r>
          </a:p>
          <a:p>
            <a:r>
              <a:rPr lang="fr-CA" altLang="fr-FR" smtClean="0"/>
              <a:t>Celle-ci est négociée au niveau national mais exige qu’une entente soit prise localement avec le syndicat.  </a:t>
            </a:r>
          </a:p>
          <a:p>
            <a:r>
              <a:rPr lang="fr-CA" altLang="fr-FR" smtClean="0"/>
              <a:t>Elle permet à l’employé de suivre des formations lui permettant le développement de SA pratique professionnelle, non nécessairement une formation qui serait priorisée par sa direction ou programme.</a:t>
            </a:r>
          </a:p>
          <a:p>
            <a:r>
              <a:rPr lang="fr-CA" altLang="fr-FR" smtClean="0"/>
              <a:t>Pour le CIUSSS, elle cible annuellement certains titres d’emploi prioritairement, puis ouvre la porte aux autres en cours d’année si les montants ne se dépensent pas.</a:t>
            </a:r>
          </a:p>
          <a:p>
            <a:r>
              <a:rPr lang="fr-CA" altLang="fr-FR" smtClean="0"/>
              <a:t>Tout montant non dépensé en cours d’année est perdu.  On entend que plusieurs CIUSSS ou autres établissements n’ont pu convenir d’une entente, donc que ces montants n’ont pu être utilisés. </a:t>
            </a:r>
          </a:p>
          <a:p>
            <a:r>
              <a:rPr lang="fr-CA" altLang="fr-FR" smtClean="0"/>
              <a:t>Au CEMTL, les deux dernières années, les employés de la catégorie 4 ont pu bénéficier de plus de 460,000$ de plus en formations répondant spécifiquement aux souhaits des employés.  </a:t>
            </a:r>
          </a:p>
          <a:p>
            <a:endParaRPr lang="fr-CA" altLang="fr-FR" smtClean="0"/>
          </a:p>
        </p:txBody>
      </p:sp>
      <p:sp>
        <p:nvSpPr>
          <p:cNvPr id="5734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36600" indent="-282575">
              <a:defRPr>
                <a:solidFill>
                  <a:schemeClr val="tx1"/>
                </a:solidFill>
                <a:latin typeface="Arial" panose="020B0604020202020204" pitchFamily="34" charset="0"/>
                <a:cs typeface="Arial" panose="020B0604020202020204" pitchFamily="34" charset="0"/>
              </a:defRPr>
            </a:lvl2pPr>
            <a:lvl3pPr marL="1133475" indent="-225425">
              <a:defRPr>
                <a:solidFill>
                  <a:schemeClr val="tx1"/>
                </a:solidFill>
                <a:latin typeface="Arial" panose="020B0604020202020204" pitchFamily="34" charset="0"/>
                <a:cs typeface="Arial" panose="020B0604020202020204" pitchFamily="34" charset="0"/>
              </a:defRPr>
            </a:lvl3pPr>
            <a:lvl4pPr marL="1587500" indent="-225425">
              <a:defRPr>
                <a:solidFill>
                  <a:schemeClr val="tx1"/>
                </a:solidFill>
                <a:latin typeface="Arial" panose="020B0604020202020204" pitchFamily="34" charset="0"/>
                <a:cs typeface="Arial" panose="020B0604020202020204" pitchFamily="34" charset="0"/>
              </a:defRPr>
            </a:lvl4pPr>
            <a:lvl5pPr marL="2039938" indent="-225425">
              <a:defRPr>
                <a:solidFill>
                  <a:schemeClr val="tx1"/>
                </a:solidFill>
                <a:latin typeface="Arial" panose="020B0604020202020204" pitchFamily="34" charset="0"/>
                <a:cs typeface="Arial" panose="020B0604020202020204" pitchFamily="34" charset="0"/>
              </a:defRPr>
            </a:lvl5pPr>
            <a:lvl6pPr marL="2497138" indent="-2254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54338" indent="-2254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11538" indent="-2254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68738" indent="-2254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B9E3A87-3CFD-47DC-AC0C-2B07ADEB31C9}" type="slidenum">
              <a:rPr lang="fr-CA" altLang="fr-FR" smtClean="0"/>
              <a:pPr/>
              <a:t>36</a:t>
            </a:fld>
            <a:endParaRPr lang="fr-CA" altLang="fr-FR" smtClean="0"/>
          </a:p>
        </p:txBody>
      </p:sp>
    </p:spTree>
    <p:extLst>
      <p:ext uri="{BB962C8B-B14F-4D97-AF65-F5344CB8AC3E}">
        <p14:creationId xmlns:p14="http://schemas.microsoft.com/office/powerpoint/2010/main" val="747865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CA" altLang="fr-FR" smtClean="0"/>
          </a:p>
        </p:txBody>
      </p:sp>
      <p:sp>
        <p:nvSpPr>
          <p:cNvPr id="5939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A6347A1-5CD5-4E53-A9DA-AD746E43D473}" type="slidenum">
              <a:rPr lang="fr-CA" altLang="fr-FR" smtClean="0"/>
              <a:pPr/>
              <a:t>37</a:t>
            </a:fld>
            <a:endParaRPr lang="fr-CA" altLang="fr-FR" smtClean="0"/>
          </a:p>
        </p:txBody>
      </p:sp>
    </p:spTree>
    <p:extLst>
      <p:ext uri="{BB962C8B-B14F-4D97-AF65-F5344CB8AC3E}">
        <p14:creationId xmlns:p14="http://schemas.microsoft.com/office/powerpoint/2010/main" val="2504069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CA" altLang="fr-FR" sz="2400" smtClean="0"/>
              <a:t>On a parlé de trois types de formations, pour les niveaux 1 et 2, vous serez interpellés soit par le porteur d’une formation ou votre gestionnaire.   Ce que nous détaillons ici sont donc celles qui vous intéressent probablement le plus, les formations individuelles.</a:t>
            </a:r>
          </a:p>
          <a:p>
            <a:r>
              <a:rPr lang="fr-CA" altLang="fr-FR" sz="2400" smtClean="0"/>
              <a:t>Pour les formulaires: Consultez l’intranet: </a:t>
            </a:r>
            <a:r>
              <a:rPr lang="fr-CA" altLang="fr-FR" sz="2000" smtClean="0"/>
              <a:t>DRHCAJ/Formation et gestion des talents/</a:t>
            </a:r>
          </a:p>
          <a:p>
            <a:r>
              <a:rPr lang="fr-CA" altLang="fr-FR" sz="2000" smtClean="0"/>
              <a:t>Référez-vous à votre AGP</a:t>
            </a:r>
          </a:p>
          <a:p>
            <a:r>
              <a:rPr lang="fr-CA" altLang="fr-FR" sz="2400" smtClean="0"/>
              <a:t>Dans tous les cas toujours signifier à votre gestionnaire votre intérêt à suivre une formation. </a:t>
            </a:r>
          </a:p>
          <a:p>
            <a:pPr lvl="1"/>
            <a:r>
              <a:rPr lang="fr-CA" altLang="fr-FR" sz="2000" smtClean="0"/>
              <a:t>Ne jamais vous inscrire sans son autorisation.</a:t>
            </a:r>
          </a:p>
          <a:p>
            <a:endParaRPr lang="fr-CA" altLang="fr-FR" smtClean="0"/>
          </a:p>
        </p:txBody>
      </p:sp>
      <p:sp>
        <p:nvSpPr>
          <p:cNvPr id="6144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78E621D-C713-4B78-866E-8F78FFE9AA36}" type="slidenum">
              <a:rPr lang="fr-CA" altLang="fr-FR" smtClean="0"/>
              <a:pPr/>
              <a:t>38</a:t>
            </a:fld>
            <a:endParaRPr lang="fr-CA" altLang="fr-FR" smtClean="0"/>
          </a:p>
        </p:txBody>
      </p:sp>
    </p:spTree>
    <p:extLst>
      <p:ext uri="{BB962C8B-B14F-4D97-AF65-F5344CB8AC3E}">
        <p14:creationId xmlns:p14="http://schemas.microsoft.com/office/powerpoint/2010/main" val="10174191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CA" altLang="fr-FR" smtClean="0"/>
          </a:p>
        </p:txBody>
      </p:sp>
      <p:sp>
        <p:nvSpPr>
          <p:cNvPr id="6349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3CE53E5-F325-4D14-B3D8-C3AA0F247B49}" type="slidenum">
              <a:rPr lang="fr-CA" altLang="fr-FR" smtClean="0"/>
              <a:pPr/>
              <a:t>39</a:t>
            </a:fld>
            <a:endParaRPr lang="fr-CA" altLang="fr-FR" smtClean="0"/>
          </a:p>
        </p:txBody>
      </p:sp>
    </p:spTree>
    <p:extLst>
      <p:ext uri="{BB962C8B-B14F-4D97-AF65-F5344CB8AC3E}">
        <p14:creationId xmlns:p14="http://schemas.microsoft.com/office/powerpoint/2010/main" val="13634826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Inclus présentation des sites</a:t>
            </a:r>
          </a:p>
          <a:p>
            <a:pPr marL="0" marR="0" indent="0" algn="l" defTabSz="914400" rtl="0" eaLnBrk="1" fontAlgn="auto" latinLnBrk="0" hangingPunct="1">
              <a:lnSpc>
                <a:spcPct val="100000"/>
              </a:lnSpc>
              <a:spcBef>
                <a:spcPts val="0"/>
              </a:spcBef>
              <a:spcAft>
                <a:spcPts val="0"/>
              </a:spcAft>
              <a:buClrTx/>
              <a:buSzTx/>
              <a:buFontTx/>
              <a:buNone/>
              <a:tabLst/>
              <a:defRPr/>
            </a:pPr>
            <a:r>
              <a:rPr lang="fr-CA" dirty="0" smtClean="0"/>
              <a:t>Ajouter titre d’emploi et </a:t>
            </a:r>
            <a:r>
              <a:rPr lang="fr-CA" dirty="0" err="1" smtClean="0"/>
              <a:t>réadap</a:t>
            </a:r>
            <a:r>
              <a:rPr lang="fr-CA" baseline="0" dirty="0" smtClean="0"/>
              <a:t> et </a:t>
            </a:r>
            <a:r>
              <a:rPr lang="fr-CA" baseline="0" dirty="0" err="1" smtClean="0"/>
              <a:t>cie</a:t>
            </a:r>
            <a:r>
              <a:rPr lang="fr-CA" baseline="0" dirty="0" smtClean="0"/>
              <a:t> avec code couleur autre que programme</a:t>
            </a:r>
            <a:endParaRPr lang="fr-CA" dirty="0" smtClean="0"/>
          </a:p>
          <a:p>
            <a:endParaRPr lang="fr-CA" dirty="0"/>
          </a:p>
        </p:txBody>
      </p:sp>
      <p:sp>
        <p:nvSpPr>
          <p:cNvPr id="4" name="Espace réservé du numéro de diapositive 3"/>
          <p:cNvSpPr>
            <a:spLocks noGrp="1"/>
          </p:cNvSpPr>
          <p:nvPr>
            <p:ph type="sldNum" sz="quarter" idx="10"/>
          </p:nvPr>
        </p:nvSpPr>
        <p:spPr/>
        <p:txBody>
          <a:bodyPr/>
          <a:lstStyle/>
          <a:p>
            <a:fld id="{50146135-FBB4-4F1A-AB42-3187FFBADA77}" type="slidenum">
              <a:rPr lang="fr-CA" smtClean="0"/>
              <a:t>6</a:t>
            </a:fld>
            <a:endParaRPr lang="fr-CA"/>
          </a:p>
        </p:txBody>
      </p:sp>
    </p:spTree>
    <p:extLst>
      <p:ext uri="{BB962C8B-B14F-4D97-AF65-F5344CB8AC3E}">
        <p14:creationId xmlns:p14="http://schemas.microsoft.com/office/powerpoint/2010/main" val="31309720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Espace réservé des commentaires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fr-CA" altLang="fr-FR" dirty="0" smtClean="0"/>
              <a:t>Finalement, nous profitons de cette plateforme pour introduire des initiatives en cours, qui permettront d’améliorer notre offre de service soit:</a:t>
            </a:r>
          </a:p>
          <a:p>
            <a:pPr marL="171450" indent="-171450">
              <a:buFont typeface="Arial" panose="020B0604020202020204" pitchFamily="34" charset="0"/>
              <a:buChar char="•"/>
              <a:defRPr/>
            </a:pPr>
            <a:r>
              <a:rPr lang="fr-CA" altLang="fr-FR" dirty="0" smtClean="0"/>
              <a:t>GT: où on regardera progressivement les cheminements de carrière,</a:t>
            </a:r>
          </a:p>
          <a:p>
            <a:pPr marL="171450" indent="-171450">
              <a:buFont typeface="Arial" panose="020B0604020202020204" pitchFamily="34" charset="0"/>
              <a:buChar char="•"/>
              <a:defRPr/>
            </a:pPr>
            <a:r>
              <a:rPr lang="fr-CA" altLang="fr-FR" dirty="0" smtClean="0"/>
              <a:t>TA: qui permettre de mettre en place des mécanismes favorisant l’utilisation sur le terrain des compétences développées et </a:t>
            </a:r>
          </a:p>
          <a:p>
            <a:pPr marL="171450" indent="-171450">
              <a:buFont typeface="Arial" panose="020B0604020202020204" pitchFamily="34" charset="0"/>
              <a:buChar char="•"/>
              <a:defRPr/>
            </a:pPr>
            <a:r>
              <a:rPr lang="fr-CA" altLang="fr-FR" dirty="0" smtClean="0"/>
              <a:t>FCP: incluant le déploiement d’une plateforme d’apprentissage, donnant accès à du contenu de formation en ligne.</a:t>
            </a:r>
          </a:p>
        </p:txBody>
      </p:sp>
      <p:sp>
        <p:nvSpPr>
          <p:cNvPr id="6554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1363" indent="-284163">
              <a:defRPr>
                <a:solidFill>
                  <a:schemeClr val="tx1"/>
                </a:solidFill>
                <a:latin typeface="Arial" panose="020B0604020202020204" pitchFamily="34" charset="0"/>
                <a:cs typeface="Arial" panose="020B0604020202020204" pitchFamily="34" charset="0"/>
              </a:defRPr>
            </a:lvl2pPr>
            <a:lvl3pPr marL="1141413" indent="-227013">
              <a:defRPr>
                <a:solidFill>
                  <a:schemeClr val="tx1"/>
                </a:solidFill>
                <a:latin typeface="Arial" panose="020B0604020202020204" pitchFamily="34" charset="0"/>
                <a:cs typeface="Arial" panose="020B0604020202020204" pitchFamily="34" charset="0"/>
              </a:defRPr>
            </a:lvl3pPr>
            <a:lvl4pPr marL="1597025" indent="-227013">
              <a:defRPr>
                <a:solidFill>
                  <a:schemeClr val="tx1"/>
                </a:solidFill>
                <a:latin typeface="Arial" panose="020B0604020202020204" pitchFamily="34" charset="0"/>
                <a:cs typeface="Arial" panose="020B0604020202020204" pitchFamily="34" charset="0"/>
              </a:defRPr>
            </a:lvl4pPr>
            <a:lvl5pPr marL="2055813" indent="-227013">
              <a:defRPr>
                <a:solidFill>
                  <a:schemeClr val="tx1"/>
                </a:solidFill>
                <a:latin typeface="Arial" panose="020B0604020202020204" pitchFamily="34" charset="0"/>
                <a:cs typeface="Arial" panose="020B0604020202020204" pitchFamily="34" charset="0"/>
              </a:defRPr>
            </a:lvl5pPr>
            <a:lvl6pPr marL="2513013" indent="-2270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70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70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70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B3F53C5-A936-4361-B2A4-E4C02CEF7D28}" type="slidenum">
              <a:rPr lang="fr-CA" altLang="fr-FR" smtClean="0"/>
              <a:pPr/>
              <a:t>40</a:t>
            </a:fld>
            <a:endParaRPr lang="fr-CA" altLang="fr-FR" smtClean="0"/>
          </a:p>
        </p:txBody>
      </p:sp>
    </p:spTree>
    <p:extLst>
      <p:ext uri="{BB962C8B-B14F-4D97-AF65-F5344CB8AC3E}">
        <p14:creationId xmlns:p14="http://schemas.microsoft.com/office/powerpoint/2010/main" val="1007619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CA" altLang="fr-FR" smtClean="0"/>
              <a:t>Bien que la formation est une responsabilité partagée, il faut convenir qu’il revient au professionnel d’aller chercher les formations requises par son ordre professionnel.  D’ailleurs, une jurisprudence existe à ce niveau qui libère l’employeur) – pas nécessaire de le mentionner mais au besoin.  Cependant, dans la mesure du possible, nous essayons par différents moyens (entre autres la lettre d’entente 31) de favoriser l’accès à ce type de formations, lorsque possible.</a:t>
            </a:r>
          </a:p>
          <a:p>
            <a:r>
              <a:rPr lang="fr-CA" altLang="fr-FR" smtClean="0"/>
              <a:t>Nous avons également plusieurs formations accréditées qui sont diffusées dans notre CEMTL.</a:t>
            </a:r>
          </a:p>
          <a:p>
            <a:r>
              <a:rPr lang="fr-CA" altLang="fr-FR" smtClean="0"/>
              <a:t>Nouvelles collaborations: rencontres avec des membres du CM et comité syndical PDC</a:t>
            </a:r>
          </a:p>
          <a:p>
            <a:r>
              <a:rPr lang="fr-CA" altLang="fr-FR" smtClean="0"/>
              <a:t>Il arrive que certains n’ont pas réponse à leur demande de formation, mais il ne faut pas hésites pour demander la collaboration des instances en place: vos agents de gestion, votre responsable de direction/programme, votre syndicat et votre conseil consultatif.</a:t>
            </a:r>
          </a:p>
          <a:p>
            <a:r>
              <a:rPr lang="fr-CA" altLang="fr-FR" smtClean="0"/>
              <a:t>Plusieurs croient que si le budget utilisé pour une formation vient de leurs opérations ou d’un autre budget que le PDC, qu’ils ne doivent pas nous en aviser.  Cependant, tout investissement en formation de l’employeur doit être suivie au niveau organisationnel pour permettre les multiples redditions exigées et que toutes vos formations soient intégrées à votre profil de formations.</a:t>
            </a:r>
          </a:p>
        </p:txBody>
      </p:sp>
      <p:sp>
        <p:nvSpPr>
          <p:cNvPr id="6758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36600" indent="-282575">
              <a:defRPr>
                <a:solidFill>
                  <a:schemeClr val="tx1"/>
                </a:solidFill>
                <a:latin typeface="Arial" panose="020B0604020202020204" pitchFamily="34" charset="0"/>
                <a:cs typeface="Arial" panose="020B0604020202020204" pitchFamily="34" charset="0"/>
              </a:defRPr>
            </a:lvl2pPr>
            <a:lvl3pPr marL="1133475" indent="-225425">
              <a:defRPr>
                <a:solidFill>
                  <a:schemeClr val="tx1"/>
                </a:solidFill>
                <a:latin typeface="Arial" panose="020B0604020202020204" pitchFamily="34" charset="0"/>
                <a:cs typeface="Arial" panose="020B0604020202020204" pitchFamily="34" charset="0"/>
              </a:defRPr>
            </a:lvl3pPr>
            <a:lvl4pPr marL="1587500" indent="-225425">
              <a:defRPr>
                <a:solidFill>
                  <a:schemeClr val="tx1"/>
                </a:solidFill>
                <a:latin typeface="Arial" panose="020B0604020202020204" pitchFamily="34" charset="0"/>
                <a:cs typeface="Arial" panose="020B0604020202020204" pitchFamily="34" charset="0"/>
              </a:defRPr>
            </a:lvl4pPr>
            <a:lvl5pPr marL="2039938" indent="-225425">
              <a:defRPr>
                <a:solidFill>
                  <a:schemeClr val="tx1"/>
                </a:solidFill>
                <a:latin typeface="Arial" panose="020B0604020202020204" pitchFamily="34" charset="0"/>
                <a:cs typeface="Arial" panose="020B0604020202020204" pitchFamily="34" charset="0"/>
              </a:defRPr>
            </a:lvl5pPr>
            <a:lvl6pPr marL="2497138" indent="-2254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54338" indent="-2254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11538" indent="-2254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68738" indent="-2254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9B0E0F2-3481-469F-A616-D2A092571C03}" type="slidenum">
              <a:rPr lang="fr-CA" altLang="fr-FR" smtClean="0"/>
              <a:pPr/>
              <a:t>41</a:t>
            </a:fld>
            <a:endParaRPr lang="fr-CA" altLang="fr-FR" smtClean="0"/>
          </a:p>
        </p:txBody>
      </p:sp>
    </p:spTree>
    <p:extLst>
      <p:ext uri="{BB962C8B-B14F-4D97-AF65-F5344CB8AC3E}">
        <p14:creationId xmlns:p14="http://schemas.microsoft.com/office/powerpoint/2010/main" val="9450491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CA" altLang="fr-FR" smtClean="0"/>
          </a:p>
        </p:txBody>
      </p:sp>
      <p:sp>
        <p:nvSpPr>
          <p:cNvPr id="3072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36600" indent="-282575">
              <a:defRPr>
                <a:solidFill>
                  <a:schemeClr val="tx1"/>
                </a:solidFill>
                <a:latin typeface="Arial" panose="020B0604020202020204" pitchFamily="34" charset="0"/>
                <a:cs typeface="Arial" panose="020B0604020202020204" pitchFamily="34" charset="0"/>
              </a:defRPr>
            </a:lvl2pPr>
            <a:lvl3pPr marL="1133475" indent="-225425">
              <a:defRPr>
                <a:solidFill>
                  <a:schemeClr val="tx1"/>
                </a:solidFill>
                <a:latin typeface="Arial" panose="020B0604020202020204" pitchFamily="34" charset="0"/>
                <a:cs typeface="Arial" panose="020B0604020202020204" pitchFamily="34" charset="0"/>
              </a:defRPr>
            </a:lvl3pPr>
            <a:lvl4pPr marL="1587500" indent="-225425">
              <a:defRPr>
                <a:solidFill>
                  <a:schemeClr val="tx1"/>
                </a:solidFill>
                <a:latin typeface="Arial" panose="020B0604020202020204" pitchFamily="34" charset="0"/>
                <a:cs typeface="Arial" panose="020B0604020202020204" pitchFamily="34" charset="0"/>
              </a:defRPr>
            </a:lvl4pPr>
            <a:lvl5pPr marL="2039938" indent="-225425">
              <a:defRPr>
                <a:solidFill>
                  <a:schemeClr val="tx1"/>
                </a:solidFill>
                <a:latin typeface="Arial" panose="020B0604020202020204" pitchFamily="34" charset="0"/>
                <a:cs typeface="Arial" panose="020B0604020202020204" pitchFamily="34" charset="0"/>
              </a:defRPr>
            </a:lvl5pPr>
            <a:lvl6pPr marL="2497138" indent="-2254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54338" indent="-2254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11538" indent="-2254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68738" indent="-2254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51D0DD6-4864-4FC2-B081-DAED71D6A7A2}" type="slidenum">
              <a:rPr lang="fr-CA" altLang="fr-FR" smtClean="0"/>
              <a:pPr/>
              <a:t>23</a:t>
            </a:fld>
            <a:endParaRPr lang="fr-CA" altLang="fr-FR" smtClean="0"/>
          </a:p>
        </p:txBody>
      </p:sp>
    </p:spTree>
    <p:extLst>
      <p:ext uri="{BB962C8B-B14F-4D97-AF65-F5344CB8AC3E}">
        <p14:creationId xmlns:p14="http://schemas.microsoft.com/office/powerpoint/2010/main" val="1636471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CA" altLang="fr-FR" smtClean="0"/>
              <a:t>Besoin exprimé de recevoir plus d’informations sur le service formation, le PDC et les processus s’y rattachant </a:t>
            </a:r>
          </a:p>
          <a:p>
            <a:r>
              <a:rPr lang="fr-CA" altLang="fr-FR" smtClean="0"/>
              <a:t>Beaucoup de concepts et d’incompréhensions encore en lien avec ce secteur principalement lié au fait que les anciennes façons de faire demeurent souvent ancrées</a:t>
            </a:r>
          </a:p>
          <a:p>
            <a:r>
              <a:rPr lang="fr-CA" altLang="fr-FR" smtClean="0"/>
              <a:t>Présentation l’an dernier qui a effleuré les besoins de bien comprendre les processus associés à la formation</a:t>
            </a:r>
          </a:p>
          <a:p>
            <a:r>
              <a:rPr lang="fr-CA" altLang="fr-FR" smtClean="0"/>
              <a:t>Donner la chance de répondre à certaines questions</a:t>
            </a:r>
          </a:p>
          <a:p>
            <a:r>
              <a:rPr lang="fr-CA" altLang="fr-FR" smtClean="0"/>
              <a:t>Mon OBJECTIF, m’assurer que nous clarifions les bases pour que nous puissions continuer à bâtir sur nos collaborations avec nos partenaires de la catégorie 4 et facilitions nos façons de faire pour mieux répondre à vos besoins.</a:t>
            </a:r>
          </a:p>
          <a:p>
            <a:endParaRPr lang="fr-CA" altLang="fr-FR" smtClean="0"/>
          </a:p>
        </p:txBody>
      </p:sp>
      <p:sp>
        <p:nvSpPr>
          <p:cNvPr id="3277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1363" indent="-284163">
              <a:defRPr>
                <a:solidFill>
                  <a:schemeClr val="tx1"/>
                </a:solidFill>
                <a:latin typeface="Arial" panose="020B0604020202020204" pitchFamily="34" charset="0"/>
                <a:cs typeface="Arial" panose="020B0604020202020204" pitchFamily="34" charset="0"/>
              </a:defRPr>
            </a:lvl2pPr>
            <a:lvl3pPr marL="1141413" indent="-227013">
              <a:defRPr>
                <a:solidFill>
                  <a:schemeClr val="tx1"/>
                </a:solidFill>
                <a:latin typeface="Arial" panose="020B0604020202020204" pitchFamily="34" charset="0"/>
                <a:cs typeface="Arial" panose="020B0604020202020204" pitchFamily="34" charset="0"/>
              </a:defRPr>
            </a:lvl3pPr>
            <a:lvl4pPr marL="1597025" indent="-227013">
              <a:defRPr>
                <a:solidFill>
                  <a:schemeClr val="tx1"/>
                </a:solidFill>
                <a:latin typeface="Arial" panose="020B0604020202020204" pitchFamily="34" charset="0"/>
                <a:cs typeface="Arial" panose="020B0604020202020204" pitchFamily="34" charset="0"/>
              </a:defRPr>
            </a:lvl4pPr>
            <a:lvl5pPr marL="2055813" indent="-227013">
              <a:defRPr>
                <a:solidFill>
                  <a:schemeClr val="tx1"/>
                </a:solidFill>
                <a:latin typeface="Arial" panose="020B0604020202020204" pitchFamily="34" charset="0"/>
                <a:cs typeface="Arial" panose="020B0604020202020204" pitchFamily="34" charset="0"/>
              </a:defRPr>
            </a:lvl5pPr>
            <a:lvl6pPr marL="2513013" indent="-2270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70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70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70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C5CA3BA-6FBA-4CD4-B2BA-A7119B18660B}" type="slidenum">
              <a:rPr lang="fr-CA" altLang="fr-FR" smtClean="0"/>
              <a:pPr/>
              <a:t>24</a:t>
            </a:fld>
            <a:endParaRPr lang="fr-CA" altLang="fr-FR" smtClean="0"/>
          </a:p>
        </p:txBody>
      </p:sp>
    </p:spTree>
    <p:extLst>
      <p:ext uri="{BB962C8B-B14F-4D97-AF65-F5344CB8AC3E}">
        <p14:creationId xmlns:p14="http://schemas.microsoft.com/office/powerpoint/2010/main" val="21052496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CA" altLang="fr-FR" smtClean="0"/>
              <a:t>Tout d’abord, à quoi sert notre service?</a:t>
            </a:r>
          </a:p>
          <a:p>
            <a:r>
              <a:rPr lang="fr-CA" altLang="fr-FR" smtClean="0"/>
              <a:t>En gros nous aspirons à:</a:t>
            </a:r>
          </a:p>
          <a:p>
            <a:r>
              <a:rPr lang="fr-CA" altLang="fr-FR" smtClean="0"/>
              <a:t>Les professionnels sont des employés qui dans notre jargon à nous sont de la catégorie 4</a:t>
            </a:r>
          </a:p>
        </p:txBody>
      </p:sp>
      <p:sp>
        <p:nvSpPr>
          <p:cNvPr id="3482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1363" indent="-284163">
              <a:defRPr>
                <a:solidFill>
                  <a:schemeClr val="tx1"/>
                </a:solidFill>
                <a:latin typeface="Arial" panose="020B0604020202020204" pitchFamily="34" charset="0"/>
                <a:cs typeface="Arial" panose="020B0604020202020204" pitchFamily="34" charset="0"/>
              </a:defRPr>
            </a:lvl2pPr>
            <a:lvl3pPr marL="1141413" indent="-227013">
              <a:defRPr>
                <a:solidFill>
                  <a:schemeClr val="tx1"/>
                </a:solidFill>
                <a:latin typeface="Arial" panose="020B0604020202020204" pitchFamily="34" charset="0"/>
                <a:cs typeface="Arial" panose="020B0604020202020204" pitchFamily="34" charset="0"/>
              </a:defRPr>
            </a:lvl3pPr>
            <a:lvl4pPr marL="1597025" indent="-227013">
              <a:defRPr>
                <a:solidFill>
                  <a:schemeClr val="tx1"/>
                </a:solidFill>
                <a:latin typeface="Arial" panose="020B0604020202020204" pitchFamily="34" charset="0"/>
                <a:cs typeface="Arial" panose="020B0604020202020204" pitchFamily="34" charset="0"/>
              </a:defRPr>
            </a:lvl4pPr>
            <a:lvl5pPr marL="2055813" indent="-227013">
              <a:defRPr>
                <a:solidFill>
                  <a:schemeClr val="tx1"/>
                </a:solidFill>
                <a:latin typeface="Arial" panose="020B0604020202020204" pitchFamily="34" charset="0"/>
                <a:cs typeface="Arial" panose="020B0604020202020204" pitchFamily="34" charset="0"/>
              </a:defRPr>
            </a:lvl5pPr>
            <a:lvl6pPr marL="2513013" indent="-2270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70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70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70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DFBCFEB-C49C-45D4-99A4-C988A1B7EFA0}" type="slidenum">
              <a:rPr lang="fr-CA" altLang="fr-FR" smtClean="0"/>
              <a:pPr/>
              <a:t>25</a:t>
            </a:fld>
            <a:endParaRPr lang="fr-CA" altLang="fr-FR" smtClean="0"/>
          </a:p>
        </p:txBody>
      </p:sp>
    </p:spTree>
    <p:extLst>
      <p:ext uri="{BB962C8B-B14F-4D97-AF65-F5344CB8AC3E}">
        <p14:creationId xmlns:p14="http://schemas.microsoft.com/office/powerpoint/2010/main" val="20281774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CA" altLang="fr-FR" smtClean="0"/>
              <a:t>Nous avons également des engagements plus spécifiques….</a:t>
            </a:r>
          </a:p>
        </p:txBody>
      </p:sp>
      <p:sp>
        <p:nvSpPr>
          <p:cNvPr id="3686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36600" indent="-282575">
              <a:defRPr>
                <a:solidFill>
                  <a:schemeClr val="tx1"/>
                </a:solidFill>
                <a:latin typeface="Arial" panose="020B0604020202020204" pitchFamily="34" charset="0"/>
                <a:cs typeface="Arial" panose="020B0604020202020204" pitchFamily="34" charset="0"/>
              </a:defRPr>
            </a:lvl2pPr>
            <a:lvl3pPr marL="1133475" indent="-225425">
              <a:defRPr>
                <a:solidFill>
                  <a:schemeClr val="tx1"/>
                </a:solidFill>
                <a:latin typeface="Arial" panose="020B0604020202020204" pitchFamily="34" charset="0"/>
                <a:cs typeface="Arial" panose="020B0604020202020204" pitchFamily="34" charset="0"/>
              </a:defRPr>
            </a:lvl3pPr>
            <a:lvl4pPr marL="1587500" indent="-225425">
              <a:defRPr>
                <a:solidFill>
                  <a:schemeClr val="tx1"/>
                </a:solidFill>
                <a:latin typeface="Arial" panose="020B0604020202020204" pitchFamily="34" charset="0"/>
                <a:cs typeface="Arial" panose="020B0604020202020204" pitchFamily="34" charset="0"/>
              </a:defRPr>
            </a:lvl4pPr>
            <a:lvl5pPr marL="2039938" indent="-225425">
              <a:defRPr>
                <a:solidFill>
                  <a:schemeClr val="tx1"/>
                </a:solidFill>
                <a:latin typeface="Arial" panose="020B0604020202020204" pitchFamily="34" charset="0"/>
                <a:cs typeface="Arial" panose="020B0604020202020204" pitchFamily="34" charset="0"/>
              </a:defRPr>
            </a:lvl5pPr>
            <a:lvl6pPr marL="2497138" indent="-2254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54338" indent="-2254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11538" indent="-2254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68738" indent="-2254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1E49C00-9B8E-4727-A22C-9E531066F3FA}" type="slidenum">
              <a:rPr lang="fr-CA" altLang="fr-FR" smtClean="0"/>
              <a:pPr/>
              <a:t>26</a:t>
            </a:fld>
            <a:endParaRPr lang="fr-CA" altLang="fr-FR" smtClean="0"/>
          </a:p>
        </p:txBody>
      </p:sp>
    </p:spTree>
    <p:extLst>
      <p:ext uri="{BB962C8B-B14F-4D97-AF65-F5344CB8AC3E}">
        <p14:creationId xmlns:p14="http://schemas.microsoft.com/office/powerpoint/2010/main" val="15118789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CA" altLang="fr-FR" smtClean="0"/>
              <a:t>Notre équipe de 13 personnes offre un rôle conseil et assure la logistique pour les formations de 14,923 employés syndiqués de toutes nos directions programmes dont 2224 sont des professionnels</a:t>
            </a:r>
          </a:p>
          <a:p>
            <a:endParaRPr lang="fr-CA" altLang="fr-FR" smtClean="0"/>
          </a:p>
        </p:txBody>
      </p:sp>
      <p:sp>
        <p:nvSpPr>
          <p:cNvPr id="3891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36600" indent="-282575">
              <a:defRPr>
                <a:solidFill>
                  <a:schemeClr val="tx1"/>
                </a:solidFill>
                <a:latin typeface="Arial" panose="020B0604020202020204" pitchFamily="34" charset="0"/>
                <a:cs typeface="Arial" panose="020B0604020202020204" pitchFamily="34" charset="0"/>
              </a:defRPr>
            </a:lvl2pPr>
            <a:lvl3pPr marL="1133475" indent="-225425">
              <a:defRPr>
                <a:solidFill>
                  <a:schemeClr val="tx1"/>
                </a:solidFill>
                <a:latin typeface="Arial" panose="020B0604020202020204" pitchFamily="34" charset="0"/>
                <a:cs typeface="Arial" panose="020B0604020202020204" pitchFamily="34" charset="0"/>
              </a:defRPr>
            </a:lvl3pPr>
            <a:lvl4pPr marL="1587500" indent="-225425">
              <a:defRPr>
                <a:solidFill>
                  <a:schemeClr val="tx1"/>
                </a:solidFill>
                <a:latin typeface="Arial" panose="020B0604020202020204" pitchFamily="34" charset="0"/>
                <a:cs typeface="Arial" panose="020B0604020202020204" pitchFamily="34" charset="0"/>
              </a:defRPr>
            </a:lvl4pPr>
            <a:lvl5pPr marL="2039938" indent="-225425">
              <a:defRPr>
                <a:solidFill>
                  <a:schemeClr val="tx1"/>
                </a:solidFill>
                <a:latin typeface="Arial" panose="020B0604020202020204" pitchFamily="34" charset="0"/>
                <a:cs typeface="Arial" panose="020B0604020202020204" pitchFamily="34" charset="0"/>
              </a:defRPr>
            </a:lvl5pPr>
            <a:lvl6pPr marL="2497138" indent="-2254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54338" indent="-2254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11538" indent="-2254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68738" indent="-2254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693A609-1BA6-4104-A66A-95FB48BB7952}" type="slidenum">
              <a:rPr lang="fr-CA" altLang="fr-FR" smtClean="0"/>
              <a:pPr/>
              <a:t>27</a:t>
            </a:fld>
            <a:endParaRPr lang="fr-CA" altLang="fr-FR" smtClean="0"/>
          </a:p>
        </p:txBody>
      </p:sp>
    </p:spTree>
    <p:extLst>
      <p:ext uri="{BB962C8B-B14F-4D97-AF65-F5344CB8AC3E}">
        <p14:creationId xmlns:p14="http://schemas.microsoft.com/office/powerpoint/2010/main" val="16970303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CA" altLang="fr-FR" smtClean="0"/>
              <a:t>Notre équipe – direction/programme (comment se divise le service) </a:t>
            </a:r>
          </a:p>
          <a:p>
            <a:r>
              <a:rPr lang="fr-CA" altLang="fr-FR" smtClean="0"/>
              <a:t>1 CS, 5 AGP, 5 AA et 2 techs</a:t>
            </a:r>
          </a:p>
          <a:p>
            <a:r>
              <a:rPr lang="fr-CA" altLang="fr-FR" smtClean="0"/>
              <a:t>Se partagent par couleurs les directions/programmes</a:t>
            </a:r>
          </a:p>
          <a:p>
            <a:r>
              <a:rPr lang="fr-CA" altLang="fr-FR" smtClean="0"/>
              <a:t>Lorsqu’il y a des questions au niveau des formations et que vous aimeriez faire le point avec quelqu’un, il vous est possible de contacter nos agents qui feront le lien avec leur partenaire de votre direction/programme</a:t>
            </a:r>
          </a:p>
        </p:txBody>
      </p:sp>
      <p:sp>
        <p:nvSpPr>
          <p:cNvPr id="4096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36600" indent="-282575">
              <a:defRPr>
                <a:solidFill>
                  <a:schemeClr val="tx1"/>
                </a:solidFill>
                <a:latin typeface="Arial" panose="020B0604020202020204" pitchFamily="34" charset="0"/>
                <a:cs typeface="Arial" panose="020B0604020202020204" pitchFamily="34" charset="0"/>
              </a:defRPr>
            </a:lvl2pPr>
            <a:lvl3pPr marL="1133475" indent="-225425">
              <a:defRPr>
                <a:solidFill>
                  <a:schemeClr val="tx1"/>
                </a:solidFill>
                <a:latin typeface="Arial" panose="020B0604020202020204" pitchFamily="34" charset="0"/>
                <a:cs typeface="Arial" panose="020B0604020202020204" pitchFamily="34" charset="0"/>
              </a:defRPr>
            </a:lvl3pPr>
            <a:lvl4pPr marL="1587500" indent="-225425">
              <a:defRPr>
                <a:solidFill>
                  <a:schemeClr val="tx1"/>
                </a:solidFill>
                <a:latin typeface="Arial" panose="020B0604020202020204" pitchFamily="34" charset="0"/>
                <a:cs typeface="Arial" panose="020B0604020202020204" pitchFamily="34" charset="0"/>
              </a:defRPr>
            </a:lvl4pPr>
            <a:lvl5pPr marL="2039938" indent="-225425">
              <a:defRPr>
                <a:solidFill>
                  <a:schemeClr val="tx1"/>
                </a:solidFill>
                <a:latin typeface="Arial" panose="020B0604020202020204" pitchFamily="34" charset="0"/>
                <a:cs typeface="Arial" panose="020B0604020202020204" pitchFamily="34" charset="0"/>
              </a:defRPr>
            </a:lvl5pPr>
            <a:lvl6pPr marL="2497138" indent="-2254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54338" indent="-2254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11538" indent="-2254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68738" indent="-2254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CACFA95-6854-4AB3-BE0D-CE8837530802}" type="slidenum">
              <a:rPr lang="fr-CA" altLang="fr-FR" smtClean="0"/>
              <a:pPr/>
              <a:t>28</a:t>
            </a:fld>
            <a:endParaRPr lang="fr-CA" altLang="fr-FR" smtClean="0"/>
          </a:p>
        </p:txBody>
      </p:sp>
    </p:spTree>
    <p:extLst>
      <p:ext uri="{BB962C8B-B14F-4D97-AF65-F5344CB8AC3E}">
        <p14:creationId xmlns:p14="http://schemas.microsoft.com/office/powerpoint/2010/main" val="1951104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2813"/>
            <a:r>
              <a:rPr lang="fr-CA" altLang="fr-FR" smtClean="0"/>
              <a:t>Comment une si petite équipe peut-elle arriver à organiser les formations de tout son personnel syndiqué?  Avec beaucoup d’organisation et de créativité!</a:t>
            </a:r>
          </a:p>
          <a:p>
            <a:pPr defTabSz="912813"/>
            <a:r>
              <a:rPr lang="fr-CA" altLang="fr-FR" smtClean="0"/>
              <a:t>Il faut comprendre que nous avons X employés syndiqués et que les budgets sont limités.  Pour nous assurer d’une distribution équitable des enveloppes de formation, plusieurs mesures sont prises.  </a:t>
            </a:r>
          </a:p>
          <a:p>
            <a:pPr defTabSz="912813"/>
            <a:r>
              <a:rPr lang="fr-CA" altLang="fr-FR" smtClean="0"/>
              <a:t>Niveaux (1, 2, 3)</a:t>
            </a:r>
          </a:p>
          <a:p>
            <a:pPr defTabSz="912813"/>
            <a:r>
              <a:rPr lang="fr-CA" altLang="fr-FR" smtClean="0"/>
              <a:t>Mesure neutre (par ETC)</a:t>
            </a:r>
          </a:p>
        </p:txBody>
      </p:sp>
      <p:sp>
        <p:nvSpPr>
          <p:cNvPr id="4301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36600" indent="-282575">
              <a:defRPr>
                <a:solidFill>
                  <a:schemeClr val="tx1"/>
                </a:solidFill>
                <a:latin typeface="Arial" panose="020B0604020202020204" pitchFamily="34" charset="0"/>
                <a:cs typeface="Arial" panose="020B0604020202020204" pitchFamily="34" charset="0"/>
              </a:defRPr>
            </a:lvl2pPr>
            <a:lvl3pPr marL="1133475" indent="-225425">
              <a:defRPr>
                <a:solidFill>
                  <a:schemeClr val="tx1"/>
                </a:solidFill>
                <a:latin typeface="Arial" panose="020B0604020202020204" pitchFamily="34" charset="0"/>
                <a:cs typeface="Arial" panose="020B0604020202020204" pitchFamily="34" charset="0"/>
              </a:defRPr>
            </a:lvl3pPr>
            <a:lvl4pPr marL="1587500" indent="-225425">
              <a:defRPr>
                <a:solidFill>
                  <a:schemeClr val="tx1"/>
                </a:solidFill>
                <a:latin typeface="Arial" panose="020B0604020202020204" pitchFamily="34" charset="0"/>
                <a:cs typeface="Arial" panose="020B0604020202020204" pitchFamily="34" charset="0"/>
              </a:defRPr>
            </a:lvl4pPr>
            <a:lvl5pPr marL="2039938" indent="-225425">
              <a:defRPr>
                <a:solidFill>
                  <a:schemeClr val="tx1"/>
                </a:solidFill>
                <a:latin typeface="Arial" panose="020B0604020202020204" pitchFamily="34" charset="0"/>
                <a:cs typeface="Arial" panose="020B0604020202020204" pitchFamily="34" charset="0"/>
              </a:defRPr>
            </a:lvl5pPr>
            <a:lvl6pPr marL="2497138" indent="-2254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54338" indent="-2254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11538" indent="-2254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68738" indent="-2254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F941A0B-C800-4F45-BB17-1F6441918D70}" type="slidenum">
              <a:rPr lang="fr-CA" altLang="fr-FR" smtClean="0"/>
              <a:pPr/>
              <a:t>29</a:t>
            </a:fld>
            <a:endParaRPr lang="fr-CA" altLang="fr-FR" smtClean="0"/>
          </a:p>
        </p:txBody>
      </p:sp>
    </p:spTree>
    <p:extLst>
      <p:ext uri="{BB962C8B-B14F-4D97-AF65-F5344CB8AC3E}">
        <p14:creationId xmlns:p14="http://schemas.microsoft.com/office/powerpoint/2010/main" val="25262256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4" name="Image 8"/>
          <p:cNvPicPr>
            <a:picLocks noChangeAspect="1"/>
          </p:cNvPicPr>
          <p:nvPr/>
        </p:nvPicPr>
        <p:blipFill>
          <a:blip r:embed="rId2"/>
          <a:srcRect l="1668" b="41554"/>
          <a:stretch>
            <a:fillRect/>
          </a:stretch>
        </p:blipFill>
        <p:spPr bwMode="auto">
          <a:xfrm rot="4650061">
            <a:off x="-1502569" y="575468"/>
            <a:ext cx="5608638" cy="3946526"/>
          </a:xfrm>
          <a:prstGeom prst="rect">
            <a:avLst/>
          </a:prstGeom>
          <a:noFill/>
          <a:ln w="9525">
            <a:noFill/>
            <a:miter lim="800000"/>
            <a:headEnd/>
            <a:tailEnd/>
          </a:ln>
        </p:spPr>
      </p:pic>
      <p:pic>
        <p:nvPicPr>
          <p:cNvPr id="5" name="Espace réservé du contenu 4"/>
          <p:cNvPicPr>
            <a:picLocks noChangeAspect="1"/>
          </p:cNvPicPr>
          <p:nvPr/>
        </p:nvPicPr>
        <p:blipFill>
          <a:blip r:embed="rId3"/>
          <a:srcRect/>
          <a:stretch>
            <a:fillRect/>
          </a:stretch>
        </p:blipFill>
        <p:spPr bwMode="auto">
          <a:xfrm>
            <a:off x="10329863" y="6013450"/>
            <a:ext cx="1616075" cy="720725"/>
          </a:xfrm>
          <a:prstGeom prst="rect">
            <a:avLst/>
          </a:prstGeom>
          <a:noFill/>
          <a:ln w="9525">
            <a:noFill/>
            <a:miter lim="800000"/>
            <a:headEnd/>
            <a:tailEnd/>
          </a:ln>
        </p:spPr>
      </p:pic>
      <p:sp>
        <p:nvSpPr>
          <p:cNvPr id="2" name="Titre 1"/>
          <p:cNvSpPr>
            <a:spLocks noGrp="1"/>
          </p:cNvSpPr>
          <p:nvPr>
            <p:ph type="ctrTitle"/>
          </p:nvPr>
        </p:nvSpPr>
        <p:spPr>
          <a:xfrm>
            <a:off x="3240910" y="1122363"/>
            <a:ext cx="7427089" cy="2387600"/>
          </a:xfrm>
        </p:spPr>
        <p:txBody>
          <a:bodyPr anchor="b"/>
          <a:lstStyle>
            <a:lvl1pPr algn="l">
              <a:defRPr sz="6000">
                <a:solidFill>
                  <a:schemeClr val="bg2"/>
                </a:solidFill>
                <a:latin typeface="+mj-lt"/>
              </a:defRPr>
            </a:lvl1pPr>
          </a:lstStyle>
          <a:p>
            <a:r>
              <a:rPr lang="fr-FR" smtClean="0"/>
              <a:t>Modifiez le style du titre</a:t>
            </a:r>
            <a:endParaRPr lang="fr-CA" dirty="0"/>
          </a:p>
        </p:txBody>
      </p:sp>
      <p:sp>
        <p:nvSpPr>
          <p:cNvPr id="3" name="Sous-titre 2"/>
          <p:cNvSpPr>
            <a:spLocks noGrp="1"/>
          </p:cNvSpPr>
          <p:nvPr>
            <p:ph type="subTitle" idx="1"/>
          </p:nvPr>
        </p:nvSpPr>
        <p:spPr>
          <a:xfrm>
            <a:off x="4653022" y="3602038"/>
            <a:ext cx="6014977" cy="1655762"/>
          </a:xfrm>
        </p:spPr>
        <p:txBody>
          <a:bodyPr/>
          <a:lstStyle>
            <a:lvl1pPr marL="0" indent="0" algn="l">
              <a:buNone/>
              <a:defRPr sz="24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CA" dirty="0"/>
          </a:p>
        </p:txBody>
      </p:sp>
      <p:sp>
        <p:nvSpPr>
          <p:cNvPr id="6" name="Espace réservé de la date 3"/>
          <p:cNvSpPr>
            <a:spLocks noGrp="1"/>
          </p:cNvSpPr>
          <p:nvPr>
            <p:ph type="dt" sz="half" idx="10"/>
          </p:nvPr>
        </p:nvSpPr>
        <p:spPr/>
        <p:txBody>
          <a:bodyPr/>
          <a:lstStyle>
            <a:lvl1pPr>
              <a:defRPr sz="1200" smtClean="0">
                <a:solidFill>
                  <a:schemeClr val="tx1"/>
                </a:solidFill>
                <a:latin typeface="Arial" panose="020B0604020202020204" pitchFamily="34" charset="0"/>
                <a:cs typeface="Arial" panose="020B0604020202020204" pitchFamily="34" charset="0"/>
              </a:defRPr>
            </a:lvl1pPr>
          </a:lstStyle>
          <a:p>
            <a:pPr>
              <a:defRPr/>
            </a:pPr>
            <a:fld id="{23305A17-CA61-44C6-8C31-0E1C93809987}" type="datetimeFigureOut">
              <a:rPr lang="fr-CA"/>
              <a:pPr>
                <a:defRPr/>
              </a:pPr>
              <a:t>2018-06-04</a:t>
            </a:fld>
            <a:endParaRPr lang="fr-CA" dirty="0"/>
          </a:p>
        </p:txBody>
      </p:sp>
      <p:sp>
        <p:nvSpPr>
          <p:cNvPr id="7" name="Espace réservé du pied de page 4"/>
          <p:cNvSpPr>
            <a:spLocks noGrp="1"/>
          </p:cNvSpPr>
          <p:nvPr>
            <p:ph type="ftr" sz="quarter" idx="11"/>
          </p:nvPr>
        </p:nvSpPr>
        <p:spPr/>
        <p:txBody>
          <a:bodyPr/>
          <a:lstStyle>
            <a:lvl1pPr>
              <a:defRPr sz="1200" dirty="0">
                <a:solidFill>
                  <a:schemeClr val="tx1"/>
                </a:solidFill>
                <a:latin typeface="Arial" panose="020B0604020202020204" pitchFamily="34" charset="0"/>
                <a:cs typeface="Arial" panose="020B0604020202020204" pitchFamily="34" charset="0"/>
              </a:defRPr>
            </a:lvl1pPr>
          </a:lstStyle>
          <a:p>
            <a:pPr>
              <a:defRPr/>
            </a:pPr>
            <a:endParaRPr lang="fr-CA"/>
          </a:p>
        </p:txBody>
      </p:sp>
      <p:sp>
        <p:nvSpPr>
          <p:cNvPr id="8" name="Espace réservé du numéro de diapositive 5"/>
          <p:cNvSpPr>
            <a:spLocks noGrp="1"/>
          </p:cNvSpPr>
          <p:nvPr>
            <p:ph type="sldNum" sz="quarter" idx="12"/>
          </p:nvPr>
        </p:nvSpPr>
        <p:spPr/>
        <p:txBody>
          <a:bodyPr/>
          <a:lstStyle>
            <a:lvl1pPr>
              <a:defRPr sz="1200" smtClean="0">
                <a:solidFill>
                  <a:schemeClr val="tx1"/>
                </a:solidFill>
                <a:latin typeface="Arial" panose="020B0604020202020204" pitchFamily="34" charset="0"/>
                <a:cs typeface="Arial" panose="020B0604020202020204" pitchFamily="34" charset="0"/>
              </a:defRPr>
            </a:lvl1pPr>
          </a:lstStyle>
          <a:p>
            <a:pPr>
              <a:defRPr/>
            </a:pPr>
            <a:fld id="{A6605950-B5E9-4D29-985A-276CD2B768E9}" type="slidenum">
              <a:rPr lang="fr-CA"/>
              <a:pPr>
                <a:defRPr/>
              </a:pPr>
              <a:t>‹N°›</a:t>
            </a:fld>
            <a:endParaRPr lang="fr-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pic>
        <p:nvPicPr>
          <p:cNvPr id="4" name="Image 11"/>
          <p:cNvPicPr>
            <a:picLocks noChangeAspect="1"/>
          </p:cNvPicPr>
          <p:nvPr/>
        </p:nvPicPr>
        <p:blipFill>
          <a:blip r:embed="rId2"/>
          <a:srcRect l="13943"/>
          <a:stretch>
            <a:fillRect/>
          </a:stretch>
        </p:blipFill>
        <p:spPr bwMode="auto">
          <a:xfrm rot="1796214">
            <a:off x="-590550" y="-463550"/>
            <a:ext cx="2508250" cy="3449638"/>
          </a:xfrm>
          <a:prstGeom prst="rect">
            <a:avLst/>
          </a:prstGeom>
          <a:noFill/>
          <a:ln w="9525">
            <a:noFill/>
            <a:miter lim="800000"/>
            <a:headEnd/>
            <a:tailEnd/>
          </a:ln>
        </p:spPr>
      </p:pic>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e la date 3"/>
          <p:cNvSpPr>
            <a:spLocks noGrp="1"/>
          </p:cNvSpPr>
          <p:nvPr>
            <p:ph type="dt" sz="half" idx="10"/>
          </p:nvPr>
        </p:nvSpPr>
        <p:spPr/>
        <p:txBody>
          <a:bodyPr/>
          <a:lstStyle>
            <a:lvl1pPr>
              <a:defRPr sz="1200" smtClean="0">
                <a:solidFill>
                  <a:schemeClr val="tx1"/>
                </a:solidFill>
                <a:latin typeface="Arial" panose="020B0604020202020204" pitchFamily="34" charset="0"/>
                <a:cs typeface="Arial" panose="020B0604020202020204" pitchFamily="34" charset="0"/>
              </a:defRPr>
            </a:lvl1pPr>
          </a:lstStyle>
          <a:p>
            <a:pPr>
              <a:defRPr/>
            </a:pPr>
            <a:fld id="{E16AFD17-97A6-403F-9F37-319512BC373C}" type="datetimeFigureOut">
              <a:rPr lang="fr-CA"/>
              <a:pPr>
                <a:defRPr/>
              </a:pPr>
              <a:t>2018-06-04</a:t>
            </a:fld>
            <a:endParaRPr lang="fr-CA" dirty="0"/>
          </a:p>
        </p:txBody>
      </p:sp>
      <p:sp>
        <p:nvSpPr>
          <p:cNvPr id="6" name="Espace réservé du pied de page 4"/>
          <p:cNvSpPr>
            <a:spLocks noGrp="1"/>
          </p:cNvSpPr>
          <p:nvPr>
            <p:ph type="ftr" sz="quarter" idx="11"/>
          </p:nvPr>
        </p:nvSpPr>
        <p:spPr/>
        <p:txBody>
          <a:bodyPr/>
          <a:lstStyle>
            <a:lvl1pPr>
              <a:defRPr sz="1200" dirty="0">
                <a:solidFill>
                  <a:schemeClr val="tx1"/>
                </a:solidFill>
                <a:latin typeface="Arial" panose="020B0604020202020204" pitchFamily="34" charset="0"/>
                <a:cs typeface="Arial" panose="020B0604020202020204" pitchFamily="34" charset="0"/>
              </a:defRPr>
            </a:lvl1pPr>
          </a:lstStyle>
          <a:p>
            <a:pPr>
              <a:defRPr/>
            </a:pPr>
            <a:endParaRPr lang="fr-CA"/>
          </a:p>
        </p:txBody>
      </p:sp>
      <p:sp>
        <p:nvSpPr>
          <p:cNvPr id="7" name="Espace réservé du numéro de diapositive 5"/>
          <p:cNvSpPr>
            <a:spLocks noGrp="1"/>
          </p:cNvSpPr>
          <p:nvPr>
            <p:ph type="sldNum" sz="quarter" idx="12"/>
          </p:nvPr>
        </p:nvSpPr>
        <p:spPr/>
        <p:txBody>
          <a:bodyPr/>
          <a:lstStyle>
            <a:lvl1pPr>
              <a:defRPr sz="1200" smtClean="0">
                <a:solidFill>
                  <a:schemeClr val="tx1"/>
                </a:solidFill>
                <a:latin typeface="Arial" panose="020B0604020202020204" pitchFamily="34" charset="0"/>
                <a:cs typeface="Arial" panose="020B0604020202020204" pitchFamily="34" charset="0"/>
              </a:defRPr>
            </a:lvl1pPr>
          </a:lstStyle>
          <a:p>
            <a:pPr>
              <a:defRPr/>
            </a:pPr>
            <a:fld id="{C13620AE-4A6D-4D4B-A084-F977449FA6C1}" type="slidenum">
              <a:rPr lang="fr-CA"/>
              <a:pPr>
                <a:defRPr/>
              </a:pPr>
              <a:t>‹N°›</a:t>
            </a:fld>
            <a:endParaRPr lang="fr-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Diapositive de fin">
    <p:spTree>
      <p:nvGrpSpPr>
        <p:cNvPr id="1" name=""/>
        <p:cNvGrpSpPr/>
        <p:nvPr/>
      </p:nvGrpSpPr>
      <p:grpSpPr>
        <a:xfrm>
          <a:off x="0" y="0"/>
          <a:ext cx="0" cy="0"/>
          <a:chOff x="0" y="0"/>
          <a:chExt cx="0" cy="0"/>
        </a:xfrm>
      </p:grpSpPr>
      <p:pic>
        <p:nvPicPr>
          <p:cNvPr id="2" name="Image 8"/>
          <p:cNvPicPr>
            <a:picLocks noChangeAspect="1"/>
          </p:cNvPicPr>
          <p:nvPr/>
        </p:nvPicPr>
        <p:blipFill>
          <a:blip r:embed="rId2"/>
          <a:srcRect l="37221" t="12299"/>
          <a:stretch>
            <a:fillRect/>
          </a:stretch>
        </p:blipFill>
        <p:spPr bwMode="auto">
          <a:xfrm>
            <a:off x="-90488" y="-65088"/>
            <a:ext cx="2582863" cy="4271963"/>
          </a:xfrm>
          <a:prstGeom prst="rect">
            <a:avLst/>
          </a:prstGeom>
          <a:noFill/>
          <a:ln w="9525">
            <a:noFill/>
            <a:miter lim="800000"/>
            <a:headEnd/>
            <a:tailEnd/>
          </a:ln>
        </p:spPr>
      </p:pic>
      <p:sp>
        <p:nvSpPr>
          <p:cNvPr id="3" name="Titre 3"/>
          <p:cNvSpPr txBox="1">
            <a:spLocks/>
          </p:cNvSpPr>
          <p:nvPr userDrawn="1"/>
        </p:nvSpPr>
        <p:spPr>
          <a:xfrm>
            <a:off x="2514600" y="2146300"/>
            <a:ext cx="9361488" cy="1089025"/>
          </a:xfrm>
          <a:prstGeom prst="rect">
            <a:avLst/>
          </a:prstGeom>
        </p:spPr>
        <p:txBody>
          <a:bodyPr>
            <a:normAutofit fontScale="97500" lnSpcReduction="10000"/>
          </a:bodyPr>
          <a:lstStyle>
            <a:lvl1pPr algn="r" defTabSz="914400" rtl="0" eaLnBrk="1" latinLnBrk="0" hangingPunct="1">
              <a:lnSpc>
                <a:spcPct val="90000"/>
              </a:lnSpc>
              <a:spcBef>
                <a:spcPct val="0"/>
              </a:spcBef>
              <a:buNone/>
              <a:defRPr sz="4400" kern="1200">
                <a:solidFill>
                  <a:schemeClr val="bg2"/>
                </a:solidFill>
                <a:latin typeface="+mj-lt"/>
                <a:ea typeface="+mj-ea"/>
                <a:cs typeface="+mj-cs"/>
              </a:defRPr>
            </a:lvl1pPr>
          </a:lstStyle>
          <a:p>
            <a:pPr algn="ctr" fontAlgn="auto">
              <a:spcAft>
                <a:spcPts val="0"/>
              </a:spcAft>
              <a:defRPr/>
            </a:pPr>
            <a:r>
              <a:rPr lang="fr-CA" b="1" dirty="0" smtClean="0">
                <a:solidFill>
                  <a:schemeClr val="accent4"/>
                </a:solidFill>
                <a:cs typeface="Aharoni" panose="02010803020104030203" pitchFamily="2" charset="-79"/>
              </a:rPr>
              <a:t>CIUSSS </a:t>
            </a:r>
            <a:br>
              <a:rPr lang="fr-CA" b="1" dirty="0" smtClean="0">
                <a:solidFill>
                  <a:schemeClr val="accent4"/>
                </a:solidFill>
                <a:cs typeface="Aharoni" panose="02010803020104030203" pitchFamily="2" charset="-79"/>
              </a:rPr>
            </a:br>
            <a:r>
              <a:rPr lang="fr-CA" sz="3200" b="1" dirty="0" smtClean="0">
                <a:solidFill>
                  <a:schemeClr val="accent4"/>
                </a:solidFill>
                <a:cs typeface="Aharoni" panose="02010803020104030203" pitchFamily="2" charset="-79"/>
              </a:rPr>
              <a:t>de l’Est-de-l’Île-de-Montréal</a:t>
            </a:r>
            <a:endParaRPr lang="fr-CA" sz="3200" b="1" dirty="0">
              <a:solidFill>
                <a:schemeClr val="accent4"/>
              </a:solidFill>
              <a:cs typeface="Aharoni" panose="02010803020104030203" pitchFamily="2" charset="-79"/>
            </a:endParaRPr>
          </a:p>
        </p:txBody>
      </p:sp>
      <p:sp>
        <p:nvSpPr>
          <p:cNvPr id="4" name="Titre 3"/>
          <p:cNvSpPr txBox="1">
            <a:spLocks/>
          </p:cNvSpPr>
          <p:nvPr userDrawn="1"/>
        </p:nvSpPr>
        <p:spPr>
          <a:xfrm>
            <a:off x="2500313" y="3235325"/>
            <a:ext cx="9369425" cy="468313"/>
          </a:xfrm>
          <a:prstGeom prst="rect">
            <a:avLst/>
          </a:prstGeom>
        </p:spPr>
        <p:txBody>
          <a:bodyPr/>
          <a:lstStyle>
            <a:lvl1pPr algn="ctr" defTabSz="914400" rtl="0" eaLnBrk="1" latinLnBrk="0" hangingPunct="1">
              <a:lnSpc>
                <a:spcPct val="90000"/>
              </a:lnSpc>
              <a:spcBef>
                <a:spcPct val="0"/>
              </a:spcBef>
              <a:buNone/>
              <a:defRPr sz="6000" kern="1200">
                <a:solidFill>
                  <a:schemeClr val="tx1"/>
                </a:solidFill>
                <a:latin typeface="Arial Black" pitchFamily="34" charset="0"/>
                <a:ea typeface="+mj-ea"/>
                <a:cs typeface="+mj-cs"/>
              </a:defRPr>
            </a:lvl1pPr>
          </a:lstStyle>
          <a:p>
            <a:pPr fontAlgn="auto">
              <a:spcAft>
                <a:spcPts val="0"/>
              </a:spcAft>
              <a:defRPr/>
            </a:pPr>
            <a:r>
              <a:rPr lang="fr-CA" sz="4000" b="1" dirty="0" smtClean="0">
                <a:solidFill>
                  <a:schemeClr val="bg2"/>
                </a:solidFill>
                <a:cs typeface="Aharoni" panose="02010803020104030203" pitchFamily="2" charset="-79"/>
              </a:rPr>
              <a:t>www.ciusss-estmtl.gouv.qc.ca</a:t>
            </a:r>
            <a:endParaRPr lang="fr-CA" sz="3200" b="1" dirty="0">
              <a:solidFill>
                <a:schemeClr val="bg2"/>
              </a:solidFill>
              <a:cs typeface="Aharoni" panose="02010803020104030203" pitchFamily="2" charset="-79"/>
            </a:endParaRPr>
          </a:p>
        </p:txBody>
      </p:sp>
      <p:sp>
        <p:nvSpPr>
          <p:cNvPr id="5" name="Espace réservé de la date 2"/>
          <p:cNvSpPr>
            <a:spLocks noGrp="1"/>
          </p:cNvSpPr>
          <p:nvPr>
            <p:ph type="dt" sz="half" idx="10"/>
          </p:nvPr>
        </p:nvSpPr>
        <p:spPr/>
        <p:txBody>
          <a:bodyPr/>
          <a:lstStyle>
            <a:lvl1pPr>
              <a:defRPr/>
            </a:lvl1pPr>
          </a:lstStyle>
          <a:p>
            <a:pPr>
              <a:defRPr/>
            </a:pPr>
            <a:fld id="{603562D1-7E7E-4888-9F08-17938E7C19BB}" type="datetimeFigureOut">
              <a:rPr lang="fr-CA"/>
              <a:pPr>
                <a:defRPr/>
              </a:pPr>
              <a:t>2018-06-04</a:t>
            </a:fld>
            <a:endParaRPr lang="fr-CA" dirty="0"/>
          </a:p>
        </p:txBody>
      </p:sp>
      <p:sp>
        <p:nvSpPr>
          <p:cNvPr id="6" name="Espace réservé du pied de page 3"/>
          <p:cNvSpPr>
            <a:spLocks noGrp="1"/>
          </p:cNvSpPr>
          <p:nvPr>
            <p:ph type="ftr" sz="quarter" idx="11"/>
          </p:nvPr>
        </p:nvSpPr>
        <p:spPr/>
        <p:txBody>
          <a:bodyPr/>
          <a:lstStyle>
            <a:lvl1pPr>
              <a:defRPr/>
            </a:lvl1pPr>
          </a:lstStyle>
          <a:p>
            <a:pPr>
              <a:defRPr/>
            </a:pPr>
            <a:endParaRPr lang="fr-CA"/>
          </a:p>
        </p:txBody>
      </p:sp>
      <p:sp>
        <p:nvSpPr>
          <p:cNvPr id="7" name="Espace réservé du numéro de diapositive 4"/>
          <p:cNvSpPr>
            <a:spLocks noGrp="1"/>
          </p:cNvSpPr>
          <p:nvPr>
            <p:ph type="sldNum" sz="quarter" idx="12"/>
          </p:nvPr>
        </p:nvSpPr>
        <p:spPr/>
        <p:txBody>
          <a:bodyPr/>
          <a:lstStyle>
            <a:lvl1pPr>
              <a:defRPr/>
            </a:lvl1pPr>
          </a:lstStyle>
          <a:p>
            <a:pPr>
              <a:defRPr/>
            </a:pPr>
            <a:fld id="{E52E2647-DC27-4BED-BD29-8E50B2483AF7}" type="slidenum">
              <a:rPr lang="fr-CA"/>
              <a:pPr>
                <a:defRPr/>
              </a:pPr>
              <a:t>‹N°›</a:t>
            </a:fld>
            <a:endParaRPr lang="fr-C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CA"/>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lvl1pPr>
              <a:defRPr/>
            </a:lvl1pPr>
          </a:lstStyle>
          <a:p>
            <a:pPr>
              <a:defRPr/>
            </a:pPr>
            <a:fld id="{A9949CBC-4AE3-4A4E-B188-EF216D1F78E5}" type="datetimeFigureOut">
              <a:rPr lang="fr-CA"/>
              <a:pPr>
                <a:defRPr/>
              </a:pPr>
              <a:t>2018-06-04</a:t>
            </a:fld>
            <a:endParaRPr lang="fr-CA" dirty="0"/>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E415340E-3E0C-432F-A610-E8FC83CDA693}" type="slidenum">
              <a:rPr lang="fr-CA"/>
              <a:pPr>
                <a:defRPr/>
              </a:pPr>
              <a:t>‹N°›</a:t>
            </a:fld>
            <a:endParaRPr lang="fr-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4" name="Image 10"/>
          <p:cNvPicPr>
            <a:picLocks noChangeAspect="1"/>
          </p:cNvPicPr>
          <p:nvPr/>
        </p:nvPicPr>
        <p:blipFill>
          <a:blip r:embed="rId2"/>
          <a:srcRect l="23360" b="57114"/>
          <a:stretch>
            <a:fillRect/>
          </a:stretch>
        </p:blipFill>
        <p:spPr bwMode="auto">
          <a:xfrm rot="6345719">
            <a:off x="-884238" y="203200"/>
            <a:ext cx="3184525" cy="2111376"/>
          </a:xfrm>
          <a:prstGeom prst="rect">
            <a:avLst/>
          </a:prstGeom>
          <a:noFill/>
          <a:ln w="9525">
            <a:noFill/>
            <a:miter lim="800000"/>
            <a:headEnd/>
            <a:tailEnd/>
          </a:ln>
        </p:spPr>
      </p:pic>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idx="1"/>
          </p:nvPr>
        </p:nvSpPr>
        <p:spPr>
          <a:xfrm>
            <a:off x="838200" y="1979720"/>
            <a:ext cx="10515600" cy="394651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e la date 3"/>
          <p:cNvSpPr>
            <a:spLocks noGrp="1"/>
          </p:cNvSpPr>
          <p:nvPr>
            <p:ph type="dt" sz="half" idx="10"/>
          </p:nvPr>
        </p:nvSpPr>
        <p:spPr/>
        <p:txBody>
          <a:bodyPr/>
          <a:lstStyle>
            <a:lvl1pPr>
              <a:defRPr sz="1200" smtClean="0">
                <a:solidFill>
                  <a:schemeClr val="tx1"/>
                </a:solidFill>
                <a:latin typeface="Arial" panose="020B0604020202020204" pitchFamily="34" charset="0"/>
                <a:cs typeface="Arial" panose="020B0604020202020204" pitchFamily="34" charset="0"/>
              </a:defRPr>
            </a:lvl1pPr>
          </a:lstStyle>
          <a:p>
            <a:pPr>
              <a:defRPr/>
            </a:pPr>
            <a:fld id="{4FDC7E23-2341-4B50-833A-4AD1D3221E33}" type="datetimeFigureOut">
              <a:rPr lang="fr-CA"/>
              <a:pPr>
                <a:defRPr/>
              </a:pPr>
              <a:t>2018-06-04</a:t>
            </a:fld>
            <a:endParaRPr lang="fr-CA" dirty="0"/>
          </a:p>
        </p:txBody>
      </p:sp>
      <p:sp>
        <p:nvSpPr>
          <p:cNvPr id="6" name="Espace réservé du pied de page 4"/>
          <p:cNvSpPr>
            <a:spLocks noGrp="1"/>
          </p:cNvSpPr>
          <p:nvPr>
            <p:ph type="ftr" sz="quarter" idx="11"/>
          </p:nvPr>
        </p:nvSpPr>
        <p:spPr/>
        <p:txBody>
          <a:bodyPr/>
          <a:lstStyle>
            <a:lvl1pPr>
              <a:defRPr sz="1200" dirty="0">
                <a:solidFill>
                  <a:schemeClr val="tx1"/>
                </a:solidFill>
                <a:latin typeface="Arial" panose="020B0604020202020204" pitchFamily="34" charset="0"/>
                <a:cs typeface="Arial" panose="020B0604020202020204" pitchFamily="34" charset="0"/>
              </a:defRPr>
            </a:lvl1pPr>
          </a:lstStyle>
          <a:p>
            <a:pPr>
              <a:defRPr/>
            </a:pPr>
            <a:endParaRPr lang="fr-CA"/>
          </a:p>
        </p:txBody>
      </p:sp>
      <p:sp>
        <p:nvSpPr>
          <p:cNvPr id="7" name="Espace réservé du numéro de diapositive 5"/>
          <p:cNvSpPr>
            <a:spLocks noGrp="1"/>
          </p:cNvSpPr>
          <p:nvPr>
            <p:ph type="sldNum" sz="quarter" idx="12"/>
          </p:nvPr>
        </p:nvSpPr>
        <p:spPr/>
        <p:txBody>
          <a:bodyPr/>
          <a:lstStyle>
            <a:lvl1pPr>
              <a:defRPr sz="1200" smtClean="0">
                <a:solidFill>
                  <a:schemeClr val="tx1"/>
                </a:solidFill>
                <a:latin typeface="Arial" panose="020B0604020202020204" pitchFamily="34" charset="0"/>
                <a:cs typeface="Arial" panose="020B0604020202020204" pitchFamily="34" charset="0"/>
              </a:defRPr>
            </a:lvl1pPr>
          </a:lstStyle>
          <a:p>
            <a:pPr>
              <a:defRPr/>
            </a:pPr>
            <a:fld id="{C5084059-CBA8-425F-91A9-1A9A87C42CEE}" type="slidenum">
              <a:rPr lang="fr-CA"/>
              <a:pPr>
                <a:defRPr/>
              </a:pPr>
              <a:t>‹N°›</a:t>
            </a:fld>
            <a:endParaRPr lang="fr-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4" name="Rectangle 6"/>
          <p:cNvSpPr/>
          <p:nvPr/>
        </p:nvSpPr>
        <p:spPr>
          <a:xfrm>
            <a:off x="0" y="0"/>
            <a:ext cx="12192000" cy="685800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A"/>
          </a:p>
        </p:txBody>
      </p:sp>
      <p:pic>
        <p:nvPicPr>
          <p:cNvPr id="5" name="Image 13"/>
          <p:cNvPicPr>
            <a:picLocks noChangeAspect="1"/>
          </p:cNvPicPr>
          <p:nvPr/>
        </p:nvPicPr>
        <p:blipFill>
          <a:blip r:embed="rId2"/>
          <a:srcRect l="9401" t="10081"/>
          <a:stretch>
            <a:fillRect/>
          </a:stretch>
        </p:blipFill>
        <p:spPr bwMode="auto">
          <a:xfrm rot="3029273">
            <a:off x="-15876" y="-1057275"/>
            <a:ext cx="2849563" cy="3348038"/>
          </a:xfrm>
          <a:prstGeom prst="rect">
            <a:avLst/>
          </a:prstGeom>
          <a:noFill/>
          <a:ln w="9525">
            <a:noFill/>
            <a:miter lim="800000"/>
            <a:headEnd/>
            <a:tailEnd/>
          </a:ln>
        </p:spPr>
      </p:pic>
      <p:pic>
        <p:nvPicPr>
          <p:cNvPr id="6" name="Image 12"/>
          <p:cNvPicPr>
            <a:picLocks noChangeAspect="1"/>
          </p:cNvPicPr>
          <p:nvPr/>
        </p:nvPicPr>
        <p:blipFill>
          <a:blip r:embed="rId3"/>
          <a:srcRect/>
          <a:stretch>
            <a:fillRect/>
          </a:stretch>
        </p:blipFill>
        <p:spPr bwMode="auto">
          <a:xfrm>
            <a:off x="10328275" y="6013450"/>
            <a:ext cx="1611313" cy="720725"/>
          </a:xfrm>
          <a:prstGeom prst="rect">
            <a:avLst/>
          </a:prstGeom>
          <a:noFill/>
          <a:ln w="9525">
            <a:noFill/>
            <a:miter lim="800000"/>
            <a:headEnd/>
            <a:tailEnd/>
          </a:ln>
        </p:spPr>
      </p:pic>
      <p:sp>
        <p:nvSpPr>
          <p:cNvPr id="2" name="Titre 1"/>
          <p:cNvSpPr>
            <a:spLocks noGrp="1"/>
          </p:cNvSpPr>
          <p:nvPr>
            <p:ph type="title"/>
          </p:nvPr>
        </p:nvSpPr>
        <p:spPr>
          <a:xfrm>
            <a:off x="831850" y="1512966"/>
            <a:ext cx="10515600" cy="2852737"/>
          </a:xfrm>
        </p:spPr>
        <p:txBody>
          <a:bodyPr anchor="b"/>
          <a:lstStyle>
            <a:lvl1pPr algn="r">
              <a:defRPr sz="6000">
                <a:solidFill>
                  <a:schemeClr val="bg1"/>
                </a:solidFill>
              </a:defRPr>
            </a:lvl1pPr>
          </a:lstStyle>
          <a:p>
            <a:r>
              <a:rPr lang="fr-FR" smtClean="0"/>
              <a:t>Modifiez le style du titre</a:t>
            </a:r>
            <a:endParaRPr lang="fr-CA" dirty="0"/>
          </a:p>
        </p:txBody>
      </p:sp>
      <p:sp>
        <p:nvSpPr>
          <p:cNvPr id="3" name="Espace réservé du texte 2"/>
          <p:cNvSpPr>
            <a:spLocks noGrp="1"/>
          </p:cNvSpPr>
          <p:nvPr>
            <p:ph type="body" idx="1"/>
          </p:nvPr>
        </p:nvSpPr>
        <p:spPr>
          <a:xfrm>
            <a:off x="831850" y="4392691"/>
            <a:ext cx="10515600" cy="1500187"/>
          </a:xfrm>
        </p:spPr>
        <p:txBody>
          <a:bodyPr/>
          <a:lstStyle>
            <a:lvl1pPr marL="0" indent="0" algn="r">
              <a:buNone/>
              <a:defRPr sz="24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7" name="Espace réservé de la date 3"/>
          <p:cNvSpPr>
            <a:spLocks noGrp="1"/>
          </p:cNvSpPr>
          <p:nvPr>
            <p:ph type="dt" sz="half" idx="10"/>
          </p:nvPr>
        </p:nvSpPr>
        <p:spPr/>
        <p:txBody>
          <a:bodyPr/>
          <a:lstStyle>
            <a:lvl1pPr>
              <a:defRPr sz="1200" smtClean="0">
                <a:solidFill>
                  <a:schemeClr val="tx1"/>
                </a:solidFill>
                <a:latin typeface="Arial" panose="020B0604020202020204" pitchFamily="34" charset="0"/>
                <a:cs typeface="Arial" panose="020B0604020202020204" pitchFamily="34" charset="0"/>
              </a:defRPr>
            </a:lvl1pPr>
          </a:lstStyle>
          <a:p>
            <a:pPr>
              <a:defRPr/>
            </a:pPr>
            <a:fld id="{B3615289-D7CB-4F76-B306-EDAB1BB3CD04}" type="datetimeFigureOut">
              <a:rPr lang="fr-CA"/>
              <a:pPr>
                <a:defRPr/>
              </a:pPr>
              <a:t>2018-06-04</a:t>
            </a:fld>
            <a:endParaRPr lang="fr-CA" dirty="0"/>
          </a:p>
        </p:txBody>
      </p:sp>
      <p:sp>
        <p:nvSpPr>
          <p:cNvPr id="8" name="Espace réservé du pied de page 4"/>
          <p:cNvSpPr>
            <a:spLocks noGrp="1"/>
          </p:cNvSpPr>
          <p:nvPr>
            <p:ph type="ftr" sz="quarter" idx="11"/>
          </p:nvPr>
        </p:nvSpPr>
        <p:spPr/>
        <p:txBody>
          <a:bodyPr/>
          <a:lstStyle>
            <a:lvl1pPr>
              <a:defRPr sz="1200" dirty="0">
                <a:solidFill>
                  <a:schemeClr val="tx1"/>
                </a:solidFill>
                <a:latin typeface="Arial" panose="020B0604020202020204" pitchFamily="34" charset="0"/>
                <a:cs typeface="Arial" panose="020B0604020202020204" pitchFamily="34" charset="0"/>
              </a:defRPr>
            </a:lvl1pPr>
          </a:lstStyle>
          <a:p>
            <a:pPr>
              <a:defRPr/>
            </a:pPr>
            <a:endParaRPr lang="fr-CA"/>
          </a:p>
        </p:txBody>
      </p:sp>
      <p:sp>
        <p:nvSpPr>
          <p:cNvPr id="9" name="Espace réservé du numéro de diapositive 5"/>
          <p:cNvSpPr>
            <a:spLocks noGrp="1"/>
          </p:cNvSpPr>
          <p:nvPr>
            <p:ph type="sldNum" sz="quarter" idx="12"/>
          </p:nvPr>
        </p:nvSpPr>
        <p:spPr/>
        <p:txBody>
          <a:bodyPr/>
          <a:lstStyle>
            <a:lvl1pPr>
              <a:defRPr sz="1200" smtClean="0">
                <a:solidFill>
                  <a:schemeClr val="tx1"/>
                </a:solidFill>
                <a:latin typeface="Arial" panose="020B0604020202020204" pitchFamily="34" charset="0"/>
                <a:cs typeface="Arial" panose="020B0604020202020204" pitchFamily="34" charset="0"/>
              </a:defRPr>
            </a:lvl1pPr>
          </a:lstStyle>
          <a:p>
            <a:pPr>
              <a:defRPr/>
            </a:pPr>
            <a:fld id="{06120498-7FCE-4D42-823F-B85482CE405D}" type="slidenum">
              <a:rPr lang="fr-CA"/>
              <a:pPr>
                <a:defRPr/>
              </a:pPr>
              <a:t>‹N°›</a:t>
            </a:fld>
            <a:endParaRPr lang="fr-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5" name="Image 11"/>
          <p:cNvPicPr>
            <a:picLocks noChangeAspect="1"/>
          </p:cNvPicPr>
          <p:nvPr/>
        </p:nvPicPr>
        <p:blipFill>
          <a:blip r:embed="rId2"/>
          <a:srcRect l="32303" t="5566" b="14513"/>
          <a:stretch>
            <a:fillRect/>
          </a:stretch>
        </p:blipFill>
        <p:spPr bwMode="auto">
          <a:xfrm rot="20174779">
            <a:off x="-365125" y="4946650"/>
            <a:ext cx="1625600" cy="2273300"/>
          </a:xfrm>
          <a:prstGeom prst="rect">
            <a:avLst/>
          </a:prstGeom>
          <a:noFill/>
          <a:ln w="9525">
            <a:noFill/>
            <a:miter lim="800000"/>
            <a:headEnd/>
            <a:tailEnd/>
          </a:ln>
        </p:spPr>
      </p:pic>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sz="half" idx="1"/>
          </p:nvPr>
        </p:nvSpPr>
        <p:spPr>
          <a:xfrm>
            <a:off x="838200" y="1825625"/>
            <a:ext cx="5181600" cy="412376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6172200" y="1825625"/>
            <a:ext cx="5181600" cy="412376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6" name="Espace réservé de la date 3"/>
          <p:cNvSpPr>
            <a:spLocks noGrp="1"/>
          </p:cNvSpPr>
          <p:nvPr>
            <p:ph type="dt" sz="half" idx="10"/>
          </p:nvPr>
        </p:nvSpPr>
        <p:spPr/>
        <p:txBody>
          <a:bodyPr/>
          <a:lstStyle>
            <a:lvl1pPr>
              <a:defRPr sz="1200" smtClean="0">
                <a:solidFill>
                  <a:schemeClr val="tx1"/>
                </a:solidFill>
                <a:latin typeface="Arial" panose="020B0604020202020204" pitchFamily="34" charset="0"/>
                <a:cs typeface="Arial" panose="020B0604020202020204" pitchFamily="34" charset="0"/>
              </a:defRPr>
            </a:lvl1pPr>
          </a:lstStyle>
          <a:p>
            <a:pPr>
              <a:defRPr/>
            </a:pPr>
            <a:fld id="{0E7CA01A-003E-4347-BEDD-3E28C9A91606}" type="datetimeFigureOut">
              <a:rPr lang="fr-CA"/>
              <a:pPr>
                <a:defRPr/>
              </a:pPr>
              <a:t>2018-06-04</a:t>
            </a:fld>
            <a:endParaRPr lang="fr-CA" dirty="0"/>
          </a:p>
        </p:txBody>
      </p:sp>
      <p:sp>
        <p:nvSpPr>
          <p:cNvPr id="7" name="Espace réservé du pied de page 4"/>
          <p:cNvSpPr>
            <a:spLocks noGrp="1"/>
          </p:cNvSpPr>
          <p:nvPr>
            <p:ph type="ftr" sz="quarter" idx="11"/>
          </p:nvPr>
        </p:nvSpPr>
        <p:spPr/>
        <p:txBody>
          <a:bodyPr/>
          <a:lstStyle>
            <a:lvl1pPr>
              <a:defRPr sz="1200" dirty="0">
                <a:solidFill>
                  <a:schemeClr val="tx1"/>
                </a:solidFill>
                <a:latin typeface="Arial" panose="020B0604020202020204" pitchFamily="34" charset="0"/>
                <a:cs typeface="Arial" panose="020B0604020202020204" pitchFamily="34" charset="0"/>
              </a:defRPr>
            </a:lvl1pPr>
          </a:lstStyle>
          <a:p>
            <a:pPr>
              <a:defRPr/>
            </a:pPr>
            <a:endParaRPr lang="fr-CA"/>
          </a:p>
        </p:txBody>
      </p:sp>
      <p:sp>
        <p:nvSpPr>
          <p:cNvPr id="8" name="Espace réservé du numéro de diapositive 5"/>
          <p:cNvSpPr>
            <a:spLocks noGrp="1"/>
          </p:cNvSpPr>
          <p:nvPr>
            <p:ph type="sldNum" sz="quarter" idx="12"/>
          </p:nvPr>
        </p:nvSpPr>
        <p:spPr/>
        <p:txBody>
          <a:bodyPr/>
          <a:lstStyle>
            <a:lvl1pPr>
              <a:defRPr sz="1200" smtClean="0">
                <a:solidFill>
                  <a:schemeClr val="tx1"/>
                </a:solidFill>
                <a:latin typeface="Arial" panose="020B0604020202020204" pitchFamily="34" charset="0"/>
                <a:cs typeface="Arial" panose="020B0604020202020204" pitchFamily="34" charset="0"/>
              </a:defRPr>
            </a:lvl1pPr>
          </a:lstStyle>
          <a:p>
            <a:pPr>
              <a:defRPr/>
            </a:pPr>
            <a:fld id="{E90C2A51-E2F0-4DB4-A848-C380AE23E45E}" type="slidenum">
              <a:rPr lang="fr-CA"/>
              <a:pPr>
                <a:defRPr/>
              </a:pPr>
              <a:t>‹N°›</a:t>
            </a:fld>
            <a:endParaRPr lang="fr-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7" name="Image 14"/>
          <p:cNvPicPr>
            <a:picLocks noChangeAspect="1"/>
          </p:cNvPicPr>
          <p:nvPr/>
        </p:nvPicPr>
        <p:blipFill>
          <a:blip r:embed="rId2"/>
          <a:srcRect r="5293" b="1395"/>
          <a:stretch>
            <a:fillRect/>
          </a:stretch>
        </p:blipFill>
        <p:spPr bwMode="auto">
          <a:xfrm rot="18071140">
            <a:off x="10236994" y="-665957"/>
            <a:ext cx="2276476" cy="2805113"/>
          </a:xfrm>
          <a:prstGeom prst="rect">
            <a:avLst/>
          </a:prstGeom>
          <a:noFill/>
          <a:ln w="9525">
            <a:noFill/>
            <a:miter lim="800000"/>
            <a:headEnd/>
            <a:tailEnd/>
          </a:ln>
        </p:spPr>
      </p:pic>
      <p:sp>
        <p:nvSpPr>
          <p:cNvPr id="2" name="Titre 1"/>
          <p:cNvSpPr>
            <a:spLocks noGrp="1"/>
          </p:cNvSpPr>
          <p:nvPr>
            <p:ph type="title"/>
          </p:nvPr>
        </p:nvSpPr>
        <p:spPr>
          <a:xfrm>
            <a:off x="839788" y="365125"/>
            <a:ext cx="8859797" cy="1325563"/>
          </a:xfrm>
        </p:spPr>
        <p:txBody>
          <a:bodyPr/>
          <a:lstStyle/>
          <a:p>
            <a:r>
              <a:rPr lang="fr-FR" smtClean="0"/>
              <a:t>Modifiez le style du titre</a:t>
            </a:r>
            <a:endParaRPr lang="fr-CA"/>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4327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4327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8" name="Espace réservé de la date 3"/>
          <p:cNvSpPr>
            <a:spLocks noGrp="1"/>
          </p:cNvSpPr>
          <p:nvPr>
            <p:ph type="dt" sz="half" idx="10"/>
          </p:nvPr>
        </p:nvSpPr>
        <p:spPr/>
        <p:txBody>
          <a:bodyPr/>
          <a:lstStyle>
            <a:lvl1pPr>
              <a:defRPr sz="1200" smtClean="0">
                <a:solidFill>
                  <a:schemeClr val="tx1"/>
                </a:solidFill>
                <a:latin typeface="Arial" panose="020B0604020202020204" pitchFamily="34" charset="0"/>
                <a:cs typeface="Arial" panose="020B0604020202020204" pitchFamily="34" charset="0"/>
              </a:defRPr>
            </a:lvl1pPr>
          </a:lstStyle>
          <a:p>
            <a:pPr>
              <a:defRPr/>
            </a:pPr>
            <a:fld id="{252C10A9-EB53-4035-A2F2-C72A35900F5E}" type="datetimeFigureOut">
              <a:rPr lang="fr-CA"/>
              <a:pPr>
                <a:defRPr/>
              </a:pPr>
              <a:t>2018-06-04</a:t>
            </a:fld>
            <a:endParaRPr lang="fr-CA" dirty="0"/>
          </a:p>
        </p:txBody>
      </p:sp>
      <p:sp>
        <p:nvSpPr>
          <p:cNvPr id="9" name="Espace réservé du pied de page 4"/>
          <p:cNvSpPr>
            <a:spLocks noGrp="1"/>
          </p:cNvSpPr>
          <p:nvPr>
            <p:ph type="ftr" sz="quarter" idx="11"/>
          </p:nvPr>
        </p:nvSpPr>
        <p:spPr/>
        <p:txBody>
          <a:bodyPr/>
          <a:lstStyle>
            <a:lvl1pPr>
              <a:defRPr sz="1200" dirty="0">
                <a:solidFill>
                  <a:schemeClr val="tx1"/>
                </a:solidFill>
                <a:latin typeface="Arial" panose="020B0604020202020204" pitchFamily="34" charset="0"/>
                <a:cs typeface="Arial" panose="020B0604020202020204" pitchFamily="34" charset="0"/>
              </a:defRPr>
            </a:lvl1pPr>
          </a:lstStyle>
          <a:p>
            <a:pPr>
              <a:defRPr/>
            </a:pPr>
            <a:endParaRPr lang="fr-CA"/>
          </a:p>
        </p:txBody>
      </p:sp>
      <p:sp>
        <p:nvSpPr>
          <p:cNvPr id="10" name="Espace réservé du numéro de diapositive 5"/>
          <p:cNvSpPr>
            <a:spLocks noGrp="1"/>
          </p:cNvSpPr>
          <p:nvPr>
            <p:ph type="sldNum" sz="quarter" idx="12"/>
          </p:nvPr>
        </p:nvSpPr>
        <p:spPr/>
        <p:txBody>
          <a:bodyPr/>
          <a:lstStyle>
            <a:lvl1pPr>
              <a:defRPr sz="1200" smtClean="0">
                <a:solidFill>
                  <a:schemeClr val="tx1"/>
                </a:solidFill>
                <a:latin typeface="Arial" panose="020B0604020202020204" pitchFamily="34" charset="0"/>
                <a:cs typeface="Arial" panose="020B0604020202020204" pitchFamily="34" charset="0"/>
              </a:defRPr>
            </a:lvl1pPr>
          </a:lstStyle>
          <a:p>
            <a:pPr>
              <a:defRPr/>
            </a:pPr>
            <a:fld id="{4D4E6895-1336-45BF-AED8-FC46E92B0411}" type="slidenum">
              <a:rPr lang="fr-CA"/>
              <a:pPr>
                <a:defRPr/>
              </a:pPr>
              <a:t>‹N°›</a:t>
            </a:fld>
            <a:endParaRPr lang="fr-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3" name="Image 9"/>
          <p:cNvPicPr>
            <a:picLocks noChangeAspect="1"/>
          </p:cNvPicPr>
          <p:nvPr/>
        </p:nvPicPr>
        <p:blipFill>
          <a:blip r:embed="rId2"/>
          <a:srcRect l="7503" t="37216"/>
          <a:stretch>
            <a:fillRect/>
          </a:stretch>
        </p:blipFill>
        <p:spPr bwMode="auto">
          <a:xfrm rot="1185234">
            <a:off x="-195263" y="-441325"/>
            <a:ext cx="2695576" cy="2165350"/>
          </a:xfrm>
          <a:prstGeom prst="rect">
            <a:avLst/>
          </a:prstGeom>
          <a:noFill/>
          <a:ln w="9525">
            <a:noFill/>
            <a:miter lim="800000"/>
            <a:headEnd/>
            <a:tailEnd/>
          </a:ln>
        </p:spPr>
      </p:pic>
      <p:sp>
        <p:nvSpPr>
          <p:cNvPr id="2" name="Titre 1"/>
          <p:cNvSpPr>
            <a:spLocks noGrp="1"/>
          </p:cNvSpPr>
          <p:nvPr>
            <p:ph type="title"/>
          </p:nvPr>
        </p:nvSpPr>
        <p:spPr>
          <a:xfrm>
            <a:off x="2511706" y="365125"/>
            <a:ext cx="8842094" cy="1325563"/>
          </a:xfrm>
        </p:spPr>
        <p:txBody>
          <a:bodyPr/>
          <a:lstStyle/>
          <a:p>
            <a:r>
              <a:rPr lang="fr-FR" smtClean="0"/>
              <a:t>Modifiez le style du titre</a:t>
            </a:r>
            <a:endParaRPr lang="fr-CA"/>
          </a:p>
        </p:txBody>
      </p:sp>
      <p:sp>
        <p:nvSpPr>
          <p:cNvPr id="4" name="Espace réservé de la date 3"/>
          <p:cNvSpPr>
            <a:spLocks noGrp="1"/>
          </p:cNvSpPr>
          <p:nvPr>
            <p:ph type="dt" sz="half" idx="10"/>
          </p:nvPr>
        </p:nvSpPr>
        <p:spPr/>
        <p:txBody>
          <a:bodyPr/>
          <a:lstStyle>
            <a:lvl1pPr>
              <a:defRPr sz="1200" smtClean="0">
                <a:solidFill>
                  <a:schemeClr val="tx1"/>
                </a:solidFill>
                <a:latin typeface="Arial" panose="020B0604020202020204" pitchFamily="34" charset="0"/>
                <a:cs typeface="Arial" panose="020B0604020202020204" pitchFamily="34" charset="0"/>
              </a:defRPr>
            </a:lvl1pPr>
          </a:lstStyle>
          <a:p>
            <a:pPr>
              <a:defRPr/>
            </a:pPr>
            <a:fld id="{69A4B518-2150-494D-9756-65351D37F179}" type="datetimeFigureOut">
              <a:rPr lang="fr-CA"/>
              <a:pPr>
                <a:defRPr/>
              </a:pPr>
              <a:t>2018-06-04</a:t>
            </a:fld>
            <a:endParaRPr lang="fr-CA" dirty="0"/>
          </a:p>
        </p:txBody>
      </p:sp>
      <p:sp>
        <p:nvSpPr>
          <p:cNvPr id="5" name="Espace réservé du pied de page 4"/>
          <p:cNvSpPr>
            <a:spLocks noGrp="1"/>
          </p:cNvSpPr>
          <p:nvPr>
            <p:ph type="ftr" sz="quarter" idx="11"/>
          </p:nvPr>
        </p:nvSpPr>
        <p:spPr/>
        <p:txBody>
          <a:bodyPr/>
          <a:lstStyle>
            <a:lvl1pPr>
              <a:defRPr sz="1200" dirty="0">
                <a:solidFill>
                  <a:schemeClr val="tx1"/>
                </a:solidFill>
                <a:latin typeface="Arial" panose="020B0604020202020204" pitchFamily="34" charset="0"/>
                <a:cs typeface="Arial" panose="020B0604020202020204" pitchFamily="34" charset="0"/>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sz="1200" smtClean="0">
                <a:solidFill>
                  <a:schemeClr val="tx1"/>
                </a:solidFill>
                <a:latin typeface="Arial" panose="020B0604020202020204" pitchFamily="34" charset="0"/>
                <a:cs typeface="Arial" panose="020B0604020202020204" pitchFamily="34" charset="0"/>
              </a:defRPr>
            </a:lvl1pPr>
          </a:lstStyle>
          <a:p>
            <a:pPr>
              <a:defRPr/>
            </a:pPr>
            <a:fld id="{F9FA032F-825C-4372-9661-286E4BFC7E3E}" type="slidenum">
              <a:rPr lang="fr-CA"/>
              <a:pPr>
                <a:defRPr/>
              </a:pPr>
              <a:t>‹N°›</a:t>
            </a:fld>
            <a:endParaRPr lang="fr-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p:nvPr/>
        </p:nvSpPr>
        <p:spPr>
          <a:xfrm>
            <a:off x="0" y="0"/>
            <a:ext cx="12192000" cy="685800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A"/>
          </a:p>
        </p:txBody>
      </p:sp>
      <p:pic>
        <p:nvPicPr>
          <p:cNvPr id="3" name="Image 5"/>
          <p:cNvPicPr>
            <a:picLocks noChangeAspect="1"/>
          </p:cNvPicPr>
          <p:nvPr/>
        </p:nvPicPr>
        <p:blipFill>
          <a:blip r:embed="rId2"/>
          <a:srcRect/>
          <a:stretch>
            <a:fillRect/>
          </a:stretch>
        </p:blipFill>
        <p:spPr bwMode="auto">
          <a:xfrm>
            <a:off x="10328275" y="6013450"/>
            <a:ext cx="1611313" cy="720725"/>
          </a:xfrm>
          <a:prstGeom prst="rect">
            <a:avLst/>
          </a:prstGeom>
          <a:noFill/>
          <a:ln w="9525">
            <a:noFill/>
            <a:miter lim="800000"/>
            <a:headEnd/>
            <a:tailEnd/>
          </a:ln>
        </p:spPr>
      </p:pic>
      <p:sp>
        <p:nvSpPr>
          <p:cNvPr id="4" name="Espace réservé de la date 3"/>
          <p:cNvSpPr>
            <a:spLocks noGrp="1"/>
          </p:cNvSpPr>
          <p:nvPr>
            <p:ph type="dt" sz="half" idx="10"/>
          </p:nvPr>
        </p:nvSpPr>
        <p:spPr/>
        <p:txBody>
          <a:bodyPr/>
          <a:lstStyle>
            <a:lvl1pPr>
              <a:defRPr sz="1200" smtClean="0">
                <a:solidFill>
                  <a:schemeClr val="tx1"/>
                </a:solidFill>
                <a:latin typeface="Arial" panose="020B0604020202020204" pitchFamily="34" charset="0"/>
                <a:cs typeface="Arial" panose="020B0604020202020204" pitchFamily="34" charset="0"/>
              </a:defRPr>
            </a:lvl1pPr>
          </a:lstStyle>
          <a:p>
            <a:pPr>
              <a:defRPr/>
            </a:pPr>
            <a:fld id="{5016A4E8-5F78-4121-B6B9-8D3D8002DBCB}" type="datetimeFigureOut">
              <a:rPr lang="fr-CA"/>
              <a:pPr>
                <a:defRPr/>
              </a:pPr>
              <a:t>2018-06-04</a:t>
            </a:fld>
            <a:endParaRPr lang="fr-CA" dirty="0"/>
          </a:p>
        </p:txBody>
      </p:sp>
      <p:sp>
        <p:nvSpPr>
          <p:cNvPr id="5" name="Espace réservé du pied de page 4"/>
          <p:cNvSpPr>
            <a:spLocks noGrp="1"/>
          </p:cNvSpPr>
          <p:nvPr>
            <p:ph type="ftr" sz="quarter" idx="11"/>
          </p:nvPr>
        </p:nvSpPr>
        <p:spPr/>
        <p:txBody>
          <a:bodyPr/>
          <a:lstStyle>
            <a:lvl1pPr>
              <a:defRPr sz="1200" dirty="0">
                <a:solidFill>
                  <a:schemeClr val="tx1"/>
                </a:solidFill>
                <a:latin typeface="Arial" panose="020B0604020202020204" pitchFamily="34" charset="0"/>
                <a:cs typeface="Arial" panose="020B0604020202020204" pitchFamily="34" charset="0"/>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sz="1200" smtClean="0">
                <a:solidFill>
                  <a:schemeClr val="tx1"/>
                </a:solidFill>
                <a:latin typeface="Arial" panose="020B0604020202020204" pitchFamily="34" charset="0"/>
                <a:cs typeface="Arial" panose="020B0604020202020204" pitchFamily="34" charset="0"/>
              </a:defRPr>
            </a:lvl1pPr>
          </a:lstStyle>
          <a:p>
            <a:pPr>
              <a:defRPr/>
            </a:pPr>
            <a:fld id="{05ECBD52-99B3-4D59-A435-828E366BCD44}" type="slidenum">
              <a:rPr lang="fr-CA"/>
              <a:pPr>
                <a:defRPr/>
              </a:pPr>
              <a:t>‹N°›</a:t>
            </a:fld>
            <a:endParaRPr lang="fr-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pic>
        <p:nvPicPr>
          <p:cNvPr id="5" name="Image 11"/>
          <p:cNvPicPr>
            <a:picLocks noChangeAspect="1"/>
          </p:cNvPicPr>
          <p:nvPr/>
        </p:nvPicPr>
        <p:blipFill>
          <a:blip r:embed="rId2"/>
          <a:srcRect t="38409"/>
          <a:stretch>
            <a:fillRect/>
          </a:stretch>
        </p:blipFill>
        <p:spPr bwMode="auto">
          <a:xfrm rot="13224891">
            <a:off x="-517525" y="5668963"/>
            <a:ext cx="1874838" cy="1366837"/>
          </a:xfrm>
          <a:prstGeom prst="rect">
            <a:avLst/>
          </a:prstGeom>
          <a:noFill/>
          <a:ln w="9525">
            <a:noFill/>
            <a:miter lim="800000"/>
            <a:headEnd/>
            <a:tailEnd/>
          </a:ln>
        </p:spPr>
      </p:pic>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CA"/>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6" name="Espace réservé de la date 3"/>
          <p:cNvSpPr>
            <a:spLocks noGrp="1"/>
          </p:cNvSpPr>
          <p:nvPr>
            <p:ph type="dt" sz="half" idx="10"/>
          </p:nvPr>
        </p:nvSpPr>
        <p:spPr/>
        <p:txBody>
          <a:bodyPr/>
          <a:lstStyle>
            <a:lvl1pPr>
              <a:defRPr sz="1200" smtClean="0">
                <a:solidFill>
                  <a:schemeClr val="tx1"/>
                </a:solidFill>
                <a:latin typeface="Arial" panose="020B0604020202020204" pitchFamily="34" charset="0"/>
                <a:cs typeface="Arial" panose="020B0604020202020204" pitchFamily="34" charset="0"/>
              </a:defRPr>
            </a:lvl1pPr>
          </a:lstStyle>
          <a:p>
            <a:pPr>
              <a:defRPr/>
            </a:pPr>
            <a:fld id="{C41CCB7F-D354-4262-804D-EE903228D2A2}" type="datetimeFigureOut">
              <a:rPr lang="fr-CA"/>
              <a:pPr>
                <a:defRPr/>
              </a:pPr>
              <a:t>2018-06-04</a:t>
            </a:fld>
            <a:endParaRPr lang="fr-CA" dirty="0"/>
          </a:p>
        </p:txBody>
      </p:sp>
      <p:sp>
        <p:nvSpPr>
          <p:cNvPr id="7" name="Espace réservé du pied de page 4"/>
          <p:cNvSpPr>
            <a:spLocks noGrp="1"/>
          </p:cNvSpPr>
          <p:nvPr>
            <p:ph type="ftr" sz="quarter" idx="11"/>
          </p:nvPr>
        </p:nvSpPr>
        <p:spPr/>
        <p:txBody>
          <a:bodyPr/>
          <a:lstStyle>
            <a:lvl1pPr>
              <a:defRPr sz="1200" dirty="0">
                <a:solidFill>
                  <a:schemeClr val="tx1"/>
                </a:solidFill>
                <a:latin typeface="Arial" panose="020B0604020202020204" pitchFamily="34" charset="0"/>
                <a:cs typeface="Arial" panose="020B0604020202020204" pitchFamily="34" charset="0"/>
              </a:defRPr>
            </a:lvl1pPr>
          </a:lstStyle>
          <a:p>
            <a:pPr>
              <a:defRPr/>
            </a:pPr>
            <a:endParaRPr lang="fr-CA"/>
          </a:p>
        </p:txBody>
      </p:sp>
      <p:sp>
        <p:nvSpPr>
          <p:cNvPr id="8" name="Espace réservé du numéro de diapositive 5"/>
          <p:cNvSpPr>
            <a:spLocks noGrp="1"/>
          </p:cNvSpPr>
          <p:nvPr>
            <p:ph type="sldNum" sz="quarter" idx="12"/>
          </p:nvPr>
        </p:nvSpPr>
        <p:spPr/>
        <p:txBody>
          <a:bodyPr/>
          <a:lstStyle>
            <a:lvl1pPr>
              <a:defRPr sz="1200" smtClean="0">
                <a:solidFill>
                  <a:schemeClr val="tx1"/>
                </a:solidFill>
                <a:latin typeface="Arial" panose="020B0604020202020204" pitchFamily="34" charset="0"/>
                <a:cs typeface="Arial" panose="020B0604020202020204" pitchFamily="34" charset="0"/>
              </a:defRPr>
            </a:lvl1pPr>
          </a:lstStyle>
          <a:p>
            <a:pPr>
              <a:defRPr/>
            </a:pPr>
            <a:fld id="{76C2C642-CF5D-4326-AC63-A2E4B9A2D6B5}" type="slidenum">
              <a:rPr lang="fr-CA"/>
              <a:pPr>
                <a:defRPr/>
              </a:pPr>
              <a:t>‹N°›</a:t>
            </a:fld>
            <a:endParaRPr lang="fr-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5" name="Rectangle 10"/>
          <p:cNvSpPr/>
          <p:nvPr/>
        </p:nvSpPr>
        <p:spPr>
          <a:xfrm>
            <a:off x="0" y="0"/>
            <a:ext cx="12192000" cy="685800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A"/>
          </a:p>
        </p:txBody>
      </p:sp>
      <p:pic>
        <p:nvPicPr>
          <p:cNvPr id="6" name="Image 14"/>
          <p:cNvPicPr>
            <a:picLocks noChangeAspect="1"/>
          </p:cNvPicPr>
          <p:nvPr/>
        </p:nvPicPr>
        <p:blipFill>
          <a:blip r:embed="rId2"/>
          <a:srcRect/>
          <a:stretch>
            <a:fillRect/>
          </a:stretch>
        </p:blipFill>
        <p:spPr bwMode="auto">
          <a:xfrm>
            <a:off x="10328275" y="6013450"/>
            <a:ext cx="1611313" cy="720725"/>
          </a:xfrm>
          <a:prstGeom prst="rect">
            <a:avLst/>
          </a:prstGeom>
          <a:noFill/>
          <a:ln w="9525">
            <a:noFill/>
            <a:miter lim="800000"/>
            <a:headEnd/>
            <a:tailEnd/>
          </a:ln>
        </p:spPr>
      </p:pic>
      <p:pic>
        <p:nvPicPr>
          <p:cNvPr id="7" name="Image 9"/>
          <p:cNvPicPr>
            <a:picLocks noChangeAspect="1"/>
          </p:cNvPicPr>
          <p:nvPr/>
        </p:nvPicPr>
        <p:blipFill>
          <a:blip r:embed="rId3"/>
          <a:srcRect l="12926" b="6244"/>
          <a:stretch>
            <a:fillRect/>
          </a:stretch>
        </p:blipFill>
        <p:spPr bwMode="auto">
          <a:xfrm rot="7628708">
            <a:off x="10521950" y="-746125"/>
            <a:ext cx="1631951" cy="2079625"/>
          </a:xfrm>
          <a:prstGeom prst="rect">
            <a:avLst/>
          </a:prstGeom>
          <a:noFill/>
          <a:ln w="9525">
            <a:noFill/>
            <a:miter lim="800000"/>
            <a:headEnd/>
            <a:tailEnd/>
          </a:ln>
        </p:spPr>
      </p:pic>
      <p:sp>
        <p:nvSpPr>
          <p:cNvPr id="2" name="Titre 1"/>
          <p:cNvSpPr>
            <a:spLocks noGrp="1"/>
          </p:cNvSpPr>
          <p:nvPr>
            <p:ph type="title"/>
          </p:nvPr>
        </p:nvSpPr>
        <p:spPr>
          <a:xfrm>
            <a:off x="839788" y="457200"/>
            <a:ext cx="3932237" cy="1600200"/>
          </a:xfrm>
        </p:spPr>
        <p:txBody>
          <a:bodyPr anchor="b"/>
          <a:lstStyle>
            <a:lvl1pPr>
              <a:defRPr sz="3200">
                <a:solidFill>
                  <a:schemeClr val="bg2">
                    <a:lumMod val="50000"/>
                  </a:schemeClr>
                </a:solidFill>
              </a:defRPr>
            </a:lvl1pPr>
          </a:lstStyle>
          <a:p>
            <a:r>
              <a:rPr lang="fr-FR" smtClean="0"/>
              <a:t>Modifiez le style du titre</a:t>
            </a:r>
            <a:endParaRPr lang="fr-CA" dirty="0"/>
          </a:p>
        </p:txBody>
      </p:sp>
      <p:sp>
        <p:nvSpPr>
          <p:cNvPr id="3" name="Espace réservé pour une image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endParaRPr lang="fr-CA" noProof="0"/>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8" name="Espace réservé de la date 3"/>
          <p:cNvSpPr>
            <a:spLocks noGrp="1"/>
          </p:cNvSpPr>
          <p:nvPr>
            <p:ph type="dt" sz="half" idx="10"/>
          </p:nvPr>
        </p:nvSpPr>
        <p:spPr/>
        <p:txBody>
          <a:bodyPr/>
          <a:lstStyle>
            <a:lvl1pPr>
              <a:defRPr sz="1200" smtClean="0">
                <a:solidFill>
                  <a:schemeClr val="tx1"/>
                </a:solidFill>
                <a:latin typeface="Arial" panose="020B0604020202020204" pitchFamily="34" charset="0"/>
                <a:cs typeface="Arial" panose="020B0604020202020204" pitchFamily="34" charset="0"/>
              </a:defRPr>
            </a:lvl1pPr>
          </a:lstStyle>
          <a:p>
            <a:pPr>
              <a:defRPr/>
            </a:pPr>
            <a:fld id="{7B0270A2-37F0-429D-98B9-DB952211CB38}" type="datetimeFigureOut">
              <a:rPr lang="fr-CA"/>
              <a:pPr>
                <a:defRPr/>
              </a:pPr>
              <a:t>2018-06-04</a:t>
            </a:fld>
            <a:endParaRPr lang="fr-CA" dirty="0"/>
          </a:p>
        </p:txBody>
      </p:sp>
      <p:sp>
        <p:nvSpPr>
          <p:cNvPr id="9" name="Espace réservé du pied de page 4"/>
          <p:cNvSpPr>
            <a:spLocks noGrp="1"/>
          </p:cNvSpPr>
          <p:nvPr>
            <p:ph type="ftr" sz="quarter" idx="11"/>
          </p:nvPr>
        </p:nvSpPr>
        <p:spPr/>
        <p:txBody>
          <a:bodyPr/>
          <a:lstStyle>
            <a:lvl1pPr>
              <a:defRPr sz="1200" dirty="0">
                <a:solidFill>
                  <a:schemeClr val="tx1"/>
                </a:solidFill>
                <a:latin typeface="Arial" panose="020B0604020202020204" pitchFamily="34" charset="0"/>
                <a:cs typeface="Arial" panose="020B0604020202020204" pitchFamily="34" charset="0"/>
              </a:defRPr>
            </a:lvl1pPr>
          </a:lstStyle>
          <a:p>
            <a:pPr>
              <a:defRPr/>
            </a:pPr>
            <a:endParaRPr lang="fr-CA"/>
          </a:p>
        </p:txBody>
      </p:sp>
      <p:sp>
        <p:nvSpPr>
          <p:cNvPr id="10" name="Espace réservé du numéro de diapositive 5"/>
          <p:cNvSpPr>
            <a:spLocks noGrp="1"/>
          </p:cNvSpPr>
          <p:nvPr>
            <p:ph type="sldNum" sz="quarter" idx="12"/>
          </p:nvPr>
        </p:nvSpPr>
        <p:spPr/>
        <p:txBody>
          <a:bodyPr/>
          <a:lstStyle>
            <a:lvl1pPr>
              <a:defRPr sz="1200" smtClean="0">
                <a:solidFill>
                  <a:schemeClr val="tx1"/>
                </a:solidFill>
                <a:latin typeface="Arial" panose="020B0604020202020204" pitchFamily="34" charset="0"/>
                <a:cs typeface="Arial" panose="020B0604020202020204" pitchFamily="34" charset="0"/>
              </a:defRPr>
            </a:lvl1pPr>
          </a:lstStyle>
          <a:p>
            <a:pPr>
              <a:defRPr/>
            </a:pPr>
            <a:fld id="{2DAB2AB8-7096-4A99-94FF-D0243379FD58}" type="slidenum">
              <a:rPr lang="fr-CA"/>
              <a:pPr>
                <a:defRPr/>
              </a:pPr>
              <a:t>‹N°›</a:t>
            </a:fld>
            <a:endParaRPr lang="fr-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1771650" y="365125"/>
            <a:ext cx="958215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Modifiez le style du titre</a:t>
            </a:r>
            <a:endParaRPr lang="fr-CA" smtClean="0"/>
          </a:p>
        </p:txBody>
      </p:sp>
      <p:sp>
        <p:nvSpPr>
          <p:cNvPr id="1027" name="Espace réservé du texte 2"/>
          <p:cNvSpPr>
            <a:spLocks noGrp="1"/>
          </p:cNvSpPr>
          <p:nvPr>
            <p:ph type="body" idx="1"/>
          </p:nvPr>
        </p:nvSpPr>
        <p:spPr bwMode="auto">
          <a:xfrm>
            <a:off x="838200" y="1825625"/>
            <a:ext cx="10515600" cy="41005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smtClean="0"/>
          </a:p>
        </p:txBody>
      </p:sp>
      <p:sp>
        <p:nvSpPr>
          <p:cNvPr id="16" name="Espace réservé de la date 3"/>
          <p:cNvSpPr>
            <a:spLocks noGrp="1"/>
          </p:cNvSpPr>
          <p:nvPr>
            <p:ph type="dt" sz="half" idx="2"/>
          </p:nvPr>
        </p:nvSpPr>
        <p:spPr>
          <a:xfrm>
            <a:off x="838200" y="6356350"/>
            <a:ext cx="2743200" cy="365125"/>
          </a:xfrm>
          <a:prstGeom prst="rect">
            <a:avLst/>
          </a:prstGeom>
        </p:spPr>
        <p:txBody>
          <a:bodyPr/>
          <a:lstStyle>
            <a:lvl1pPr fontAlgn="auto">
              <a:spcBef>
                <a:spcPts val="0"/>
              </a:spcBef>
              <a:spcAft>
                <a:spcPts val="0"/>
              </a:spcAft>
              <a:defRPr sz="1200" smtClean="0">
                <a:solidFill>
                  <a:schemeClr val="tx1"/>
                </a:solidFill>
                <a:latin typeface="Arial" panose="020B0604020202020204" pitchFamily="34" charset="0"/>
                <a:cs typeface="Arial" panose="020B0604020202020204" pitchFamily="34" charset="0"/>
              </a:defRPr>
            </a:lvl1pPr>
          </a:lstStyle>
          <a:p>
            <a:pPr>
              <a:defRPr/>
            </a:pPr>
            <a:fld id="{6B156D3F-F2C2-4E73-A2BD-D14B3B964108}" type="datetimeFigureOut">
              <a:rPr lang="fr-CA"/>
              <a:pPr>
                <a:defRPr/>
              </a:pPr>
              <a:t>2018-06-04</a:t>
            </a:fld>
            <a:endParaRPr lang="fr-CA" dirty="0"/>
          </a:p>
        </p:txBody>
      </p:sp>
      <p:sp>
        <p:nvSpPr>
          <p:cNvPr id="17" name="Espace réservé du pied de page 4"/>
          <p:cNvSpPr>
            <a:spLocks noGrp="1"/>
          </p:cNvSpPr>
          <p:nvPr>
            <p:ph type="ftr" sz="quarter" idx="3"/>
          </p:nvPr>
        </p:nvSpPr>
        <p:spPr>
          <a:xfrm>
            <a:off x="4038600" y="6356350"/>
            <a:ext cx="4114800" cy="365125"/>
          </a:xfrm>
          <a:prstGeom prst="rect">
            <a:avLst/>
          </a:prstGeom>
        </p:spPr>
        <p:txBody>
          <a:bodyPr/>
          <a:lstStyle>
            <a:lvl1pPr fontAlgn="auto">
              <a:spcBef>
                <a:spcPts val="0"/>
              </a:spcBef>
              <a:spcAft>
                <a:spcPts val="0"/>
              </a:spcAft>
              <a:defRPr sz="1200" dirty="0">
                <a:solidFill>
                  <a:schemeClr val="tx1"/>
                </a:solidFill>
                <a:latin typeface="Arial" panose="020B0604020202020204" pitchFamily="34" charset="0"/>
                <a:cs typeface="Arial" panose="020B0604020202020204" pitchFamily="34" charset="0"/>
              </a:defRPr>
            </a:lvl1pPr>
          </a:lstStyle>
          <a:p>
            <a:pPr>
              <a:defRPr/>
            </a:pPr>
            <a:endParaRPr lang="fr-CA"/>
          </a:p>
        </p:txBody>
      </p:sp>
      <p:sp>
        <p:nvSpPr>
          <p:cNvPr id="18" name="Espace réservé du numéro de diapositive 5"/>
          <p:cNvSpPr>
            <a:spLocks noGrp="1"/>
          </p:cNvSpPr>
          <p:nvPr>
            <p:ph type="sldNum" sz="quarter" idx="4"/>
          </p:nvPr>
        </p:nvSpPr>
        <p:spPr>
          <a:xfrm>
            <a:off x="8610600" y="6356350"/>
            <a:ext cx="1089025" cy="365125"/>
          </a:xfrm>
          <a:prstGeom prst="rect">
            <a:avLst/>
          </a:prstGeom>
        </p:spPr>
        <p:txBody>
          <a:bodyPr/>
          <a:lstStyle>
            <a:lvl1pPr fontAlgn="auto">
              <a:spcBef>
                <a:spcPts val="0"/>
              </a:spcBef>
              <a:spcAft>
                <a:spcPts val="0"/>
              </a:spcAft>
              <a:defRPr sz="1200" smtClean="0">
                <a:solidFill>
                  <a:schemeClr val="tx1"/>
                </a:solidFill>
                <a:latin typeface="Arial" panose="020B0604020202020204" pitchFamily="34" charset="0"/>
                <a:cs typeface="Arial" panose="020B0604020202020204" pitchFamily="34" charset="0"/>
              </a:defRPr>
            </a:lvl1pPr>
          </a:lstStyle>
          <a:p>
            <a:pPr>
              <a:defRPr/>
            </a:pPr>
            <a:fld id="{CF8C046F-1707-45B8-AB5F-8A6FF80C07A5}" type="slidenum">
              <a:rPr lang="fr-CA"/>
              <a:pPr>
                <a:defRPr/>
              </a:pPr>
              <a:t>‹N°›</a:t>
            </a:fld>
            <a:endParaRPr lang="fr-CA"/>
          </a:p>
        </p:txBody>
      </p:sp>
      <p:pic>
        <p:nvPicPr>
          <p:cNvPr id="1031" name="Espace réservé du contenu 4"/>
          <p:cNvPicPr>
            <a:picLocks noChangeAspect="1"/>
          </p:cNvPicPr>
          <p:nvPr/>
        </p:nvPicPr>
        <p:blipFill>
          <a:blip r:embed="rId14"/>
          <a:srcRect/>
          <a:stretch>
            <a:fillRect/>
          </a:stretch>
        </p:blipFill>
        <p:spPr bwMode="auto">
          <a:xfrm>
            <a:off x="10329863" y="6013450"/>
            <a:ext cx="1616075" cy="7207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60" r:id="rId12"/>
  </p:sldLayoutIdLst>
  <p:timing>
    <p:tnLst>
      <p:par>
        <p:cTn id="1" dur="indefinite" restart="never" nodeType="tmRoot"/>
      </p:par>
    </p:tnLst>
  </p:timing>
  <p:txStyles>
    <p:titleStyle>
      <a:lvl1pPr algn="r" rtl="0" fontAlgn="base">
        <a:lnSpc>
          <a:spcPct val="90000"/>
        </a:lnSpc>
        <a:spcBef>
          <a:spcPct val="0"/>
        </a:spcBef>
        <a:spcAft>
          <a:spcPct val="0"/>
        </a:spcAft>
        <a:defRPr sz="4400" kern="1200">
          <a:solidFill>
            <a:schemeClr val="bg2"/>
          </a:solidFill>
          <a:latin typeface="+mj-lt"/>
          <a:ea typeface="+mj-ea"/>
          <a:cs typeface="+mj-cs"/>
        </a:defRPr>
      </a:lvl1pPr>
      <a:lvl2pPr algn="r" rtl="0" fontAlgn="base">
        <a:lnSpc>
          <a:spcPct val="90000"/>
        </a:lnSpc>
        <a:spcBef>
          <a:spcPct val="0"/>
        </a:spcBef>
        <a:spcAft>
          <a:spcPct val="0"/>
        </a:spcAft>
        <a:defRPr sz="4400">
          <a:solidFill>
            <a:schemeClr val="bg2"/>
          </a:solidFill>
          <a:latin typeface="Arial Black" pitchFamily="34" charset="0"/>
        </a:defRPr>
      </a:lvl2pPr>
      <a:lvl3pPr algn="r" rtl="0" fontAlgn="base">
        <a:lnSpc>
          <a:spcPct val="90000"/>
        </a:lnSpc>
        <a:spcBef>
          <a:spcPct val="0"/>
        </a:spcBef>
        <a:spcAft>
          <a:spcPct val="0"/>
        </a:spcAft>
        <a:defRPr sz="4400">
          <a:solidFill>
            <a:schemeClr val="bg2"/>
          </a:solidFill>
          <a:latin typeface="Arial Black" pitchFamily="34" charset="0"/>
        </a:defRPr>
      </a:lvl3pPr>
      <a:lvl4pPr algn="r" rtl="0" fontAlgn="base">
        <a:lnSpc>
          <a:spcPct val="90000"/>
        </a:lnSpc>
        <a:spcBef>
          <a:spcPct val="0"/>
        </a:spcBef>
        <a:spcAft>
          <a:spcPct val="0"/>
        </a:spcAft>
        <a:defRPr sz="4400">
          <a:solidFill>
            <a:schemeClr val="bg2"/>
          </a:solidFill>
          <a:latin typeface="Arial Black" pitchFamily="34" charset="0"/>
        </a:defRPr>
      </a:lvl4pPr>
      <a:lvl5pPr algn="r" rtl="0" fontAlgn="base">
        <a:lnSpc>
          <a:spcPct val="90000"/>
        </a:lnSpc>
        <a:spcBef>
          <a:spcPct val="0"/>
        </a:spcBef>
        <a:spcAft>
          <a:spcPct val="0"/>
        </a:spcAft>
        <a:defRPr sz="4400">
          <a:solidFill>
            <a:schemeClr val="bg2"/>
          </a:solidFill>
          <a:latin typeface="Arial Black" pitchFamily="34" charset="0"/>
        </a:defRPr>
      </a:lvl5pPr>
      <a:lvl6pPr marL="457200" algn="r" rtl="0" fontAlgn="base">
        <a:lnSpc>
          <a:spcPct val="90000"/>
        </a:lnSpc>
        <a:spcBef>
          <a:spcPct val="0"/>
        </a:spcBef>
        <a:spcAft>
          <a:spcPct val="0"/>
        </a:spcAft>
        <a:defRPr sz="4400">
          <a:solidFill>
            <a:schemeClr val="bg2"/>
          </a:solidFill>
          <a:latin typeface="Arial Black" pitchFamily="34" charset="0"/>
        </a:defRPr>
      </a:lvl6pPr>
      <a:lvl7pPr marL="914400" algn="r" rtl="0" fontAlgn="base">
        <a:lnSpc>
          <a:spcPct val="90000"/>
        </a:lnSpc>
        <a:spcBef>
          <a:spcPct val="0"/>
        </a:spcBef>
        <a:spcAft>
          <a:spcPct val="0"/>
        </a:spcAft>
        <a:defRPr sz="4400">
          <a:solidFill>
            <a:schemeClr val="bg2"/>
          </a:solidFill>
          <a:latin typeface="Arial Black" pitchFamily="34" charset="0"/>
        </a:defRPr>
      </a:lvl7pPr>
      <a:lvl8pPr marL="1371600" algn="r" rtl="0" fontAlgn="base">
        <a:lnSpc>
          <a:spcPct val="90000"/>
        </a:lnSpc>
        <a:spcBef>
          <a:spcPct val="0"/>
        </a:spcBef>
        <a:spcAft>
          <a:spcPct val="0"/>
        </a:spcAft>
        <a:defRPr sz="4400">
          <a:solidFill>
            <a:schemeClr val="bg2"/>
          </a:solidFill>
          <a:latin typeface="Arial Black" pitchFamily="34" charset="0"/>
        </a:defRPr>
      </a:lvl8pPr>
      <a:lvl9pPr marL="1828800" algn="r" rtl="0" fontAlgn="base">
        <a:lnSpc>
          <a:spcPct val="90000"/>
        </a:lnSpc>
        <a:spcBef>
          <a:spcPct val="0"/>
        </a:spcBef>
        <a:spcAft>
          <a:spcPct val="0"/>
        </a:spcAft>
        <a:defRPr sz="4400">
          <a:solidFill>
            <a:schemeClr val="bg2"/>
          </a:solidFill>
          <a:latin typeface="Arial Black" pitchFamily="34" charset="0"/>
        </a:defRPr>
      </a:lvl9pPr>
    </p:titleStyle>
    <p:bodyStyle>
      <a:lvl1pPr marL="228600" indent="-228600" algn="l" rtl="0" fontAlgn="base">
        <a:lnSpc>
          <a:spcPct val="90000"/>
        </a:lnSpc>
        <a:spcBef>
          <a:spcPts val="1000"/>
        </a:spcBef>
        <a:spcAft>
          <a:spcPct val="0"/>
        </a:spcAft>
        <a:buClr>
          <a:schemeClr val="bg2"/>
        </a:buClr>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Clr>
          <a:schemeClr val="bg2"/>
        </a:buClr>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Clr>
          <a:schemeClr val="bg2"/>
        </a:buClr>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Clr>
          <a:schemeClr val="bg2"/>
        </a:buClr>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Clr>
          <a:schemeClr val="bg2"/>
        </a:buClr>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36.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mailto:klaperriere.iusmm@ssss.gouv.qc.ca" TargetMode="External"/><Relationship Id="rId2" Type="http://schemas.openxmlformats.org/officeDocument/2006/relationships/hyperlink" Target="mailto:ethiqueclinique.cemtl@ssss.gouv.qc.ca" TargetMode="External"/><Relationship Id="rId1" Type="http://schemas.openxmlformats.org/officeDocument/2006/relationships/slideLayout" Target="../slideLayouts/slideLayout2.xml"/><Relationship Id="rId4" Type="http://schemas.openxmlformats.org/officeDocument/2006/relationships/hyperlink" Target="mailto:marlene.galdin.cemtl@ssss.gouv.qc.ca" TargetMode="Externa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151017" y="1605860"/>
            <a:ext cx="9535886" cy="2292096"/>
          </a:xfrm>
        </p:spPr>
        <p:txBody>
          <a:bodyPr>
            <a:normAutofit/>
          </a:bodyPr>
          <a:lstStyle/>
          <a:p>
            <a:pPr algn="ctr"/>
            <a:r>
              <a:rPr lang="fr-CA" sz="4900" dirty="0" smtClean="0"/>
              <a:t>Assemblée</a:t>
            </a:r>
            <a:r>
              <a:rPr lang="en-CA" sz="5400" dirty="0" smtClean="0"/>
              <a:t> </a:t>
            </a:r>
            <a:r>
              <a:rPr lang="fr-CA" sz="4900" dirty="0" smtClean="0"/>
              <a:t>générale annuelle du Conseil multidisciplinaire</a:t>
            </a:r>
          </a:p>
        </p:txBody>
      </p:sp>
      <p:sp>
        <p:nvSpPr>
          <p:cNvPr id="14338" name="Sous-titre 2"/>
          <p:cNvSpPr>
            <a:spLocks noGrp="1"/>
          </p:cNvSpPr>
          <p:nvPr>
            <p:ph type="subTitle" idx="1"/>
          </p:nvPr>
        </p:nvSpPr>
        <p:spPr>
          <a:xfrm>
            <a:off x="3226978" y="4379323"/>
            <a:ext cx="6796587" cy="1655763"/>
          </a:xfrm>
        </p:spPr>
        <p:txBody>
          <a:bodyPr/>
          <a:lstStyle/>
          <a:p>
            <a:pPr algn="ctr"/>
            <a:r>
              <a:rPr lang="en-CA" dirty="0" smtClean="0"/>
              <a:t>Mardi le 4 </a:t>
            </a:r>
            <a:r>
              <a:rPr lang="fr-CA" dirty="0" smtClean="0"/>
              <a:t>juin</a:t>
            </a:r>
            <a:r>
              <a:rPr lang="en-CA" dirty="0" smtClean="0"/>
              <a:t> 2018, 12 h 00</a:t>
            </a:r>
          </a:p>
          <a:p>
            <a:pPr algn="ctr"/>
            <a:endParaRPr lang="fr-CA"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Présentation du rapport annuel 2017-2018</a:t>
            </a:r>
          </a:p>
        </p:txBody>
      </p:sp>
      <p:sp>
        <p:nvSpPr>
          <p:cNvPr id="3" name="Espace réservé du contenu 2"/>
          <p:cNvSpPr>
            <a:spLocks noGrp="1"/>
          </p:cNvSpPr>
          <p:nvPr>
            <p:ph idx="1"/>
          </p:nvPr>
        </p:nvSpPr>
        <p:spPr/>
        <p:txBody>
          <a:bodyPr/>
          <a:lstStyle/>
          <a:p>
            <a:pPr marL="342900" lvl="0" indent="-342900" algn="just">
              <a:spcBef>
                <a:spcPts val="600"/>
              </a:spcBef>
              <a:spcAft>
                <a:spcPts val="0"/>
              </a:spcAft>
              <a:buFont typeface="Symbol" panose="05050102010706020507" pitchFamily="18" charset="2"/>
              <a:buChar char=""/>
            </a:pPr>
            <a:r>
              <a:rPr lang="fr-CA" b="1" u="sng" dirty="0">
                <a:ea typeface="Times New Roman" panose="02020603050405020304" pitchFamily="18" charset="0"/>
                <a:cs typeface="Times New Roman" panose="02020603050405020304" pitchFamily="18" charset="0"/>
              </a:rPr>
              <a:t>CMPC</a:t>
            </a:r>
            <a:endParaRPr lang="fr-CA" b="1" dirty="0">
              <a:ea typeface="Times New Roman" panose="02020603050405020304" pitchFamily="18" charset="0"/>
              <a:cs typeface="Times New Roman" panose="02020603050405020304" pitchFamily="18" charset="0"/>
            </a:endParaRPr>
          </a:p>
          <a:p>
            <a:pPr lvl="1">
              <a:lnSpc>
                <a:spcPct val="100000"/>
              </a:lnSpc>
              <a:spcBef>
                <a:spcPts val="600"/>
              </a:spcBef>
              <a:spcAft>
                <a:spcPts val="0"/>
              </a:spcAft>
              <a:buFont typeface="Arial" panose="020B0604020202020204" pitchFamily="34" charset="0"/>
              <a:buChar char="•"/>
            </a:pPr>
            <a:r>
              <a:rPr lang="fr-CA" dirty="0">
                <a:ea typeface="Times New Roman" panose="02020603050405020304" pitchFamily="18" charset="0"/>
                <a:cs typeface="Arial" panose="020B0604020202020204" pitchFamily="34" charset="0"/>
              </a:rPr>
              <a:t>Il agit à titre de conseil auprès de l’organisation en ce qui a trait au maintien et à la promotion des compétences de ses membres. </a:t>
            </a:r>
            <a:endParaRPr lang="fr-CA" dirty="0">
              <a:ea typeface="Times New Roman" panose="02020603050405020304" pitchFamily="18" charset="0"/>
              <a:cs typeface="Times New Roman" panose="02020603050405020304" pitchFamily="18" charset="0"/>
            </a:endParaRPr>
          </a:p>
          <a:p>
            <a:pPr lvl="1">
              <a:lnSpc>
                <a:spcPct val="100000"/>
              </a:lnSpc>
              <a:spcBef>
                <a:spcPts val="300"/>
              </a:spcBef>
              <a:spcAft>
                <a:spcPts val="0"/>
              </a:spcAft>
              <a:buFont typeface="Arial" panose="020B0604020202020204" pitchFamily="34" charset="0"/>
              <a:buChar char="•"/>
            </a:pPr>
            <a:r>
              <a:rPr lang="fr-CA" dirty="0">
                <a:ea typeface="Times New Roman" panose="02020603050405020304" pitchFamily="18" charset="0"/>
                <a:cs typeface="Times New Roman" panose="02020603050405020304" pitchFamily="18" charset="0"/>
              </a:rPr>
              <a:t>Nous</a:t>
            </a:r>
            <a:r>
              <a:rPr lang="fr-CA" dirty="0">
                <a:ea typeface="Times New Roman" panose="02020603050405020304" pitchFamily="18" charset="0"/>
                <a:cs typeface="Arial" panose="020B0604020202020204" pitchFamily="34" charset="0"/>
              </a:rPr>
              <a:t> avons saisi la Direction générale des difficultés que le comité rencontre dans la réalisation de son mandat. </a:t>
            </a:r>
            <a:endParaRPr lang="fr-CA" dirty="0">
              <a:ea typeface="Times New Roman" panose="02020603050405020304" pitchFamily="18" charset="0"/>
              <a:cs typeface="Times New Roman" panose="02020603050405020304" pitchFamily="18" charset="0"/>
            </a:endParaRPr>
          </a:p>
          <a:p>
            <a:pPr lvl="1">
              <a:lnSpc>
                <a:spcPct val="100000"/>
              </a:lnSpc>
              <a:spcBef>
                <a:spcPts val="300"/>
              </a:spcBef>
              <a:spcAft>
                <a:spcPts val="0"/>
              </a:spcAft>
              <a:buFont typeface="Arial" panose="020B0604020202020204" pitchFamily="34" charset="0"/>
              <a:buChar char="•"/>
            </a:pPr>
            <a:r>
              <a:rPr lang="fr-CA" dirty="0">
                <a:ea typeface="Times New Roman" panose="02020603050405020304" pitchFamily="18" charset="0"/>
                <a:cs typeface="Times New Roman" panose="02020603050405020304" pitchFamily="18" charset="0"/>
              </a:rPr>
              <a:t>Proposition</a:t>
            </a:r>
            <a:r>
              <a:rPr lang="fr-CA" dirty="0">
                <a:ea typeface="Times New Roman" panose="02020603050405020304" pitchFamily="18" charset="0"/>
                <a:cs typeface="Arial" panose="020B0604020202020204" pitchFamily="34" charset="0"/>
              </a:rPr>
              <a:t> déposée pour que la Direction générale et la Direction des services multidisciplinaires conviennent avec la Direction des ressources humaines et le CECM d’un calendrier de rencontres correspondant aux étapes de l’élaboration du PDC et du plan de communication qui s’en suit.</a:t>
            </a:r>
            <a:endParaRPr lang="fr-CA" dirty="0">
              <a:ea typeface="Times New Roman" panose="02020603050405020304" pitchFamily="18" charset="0"/>
              <a:cs typeface="Times New Roman" panose="02020603050405020304" pitchFamily="18" charset="0"/>
            </a:endParaRPr>
          </a:p>
          <a:p>
            <a:endParaRPr lang="fr-CA" dirty="0"/>
          </a:p>
        </p:txBody>
      </p:sp>
    </p:spTree>
    <p:extLst>
      <p:ext uri="{BB962C8B-B14F-4D97-AF65-F5344CB8AC3E}">
        <p14:creationId xmlns:p14="http://schemas.microsoft.com/office/powerpoint/2010/main" val="35010323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Présentation du rapport annuel 2017-2018</a:t>
            </a:r>
          </a:p>
        </p:txBody>
      </p:sp>
      <p:sp>
        <p:nvSpPr>
          <p:cNvPr id="3" name="Espace réservé du contenu 2"/>
          <p:cNvSpPr>
            <a:spLocks noGrp="1"/>
          </p:cNvSpPr>
          <p:nvPr>
            <p:ph idx="1"/>
          </p:nvPr>
        </p:nvSpPr>
        <p:spPr/>
        <p:txBody>
          <a:bodyPr/>
          <a:lstStyle/>
          <a:p>
            <a:pPr marL="342900" lvl="0" indent="-342900" algn="just">
              <a:spcBef>
                <a:spcPts val="600"/>
              </a:spcBef>
              <a:spcAft>
                <a:spcPts val="0"/>
              </a:spcAft>
              <a:buFont typeface="Symbol" panose="05050102010706020507" pitchFamily="18" charset="2"/>
              <a:buChar char=""/>
            </a:pPr>
            <a:r>
              <a:rPr lang="fr-CA" b="1" u="sng" dirty="0">
                <a:ea typeface="Times New Roman" panose="02020603050405020304" pitchFamily="18" charset="0"/>
                <a:cs typeface="Times New Roman" panose="02020603050405020304" pitchFamily="18" charset="0"/>
              </a:rPr>
              <a:t>Comité</a:t>
            </a:r>
            <a:r>
              <a:rPr lang="fr-CA" b="1" u="sng" dirty="0">
                <a:ea typeface="Times New Roman" panose="02020603050405020304" pitchFamily="18" charset="0"/>
                <a:cs typeface="Arial" panose="020B0604020202020204" pitchFamily="34" charset="0"/>
              </a:rPr>
              <a:t> des communications</a:t>
            </a:r>
            <a:endParaRPr lang="fr-CA" b="1" dirty="0">
              <a:ea typeface="Times New Roman" panose="02020603050405020304" pitchFamily="18" charset="0"/>
              <a:cs typeface="Times New Roman" panose="02020603050405020304" pitchFamily="18" charset="0"/>
            </a:endParaRPr>
          </a:p>
          <a:p>
            <a:pPr lvl="1">
              <a:lnSpc>
                <a:spcPct val="100000"/>
              </a:lnSpc>
              <a:spcBef>
                <a:spcPts val="600"/>
              </a:spcBef>
              <a:spcAft>
                <a:spcPts val="0"/>
              </a:spcAft>
              <a:buFont typeface="Arial" panose="020B0604020202020204" pitchFamily="34" charset="0"/>
              <a:buChar char="•"/>
            </a:pPr>
            <a:r>
              <a:rPr lang="fr-CA" dirty="0">
                <a:ea typeface="Times New Roman" panose="02020603050405020304" pitchFamily="18" charset="0"/>
                <a:cs typeface="Times New Roman" panose="02020603050405020304" pitchFamily="18" charset="0"/>
              </a:rPr>
              <a:t>Nous avons publié onze bulletins d’informations. </a:t>
            </a:r>
          </a:p>
          <a:p>
            <a:pPr lvl="1">
              <a:lnSpc>
                <a:spcPct val="100000"/>
              </a:lnSpc>
              <a:spcBef>
                <a:spcPts val="300"/>
              </a:spcBef>
              <a:spcAft>
                <a:spcPts val="0"/>
              </a:spcAft>
              <a:buFont typeface="Arial" panose="020B0604020202020204" pitchFamily="34" charset="0"/>
              <a:buChar char="•"/>
            </a:pPr>
            <a:r>
              <a:rPr lang="fr-CA" dirty="0">
                <a:ea typeface="Times New Roman" panose="02020603050405020304" pitchFamily="18" charset="0"/>
                <a:cs typeface="Times New Roman" panose="02020603050405020304" pitchFamily="18" charset="0"/>
              </a:rPr>
              <a:t>Une mise à jour régulière de la page intranet a été faite. </a:t>
            </a:r>
          </a:p>
          <a:p>
            <a:pPr lvl="1">
              <a:lnSpc>
                <a:spcPct val="100000"/>
              </a:lnSpc>
              <a:spcBef>
                <a:spcPts val="300"/>
              </a:spcBef>
              <a:spcAft>
                <a:spcPts val="0"/>
              </a:spcAft>
              <a:buFont typeface="Arial" panose="020B0604020202020204" pitchFamily="34" charset="0"/>
              <a:buChar char="•"/>
            </a:pPr>
            <a:r>
              <a:rPr lang="fr-CA" dirty="0">
                <a:ea typeface="Times New Roman" panose="02020603050405020304" pitchFamily="18" charset="0"/>
                <a:cs typeface="Times New Roman" panose="02020603050405020304" pitchFamily="18" charset="0"/>
              </a:rPr>
              <a:t>Un dépliant pour aider à mieux comprendre ce qu’est un Conseil Multidisciplinaire a été rédigé et déposé au service des communications pour un  soutien à l’infographie.</a:t>
            </a:r>
          </a:p>
          <a:p>
            <a:endParaRPr lang="fr-CA" dirty="0"/>
          </a:p>
        </p:txBody>
      </p:sp>
    </p:spTree>
    <p:extLst>
      <p:ext uri="{BB962C8B-B14F-4D97-AF65-F5344CB8AC3E}">
        <p14:creationId xmlns:p14="http://schemas.microsoft.com/office/powerpoint/2010/main" val="26052167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Présentation du rapport annuel 2017-2018</a:t>
            </a:r>
            <a:endParaRPr lang="fr-CA" dirty="0"/>
          </a:p>
        </p:txBody>
      </p:sp>
      <p:sp>
        <p:nvSpPr>
          <p:cNvPr id="3" name="Espace réservé du contenu 2"/>
          <p:cNvSpPr>
            <a:spLocks noGrp="1"/>
          </p:cNvSpPr>
          <p:nvPr>
            <p:ph idx="1"/>
          </p:nvPr>
        </p:nvSpPr>
        <p:spPr/>
        <p:txBody>
          <a:bodyPr/>
          <a:lstStyle/>
          <a:p>
            <a:pPr lvl="0"/>
            <a:r>
              <a:rPr lang="fr-CA" b="1" u="sng" dirty="0"/>
              <a:t>ACMQ</a:t>
            </a:r>
            <a:endParaRPr lang="fr-CA" b="1" dirty="0"/>
          </a:p>
          <a:p>
            <a:pPr lvl="1"/>
            <a:r>
              <a:rPr lang="fr-CA" dirty="0"/>
              <a:t>Participation au colloque de l’ACMQ</a:t>
            </a:r>
          </a:p>
          <a:p>
            <a:pPr lvl="1"/>
            <a:r>
              <a:rPr lang="fr-CA" dirty="0"/>
              <a:t>Collaboration au comité de travail  de l’ACMQ</a:t>
            </a:r>
          </a:p>
          <a:p>
            <a:pPr lvl="1"/>
            <a:r>
              <a:rPr lang="fr-CA" dirty="0"/>
              <a:t>Participation d’un membre de notre CM au CA de l’ACMQ. </a:t>
            </a:r>
            <a:endParaRPr lang="fr-CA" dirty="0" smtClean="0"/>
          </a:p>
          <a:p>
            <a:pPr lvl="1"/>
            <a:endParaRPr lang="fr-CA" dirty="0"/>
          </a:p>
          <a:p>
            <a:pPr lvl="0"/>
            <a:r>
              <a:rPr lang="fr-CA" b="1" u="sng" dirty="0"/>
              <a:t>Révision Statut et règlement</a:t>
            </a:r>
            <a:endParaRPr lang="fr-CA" b="1" dirty="0"/>
          </a:p>
          <a:p>
            <a:pPr lvl="1">
              <a:lnSpc>
                <a:spcPct val="100000"/>
              </a:lnSpc>
            </a:pPr>
            <a:r>
              <a:rPr lang="fr-CA" dirty="0"/>
              <a:t>Dépôt à la direction générale de nos statuts et règlements pour validation auprès du ministère et adoption par le CA du CIUSSS</a:t>
            </a:r>
          </a:p>
          <a:p>
            <a:endParaRPr lang="fr-CA" dirty="0"/>
          </a:p>
        </p:txBody>
      </p:sp>
    </p:spTree>
    <p:extLst>
      <p:ext uri="{BB962C8B-B14F-4D97-AF65-F5344CB8AC3E}">
        <p14:creationId xmlns:p14="http://schemas.microsoft.com/office/powerpoint/2010/main" val="25457459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Présentation du rapport annuel 2017-2018</a:t>
            </a:r>
          </a:p>
        </p:txBody>
      </p:sp>
      <p:sp>
        <p:nvSpPr>
          <p:cNvPr id="3" name="Espace réservé du contenu 2"/>
          <p:cNvSpPr>
            <a:spLocks noGrp="1"/>
          </p:cNvSpPr>
          <p:nvPr>
            <p:ph idx="1"/>
          </p:nvPr>
        </p:nvSpPr>
        <p:spPr/>
        <p:txBody>
          <a:bodyPr/>
          <a:lstStyle/>
          <a:p>
            <a:pPr marL="342900" lvl="0" indent="-342900" algn="just">
              <a:spcBef>
                <a:spcPts val="600"/>
              </a:spcBef>
              <a:spcAft>
                <a:spcPts val="0"/>
              </a:spcAft>
              <a:buFont typeface="Symbol" panose="05050102010706020507" pitchFamily="18" charset="2"/>
              <a:buChar char=""/>
            </a:pPr>
            <a:r>
              <a:rPr lang="fr-CA" b="1" u="sng" dirty="0">
                <a:ea typeface="Times New Roman" panose="02020603050405020304" pitchFamily="18" charset="0"/>
                <a:cs typeface="Times New Roman" panose="02020603050405020304" pitchFamily="18" charset="0"/>
              </a:rPr>
              <a:t>Participation à des comités de l’établissement</a:t>
            </a:r>
            <a:endParaRPr lang="fr-CA" b="1" dirty="0">
              <a:ea typeface="Times New Roman" panose="02020603050405020304" pitchFamily="18" charset="0"/>
              <a:cs typeface="Times New Roman" panose="02020603050405020304" pitchFamily="18" charset="0"/>
            </a:endParaRPr>
          </a:p>
          <a:p>
            <a:pPr lvl="1">
              <a:lnSpc>
                <a:spcPct val="100000"/>
              </a:lnSpc>
              <a:spcBef>
                <a:spcPts val="600"/>
              </a:spcBef>
              <a:spcAft>
                <a:spcPts val="0"/>
              </a:spcAft>
              <a:buFont typeface="Arial" panose="020B0604020202020204" pitchFamily="34" charset="0"/>
              <a:buChar char="•"/>
            </a:pPr>
            <a:r>
              <a:rPr lang="fr-CA" dirty="0">
                <a:ea typeface="Times New Roman" panose="02020603050405020304" pitchFamily="18" charset="0"/>
                <a:cs typeface="Times New Roman" panose="02020603050405020304" pitchFamily="18" charset="0"/>
              </a:rPr>
              <a:t>Comité de gestion des risques</a:t>
            </a:r>
          </a:p>
          <a:p>
            <a:pPr lvl="1">
              <a:lnSpc>
                <a:spcPct val="100000"/>
              </a:lnSpc>
              <a:spcBef>
                <a:spcPts val="300"/>
              </a:spcBef>
              <a:spcAft>
                <a:spcPts val="0"/>
              </a:spcAft>
              <a:buFont typeface="Arial" panose="020B0604020202020204" pitchFamily="34" charset="0"/>
              <a:buChar char="•"/>
            </a:pPr>
            <a:r>
              <a:rPr lang="fr-CA" dirty="0">
                <a:ea typeface="Times New Roman" panose="02020603050405020304" pitchFamily="18" charset="0"/>
                <a:cs typeface="Times New Roman" panose="02020603050405020304" pitchFamily="18" charset="0"/>
              </a:rPr>
              <a:t>Comité des pratiques </a:t>
            </a:r>
            <a:r>
              <a:rPr lang="fr-CA" dirty="0" smtClean="0">
                <a:ea typeface="Times New Roman" panose="02020603050405020304" pitchFamily="18" charset="0"/>
                <a:cs typeface="Times New Roman" panose="02020603050405020304" pitchFamily="18" charset="0"/>
              </a:rPr>
              <a:t>professionnelles</a:t>
            </a:r>
          </a:p>
          <a:p>
            <a:pPr lvl="1">
              <a:lnSpc>
                <a:spcPct val="100000"/>
              </a:lnSpc>
              <a:spcBef>
                <a:spcPts val="300"/>
              </a:spcBef>
              <a:spcAft>
                <a:spcPts val="0"/>
              </a:spcAft>
              <a:buFont typeface="Arial" panose="020B0604020202020204" pitchFamily="34" charset="0"/>
              <a:buChar char="•"/>
            </a:pPr>
            <a:r>
              <a:rPr lang="fr-CA" dirty="0" smtClean="0">
                <a:ea typeface="Times New Roman" panose="02020603050405020304" pitchFamily="18" charset="0"/>
                <a:cs typeface="Times New Roman" panose="02020603050405020304" pitchFamily="18" charset="0"/>
              </a:rPr>
              <a:t>Participation </a:t>
            </a:r>
            <a:r>
              <a:rPr lang="fr-CA" dirty="0">
                <a:ea typeface="Times New Roman" panose="02020603050405020304" pitchFamily="18" charset="0"/>
                <a:cs typeface="Times New Roman" panose="02020603050405020304" pitchFamily="18" charset="0"/>
              </a:rPr>
              <a:t>ponctuelle à certains comités à la demande de la direction générale</a:t>
            </a:r>
            <a:endParaRPr lang="fr-CA" dirty="0"/>
          </a:p>
        </p:txBody>
      </p:sp>
    </p:spTree>
    <p:extLst>
      <p:ext uri="{BB962C8B-B14F-4D97-AF65-F5344CB8AC3E}">
        <p14:creationId xmlns:p14="http://schemas.microsoft.com/office/powerpoint/2010/main" val="26824273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Présentation du rapport annuel 2017-2018</a:t>
            </a:r>
          </a:p>
        </p:txBody>
      </p:sp>
      <p:sp>
        <p:nvSpPr>
          <p:cNvPr id="3" name="Espace réservé du contenu 2"/>
          <p:cNvSpPr>
            <a:spLocks noGrp="1"/>
          </p:cNvSpPr>
          <p:nvPr>
            <p:ph idx="1"/>
          </p:nvPr>
        </p:nvSpPr>
        <p:spPr/>
        <p:txBody>
          <a:bodyPr/>
          <a:lstStyle/>
          <a:p>
            <a:pPr marL="342900" lvl="0" indent="-342900">
              <a:spcAft>
                <a:spcPts val="0"/>
              </a:spcAft>
              <a:buFont typeface="+mj-lt"/>
              <a:buAutoNum type="arabicPeriod"/>
            </a:pPr>
            <a:r>
              <a:rPr lang="fr-CA" b="1" u="sng" dirty="0">
                <a:latin typeface="Calibri" panose="020F0502020204030204" pitchFamily="34" charset="0"/>
                <a:ea typeface="Times New Roman" panose="02020603050405020304" pitchFamily="18" charset="0"/>
                <a:cs typeface="Times New Roman" panose="02020603050405020304" pitchFamily="18" charset="0"/>
              </a:rPr>
              <a:t>Avis et recommandations</a:t>
            </a:r>
            <a:endParaRPr lang="fr-CA" dirty="0">
              <a:latin typeface="Arial" panose="020B0604020202020204" pitchFamily="34" charset="0"/>
              <a:ea typeface="Times New Roman" panose="02020603050405020304" pitchFamily="18" charset="0"/>
              <a:cs typeface="Times New Roman" panose="02020603050405020304" pitchFamily="18" charset="0"/>
            </a:endParaRPr>
          </a:p>
          <a:p>
            <a:pPr>
              <a:spcBef>
                <a:spcPts val="600"/>
              </a:spcBef>
              <a:spcAft>
                <a:spcPts val="600"/>
              </a:spcAft>
            </a:pPr>
            <a:r>
              <a:rPr lang="fr-CA" dirty="0">
                <a:latin typeface="Calibri" panose="020F0502020204030204" pitchFamily="34" charset="0"/>
                <a:ea typeface="Times New Roman" panose="02020603050405020304" pitchFamily="18" charset="0"/>
                <a:cs typeface="Arial" panose="020B0604020202020204" pitchFamily="34" charset="0"/>
              </a:rPr>
              <a:t>Présentés au président-directeur général</a:t>
            </a:r>
            <a:endParaRPr lang="fr-CA" dirty="0">
              <a:latin typeface="Arial" panose="020B0604020202020204" pitchFamily="34" charset="0"/>
              <a:ea typeface="Times New Roman" panose="02020603050405020304" pitchFamily="18" charset="0"/>
              <a:cs typeface="Times New Roman" panose="02020603050405020304" pitchFamily="18" charset="0"/>
            </a:endParaRPr>
          </a:p>
          <a:p>
            <a:endParaRPr lang="fr-CA" dirty="0"/>
          </a:p>
        </p:txBody>
      </p:sp>
      <p:graphicFrame>
        <p:nvGraphicFramePr>
          <p:cNvPr id="10" name="Tableau 9"/>
          <p:cNvGraphicFramePr>
            <a:graphicFrameLocks noGrp="1"/>
          </p:cNvGraphicFramePr>
          <p:nvPr>
            <p:extLst>
              <p:ext uri="{D42A27DB-BD31-4B8C-83A1-F6EECF244321}">
                <p14:modId xmlns:p14="http://schemas.microsoft.com/office/powerpoint/2010/main" val="397524998"/>
              </p:ext>
            </p:extLst>
          </p:nvPr>
        </p:nvGraphicFramePr>
        <p:xfrm>
          <a:off x="390144" y="3023616"/>
          <a:ext cx="10490454" cy="2804159"/>
        </p:xfrm>
        <a:graphic>
          <a:graphicData uri="http://schemas.openxmlformats.org/drawingml/2006/table">
            <a:tbl>
              <a:tblPr firstRow="1" firstCol="1" bandRow="1"/>
              <a:tblGrid>
                <a:gridCol w="7937078"/>
                <a:gridCol w="2553376"/>
              </a:tblGrid>
              <a:tr h="701039">
                <a:tc>
                  <a:txBody>
                    <a:bodyPr/>
                    <a:lstStyle/>
                    <a:p>
                      <a:pPr algn="ctr">
                        <a:spcAft>
                          <a:spcPts val="0"/>
                        </a:spcAft>
                      </a:pPr>
                      <a:r>
                        <a:rPr lang="fr-CA" sz="1100" b="1"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Sujets</a:t>
                      </a:r>
                      <a:endParaRPr lang="fr-CA"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A5A5A5"/>
                      </a:solidFill>
                      <a:prstDash val="solid"/>
                      <a:round/>
                      <a:headEnd type="none" w="med" len="med"/>
                      <a:tailEnd type="none" w="med" len="med"/>
                    </a:lnL>
                    <a:lnR>
                      <a:noFill/>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A5A5A5"/>
                    </a:solidFill>
                  </a:tcPr>
                </a:tc>
                <a:tc>
                  <a:txBody>
                    <a:bodyPr/>
                    <a:lstStyle/>
                    <a:p>
                      <a:pPr algn="ctr">
                        <a:spcAft>
                          <a:spcPts val="0"/>
                        </a:spcAft>
                      </a:pPr>
                      <a:r>
                        <a:rPr lang="fr-FR" sz="11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Date</a:t>
                      </a:r>
                      <a:endParaRPr lang="fr-CA"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A5A5A5"/>
                    </a:solidFill>
                  </a:tcPr>
                </a:tc>
              </a:tr>
              <a:tr h="701039">
                <a:tc>
                  <a:txBody>
                    <a:bodyPr/>
                    <a:lstStyle/>
                    <a:p>
                      <a:pPr>
                        <a:spcAft>
                          <a:spcPts val="0"/>
                        </a:spcAft>
                      </a:pPr>
                      <a:r>
                        <a:rPr lang="fr-FR" sz="1800" b="1" dirty="0">
                          <a:effectLst/>
                          <a:latin typeface="Calibri" panose="020F0502020204030204" pitchFamily="34" charset="0"/>
                          <a:ea typeface="Times New Roman" panose="02020603050405020304" pitchFamily="18" charset="0"/>
                          <a:cs typeface="Arial" panose="020B0604020202020204" pitchFamily="34" charset="0"/>
                        </a:rPr>
                        <a:t>Avis sur la politique portant sur l’élaboration et la révision des plans d’intervention (POL-030).</a:t>
                      </a:r>
                      <a:endParaRPr lang="fr-CA" sz="18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pPr>
                        <a:spcAft>
                          <a:spcPts val="0"/>
                        </a:spcAft>
                      </a:pPr>
                      <a:r>
                        <a:rPr lang="fr-FR" sz="1800" b="1">
                          <a:solidFill>
                            <a:srgbClr val="000000"/>
                          </a:solidFill>
                          <a:effectLst/>
                          <a:latin typeface="Calibri" panose="020F0502020204030204" pitchFamily="34" charset="0"/>
                          <a:ea typeface="Times New Roman" panose="02020603050405020304" pitchFamily="18" charset="0"/>
                          <a:cs typeface="Arial" panose="020B0604020202020204" pitchFamily="34" charset="0"/>
                        </a:rPr>
                        <a:t>8 septembre 2017</a:t>
                      </a:r>
                      <a:endParaRPr lang="fr-CA" sz="1800" b="1">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r>
              <a:tr h="1402081">
                <a:tc>
                  <a:txBody>
                    <a:bodyPr/>
                    <a:lstStyle/>
                    <a:p>
                      <a:pPr>
                        <a:spcBef>
                          <a:spcPts val="300"/>
                        </a:spcBef>
                        <a:spcAft>
                          <a:spcPts val="0"/>
                        </a:spcAft>
                      </a:pPr>
                      <a:r>
                        <a:rPr lang="fr-CA" sz="1800" b="1" dirty="0" smtClean="0">
                          <a:effectLst/>
                          <a:latin typeface="Calibri" panose="020F0502020204030204" pitchFamily="34" charset="0"/>
                          <a:ea typeface="Times New Roman" panose="02020603050405020304" pitchFamily="18" charset="0"/>
                          <a:cs typeface="Arial" panose="020B0604020202020204" pitchFamily="34" charset="0"/>
                        </a:rPr>
                        <a:t>Avis sur le plan </a:t>
                      </a:r>
                      <a:r>
                        <a:rPr lang="fr-CA" sz="1800" b="1" dirty="0">
                          <a:effectLst/>
                          <a:latin typeface="Calibri" panose="020F0502020204030204" pitchFamily="34" charset="0"/>
                          <a:ea typeface="Times New Roman" panose="02020603050405020304" pitchFamily="18" charset="0"/>
                          <a:cs typeface="Arial" panose="020B0604020202020204" pitchFamily="34" charset="0"/>
                        </a:rPr>
                        <a:t>d’action qualité et sécurité pour l’Hôpital Santa Cabrini » de la Direction programme santé physique générale et spécialisée (DPSPGS)</a:t>
                      </a:r>
                      <a:endParaRPr lang="fr-CA" sz="18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pPr>
                        <a:spcBef>
                          <a:spcPts val="600"/>
                        </a:spcBef>
                        <a:spcAft>
                          <a:spcPts val="0"/>
                        </a:spcAft>
                      </a:pPr>
                      <a:r>
                        <a:rPr lang="fr-FR" sz="1800" b="1"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20 septembre 2017</a:t>
                      </a:r>
                      <a:endParaRPr lang="fr-CA" sz="18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r>
            </a:tbl>
          </a:graphicData>
        </a:graphic>
      </p:graphicFrame>
    </p:spTree>
    <p:extLst>
      <p:ext uri="{BB962C8B-B14F-4D97-AF65-F5344CB8AC3E}">
        <p14:creationId xmlns:p14="http://schemas.microsoft.com/office/powerpoint/2010/main" val="28178536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Présentation du rapport annuel 2017-2018</a:t>
            </a:r>
          </a:p>
        </p:txBody>
      </p:sp>
      <p:sp>
        <p:nvSpPr>
          <p:cNvPr id="3" name="Espace réservé du contenu 2"/>
          <p:cNvSpPr>
            <a:spLocks noGrp="1"/>
          </p:cNvSpPr>
          <p:nvPr>
            <p:ph idx="1"/>
          </p:nvPr>
        </p:nvSpPr>
        <p:spPr>
          <a:xfrm>
            <a:off x="475488" y="1459040"/>
            <a:ext cx="10515600" cy="3946518"/>
          </a:xfrm>
        </p:spPr>
        <p:txBody>
          <a:bodyPr/>
          <a:lstStyle/>
          <a:p>
            <a:pPr marL="0" lvl="0" indent="0">
              <a:spcAft>
                <a:spcPts val="0"/>
              </a:spcAft>
              <a:buNone/>
            </a:pPr>
            <a:r>
              <a:rPr lang="fr-CA" b="1" u="sng" dirty="0">
                <a:latin typeface="Calibri" panose="020F0502020204030204" pitchFamily="34" charset="0"/>
                <a:ea typeface="Times New Roman" panose="02020603050405020304" pitchFamily="18" charset="0"/>
                <a:cs typeface="Times New Roman" panose="02020603050405020304" pitchFamily="18" charset="0"/>
              </a:rPr>
              <a:t>Consultations</a:t>
            </a:r>
            <a:endParaRPr lang="fr-CA" dirty="0">
              <a:latin typeface="Arial" panose="020B0604020202020204" pitchFamily="34" charset="0"/>
              <a:ea typeface="Times New Roman" panose="02020603050405020304" pitchFamily="18" charset="0"/>
              <a:cs typeface="Times New Roman" panose="02020603050405020304" pitchFamily="18" charset="0"/>
            </a:endParaRPr>
          </a:p>
          <a:p>
            <a:r>
              <a:rPr lang="fr-CA" sz="1600" dirty="0"/>
              <a:t>Le comité exécutif a eu six rencontres de travail. Ces rencontres ont servi à recevoir huit </a:t>
            </a:r>
            <a:r>
              <a:rPr lang="fr-CA" sz="1600" dirty="0" smtClean="0"/>
              <a:t>présentations </a:t>
            </a:r>
            <a:r>
              <a:rPr lang="fr-CA" sz="1600" dirty="0"/>
              <a:t>provenant de différents comités ou directions de l’organisation</a:t>
            </a:r>
            <a:r>
              <a:rPr lang="fr-CA" sz="2000" dirty="0"/>
              <a:t>. </a:t>
            </a:r>
            <a:endParaRPr lang="fr-CA" sz="2000" dirty="0" smtClean="0"/>
          </a:p>
          <a:p>
            <a:endParaRPr lang="fr-CA" sz="2000" dirty="0"/>
          </a:p>
          <a:p>
            <a:endParaRPr lang="fr-CA" sz="2000" dirty="0"/>
          </a:p>
        </p:txBody>
      </p:sp>
      <p:graphicFrame>
        <p:nvGraphicFramePr>
          <p:cNvPr id="9" name="Tableau 8"/>
          <p:cNvGraphicFramePr>
            <a:graphicFrameLocks noGrp="1"/>
          </p:cNvGraphicFramePr>
          <p:nvPr>
            <p:extLst>
              <p:ext uri="{D42A27DB-BD31-4B8C-83A1-F6EECF244321}">
                <p14:modId xmlns:p14="http://schemas.microsoft.com/office/powerpoint/2010/main" val="3370667229"/>
              </p:ext>
            </p:extLst>
          </p:nvPr>
        </p:nvGraphicFramePr>
        <p:xfrm>
          <a:off x="475488" y="2938272"/>
          <a:ext cx="10405110" cy="3659209"/>
        </p:xfrm>
        <a:graphic>
          <a:graphicData uri="http://schemas.openxmlformats.org/drawingml/2006/table">
            <a:tbl>
              <a:tblPr firstRow="1" firstCol="1" bandRow="1"/>
              <a:tblGrid>
                <a:gridCol w="7872507"/>
                <a:gridCol w="2532603"/>
              </a:tblGrid>
              <a:tr h="451104">
                <a:tc>
                  <a:txBody>
                    <a:bodyPr/>
                    <a:lstStyle/>
                    <a:p>
                      <a:pPr algn="ctr">
                        <a:spcAft>
                          <a:spcPts val="0"/>
                        </a:spcAft>
                      </a:pPr>
                      <a:r>
                        <a:rPr lang="fr-CA" sz="1400" b="1"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Sujets</a:t>
                      </a:r>
                      <a:endParaRPr lang="fr-CA"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A5A5A5"/>
                      </a:solidFill>
                      <a:prstDash val="solid"/>
                      <a:round/>
                      <a:headEnd type="none" w="med" len="med"/>
                      <a:tailEnd type="none" w="med" len="med"/>
                    </a:lnL>
                    <a:lnR>
                      <a:noFill/>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A5A5A5"/>
                    </a:solidFill>
                  </a:tcPr>
                </a:tc>
                <a:tc>
                  <a:txBody>
                    <a:bodyPr/>
                    <a:lstStyle/>
                    <a:p>
                      <a:pPr algn="ctr">
                        <a:spcAft>
                          <a:spcPts val="0"/>
                        </a:spcAft>
                      </a:pPr>
                      <a:r>
                        <a:rPr lang="fr-FR" sz="1400" b="1"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Date</a:t>
                      </a:r>
                      <a:endParaRPr lang="fr-CA"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A5A5A5"/>
                    </a:solidFill>
                  </a:tcPr>
                </a:tc>
              </a:tr>
              <a:tr h="371215">
                <a:tc>
                  <a:txBody>
                    <a:bodyPr/>
                    <a:lstStyle/>
                    <a:p>
                      <a:pPr>
                        <a:spcAft>
                          <a:spcPts val="0"/>
                        </a:spcAft>
                      </a:pPr>
                      <a:r>
                        <a:rPr lang="fr-CA" sz="2000" b="1" dirty="0">
                          <a:effectLst/>
                          <a:latin typeface="Calibri" panose="020F0502020204030204" pitchFamily="34" charset="0"/>
                          <a:ea typeface="Times New Roman" panose="02020603050405020304" pitchFamily="18" charset="0"/>
                          <a:cs typeface="Times New Roman" panose="02020603050405020304" pitchFamily="18" charset="0"/>
                        </a:rPr>
                        <a:t>Cadre de référence en gestion intégrée de la performance et de la qualité</a:t>
                      </a:r>
                      <a:endParaRPr lang="fr-CA" sz="20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pPr>
                        <a:spcAft>
                          <a:spcPts val="0"/>
                        </a:spcAft>
                      </a:pPr>
                      <a:r>
                        <a:rPr lang="fr-FR" sz="2000" b="1">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12 octobre 2017</a:t>
                      </a:r>
                      <a:endParaRPr lang="fr-CA" sz="2000" b="1">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r>
              <a:tr h="371215">
                <a:tc>
                  <a:txBody>
                    <a:bodyPr/>
                    <a:lstStyle/>
                    <a:p>
                      <a:pPr>
                        <a:spcBef>
                          <a:spcPts val="300"/>
                        </a:spcBef>
                        <a:spcAft>
                          <a:spcPts val="0"/>
                        </a:spcAft>
                      </a:pPr>
                      <a:r>
                        <a:rPr lang="fr-CA" sz="2000" b="1" dirty="0">
                          <a:effectLst/>
                          <a:latin typeface="Calibri" panose="020F0502020204030204" pitchFamily="34" charset="0"/>
                          <a:ea typeface="Times New Roman" panose="02020603050405020304" pitchFamily="18" charset="0"/>
                          <a:cs typeface="Times New Roman" panose="02020603050405020304" pitchFamily="18" charset="0"/>
                        </a:rPr>
                        <a:t>Cadre conceptuel en éthique, le centre de l’excellence multidisciplinaire</a:t>
                      </a:r>
                      <a:endParaRPr lang="fr-CA" sz="20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pPr>
                        <a:spcAft>
                          <a:spcPts val="0"/>
                        </a:spcAft>
                      </a:pPr>
                      <a:r>
                        <a:rPr lang="fr-FR" sz="2000" b="1">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12 octobre 2017</a:t>
                      </a:r>
                      <a:endParaRPr lang="fr-CA" sz="2000" b="1">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r>
              <a:tr h="594532">
                <a:tc>
                  <a:txBody>
                    <a:bodyPr/>
                    <a:lstStyle/>
                    <a:p>
                      <a:pPr>
                        <a:spcBef>
                          <a:spcPts val="300"/>
                        </a:spcBef>
                        <a:spcAft>
                          <a:spcPts val="0"/>
                        </a:spcAft>
                      </a:pPr>
                      <a:r>
                        <a:rPr lang="fr-CA" sz="2000" b="1" dirty="0">
                          <a:effectLst/>
                          <a:latin typeface="Calibri" panose="020F0502020204030204" pitchFamily="34" charset="0"/>
                          <a:ea typeface="Times New Roman" panose="02020603050405020304" pitchFamily="18" charset="0"/>
                          <a:cs typeface="Times New Roman" panose="02020603050405020304" pitchFamily="18" charset="0"/>
                        </a:rPr>
                        <a:t>Politique organisationnelle de santé pour un environnement sans fumée, état de la situation, agrément</a:t>
                      </a:r>
                      <a:endParaRPr lang="fr-CA" sz="20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pPr>
                        <a:spcAft>
                          <a:spcPts val="0"/>
                        </a:spcAft>
                      </a:pPr>
                      <a:r>
                        <a:rPr lang="fr-FR" sz="2000" b="1">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12 octobre 2017</a:t>
                      </a:r>
                      <a:endParaRPr lang="fr-CA" sz="2000" b="1">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r>
              <a:tr h="371215">
                <a:tc>
                  <a:txBody>
                    <a:bodyPr/>
                    <a:lstStyle/>
                    <a:p>
                      <a:pPr>
                        <a:spcBef>
                          <a:spcPts val="300"/>
                        </a:spcBef>
                        <a:spcAft>
                          <a:spcPts val="0"/>
                        </a:spcAft>
                      </a:pPr>
                      <a:r>
                        <a:rPr lang="fr-CA" sz="2000" b="1" dirty="0">
                          <a:effectLst/>
                          <a:latin typeface="Calibri" panose="020F0502020204030204" pitchFamily="34" charset="0"/>
                          <a:ea typeface="Times New Roman" panose="02020603050405020304" pitchFamily="18" charset="0"/>
                          <a:cs typeface="Times New Roman" panose="02020603050405020304" pitchFamily="18" charset="0"/>
                        </a:rPr>
                        <a:t>Prévention du suicide organisationnel requis</a:t>
                      </a:r>
                      <a:endParaRPr lang="fr-CA" sz="20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pPr>
                        <a:spcAft>
                          <a:spcPts val="0"/>
                        </a:spcAft>
                      </a:pPr>
                      <a:r>
                        <a:rPr lang="fr-CA" sz="2000" b="1">
                          <a:solidFill>
                            <a:srgbClr val="000000"/>
                          </a:solidFill>
                          <a:effectLst/>
                          <a:latin typeface="Calibri" panose="020F0502020204030204" pitchFamily="34" charset="0"/>
                          <a:ea typeface="Times New Roman" panose="02020603050405020304" pitchFamily="18" charset="0"/>
                          <a:cs typeface="Arial" panose="020B0604020202020204" pitchFamily="34" charset="0"/>
                        </a:rPr>
                        <a:t>8 novembre 2017</a:t>
                      </a:r>
                      <a:endParaRPr lang="fr-CA" sz="2000" b="1">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r>
              <a:tr h="371215">
                <a:tc>
                  <a:txBody>
                    <a:bodyPr/>
                    <a:lstStyle/>
                    <a:p>
                      <a:pPr>
                        <a:spcBef>
                          <a:spcPts val="300"/>
                        </a:spcBef>
                        <a:spcAft>
                          <a:spcPts val="0"/>
                        </a:spcAft>
                      </a:pPr>
                      <a:r>
                        <a:rPr lang="fr-CA" sz="2000" b="1" dirty="0">
                          <a:effectLst/>
                          <a:latin typeface="Calibri" panose="020F0502020204030204" pitchFamily="34" charset="0"/>
                          <a:ea typeface="Times New Roman" panose="02020603050405020304" pitchFamily="18" charset="0"/>
                          <a:cs typeface="Times New Roman" panose="02020603050405020304" pitchFamily="18" charset="0"/>
                        </a:rPr>
                        <a:t>Projet d’harmonisation de la fonction d’encadrement clinique</a:t>
                      </a:r>
                      <a:endParaRPr lang="fr-CA" sz="20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pPr>
                        <a:spcAft>
                          <a:spcPts val="0"/>
                        </a:spcAft>
                      </a:pPr>
                      <a:r>
                        <a:rPr lang="fr-CA" sz="2000" b="1">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20 décembre 2017</a:t>
                      </a:r>
                      <a:endParaRPr lang="fr-CA" sz="2000" b="1">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r>
              <a:tr h="371215">
                <a:tc>
                  <a:txBody>
                    <a:bodyPr/>
                    <a:lstStyle/>
                    <a:p>
                      <a:pPr>
                        <a:spcBef>
                          <a:spcPts val="300"/>
                        </a:spcBef>
                        <a:spcAft>
                          <a:spcPts val="0"/>
                        </a:spcAft>
                      </a:pPr>
                      <a:r>
                        <a:rPr lang="fr-CA" sz="2000" b="1" dirty="0">
                          <a:effectLst/>
                          <a:latin typeface="Calibri" panose="020F0502020204030204" pitchFamily="34" charset="0"/>
                          <a:ea typeface="Times New Roman" panose="02020603050405020304" pitchFamily="18" charset="0"/>
                          <a:cs typeface="Times New Roman" panose="02020603050405020304" pitchFamily="18" charset="0"/>
                        </a:rPr>
                        <a:t>Agir autrement pour mieux accompagner (transformation de la DSMD)</a:t>
                      </a:r>
                      <a:endParaRPr lang="fr-CA" sz="20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pPr>
                        <a:spcAft>
                          <a:spcPts val="0"/>
                        </a:spcAft>
                      </a:pPr>
                      <a:r>
                        <a:rPr lang="fr-FR" sz="2000" b="1"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31 janvier 2018</a:t>
                      </a:r>
                      <a:endParaRPr lang="fr-CA" sz="20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r>
              <a:tr h="371215">
                <a:tc>
                  <a:txBody>
                    <a:bodyPr/>
                    <a:lstStyle/>
                    <a:p>
                      <a:pPr>
                        <a:spcBef>
                          <a:spcPts val="300"/>
                        </a:spcBef>
                        <a:spcAft>
                          <a:spcPts val="0"/>
                        </a:spcAft>
                      </a:pPr>
                      <a:r>
                        <a:rPr lang="fr-CA" sz="2000" b="1" dirty="0">
                          <a:effectLst/>
                          <a:latin typeface="Calibri" panose="020F0502020204030204" pitchFamily="34" charset="0"/>
                          <a:ea typeface="Times New Roman" panose="02020603050405020304" pitchFamily="18" charset="0"/>
                          <a:cs typeface="Times New Roman" panose="02020603050405020304" pitchFamily="18" charset="0"/>
                        </a:rPr>
                        <a:t>Centre d’excellence multidisciplinaire</a:t>
                      </a:r>
                      <a:endParaRPr lang="fr-CA" sz="20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pPr>
                        <a:spcAft>
                          <a:spcPts val="0"/>
                        </a:spcAft>
                      </a:pPr>
                      <a:r>
                        <a:rPr lang="fr-FR" sz="2000" b="1"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14 mars </a:t>
                      </a:r>
                      <a:r>
                        <a:rPr lang="fr-FR" sz="2000" b="1"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201</a:t>
                      </a:r>
                      <a:r>
                        <a:rPr lang="fr-CA" sz="2000" b="1"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8</a:t>
                      </a:r>
                      <a:endParaRPr lang="fr-CA" sz="2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r>
              <a:tr h="371215">
                <a:tc>
                  <a:txBody>
                    <a:bodyPr/>
                    <a:lstStyle/>
                    <a:p>
                      <a:pPr>
                        <a:spcBef>
                          <a:spcPts val="600"/>
                        </a:spcBef>
                        <a:spcAft>
                          <a:spcPts val="0"/>
                        </a:spcAft>
                      </a:pPr>
                      <a:r>
                        <a:rPr lang="fr-FR" sz="2000" b="1" dirty="0">
                          <a:effectLst/>
                          <a:latin typeface="Calibri" panose="020F0502020204030204" pitchFamily="34" charset="0"/>
                          <a:ea typeface="Times New Roman" panose="02020603050405020304" pitchFamily="18" charset="0"/>
                          <a:cs typeface="Times New Roman" panose="02020603050405020304" pitchFamily="18" charset="0"/>
                        </a:rPr>
                        <a:t>L’accès aux services de proximité</a:t>
                      </a:r>
                      <a:endParaRPr lang="fr-CA" sz="20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pPr>
                        <a:spcAft>
                          <a:spcPts val="0"/>
                        </a:spcAft>
                      </a:pPr>
                      <a:r>
                        <a:rPr lang="fr-FR" sz="2000" b="1"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14 mars </a:t>
                      </a:r>
                      <a:r>
                        <a:rPr lang="fr-FR" sz="2000" b="1"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2018</a:t>
                      </a:r>
                      <a:endParaRPr lang="fr-CA" sz="20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r>
            </a:tbl>
          </a:graphicData>
        </a:graphic>
      </p:graphicFrame>
    </p:spTree>
    <p:extLst>
      <p:ext uri="{BB962C8B-B14F-4D97-AF65-F5344CB8AC3E}">
        <p14:creationId xmlns:p14="http://schemas.microsoft.com/office/powerpoint/2010/main" val="30027528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72640" y="365125"/>
            <a:ext cx="9281160" cy="1325563"/>
          </a:xfrm>
        </p:spPr>
        <p:txBody>
          <a:bodyPr/>
          <a:lstStyle/>
          <a:p>
            <a:r>
              <a:rPr lang="fr-CA" dirty="0"/>
              <a:t>Présentation du rapport annuel </a:t>
            </a:r>
            <a:r>
              <a:rPr lang="fr-CA" dirty="0" smtClean="0"/>
              <a:t>2017-2018</a:t>
            </a:r>
            <a:endParaRPr lang="fr-CA" dirty="0"/>
          </a:p>
        </p:txBody>
      </p:sp>
      <p:sp>
        <p:nvSpPr>
          <p:cNvPr id="3" name="Espace réservé du contenu 2"/>
          <p:cNvSpPr>
            <a:spLocks noGrp="1"/>
          </p:cNvSpPr>
          <p:nvPr>
            <p:ph idx="1"/>
          </p:nvPr>
        </p:nvSpPr>
        <p:spPr>
          <a:xfrm>
            <a:off x="1567543" y="1881051"/>
            <a:ext cx="9170125" cy="3960752"/>
          </a:xfrm>
        </p:spPr>
        <p:txBody>
          <a:bodyPr/>
          <a:lstStyle/>
          <a:p>
            <a:pPr marL="0" indent="0">
              <a:buNone/>
            </a:pPr>
            <a:r>
              <a:rPr lang="fr-CA" sz="2000" b="1" u="sng" dirty="0"/>
              <a:t>Du 1</a:t>
            </a:r>
            <a:r>
              <a:rPr lang="fr-CA" sz="2000" b="1" u="sng" baseline="30000" dirty="0"/>
              <a:t>er</a:t>
            </a:r>
            <a:r>
              <a:rPr lang="fr-CA" sz="2000" b="1" u="sng" dirty="0"/>
              <a:t> </a:t>
            </a:r>
            <a:r>
              <a:rPr lang="fr-CA" sz="2000" b="1" u="sng" dirty="0" smtClean="0"/>
              <a:t>avril 2017 </a:t>
            </a:r>
            <a:r>
              <a:rPr lang="fr-CA" sz="2000" b="1" u="sng" dirty="0"/>
              <a:t>au 31 mars </a:t>
            </a:r>
            <a:r>
              <a:rPr lang="fr-CA" sz="2000" b="1" u="sng" dirty="0" smtClean="0"/>
              <a:t>2018</a:t>
            </a:r>
            <a:r>
              <a:rPr lang="fr-CA" sz="2000" b="1" dirty="0"/>
              <a:t>	</a:t>
            </a:r>
          </a:p>
          <a:p>
            <a:pPr marL="0" indent="0">
              <a:buNone/>
            </a:pPr>
            <a:r>
              <a:rPr lang="fr-CA" sz="2000" dirty="0" smtClean="0"/>
              <a:t>Nous </a:t>
            </a:r>
            <a:r>
              <a:rPr lang="fr-CA" sz="2000" dirty="0"/>
              <a:t>avons </a:t>
            </a:r>
            <a:r>
              <a:rPr lang="fr-CA" sz="2000" dirty="0" smtClean="0"/>
              <a:t>reporté le </a:t>
            </a:r>
            <a:r>
              <a:rPr lang="fr-CA" sz="2000" dirty="0"/>
              <a:t>budget </a:t>
            </a:r>
            <a:r>
              <a:rPr lang="fr-CA" sz="2000" dirty="0" smtClean="0"/>
              <a:t>d’opérations </a:t>
            </a:r>
            <a:r>
              <a:rPr lang="fr-CA" sz="2000" dirty="0"/>
              <a:t>pour le CM et </a:t>
            </a:r>
            <a:r>
              <a:rPr lang="fr-CA" sz="2000" dirty="0" smtClean="0"/>
              <a:t>la </a:t>
            </a:r>
            <a:r>
              <a:rPr lang="fr-CA" sz="2000" dirty="0"/>
              <a:t>banque d’heures de libération </a:t>
            </a:r>
            <a:r>
              <a:rPr lang="fr-CA" sz="2000" dirty="0" smtClean="0"/>
              <a:t>de l’année 2016-2017. </a:t>
            </a:r>
          </a:p>
          <a:p>
            <a:pPr marL="0" indent="0">
              <a:buNone/>
            </a:pPr>
            <a:r>
              <a:rPr lang="fr-CA" sz="2000" dirty="0"/>
              <a:t>L</a:t>
            </a:r>
            <a:r>
              <a:rPr lang="fr-CA" sz="2000" dirty="0" smtClean="0"/>
              <a:t>e </a:t>
            </a:r>
            <a:r>
              <a:rPr lang="fr-CA" sz="2000" dirty="0"/>
              <a:t>CIUSSS ne dispose pas encore d’un outil de gestion intégré pour le suivi budgétaire. Nous n’avons pas encore d’unité administrative (UA) attitrée au CM. </a:t>
            </a:r>
            <a:endParaRPr lang="fr-CA" sz="2000" dirty="0" smtClean="0"/>
          </a:p>
          <a:p>
            <a:pPr marL="0" indent="0">
              <a:buNone/>
            </a:pPr>
            <a:r>
              <a:rPr lang="fr-CA" sz="2000" dirty="0" smtClean="0"/>
              <a:t>Nous </a:t>
            </a:r>
            <a:r>
              <a:rPr lang="fr-CA" sz="2000" dirty="0"/>
              <a:t>vous présentons ici uniquement un état des revenus et dépenses réalisées cette année au sujet du CM.			   </a:t>
            </a:r>
          </a:p>
          <a:p>
            <a:pPr marL="0" indent="0">
              <a:buNone/>
            </a:pPr>
            <a:r>
              <a:rPr lang="fr-CA" sz="2000" b="1" u="sng" dirty="0" smtClean="0"/>
              <a:t>Revenus</a:t>
            </a:r>
            <a:r>
              <a:rPr lang="fr-CA" sz="2000" b="1" dirty="0" smtClean="0"/>
              <a:t> </a:t>
            </a:r>
            <a:r>
              <a:rPr lang="fr-CA" sz="2000" b="1" dirty="0"/>
              <a:t>								</a:t>
            </a:r>
          </a:p>
          <a:p>
            <a:pPr marL="0" indent="0">
              <a:buNone/>
            </a:pPr>
            <a:r>
              <a:rPr lang="fr-CA" sz="2000" dirty="0"/>
              <a:t>Contribution de la </a:t>
            </a:r>
            <a:r>
              <a:rPr lang="fr-CA" sz="2000" dirty="0" smtClean="0"/>
              <a:t>DSM :</a:t>
            </a:r>
            <a:r>
              <a:rPr lang="fr-CA" sz="2000" dirty="0"/>
              <a:t>					10 000$		</a:t>
            </a:r>
          </a:p>
          <a:p>
            <a:pPr marL="0" indent="0">
              <a:buNone/>
            </a:pPr>
            <a:r>
              <a:rPr lang="fr-CA" sz="2000" b="1" dirty="0" smtClean="0"/>
              <a:t>Revenus </a:t>
            </a:r>
            <a:r>
              <a:rPr lang="fr-CA" sz="2000" b="1" dirty="0"/>
              <a:t>totaux :					</a:t>
            </a:r>
            <a:r>
              <a:rPr lang="fr-CA" sz="2000" b="1" dirty="0" smtClean="0"/>
              <a:t>10</a:t>
            </a:r>
            <a:r>
              <a:rPr lang="fr-CA" sz="2000" b="1" dirty="0"/>
              <a:t> 000$	</a:t>
            </a:r>
          </a:p>
          <a:p>
            <a:endParaRPr lang="fr-CA" sz="1800" b="1" dirty="0"/>
          </a:p>
        </p:txBody>
      </p:sp>
    </p:spTree>
    <p:extLst>
      <p:ext uri="{BB962C8B-B14F-4D97-AF65-F5344CB8AC3E}">
        <p14:creationId xmlns:p14="http://schemas.microsoft.com/office/powerpoint/2010/main" val="23390618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46514" y="365125"/>
            <a:ext cx="8830492" cy="1325563"/>
          </a:xfrm>
        </p:spPr>
        <p:txBody>
          <a:bodyPr/>
          <a:lstStyle/>
          <a:p>
            <a:r>
              <a:rPr lang="fr-CA" dirty="0"/>
              <a:t>Présentation du rapport annuel 2016-2017</a:t>
            </a:r>
          </a:p>
        </p:txBody>
      </p:sp>
      <p:sp>
        <p:nvSpPr>
          <p:cNvPr id="3" name="Espace réservé du contenu 2"/>
          <p:cNvSpPr>
            <a:spLocks noGrp="1"/>
          </p:cNvSpPr>
          <p:nvPr>
            <p:ph idx="1"/>
          </p:nvPr>
        </p:nvSpPr>
        <p:spPr>
          <a:xfrm>
            <a:off x="1419498" y="1785258"/>
            <a:ext cx="10145486" cy="4164438"/>
          </a:xfrm>
        </p:spPr>
        <p:txBody>
          <a:bodyPr/>
          <a:lstStyle/>
          <a:p>
            <a:pPr marL="0" indent="0">
              <a:buNone/>
            </a:pPr>
            <a:r>
              <a:rPr lang="fr-CA" sz="2000" b="1" u="sng" dirty="0"/>
              <a:t>Dépenses</a:t>
            </a:r>
          </a:p>
          <a:p>
            <a:pPr marL="0" indent="0">
              <a:buNone/>
            </a:pPr>
            <a:r>
              <a:rPr lang="fr-CA" sz="2000" dirty="0" smtClean="0"/>
              <a:t>AGA </a:t>
            </a:r>
            <a:r>
              <a:rPr lang="fr-CA" sz="2000" dirty="0"/>
              <a:t>spéciale		</a:t>
            </a:r>
            <a:r>
              <a:rPr lang="fr-CA" sz="2000" dirty="0" smtClean="0"/>
              <a:t>				225,66</a:t>
            </a:r>
            <a:r>
              <a:rPr lang="fr-CA" sz="2000" dirty="0"/>
              <a:t>	 $</a:t>
            </a:r>
            <a:endParaRPr lang="fr-CA" sz="2000" dirty="0" smtClean="0"/>
          </a:p>
          <a:p>
            <a:pPr marL="0" indent="0">
              <a:buNone/>
            </a:pPr>
            <a:r>
              <a:rPr lang="fr-CA" sz="2000" dirty="0" smtClean="0"/>
              <a:t>Cotisations </a:t>
            </a:r>
            <a:r>
              <a:rPr lang="fr-CA" sz="2000" dirty="0"/>
              <a:t>des membres à l’ACMQ	 		</a:t>
            </a:r>
            <a:r>
              <a:rPr lang="fr-CA" sz="2000" dirty="0" smtClean="0"/>
              <a:t>1176,00 $</a:t>
            </a:r>
            <a:r>
              <a:rPr lang="fr-CA" sz="2000" dirty="0"/>
              <a:t>	    </a:t>
            </a:r>
          </a:p>
          <a:p>
            <a:pPr marL="0" indent="0">
              <a:buNone/>
            </a:pPr>
            <a:r>
              <a:rPr lang="fr-CA" sz="2000" dirty="0"/>
              <a:t>Congrès ACMQ				 		</a:t>
            </a:r>
            <a:r>
              <a:rPr lang="fr-CA" sz="2000" u="sng" dirty="0" smtClean="0"/>
              <a:t>3615, 92$</a:t>
            </a:r>
            <a:r>
              <a:rPr lang="fr-CA" sz="2000" dirty="0"/>
              <a:t>				         		  </a:t>
            </a:r>
            <a:endParaRPr lang="fr-CA" sz="2000" dirty="0" smtClean="0"/>
          </a:p>
          <a:p>
            <a:pPr marL="0" indent="0">
              <a:buNone/>
            </a:pPr>
            <a:r>
              <a:rPr lang="fr-CA" sz="2000" b="1" dirty="0" smtClean="0"/>
              <a:t>Dépenses totales :					</a:t>
            </a:r>
            <a:r>
              <a:rPr lang="fr-CA" sz="2000" b="1" dirty="0"/>
              <a:t> 5017,58</a:t>
            </a:r>
            <a:r>
              <a:rPr lang="fr-CA" sz="2000" b="1" dirty="0" smtClean="0"/>
              <a:t> $	</a:t>
            </a:r>
          </a:p>
          <a:p>
            <a:pPr marL="0" indent="0">
              <a:buNone/>
            </a:pPr>
            <a:r>
              <a:rPr lang="fr-CA" sz="2000" b="1" dirty="0" smtClean="0"/>
              <a:t>SOLDE</a:t>
            </a:r>
            <a:r>
              <a:rPr lang="fr-CA" sz="2000" b="1" dirty="0"/>
              <a:t> :						 4982,42 </a:t>
            </a:r>
            <a:endParaRPr lang="fr-CA" sz="2000" b="1" dirty="0" smtClean="0"/>
          </a:p>
          <a:p>
            <a:pPr algn="just">
              <a:lnSpc>
                <a:spcPct val="107000"/>
              </a:lnSpc>
              <a:spcAft>
                <a:spcPts val="0"/>
              </a:spcAft>
            </a:pPr>
            <a:r>
              <a:rPr lang="fr-CA" sz="2000" dirty="0" smtClean="0">
                <a:latin typeface="Calibri" panose="020F0502020204030204" pitchFamily="34" charset="0"/>
                <a:ea typeface="Calibri" panose="020F0502020204030204" pitchFamily="34" charset="0"/>
                <a:cs typeface="Times New Roman" panose="02020603050405020304" pitchFamily="18" charset="0"/>
              </a:rPr>
              <a:t>Nous </a:t>
            </a:r>
            <a:r>
              <a:rPr lang="fr-CA" sz="2000" dirty="0">
                <a:latin typeface="Calibri" panose="020F0502020204030204" pitchFamily="34" charset="0"/>
                <a:ea typeface="Calibri" panose="020F0502020204030204" pitchFamily="34" charset="0"/>
                <a:cs typeface="Times New Roman" panose="02020603050405020304" pitchFamily="18" charset="0"/>
              </a:rPr>
              <a:t>prévoyons pour le prochain budget du conseil multidisciplinaire faire l’achat d’un ordinateur portable, des logiciels antidote et </a:t>
            </a:r>
            <a:r>
              <a:rPr lang="fr-CA" sz="2000" dirty="0" err="1">
                <a:solidFill>
                  <a:srgbClr val="212121"/>
                </a:solidFill>
                <a:latin typeface="Calibri" panose="020F0502020204030204" pitchFamily="34" charset="0"/>
                <a:ea typeface="Calibri" panose="020F0502020204030204" pitchFamily="34" charset="0"/>
                <a:cs typeface="Times New Roman" panose="02020603050405020304" pitchFamily="18" charset="0"/>
              </a:rPr>
              <a:t>Smartsheet</a:t>
            </a:r>
            <a:r>
              <a:rPr lang="fr-CA" sz="2000" dirty="0">
                <a:solidFill>
                  <a:srgbClr val="212121"/>
                </a:solidFill>
                <a:latin typeface="Calibri" panose="020F0502020204030204" pitchFamily="34" charset="0"/>
                <a:ea typeface="Calibri" panose="020F0502020204030204" pitchFamily="34" charset="0"/>
                <a:cs typeface="Times New Roman" panose="02020603050405020304" pitchFamily="18" charset="0"/>
              </a:rPr>
              <a:t>.</a:t>
            </a:r>
            <a:r>
              <a:rPr lang="fr-CA" sz="2000" dirty="0">
                <a:latin typeface="Calibri" panose="020F0502020204030204" pitchFamily="34" charset="0"/>
                <a:ea typeface="Calibri" panose="020F0502020204030204" pitchFamily="34" charset="0"/>
                <a:cs typeface="Times New Roman" panose="02020603050405020304" pitchFamily="18" charset="0"/>
              </a:rPr>
              <a:t>, de l’ouverture d’un compte pour pouvoir tenir des conférences téléphoniques et une augmentation de la cotisation annuelle versée à l’ACMQ de 25 cents par membres du CM. </a:t>
            </a:r>
          </a:p>
          <a:p>
            <a:pPr marL="0" indent="0">
              <a:buNone/>
            </a:pPr>
            <a:endParaRPr lang="fr-CA" sz="2000" b="1" dirty="0"/>
          </a:p>
        </p:txBody>
      </p:sp>
    </p:spTree>
    <p:extLst>
      <p:ext uri="{BB962C8B-B14F-4D97-AF65-F5344CB8AC3E}">
        <p14:creationId xmlns:p14="http://schemas.microsoft.com/office/powerpoint/2010/main" val="28970206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24890" y="365125"/>
            <a:ext cx="8255727" cy="1325563"/>
          </a:xfrm>
        </p:spPr>
        <p:txBody>
          <a:bodyPr/>
          <a:lstStyle/>
          <a:p>
            <a:r>
              <a:rPr lang="fr-CA" dirty="0"/>
              <a:t>Plan d’action </a:t>
            </a:r>
            <a:r>
              <a:rPr lang="fr-CA" dirty="0" smtClean="0"/>
              <a:t>2018-2019 </a:t>
            </a:r>
            <a:endParaRPr lang="fr-CA" dirty="0"/>
          </a:p>
        </p:txBody>
      </p:sp>
      <p:sp>
        <p:nvSpPr>
          <p:cNvPr id="3" name="Espace réservé du contenu 2"/>
          <p:cNvSpPr>
            <a:spLocks noGrp="1"/>
          </p:cNvSpPr>
          <p:nvPr>
            <p:ph idx="1"/>
          </p:nvPr>
        </p:nvSpPr>
        <p:spPr>
          <a:xfrm>
            <a:off x="1381178" y="1377696"/>
            <a:ext cx="8830491" cy="5059680"/>
          </a:xfrm>
        </p:spPr>
        <p:txBody>
          <a:bodyPr/>
          <a:lstStyle/>
          <a:p>
            <a:pPr marL="0" indent="0">
              <a:buNone/>
            </a:pPr>
            <a:r>
              <a:rPr lang="fr-CA" sz="2400" b="1" u="sng" dirty="0" smtClean="0"/>
              <a:t>Reconduction du plan d’action voté  pour l’année 2017-2018</a:t>
            </a:r>
          </a:p>
          <a:p>
            <a:r>
              <a:rPr lang="fr-CA" sz="2000" dirty="0" smtClean="0"/>
              <a:t>Avis </a:t>
            </a:r>
            <a:r>
              <a:rPr lang="fr-CA" sz="2000" dirty="0"/>
              <a:t>sur les pratiques professionnelles et aux actions entreprises par le CIUSSS; </a:t>
            </a:r>
          </a:p>
          <a:p>
            <a:r>
              <a:rPr lang="fr-CA" sz="2000" dirty="0" smtClean="0"/>
              <a:t>Appréciation </a:t>
            </a:r>
            <a:r>
              <a:rPr lang="fr-CA" sz="2000" dirty="0"/>
              <a:t>et amélioration de la qualité de la pratique professionnelle des membres du CM; </a:t>
            </a:r>
          </a:p>
          <a:p>
            <a:r>
              <a:rPr lang="fr-CA" sz="2000" dirty="0" smtClean="0"/>
              <a:t>Soutien </a:t>
            </a:r>
            <a:r>
              <a:rPr lang="fr-CA" sz="2000" dirty="0"/>
              <a:t>à l’implantation des comités des pairs; </a:t>
            </a:r>
          </a:p>
          <a:p>
            <a:r>
              <a:rPr lang="fr-CA" sz="2000" dirty="0" smtClean="0"/>
              <a:t>Présence </a:t>
            </a:r>
            <a:r>
              <a:rPr lang="fr-CA" sz="2000" dirty="0"/>
              <a:t>aux comités de travail du CIUSSS de-l’Est-de-Montréal; </a:t>
            </a:r>
          </a:p>
          <a:p>
            <a:r>
              <a:rPr lang="fr-CA" sz="2000" dirty="0" smtClean="0"/>
              <a:t>Soutien </a:t>
            </a:r>
            <a:r>
              <a:rPr lang="fr-CA" sz="2000" dirty="0"/>
              <a:t>et développement du Conseil multidisciplinaire; </a:t>
            </a:r>
          </a:p>
          <a:p>
            <a:r>
              <a:rPr lang="fr-CA" sz="2000" dirty="0" smtClean="0"/>
              <a:t>Reconnaissance </a:t>
            </a:r>
            <a:r>
              <a:rPr lang="fr-CA" sz="2000" dirty="0"/>
              <a:t>des membres du CM; </a:t>
            </a:r>
          </a:p>
          <a:p>
            <a:r>
              <a:rPr lang="fr-CA" sz="2000" dirty="0" smtClean="0"/>
              <a:t>Plan </a:t>
            </a:r>
            <a:r>
              <a:rPr lang="fr-CA" sz="2000" dirty="0"/>
              <a:t>de communication du CM; </a:t>
            </a:r>
          </a:p>
          <a:p>
            <a:r>
              <a:rPr lang="fr-CA" sz="2000" dirty="0" smtClean="0"/>
              <a:t>Présence </a:t>
            </a:r>
            <a:r>
              <a:rPr lang="fr-CA" sz="2000" dirty="0"/>
              <a:t>aux instances communes du CIUSSS; </a:t>
            </a:r>
          </a:p>
          <a:p>
            <a:r>
              <a:rPr lang="fr-CA" sz="2000" dirty="0" smtClean="0"/>
              <a:t>Agrément </a:t>
            </a:r>
            <a:r>
              <a:rPr lang="fr-CA" sz="2000" dirty="0"/>
              <a:t>Canada et le souci de la qualité de la pratique professionnelle </a:t>
            </a:r>
          </a:p>
          <a:p>
            <a:endParaRPr lang="fr-CA" dirty="0"/>
          </a:p>
        </p:txBody>
      </p:sp>
    </p:spTree>
    <p:extLst>
      <p:ext uri="{BB962C8B-B14F-4D97-AF65-F5344CB8AC3E}">
        <p14:creationId xmlns:p14="http://schemas.microsoft.com/office/powerpoint/2010/main" val="32564277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re 1"/>
          <p:cNvSpPr>
            <a:spLocks noGrp="1"/>
          </p:cNvSpPr>
          <p:nvPr>
            <p:ph type="title"/>
          </p:nvPr>
        </p:nvSpPr>
        <p:spPr>
          <a:xfrm>
            <a:off x="2081349" y="365125"/>
            <a:ext cx="9232827" cy="1325563"/>
          </a:xfrm>
        </p:spPr>
        <p:txBody>
          <a:bodyPr/>
          <a:lstStyle/>
          <a:p>
            <a:r>
              <a:rPr lang="fr-CA" dirty="0" smtClean="0"/>
              <a:t>Prévision budgétaire</a:t>
            </a:r>
            <a:endParaRPr lang="fr-CA" dirty="0"/>
          </a:p>
        </p:txBody>
      </p:sp>
      <p:sp>
        <p:nvSpPr>
          <p:cNvPr id="3" name="Espace réservé du contenu 2"/>
          <p:cNvSpPr>
            <a:spLocks noGrp="1"/>
          </p:cNvSpPr>
          <p:nvPr>
            <p:ph idx="1"/>
          </p:nvPr>
        </p:nvSpPr>
        <p:spPr>
          <a:xfrm>
            <a:off x="1466850" y="2014538"/>
            <a:ext cx="9944100" cy="4043362"/>
          </a:xfrm>
        </p:spPr>
        <p:txBody>
          <a:bodyPr>
            <a:normAutofit/>
          </a:bodyPr>
          <a:lstStyle/>
          <a:p>
            <a:pPr marL="0" indent="0" algn="just">
              <a:lnSpc>
                <a:spcPct val="100000"/>
              </a:lnSpc>
              <a:buNone/>
            </a:pPr>
            <a:r>
              <a:rPr lang="fr-CA" sz="2200" dirty="0" smtClean="0">
                <a:latin typeface="Arial" panose="020B0604020202020204" pitchFamily="34" charset="0"/>
                <a:cs typeface="Arial" panose="020B0604020202020204" pitchFamily="34" charset="0"/>
              </a:rPr>
              <a:t>Libérations des membres du comité exécutif du conseil multidisciplinaire.</a:t>
            </a:r>
          </a:p>
          <a:p>
            <a:pPr marL="0" indent="0" algn="just">
              <a:lnSpc>
                <a:spcPct val="100000"/>
              </a:lnSpc>
              <a:buNone/>
            </a:pPr>
            <a:r>
              <a:rPr lang="fr-CA" sz="2200" dirty="0" smtClean="0">
                <a:latin typeface="Arial" panose="020B0604020202020204" pitchFamily="34" charset="0"/>
                <a:cs typeface="Arial" panose="020B0604020202020204" pitchFamily="34" charset="0"/>
              </a:rPr>
              <a:t>Le </a:t>
            </a:r>
            <a:r>
              <a:rPr lang="fr-CA" sz="2200" dirty="0">
                <a:latin typeface="Arial" panose="020B0604020202020204" pitchFamily="34" charset="0"/>
                <a:cs typeface="Arial" panose="020B0604020202020204" pitchFamily="34" charset="0"/>
              </a:rPr>
              <a:t>mandat du CM est réalisé par des professionnels qui, au quotidien, travaillent au sein des programmes et des installations du CIUSSS de l'Est-de-l'Île-de-Montréal. </a:t>
            </a:r>
            <a:endParaRPr lang="fr-CA" sz="2200" dirty="0" smtClean="0">
              <a:latin typeface="Arial" panose="020B0604020202020204" pitchFamily="34" charset="0"/>
              <a:cs typeface="Arial" panose="020B0604020202020204" pitchFamily="34" charset="0"/>
            </a:endParaRPr>
          </a:p>
          <a:p>
            <a:pPr marL="0" indent="0" algn="just">
              <a:lnSpc>
                <a:spcPct val="100000"/>
              </a:lnSpc>
              <a:buNone/>
            </a:pPr>
            <a:r>
              <a:rPr lang="fr-CA" sz="2200" dirty="0" smtClean="0">
                <a:latin typeface="Arial" panose="020B0604020202020204" pitchFamily="34" charset="0"/>
                <a:cs typeface="Arial" panose="020B0604020202020204" pitchFamily="34" charset="0"/>
              </a:rPr>
              <a:t>Ils </a:t>
            </a:r>
            <a:r>
              <a:rPr lang="fr-CA" sz="2200" dirty="0">
                <a:latin typeface="Arial" panose="020B0604020202020204" pitchFamily="34" charset="0"/>
                <a:cs typeface="Arial" panose="020B0604020202020204" pitchFamily="34" charset="0"/>
              </a:rPr>
              <a:t>sont tous en </a:t>
            </a:r>
            <a:r>
              <a:rPr lang="fr-CA" sz="2200" dirty="0" smtClean="0">
                <a:latin typeface="Arial" panose="020B0604020202020204" pitchFamily="34" charset="0"/>
                <a:cs typeface="Arial" panose="020B0604020202020204" pitchFamily="34" charset="0"/>
              </a:rPr>
              <a:t>interaction </a:t>
            </a:r>
            <a:r>
              <a:rPr lang="fr-CA" sz="2200" dirty="0">
                <a:latin typeface="Arial" panose="020B0604020202020204" pitchFamily="34" charset="0"/>
                <a:cs typeface="Arial" panose="020B0604020202020204" pitchFamily="34" charset="0"/>
              </a:rPr>
              <a:t>avec les usagers. Un des défis rencontrés est de concilier leur travail et la réalisation du mandat du CM. Il n’est pas toujours possible d’utiliser les libérations consenties pour les mandats du </a:t>
            </a:r>
            <a:r>
              <a:rPr lang="fr-CA" sz="2200" dirty="0" smtClean="0">
                <a:latin typeface="Arial" panose="020B0604020202020204" pitchFamily="34" charset="0"/>
                <a:cs typeface="Arial" panose="020B0604020202020204" pitchFamily="34" charset="0"/>
              </a:rPr>
              <a:t>CM, </a:t>
            </a:r>
            <a:r>
              <a:rPr lang="fr-CA" sz="2200" dirty="0">
                <a:latin typeface="Arial" panose="020B0604020202020204" pitchFamily="34" charset="0"/>
                <a:cs typeface="Arial" panose="020B0604020202020204" pitchFamily="34" charset="0"/>
              </a:rPr>
              <a:t>car nous donnons priorité aux fonctions cliniques que nous occupons à titre de professionnel. </a:t>
            </a:r>
          </a:p>
          <a:p>
            <a:pPr marL="457200" lvl="1" indent="0">
              <a:lnSpc>
                <a:spcPct val="80000"/>
              </a:lnSpc>
              <a:buNone/>
            </a:pPr>
            <a:endParaRPr lang="en-CA" sz="2200" dirty="0" smtClean="0">
              <a:latin typeface="Arial" panose="020B0604020202020204" pitchFamily="34" charset="0"/>
              <a:cs typeface="Arial" panose="020B0604020202020204" pitchFamily="34" charset="0"/>
            </a:endParaRPr>
          </a:p>
          <a:p>
            <a:pPr lvl="1">
              <a:lnSpc>
                <a:spcPct val="80000"/>
              </a:lnSpc>
            </a:pPr>
            <a:endParaRPr lang="fr-CA" dirty="0" smtClean="0"/>
          </a:p>
        </p:txBody>
      </p:sp>
    </p:spTree>
    <p:extLst>
      <p:ext uri="{BB962C8B-B14F-4D97-AF65-F5344CB8AC3E}">
        <p14:creationId xmlns:p14="http://schemas.microsoft.com/office/powerpoint/2010/main" val="30892008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re 1"/>
          <p:cNvSpPr>
            <a:spLocks noGrp="1"/>
          </p:cNvSpPr>
          <p:nvPr>
            <p:ph type="title"/>
          </p:nvPr>
        </p:nvSpPr>
        <p:spPr>
          <a:xfrm>
            <a:off x="2020388" y="365125"/>
            <a:ext cx="8691155" cy="1325563"/>
          </a:xfrm>
        </p:spPr>
        <p:txBody>
          <a:bodyPr/>
          <a:lstStyle/>
          <a:p>
            <a:r>
              <a:rPr lang="en-CA" dirty="0" smtClean="0"/>
              <a:t>Mot de bienvenue</a:t>
            </a:r>
            <a:endParaRPr lang="fr-CA" dirty="0" smtClean="0"/>
          </a:p>
        </p:txBody>
      </p:sp>
      <p:sp>
        <p:nvSpPr>
          <p:cNvPr id="15362" name="Espace réservé du contenu 2"/>
          <p:cNvSpPr>
            <a:spLocks noGrp="1"/>
          </p:cNvSpPr>
          <p:nvPr>
            <p:ph idx="1"/>
          </p:nvPr>
        </p:nvSpPr>
        <p:spPr>
          <a:xfrm>
            <a:off x="2220686" y="1511808"/>
            <a:ext cx="8490857" cy="4779264"/>
          </a:xfrm>
        </p:spPr>
        <p:txBody>
          <a:bodyPr/>
          <a:lstStyle/>
          <a:p>
            <a:pPr marL="0" indent="0">
              <a:buNone/>
            </a:pPr>
            <a:r>
              <a:rPr lang="en-CA" sz="2400" dirty="0" smtClean="0"/>
              <a:t>Confirmation de connexion aux sites de visio-conférence :</a:t>
            </a:r>
          </a:p>
          <a:p>
            <a:r>
              <a:rPr lang="fr-CA" sz="2400" dirty="0"/>
              <a:t>CLSC Pointe-aux-Trembles - salle 065</a:t>
            </a:r>
          </a:p>
          <a:p>
            <a:r>
              <a:rPr lang="fr-CA" sz="2400" dirty="0" smtClean="0"/>
              <a:t>CLSC </a:t>
            </a:r>
            <a:r>
              <a:rPr lang="fr-CA" sz="2400" dirty="0"/>
              <a:t>St-Michel - salle 402</a:t>
            </a:r>
          </a:p>
          <a:p>
            <a:r>
              <a:rPr lang="fr-CA" sz="2400" dirty="0" smtClean="0"/>
              <a:t>CLSC </a:t>
            </a:r>
            <a:r>
              <a:rPr lang="fr-CA" sz="2400" dirty="0"/>
              <a:t>Rosemont - salle 422 et 423</a:t>
            </a:r>
          </a:p>
          <a:p>
            <a:r>
              <a:rPr lang="fr-CA" sz="2400" dirty="0" smtClean="0"/>
              <a:t>IUSMM - local </a:t>
            </a:r>
            <a:r>
              <a:rPr lang="fr-CA" sz="2400" dirty="0"/>
              <a:t>BE-320-16</a:t>
            </a:r>
          </a:p>
          <a:p>
            <a:r>
              <a:rPr lang="fr-CA" sz="2400" dirty="0" smtClean="0"/>
              <a:t>HSCO </a:t>
            </a:r>
            <a:r>
              <a:rPr lang="fr-CA" sz="2400" dirty="0"/>
              <a:t>- auditorium</a:t>
            </a:r>
          </a:p>
          <a:p>
            <a:r>
              <a:rPr lang="fr-CA" sz="2400" dirty="0" smtClean="0"/>
              <a:t>HMR – F-101</a:t>
            </a:r>
          </a:p>
          <a:p>
            <a:endParaRPr lang="fr-CA" sz="2400" dirty="0" smtClean="0"/>
          </a:p>
          <a:p>
            <a:pPr marL="0" indent="0">
              <a:buNone/>
            </a:pPr>
            <a:r>
              <a:rPr lang="fr-CA" sz="2400" dirty="0" smtClean="0"/>
              <a:t>Constatation</a:t>
            </a:r>
            <a:r>
              <a:rPr lang="en-CA" sz="2400" dirty="0" smtClean="0"/>
              <a:t> du quorum :</a:t>
            </a:r>
            <a:r>
              <a:rPr lang="en-CA" sz="2400" dirty="0"/>
              <a:t> </a:t>
            </a:r>
            <a:endParaRPr lang="en-CA" sz="2400" dirty="0" smtClean="0"/>
          </a:p>
          <a:p>
            <a:pPr marL="0" indent="0">
              <a:buNone/>
            </a:pPr>
            <a:r>
              <a:rPr lang="en-CA" sz="2400" dirty="0" smtClean="0"/>
              <a:t>3% des membres (</a:t>
            </a:r>
            <a:r>
              <a:rPr lang="fr-CA" sz="2400" dirty="0" smtClean="0"/>
              <a:t>2545</a:t>
            </a:r>
            <a:r>
              <a:rPr lang="en-CA" sz="2400" dirty="0" smtClean="0"/>
              <a:t>) = 76 membres</a:t>
            </a:r>
            <a:endParaRPr lang="fr-CA" sz="24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95450" y="517525"/>
            <a:ext cx="9582150" cy="1733641"/>
          </a:xfrm>
        </p:spPr>
        <p:txBody>
          <a:bodyPr/>
          <a:lstStyle/>
          <a:p>
            <a:r>
              <a:rPr lang="fr-CA" dirty="0"/>
              <a:t>Mot </a:t>
            </a:r>
            <a:r>
              <a:rPr lang="fr-CA" dirty="0" smtClean="0"/>
              <a:t>du Président-directeur général</a:t>
            </a:r>
            <a:endParaRPr lang="fr-CA" dirty="0"/>
          </a:p>
        </p:txBody>
      </p:sp>
      <p:sp>
        <p:nvSpPr>
          <p:cNvPr id="3" name="Espace réservé du contenu 2"/>
          <p:cNvSpPr>
            <a:spLocks noGrp="1"/>
          </p:cNvSpPr>
          <p:nvPr>
            <p:ph idx="1"/>
          </p:nvPr>
        </p:nvSpPr>
        <p:spPr>
          <a:xfrm>
            <a:off x="1038001" y="2773185"/>
            <a:ext cx="6827521" cy="1837509"/>
          </a:xfrm>
        </p:spPr>
        <p:txBody>
          <a:bodyPr/>
          <a:lstStyle/>
          <a:p>
            <a:pPr marL="0" indent="0">
              <a:buNone/>
            </a:pPr>
            <a:r>
              <a:rPr lang="fr-CA" dirty="0" smtClean="0"/>
              <a:t>Monsieur Yvan </a:t>
            </a:r>
            <a:r>
              <a:rPr lang="fr-CA" dirty="0" err="1"/>
              <a:t>G</a:t>
            </a:r>
            <a:r>
              <a:rPr lang="fr-CA" dirty="0" err="1" smtClean="0"/>
              <a:t>endon</a:t>
            </a:r>
            <a:r>
              <a:rPr lang="fr-CA" dirty="0" smtClean="0"/>
              <a:t>, PDG</a:t>
            </a:r>
            <a:endParaRPr lang="fr-CA" dirty="0"/>
          </a:p>
        </p:txBody>
      </p:sp>
    </p:spTree>
    <p:extLst>
      <p:ext uri="{BB962C8B-B14F-4D97-AF65-F5344CB8AC3E}">
        <p14:creationId xmlns:p14="http://schemas.microsoft.com/office/powerpoint/2010/main" val="26020548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Mot </a:t>
            </a:r>
            <a:r>
              <a:rPr lang="fr-CA" dirty="0" smtClean="0"/>
              <a:t>de la DSM</a:t>
            </a:r>
            <a:endParaRPr lang="fr-CA" dirty="0"/>
          </a:p>
        </p:txBody>
      </p:sp>
      <p:sp>
        <p:nvSpPr>
          <p:cNvPr id="3" name="Espace réservé du contenu 2"/>
          <p:cNvSpPr>
            <a:spLocks noGrp="1"/>
          </p:cNvSpPr>
          <p:nvPr>
            <p:ph idx="1"/>
          </p:nvPr>
        </p:nvSpPr>
        <p:spPr/>
        <p:txBody>
          <a:bodyPr/>
          <a:lstStyle/>
          <a:p>
            <a:endParaRPr lang="fr-CA" dirty="0" smtClean="0"/>
          </a:p>
          <a:p>
            <a:endParaRPr lang="fr-CA" dirty="0"/>
          </a:p>
          <a:p>
            <a:r>
              <a:rPr lang="fr-CA" dirty="0" smtClean="0"/>
              <a:t>Mme Caroline St-Denis, DSM par intérim</a:t>
            </a:r>
            <a:endParaRPr lang="fr-CA" dirty="0"/>
          </a:p>
        </p:txBody>
      </p:sp>
    </p:spTree>
    <p:extLst>
      <p:ext uri="{BB962C8B-B14F-4D97-AF65-F5344CB8AC3E}">
        <p14:creationId xmlns:p14="http://schemas.microsoft.com/office/powerpoint/2010/main" val="29557559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71650" y="539931"/>
            <a:ext cx="9582150" cy="1150757"/>
          </a:xfrm>
        </p:spPr>
        <p:txBody>
          <a:bodyPr/>
          <a:lstStyle/>
          <a:p>
            <a:r>
              <a:rPr lang="fr-CA" dirty="0" smtClean="0"/>
              <a:t>Présentations PDRH-PDC </a:t>
            </a:r>
            <a:r>
              <a:rPr lang="fr-CA" dirty="0"/>
              <a:t/>
            </a:r>
            <a:br>
              <a:rPr lang="fr-CA" dirty="0"/>
            </a:br>
            <a:endParaRPr lang="fr-CA" dirty="0"/>
          </a:p>
        </p:txBody>
      </p:sp>
      <p:sp>
        <p:nvSpPr>
          <p:cNvPr id="3" name="Espace réservé du contenu 2"/>
          <p:cNvSpPr>
            <a:spLocks noGrp="1"/>
          </p:cNvSpPr>
          <p:nvPr>
            <p:ph idx="1"/>
          </p:nvPr>
        </p:nvSpPr>
        <p:spPr>
          <a:xfrm>
            <a:off x="1506582" y="1979720"/>
            <a:ext cx="9431383" cy="3946518"/>
          </a:xfrm>
        </p:spPr>
        <p:txBody>
          <a:bodyPr/>
          <a:lstStyle/>
          <a:p>
            <a:r>
              <a:rPr lang="fr-CA" dirty="0" smtClean="0"/>
              <a:t>Madame Natalie </a:t>
            </a:r>
            <a:r>
              <a:rPr lang="fr-CA" dirty="0" err="1"/>
              <a:t>Mavrikakis</a:t>
            </a:r>
            <a:r>
              <a:rPr lang="fr-CA" dirty="0"/>
              <a:t>,  chef de </a:t>
            </a:r>
            <a:r>
              <a:rPr lang="fr-CA" dirty="0" smtClean="0"/>
              <a:t>service, formation et gestion des talents;</a:t>
            </a:r>
          </a:p>
          <a:p>
            <a:r>
              <a:rPr lang="fr-CA" dirty="0" smtClean="0"/>
              <a:t>Madame </a:t>
            </a:r>
            <a:r>
              <a:rPr lang="fr-CA" dirty="0" err="1" smtClean="0"/>
              <a:t>Carolyne</a:t>
            </a:r>
            <a:r>
              <a:rPr lang="fr-CA" dirty="0" smtClean="0"/>
              <a:t> Dupuis, agente de gestion, formation et gestion des talents</a:t>
            </a:r>
            <a:r>
              <a:rPr lang="fr-CA" dirty="0"/>
              <a:t>;</a:t>
            </a:r>
            <a:endParaRPr lang="fr-CA" dirty="0" smtClean="0"/>
          </a:p>
          <a:p>
            <a:r>
              <a:rPr lang="fr-CA" dirty="0"/>
              <a:t>Madame Marie-Michelle </a:t>
            </a:r>
            <a:r>
              <a:rPr lang="fr-CA" dirty="0" err="1"/>
              <a:t>Lauzière</a:t>
            </a:r>
            <a:r>
              <a:rPr lang="fr-CA" dirty="0"/>
              <a:t>, </a:t>
            </a:r>
            <a:r>
              <a:rPr lang="fr-CA" dirty="0" smtClean="0"/>
              <a:t>agente de gestion, formation et gestion des talents.</a:t>
            </a:r>
            <a:endParaRPr lang="fr-CA" dirty="0"/>
          </a:p>
        </p:txBody>
      </p:sp>
      <p:sp>
        <p:nvSpPr>
          <p:cNvPr id="4" name="Rectangle 1"/>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 b="0" i="0" u="none" strike="noStrike" cap="none" normalizeH="0" baseline="0" smtClean="0">
                <a:ln>
                  <a:noFill/>
                </a:ln>
                <a:solidFill>
                  <a:srgbClr val="76838F"/>
                </a:solidFill>
                <a:effectLst/>
                <a:latin typeface="Arial" panose="020B0604020202020204" pitchFamily="34" charset="0"/>
              </a:rPr>
              <a:t>Chef de service implantation des pratiques professionnelles</a:t>
            </a:r>
            <a:r>
              <a:rPr kumimoji="0" lang="fr-FR" altLang="fr-FR" sz="1200" b="0" i="0" u="none" strike="noStrike" cap="none" normalizeH="0" baseline="0" smtClean="0">
                <a:ln>
                  <a:noFill/>
                </a:ln>
                <a:solidFill>
                  <a:schemeClr val="tx1"/>
                </a:solidFill>
                <a:effectLst/>
                <a:latin typeface="Arial" panose="020B0604020202020204" pitchFamily="34" charset="0"/>
              </a:rPr>
              <a:t> </a:t>
            </a: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5" name="Rectangle 1"/>
          <p:cNvSpPr>
            <a:spLocks noChangeArrowheads="1"/>
          </p:cNvSpPr>
          <p:nvPr/>
        </p:nvSpPr>
        <p:spPr bwMode="auto">
          <a:xfrm>
            <a:off x="152400" y="152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 b="0" i="0" u="none" strike="noStrike" cap="none" normalizeH="0" baseline="0" smtClean="0">
                <a:ln>
                  <a:noFill/>
                </a:ln>
                <a:solidFill>
                  <a:srgbClr val="76838F"/>
                </a:solidFill>
                <a:effectLst/>
                <a:latin typeface="Arial" panose="020B0604020202020204" pitchFamily="34" charset="0"/>
              </a:rPr>
              <a:t>Chef de service - Formation et gestion des talents</a:t>
            </a:r>
            <a:r>
              <a:rPr kumimoji="0" lang="fr-FR" altLang="fr-FR" sz="1200" b="0" i="0" u="none" strike="noStrike" cap="none" normalizeH="0" baseline="0" smtClean="0">
                <a:ln>
                  <a:noFill/>
                </a:ln>
                <a:solidFill>
                  <a:schemeClr val="tx1"/>
                </a:solidFill>
                <a:effectLst/>
                <a:latin typeface="Arial" panose="020B0604020202020204" pitchFamily="34" charset="0"/>
              </a:rPr>
              <a:t> </a:t>
            </a: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6" name="Rectangle 2"/>
          <p:cNvSpPr>
            <a:spLocks noChangeArrowheads="1"/>
          </p:cNvSpPr>
          <p:nvPr/>
        </p:nvSpPr>
        <p:spPr bwMode="auto">
          <a:xfrm>
            <a:off x="304800" y="3048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 b="0" i="0" u="none" strike="noStrike" cap="none" normalizeH="0" baseline="0" smtClean="0">
                <a:ln>
                  <a:noFill/>
                </a:ln>
                <a:solidFill>
                  <a:srgbClr val="76838F"/>
                </a:solidFill>
                <a:effectLst/>
                <a:latin typeface="Arial" panose="020B0604020202020204" pitchFamily="34" charset="0"/>
              </a:rPr>
              <a:t>Chef de service - Formation et gestion des talents</a:t>
            </a:r>
            <a:r>
              <a:rPr kumimoji="0" lang="fr-FR" altLang="fr-FR" sz="1200" b="0" i="0" u="none" strike="noStrike" cap="none" normalizeH="0" baseline="0" smtClean="0">
                <a:ln>
                  <a:noFill/>
                </a:ln>
                <a:solidFill>
                  <a:schemeClr val="tx1"/>
                </a:solidFill>
                <a:effectLst/>
                <a:latin typeface="Arial" panose="020B0604020202020204" pitchFamily="34" charset="0"/>
              </a:rPr>
              <a:t> </a:t>
            </a: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797361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re 1"/>
          <p:cNvSpPr>
            <a:spLocks noGrp="1"/>
          </p:cNvSpPr>
          <p:nvPr>
            <p:ph type="ctrTitle"/>
          </p:nvPr>
        </p:nvSpPr>
        <p:spPr>
          <a:xfrm>
            <a:off x="4548188" y="1906588"/>
            <a:ext cx="8081962" cy="3629025"/>
          </a:xfrm>
        </p:spPr>
        <p:txBody>
          <a:bodyPr/>
          <a:lstStyle/>
          <a:p>
            <a:pPr eaLnBrk="1" hangingPunct="1"/>
            <a:r>
              <a:rPr lang="fr-CA" altLang="fr-FR" sz="4400" smtClean="0"/>
              <a:t>Service formation et gestion des talents</a:t>
            </a:r>
            <a:r>
              <a:rPr lang="fr-CA" altLang="fr-FR" sz="600" smtClean="0"/>
              <a:t/>
            </a:r>
            <a:br>
              <a:rPr lang="fr-CA" altLang="fr-FR" sz="600" smtClean="0"/>
            </a:br>
            <a:r>
              <a:rPr lang="fr-CA" altLang="fr-FR" sz="2000" smtClean="0">
                <a:solidFill>
                  <a:schemeClr val="accent2"/>
                </a:solidFill>
              </a:rPr>
              <a:t/>
            </a:r>
            <a:br>
              <a:rPr lang="fr-CA" altLang="fr-FR" sz="2000" smtClean="0">
                <a:solidFill>
                  <a:schemeClr val="accent2"/>
                </a:solidFill>
              </a:rPr>
            </a:br>
            <a:r>
              <a:rPr lang="fr-CA" altLang="fr-FR" sz="2000" smtClean="0">
                <a:solidFill>
                  <a:schemeClr val="accent2"/>
                </a:solidFill>
              </a:rPr>
              <a:t>Présentation à la rencontre annuelle du conseil multidisciplinaire des professionnels</a:t>
            </a:r>
            <a:br>
              <a:rPr lang="fr-CA" altLang="fr-FR" sz="2000" smtClean="0">
                <a:solidFill>
                  <a:schemeClr val="accent2"/>
                </a:solidFill>
              </a:rPr>
            </a:br>
            <a:r>
              <a:rPr lang="fr-CA" altLang="fr-FR" sz="2000" smtClean="0">
                <a:solidFill>
                  <a:schemeClr val="accent2"/>
                </a:solidFill>
              </a:rPr>
              <a:t/>
            </a:r>
            <a:br>
              <a:rPr lang="fr-CA" altLang="fr-FR" sz="2000" smtClean="0">
                <a:solidFill>
                  <a:schemeClr val="accent2"/>
                </a:solidFill>
              </a:rPr>
            </a:br>
            <a:r>
              <a:rPr lang="fr-CA" altLang="fr-FR" sz="2000" smtClean="0">
                <a:solidFill>
                  <a:srgbClr val="F79200"/>
                </a:solidFill>
              </a:rPr>
              <a:t>Le 4 juin 2018</a:t>
            </a:r>
          </a:p>
        </p:txBody>
      </p:sp>
    </p:spTree>
    <p:extLst>
      <p:ext uri="{BB962C8B-B14F-4D97-AF65-F5344CB8AC3E}">
        <p14:creationId xmlns:p14="http://schemas.microsoft.com/office/powerpoint/2010/main" val="1696485703"/>
      </p:ext>
    </p:extLst>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Imag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35638" y="2016125"/>
            <a:ext cx="6456362" cy="484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Titre 1"/>
          <p:cNvSpPr>
            <a:spLocks noGrp="1"/>
          </p:cNvSpPr>
          <p:nvPr>
            <p:ph type="title"/>
          </p:nvPr>
        </p:nvSpPr>
        <p:spPr>
          <a:xfrm>
            <a:off x="-1920875" y="2752725"/>
            <a:ext cx="9582150" cy="1325563"/>
          </a:xfrm>
        </p:spPr>
        <p:txBody>
          <a:bodyPr/>
          <a:lstStyle/>
          <a:p>
            <a:r>
              <a:rPr lang="fr-CA" altLang="fr-FR" smtClean="0"/>
              <a:t>Contexte</a:t>
            </a:r>
          </a:p>
        </p:txBody>
      </p:sp>
    </p:spTree>
    <p:extLst>
      <p:ext uri="{BB962C8B-B14F-4D97-AF65-F5344CB8AC3E}">
        <p14:creationId xmlns:p14="http://schemas.microsoft.com/office/powerpoint/2010/main" val="618798984"/>
      </p:ext>
    </p:extLst>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a:stretch>
            <a:fillRect/>
          </a:stretch>
        </p:blipFill>
        <p:spPr>
          <a:xfrm>
            <a:off x="0" y="3598385"/>
            <a:ext cx="5794872" cy="3259616"/>
          </a:xfrm>
          <a:prstGeom prst="rect">
            <a:avLst/>
          </a:prstGeom>
          <a:effectLst>
            <a:softEdge rad="304800"/>
          </a:effectLst>
        </p:spPr>
      </p:pic>
      <p:sp>
        <p:nvSpPr>
          <p:cNvPr id="33795" name="Titre 1"/>
          <p:cNvSpPr>
            <a:spLocks noGrp="1"/>
          </p:cNvSpPr>
          <p:nvPr>
            <p:ph type="title"/>
          </p:nvPr>
        </p:nvSpPr>
        <p:spPr>
          <a:xfrm>
            <a:off x="266700" y="168275"/>
            <a:ext cx="11229975" cy="1325563"/>
          </a:xfrm>
        </p:spPr>
        <p:txBody>
          <a:bodyPr/>
          <a:lstStyle/>
          <a:p>
            <a:r>
              <a:rPr lang="fr-CA" altLang="fr-FR" sz="4000" smtClean="0"/>
              <a:t>Notre mission</a:t>
            </a:r>
          </a:p>
        </p:txBody>
      </p:sp>
      <p:sp>
        <p:nvSpPr>
          <p:cNvPr id="3" name="Espace réservé du contenu 2"/>
          <p:cNvSpPr>
            <a:spLocks noGrp="1"/>
          </p:cNvSpPr>
          <p:nvPr>
            <p:ph idx="1"/>
          </p:nvPr>
        </p:nvSpPr>
        <p:spPr>
          <a:xfrm>
            <a:off x="2582863" y="1747838"/>
            <a:ext cx="9010650" cy="3894137"/>
          </a:xfrm>
        </p:spPr>
        <p:txBody>
          <a:bodyPr/>
          <a:lstStyle/>
          <a:p>
            <a:pPr>
              <a:defRPr/>
            </a:pPr>
            <a:r>
              <a:rPr lang="fr-CA" sz="2000" dirty="0" smtClean="0"/>
              <a:t>Assurer</a:t>
            </a:r>
            <a:r>
              <a:rPr lang="fr-CA" sz="2000" dirty="0"/>
              <a:t>, soutenir et contribuer à la qualité et la sécurité des soins et des services à la clientèle de notre </a:t>
            </a:r>
            <a:r>
              <a:rPr lang="fr-CA" sz="2000" dirty="0" smtClean="0"/>
              <a:t>territoire,</a:t>
            </a:r>
          </a:p>
          <a:p>
            <a:pPr>
              <a:defRPr/>
            </a:pPr>
            <a:r>
              <a:rPr lang="fr-CA" sz="2000" dirty="0" smtClean="0"/>
              <a:t>Contribuer à avoir </a:t>
            </a:r>
            <a:r>
              <a:rPr lang="fr-CA" sz="2000" dirty="0"/>
              <a:t>la meilleure ressource au bon endroit, au bon moment avec les bonnes connaissances,</a:t>
            </a:r>
          </a:p>
          <a:p>
            <a:pPr>
              <a:defRPr/>
            </a:pPr>
            <a:r>
              <a:rPr lang="fr-CA" sz="2000" dirty="0" smtClean="0"/>
              <a:t>Favoriser le positionnement de l’organisation </a:t>
            </a:r>
            <a:r>
              <a:rPr lang="fr-CA" sz="2000" dirty="0"/>
              <a:t>comme employeur de choix et comme organisation apprenante,</a:t>
            </a:r>
          </a:p>
          <a:p>
            <a:pPr>
              <a:defRPr/>
            </a:pPr>
            <a:r>
              <a:rPr lang="fr-CA" sz="2000" dirty="0" smtClean="0"/>
              <a:t>Responsabiliser </a:t>
            </a:r>
            <a:r>
              <a:rPr lang="fr-CA" sz="2000" dirty="0"/>
              <a:t>les différents acteurs (services, gestionnaires et employés) pour une imputabilité partagée.</a:t>
            </a:r>
          </a:p>
          <a:p>
            <a:pPr marL="0" indent="0">
              <a:buFont typeface="Arial" panose="020B0604020202020204" pitchFamily="34" charset="0"/>
              <a:buNone/>
              <a:defRPr/>
            </a:pPr>
            <a:r>
              <a:rPr lang="fr-CA" sz="2000" dirty="0" smtClean="0"/>
              <a:t>	</a:t>
            </a:r>
            <a:endParaRPr lang="fr-CA" sz="1600" dirty="0" smtClean="0"/>
          </a:p>
          <a:p>
            <a:pPr lvl="2">
              <a:defRPr/>
            </a:pPr>
            <a:endParaRPr lang="fr-CA" sz="1600" dirty="0"/>
          </a:p>
          <a:p>
            <a:pPr marL="0" indent="0">
              <a:buFont typeface="Arial" panose="020B0604020202020204" pitchFamily="34" charset="0"/>
              <a:buNone/>
              <a:defRPr/>
            </a:pPr>
            <a:endParaRPr lang="fr-CA" sz="2000" dirty="0" smtClean="0"/>
          </a:p>
          <a:p>
            <a:pPr marL="0" indent="0">
              <a:buFont typeface="Arial" panose="020B0604020202020204" pitchFamily="34" charset="0"/>
              <a:buNone/>
              <a:defRPr/>
            </a:pPr>
            <a:endParaRPr lang="fr-CA" sz="2000" dirty="0"/>
          </a:p>
        </p:txBody>
      </p:sp>
      <p:sp>
        <p:nvSpPr>
          <p:cNvPr id="2" name="Rectangle 1"/>
          <p:cNvSpPr/>
          <p:nvPr/>
        </p:nvSpPr>
        <p:spPr>
          <a:xfrm rot="20603383">
            <a:off x="2235958" y="4799346"/>
            <a:ext cx="6532558" cy="923330"/>
          </a:xfrm>
          <a:prstGeom prst="rect">
            <a:avLst/>
          </a:prstGeom>
          <a:noFill/>
        </p:spPr>
        <p:txBody>
          <a:bodyPr wrap="none">
            <a:spAutoFit/>
          </a:bodyPr>
          <a:lstStyle/>
          <a:p>
            <a:pPr algn="ctr">
              <a:defRPr/>
            </a:pPr>
            <a:r>
              <a:rPr lang="fr-FR"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Employés syndiqués</a:t>
            </a:r>
          </a:p>
        </p:txBody>
      </p:sp>
    </p:spTree>
    <p:extLst>
      <p:ext uri="{BB962C8B-B14F-4D97-AF65-F5344CB8AC3E}">
        <p14:creationId xmlns:p14="http://schemas.microsoft.com/office/powerpoint/2010/main" val="2428966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1" presetClass="entr" presetSubtype="0"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1000" fill="hold"/>
                                        <p:tgtEl>
                                          <p:spTgt spid="2"/>
                                        </p:tgtEl>
                                        <p:attrNameLst>
                                          <p:attrName>ppt_w</p:attrName>
                                        </p:attrNameLst>
                                      </p:cBhvr>
                                      <p:tavLst>
                                        <p:tav tm="0">
                                          <p:val>
                                            <p:fltVal val="0"/>
                                          </p:val>
                                        </p:tav>
                                        <p:tav tm="100000">
                                          <p:val>
                                            <p:strVal val="#ppt_w"/>
                                          </p:val>
                                        </p:tav>
                                      </p:tavLst>
                                    </p:anim>
                                    <p:anim calcmode="lin" valueType="num">
                                      <p:cBhvr>
                                        <p:cTn id="33" dur="1000" fill="hold"/>
                                        <p:tgtEl>
                                          <p:spTgt spid="2"/>
                                        </p:tgtEl>
                                        <p:attrNameLst>
                                          <p:attrName>ppt_h</p:attrName>
                                        </p:attrNameLst>
                                      </p:cBhvr>
                                      <p:tavLst>
                                        <p:tav tm="0">
                                          <p:val>
                                            <p:fltVal val="0"/>
                                          </p:val>
                                        </p:tav>
                                        <p:tav tm="100000">
                                          <p:val>
                                            <p:strVal val="#ppt_h"/>
                                          </p:val>
                                        </p:tav>
                                      </p:tavLst>
                                    </p:anim>
                                    <p:anim calcmode="lin" valueType="num">
                                      <p:cBhvr>
                                        <p:cTn id="34" dur="1000" fill="hold"/>
                                        <p:tgtEl>
                                          <p:spTgt spid="2"/>
                                        </p:tgtEl>
                                        <p:attrNameLst>
                                          <p:attrName>style.rotation</p:attrName>
                                        </p:attrNameLst>
                                      </p:cBhvr>
                                      <p:tavLst>
                                        <p:tav tm="0">
                                          <p:val>
                                            <p:fltVal val="90"/>
                                          </p:val>
                                        </p:tav>
                                        <p:tav tm="100000">
                                          <p:val>
                                            <p:fltVal val="0"/>
                                          </p:val>
                                        </p:tav>
                                      </p:tavLst>
                                    </p:anim>
                                    <p:animEffect transition="in" filter="fade">
                                      <p:cBhvr>
                                        <p:cTn id="35"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stretch>
            <a:fillRect/>
          </a:stretch>
        </p:blipFill>
        <p:spPr>
          <a:xfrm>
            <a:off x="0" y="3657600"/>
            <a:ext cx="3190875" cy="3200400"/>
          </a:xfrm>
          <a:prstGeom prst="rect">
            <a:avLst/>
          </a:prstGeom>
          <a:effectLst>
            <a:softEdge rad="381000"/>
          </a:effectLst>
        </p:spPr>
      </p:pic>
      <p:sp>
        <p:nvSpPr>
          <p:cNvPr id="35843" name="Titre 1"/>
          <p:cNvSpPr>
            <a:spLocks noGrp="1"/>
          </p:cNvSpPr>
          <p:nvPr>
            <p:ph type="title"/>
          </p:nvPr>
        </p:nvSpPr>
        <p:spPr/>
        <p:txBody>
          <a:bodyPr/>
          <a:lstStyle/>
          <a:p>
            <a:r>
              <a:rPr lang="fr-CA" altLang="fr-FR" smtClean="0"/>
              <a:t>Plus spécifiquement, nous sommes engagés à…</a:t>
            </a:r>
          </a:p>
        </p:txBody>
      </p:sp>
      <p:sp>
        <p:nvSpPr>
          <p:cNvPr id="35844" name="Espace réservé du contenu 2"/>
          <p:cNvSpPr>
            <a:spLocks noGrp="1"/>
          </p:cNvSpPr>
          <p:nvPr>
            <p:ph idx="1"/>
          </p:nvPr>
        </p:nvSpPr>
        <p:spPr>
          <a:xfrm>
            <a:off x="1606550" y="1935163"/>
            <a:ext cx="10040938" cy="3894137"/>
          </a:xfrm>
        </p:spPr>
        <p:txBody>
          <a:bodyPr/>
          <a:lstStyle/>
          <a:p>
            <a:pPr lvl="2"/>
            <a:r>
              <a:rPr lang="fr-CA" altLang="fr-FR" sz="1600" smtClean="0"/>
              <a:t>Maintenir et développer les compétences des employés,</a:t>
            </a:r>
          </a:p>
          <a:p>
            <a:pPr lvl="2"/>
            <a:r>
              <a:rPr lang="fr-CA" altLang="fr-FR" sz="1600" smtClean="0"/>
              <a:t>Favoriser le partage des connaissances et des pratiques acquises,</a:t>
            </a:r>
          </a:p>
          <a:p>
            <a:pPr lvl="2"/>
            <a:r>
              <a:rPr lang="fr-CA" altLang="fr-FR" sz="1600" smtClean="0"/>
              <a:t>Maximiser les transferts et mettre en place des indicateurs pertinents permettant de les mesurer,</a:t>
            </a:r>
          </a:p>
          <a:p>
            <a:pPr lvl="2"/>
            <a:r>
              <a:rPr lang="fr-CA" altLang="fr-FR" sz="1600" smtClean="0"/>
              <a:t>Assurer une vigie et appliquer les meilleures pratiques,</a:t>
            </a:r>
          </a:p>
          <a:p>
            <a:pPr lvl="2"/>
            <a:r>
              <a:rPr lang="fr-CA" altLang="fr-FR" sz="1600" smtClean="0"/>
              <a:t>Investir judicieusement les montants en fonction des besoins et des priorités organisationnels,</a:t>
            </a:r>
          </a:p>
          <a:p>
            <a:pPr lvl="2"/>
            <a:r>
              <a:rPr lang="fr-CA" altLang="fr-FR" sz="1600" smtClean="0"/>
              <a:t>Diversifier les stratégies de formation,</a:t>
            </a:r>
          </a:p>
          <a:p>
            <a:pPr lvl="2"/>
            <a:r>
              <a:rPr lang="fr-CA" altLang="fr-FR" sz="1600" smtClean="0"/>
              <a:t>Développer le plein potentiel pour susciter l’engagement des employés,</a:t>
            </a:r>
          </a:p>
          <a:p>
            <a:pPr lvl="2"/>
            <a:r>
              <a:rPr lang="fr-CA" altLang="fr-FR" sz="1600" smtClean="0"/>
              <a:t>Contribuer à la rétention des ressources humaines en les assistant dans l’actualisation de leurs aspirations professionnelles,</a:t>
            </a:r>
          </a:p>
          <a:p>
            <a:pPr lvl="2"/>
            <a:r>
              <a:rPr lang="fr-CA" altLang="fr-FR" sz="1600" smtClean="0"/>
              <a:t>Repérer les opportunités de développement en réponse aux besoins organisationnels et aux enjeux stratégiques ou prioritaires,</a:t>
            </a:r>
          </a:p>
          <a:p>
            <a:pPr lvl="2"/>
            <a:r>
              <a:rPr lang="fr-CA" altLang="fr-FR" sz="1600" smtClean="0"/>
              <a:t>Former une relève adéquatement outillée et suivre l’évolution du réseau de la santé et des services sociaux, pour permettre d’optimiser la pérennisation des meilleures pratiques de soins.</a:t>
            </a:r>
          </a:p>
        </p:txBody>
      </p:sp>
    </p:spTree>
    <p:extLst>
      <p:ext uri="{BB962C8B-B14F-4D97-AF65-F5344CB8AC3E}">
        <p14:creationId xmlns:p14="http://schemas.microsoft.com/office/powerpoint/2010/main" val="1090877404"/>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5844">
                                            <p:txEl>
                                              <p:pRg st="0" end="0"/>
                                            </p:txEl>
                                          </p:spTgt>
                                        </p:tgtEl>
                                        <p:attrNameLst>
                                          <p:attrName>style.visibility</p:attrName>
                                        </p:attrNameLst>
                                      </p:cBhvr>
                                      <p:to>
                                        <p:strVal val="visible"/>
                                      </p:to>
                                    </p:set>
                                    <p:animEffect transition="in" filter="fade">
                                      <p:cBhvr>
                                        <p:cTn id="7" dur="500"/>
                                        <p:tgtEl>
                                          <p:spTgt spid="35844">
                                            <p:txEl>
                                              <p:pRg st="0" end="0"/>
                                            </p:txEl>
                                          </p:spTgt>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5844">
                                            <p:txEl>
                                              <p:pRg st="1" end="1"/>
                                            </p:txEl>
                                          </p:spTgt>
                                        </p:tgtEl>
                                        <p:attrNameLst>
                                          <p:attrName>style.visibility</p:attrName>
                                        </p:attrNameLst>
                                      </p:cBhvr>
                                      <p:to>
                                        <p:strVal val="visible"/>
                                      </p:to>
                                    </p:set>
                                    <p:animEffect transition="in" filter="fade">
                                      <p:cBhvr>
                                        <p:cTn id="11" dur="500"/>
                                        <p:tgtEl>
                                          <p:spTgt spid="35844">
                                            <p:txEl>
                                              <p:pRg st="1" end="1"/>
                                            </p:txEl>
                                          </p:spTgt>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5844">
                                            <p:txEl>
                                              <p:pRg st="2" end="2"/>
                                            </p:txEl>
                                          </p:spTgt>
                                        </p:tgtEl>
                                        <p:attrNameLst>
                                          <p:attrName>style.visibility</p:attrName>
                                        </p:attrNameLst>
                                      </p:cBhvr>
                                      <p:to>
                                        <p:strVal val="visible"/>
                                      </p:to>
                                    </p:set>
                                    <p:animEffect transition="in" filter="fade">
                                      <p:cBhvr>
                                        <p:cTn id="15" dur="500"/>
                                        <p:tgtEl>
                                          <p:spTgt spid="35844">
                                            <p:txEl>
                                              <p:pRg st="2" end="2"/>
                                            </p:txEl>
                                          </p:spTgt>
                                        </p:tgtEl>
                                      </p:cBhvr>
                                    </p:animEffect>
                                  </p:childTnLst>
                                </p:cTn>
                              </p:par>
                            </p:childTnLst>
                          </p:cTn>
                        </p:par>
                        <p:par>
                          <p:cTn id="16" fill="hold" nodeType="afterGroup">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5844">
                                            <p:txEl>
                                              <p:pRg st="3" end="3"/>
                                            </p:txEl>
                                          </p:spTgt>
                                        </p:tgtEl>
                                        <p:attrNameLst>
                                          <p:attrName>style.visibility</p:attrName>
                                        </p:attrNameLst>
                                      </p:cBhvr>
                                      <p:to>
                                        <p:strVal val="visible"/>
                                      </p:to>
                                    </p:set>
                                    <p:animEffect transition="in" filter="fade">
                                      <p:cBhvr>
                                        <p:cTn id="19" dur="500"/>
                                        <p:tgtEl>
                                          <p:spTgt spid="35844">
                                            <p:txEl>
                                              <p:pRg st="3" end="3"/>
                                            </p:txEl>
                                          </p:spTgt>
                                        </p:tgtEl>
                                      </p:cBhvr>
                                    </p:animEffect>
                                  </p:childTnLst>
                                </p:cTn>
                              </p:par>
                            </p:childTnLst>
                          </p:cTn>
                        </p:par>
                        <p:par>
                          <p:cTn id="20" fill="hold" nodeType="afterGroup">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5844">
                                            <p:txEl>
                                              <p:pRg st="4" end="4"/>
                                            </p:txEl>
                                          </p:spTgt>
                                        </p:tgtEl>
                                        <p:attrNameLst>
                                          <p:attrName>style.visibility</p:attrName>
                                        </p:attrNameLst>
                                      </p:cBhvr>
                                      <p:to>
                                        <p:strVal val="visible"/>
                                      </p:to>
                                    </p:set>
                                    <p:animEffect transition="in" filter="fade">
                                      <p:cBhvr>
                                        <p:cTn id="23" dur="500"/>
                                        <p:tgtEl>
                                          <p:spTgt spid="35844">
                                            <p:txEl>
                                              <p:pRg st="4" end="4"/>
                                            </p:txEl>
                                          </p:spTgt>
                                        </p:tgtEl>
                                      </p:cBhvr>
                                    </p:animEffect>
                                  </p:childTnLst>
                                </p:cTn>
                              </p:par>
                            </p:childTnLst>
                          </p:cTn>
                        </p:par>
                        <p:par>
                          <p:cTn id="24" fill="hold" nodeType="afterGroup">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5844">
                                            <p:txEl>
                                              <p:pRg st="5" end="5"/>
                                            </p:txEl>
                                          </p:spTgt>
                                        </p:tgtEl>
                                        <p:attrNameLst>
                                          <p:attrName>style.visibility</p:attrName>
                                        </p:attrNameLst>
                                      </p:cBhvr>
                                      <p:to>
                                        <p:strVal val="visible"/>
                                      </p:to>
                                    </p:set>
                                    <p:animEffect transition="in" filter="fade">
                                      <p:cBhvr>
                                        <p:cTn id="27" dur="500"/>
                                        <p:tgtEl>
                                          <p:spTgt spid="35844">
                                            <p:txEl>
                                              <p:pRg st="5" end="5"/>
                                            </p:txEl>
                                          </p:spTgt>
                                        </p:tgtEl>
                                      </p:cBhvr>
                                    </p:animEffect>
                                  </p:childTnLst>
                                </p:cTn>
                              </p:par>
                            </p:childTnLst>
                          </p:cTn>
                        </p:par>
                        <p:par>
                          <p:cTn id="28" fill="hold" nodeType="afterGroup">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35844">
                                            <p:txEl>
                                              <p:pRg st="6" end="6"/>
                                            </p:txEl>
                                          </p:spTgt>
                                        </p:tgtEl>
                                        <p:attrNameLst>
                                          <p:attrName>style.visibility</p:attrName>
                                        </p:attrNameLst>
                                      </p:cBhvr>
                                      <p:to>
                                        <p:strVal val="visible"/>
                                      </p:to>
                                    </p:set>
                                    <p:animEffect transition="in" filter="fade">
                                      <p:cBhvr>
                                        <p:cTn id="31" dur="500"/>
                                        <p:tgtEl>
                                          <p:spTgt spid="35844">
                                            <p:txEl>
                                              <p:pRg st="6" end="6"/>
                                            </p:txEl>
                                          </p:spTgt>
                                        </p:tgtEl>
                                      </p:cBhvr>
                                    </p:animEffect>
                                  </p:childTnLst>
                                </p:cTn>
                              </p:par>
                            </p:childTnLst>
                          </p:cTn>
                        </p:par>
                        <p:par>
                          <p:cTn id="32" fill="hold" nodeType="afterGroup">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35844">
                                            <p:txEl>
                                              <p:pRg st="7" end="7"/>
                                            </p:txEl>
                                          </p:spTgt>
                                        </p:tgtEl>
                                        <p:attrNameLst>
                                          <p:attrName>style.visibility</p:attrName>
                                        </p:attrNameLst>
                                      </p:cBhvr>
                                      <p:to>
                                        <p:strVal val="visible"/>
                                      </p:to>
                                    </p:set>
                                    <p:animEffect transition="in" filter="fade">
                                      <p:cBhvr>
                                        <p:cTn id="35" dur="500"/>
                                        <p:tgtEl>
                                          <p:spTgt spid="35844">
                                            <p:txEl>
                                              <p:pRg st="7" end="7"/>
                                            </p:txEl>
                                          </p:spTgt>
                                        </p:tgtEl>
                                      </p:cBhvr>
                                    </p:animEffect>
                                  </p:childTnLst>
                                </p:cTn>
                              </p:par>
                            </p:childTnLst>
                          </p:cTn>
                        </p:par>
                        <p:par>
                          <p:cTn id="36" fill="hold" nodeType="afterGroup">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35844">
                                            <p:txEl>
                                              <p:pRg st="8" end="8"/>
                                            </p:txEl>
                                          </p:spTgt>
                                        </p:tgtEl>
                                        <p:attrNameLst>
                                          <p:attrName>style.visibility</p:attrName>
                                        </p:attrNameLst>
                                      </p:cBhvr>
                                      <p:to>
                                        <p:strVal val="visible"/>
                                      </p:to>
                                    </p:set>
                                    <p:animEffect transition="in" filter="fade">
                                      <p:cBhvr>
                                        <p:cTn id="39" dur="500"/>
                                        <p:tgtEl>
                                          <p:spTgt spid="35844">
                                            <p:txEl>
                                              <p:pRg st="8" end="8"/>
                                            </p:txEl>
                                          </p:spTgt>
                                        </p:tgtEl>
                                      </p:cBhvr>
                                    </p:animEffect>
                                  </p:childTnLst>
                                </p:cTn>
                              </p:par>
                            </p:childTnLst>
                          </p:cTn>
                        </p:par>
                        <p:par>
                          <p:cTn id="40" fill="hold" nodeType="afterGroup">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35844">
                                            <p:txEl>
                                              <p:pRg st="9" end="9"/>
                                            </p:txEl>
                                          </p:spTgt>
                                        </p:tgtEl>
                                        <p:attrNameLst>
                                          <p:attrName>style.visibility</p:attrName>
                                        </p:attrNameLst>
                                      </p:cBhvr>
                                      <p:to>
                                        <p:strVal val="visible"/>
                                      </p:to>
                                    </p:set>
                                    <p:animEffect transition="in" filter="fade">
                                      <p:cBhvr>
                                        <p:cTn id="43" dur="500"/>
                                        <p:tgtEl>
                                          <p:spTgt spid="3584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Imag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9913" y="3563938"/>
            <a:ext cx="5270501" cy="329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Titre 1"/>
          <p:cNvSpPr>
            <a:spLocks noGrp="1"/>
          </p:cNvSpPr>
          <p:nvPr>
            <p:ph type="title"/>
          </p:nvPr>
        </p:nvSpPr>
        <p:spPr>
          <a:xfrm>
            <a:off x="2387600" y="0"/>
            <a:ext cx="9582150" cy="1325563"/>
          </a:xfrm>
        </p:spPr>
        <p:txBody>
          <a:bodyPr/>
          <a:lstStyle/>
          <a:p>
            <a:r>
              <a:rPr lang="fr-CA" altLang="fr-FR" smtClean="0"/>
              <a:t>La formation en statistiques</a:t>
            </a:r>
          </a:p>
        </p:txBody>
      </p:sp>
      <p:sp>
        <p:nvSpPr>
          <p:cNvPr id="3" name="Espace réservé du contenu 2"/>
          <p:cNvSpPr>
            <a:spLocks noGrp="1"/>
          </p:cNvSpPr>
          <p:nvPr>
            <p:ph idx="1"/>
          </p:nvPr>
        </p:nvSpPr>
        <p:spPr>
          <a:xfrm>
            <a:off x="3206750" y="1152525"/>
            <a:ext cx="8313738" cy="3892550"/>
          </a:xfrm>
        </p:spPr>
        <p:txBody>
          <a:bodyPr/>
          <a:lstStyle/>
          <a:p>
            <a:pPr>
              <a:defRPr/>
            </a:pPr>
            <a:r>
              <a:rPr lang="fr-CA" sz="2400" b="1" dirty="0" smtClean="0">
                <a:solidFill>
                  <a:srgbClr val="7FBC41"/>
                </a:solidFill>
              </a:rPr>
              <a:t>7,532</a:t>
            </a:r>
            <a:r>
              <a:rPr lang="fr-CA" sz="2000" dirty="0" smtClean="0"/>
              <a:t> activités traitées/soutenues par l’équipe annuellement pour les employés syndiqués seulement</a:t>
            </a:r>
            <a:r>
              <a:rPr lang="fr-CA" sz="2000" dirty="0"/>
              <a:t> </a:t>
            </a:r>
            <a:r>
              <a:rPr lang="fr-CA" sz="2000" dirty="0" smtClean="0"/>
              <a:t>ou </a:t>
            </a:r>
            <a:r>
              <a:rPr lang="fr-CA" altLang="fr-FR" sz="2000" dirty="0" smtClean="0"/>
              <a:t>près </a:t>
            </a:r>
            <a:r>
              <a:rPr lang="fr-CA" altLang="fr-FR" sz="2000" dirty="0"/>
              <a:t>de </a:t>
            </a:r>
            <a:r>
              <a:rPr lang="fr-CA" altLang="fr-FR" sz="2400" b="1" dirty="0" smtClean="0">
                <a:solidFill>
                  <a:srgbClr val="7FBC41"/>
                </a:solidFill>
              </a:rPr>
              <a:t>6 </a:t>
            </a:r>
            <a:r>
              <a:rPr lang="fr-CA" altLang="fr-FR" sz="2400" b="1" dirty="0">
                <a:solidFill>
                  <a:srgbClr val="7FBC41"/>
                </a:solidFill>
              </a:rPr>
              <a:t>millions de dollars </a:t>
            </a:r>
            <a:r>
              <a:rPr lang="fr-CA" altLang="fr-FR" sz="2000" dirty="0"/>
              <a:t>investis </a:t>
            </a:r>
            <a:r>
              <a:rPr lang="fr-CA" altLang="fr-FR" sz="2000" dirty="0" smtClean="0"/>
              <a:t>par année,</a:t>
            </a:r>
            <a:endParaRPr lang="fr-CA" altLang="fr-FR" sz="2000" dirty="0"/>
          </a:p>
          <a:p>
            <a:pPr>
              <a:defRPr/>
            </a:pPr>
            <a:r>
              <a:rPr lang="fr-CA" altLang="fr-FR" sz="2000" b="1" dirty="0"/>
              <a:t>Pour la catégorie 4, les obligations jumelées à la lettre </a:t>
            </a:r>
            <a:r>
              <a:rPr lang="fr-CA" altLang="fr-FR" sz="2000" b="1" dirty="0" smtClean="0"/>
              <a:t>31, environ </a:t>
            </a:r>
            <a:r>
              <a:rPr lang="fr-CA" altLang="fr-FR" sz="2000" b="1" dirty="0">
                <a:solidFill>
                  <a:srgbClr val="7FBC41"/>
                </a:solidFill>
              </a:rPr>
              <a:t>1,5 millions de dollars</a:t>
            </a:r>
            <a:r>
              <a:rPr lang="fr-CA" altLang="fr-FR" sz="2000" b="1" dirty="0"/>
              <a:t> </a:t>
            </a:r>
            <a:r>
              <a:rPr lang="fr-CA" altLang="fr-FR" sz="2000" b="1" dirty="0" smtClean="0"/>
              <a:t>investis annuellement,</a:t>
            </a:r>
            <a:endParaRPr lang="fr-CA" altLang="fr-FR" sz="2000" b="1" dirty="0"/>
          </a:p>
          <a:p>
            <a:pPr>
              <a:defRPr/>
            </a:pPr>
            <a:r>
              <a:rPr lang="fr-CA" altLang="fr-FR" sz="2000" dirty="0" smtClean="0"/>
              <a:t>Au </a:t>
            </a:r>
            <a:r>
              <a:rPr lang="fr-CA" altLang="fr-FR" sz="2000" dirty="0"/>
              <a:t>moment de la recension les demandes </a:t>
            </a:r>
            <a:r>
              <a:rPr lang="fr-CA" altLang="fr-FR" sz="2000" dirty="0" smtClean="0"/>
              <a:t>pour </a:t>
            </a:r>
            <a:r>
              <a:rPr lang="fr-CA" altLang="fr-FR" sz="2000" dirty="0"/>
              <a:t>les FORMATIONS DE NIVEAU 1 </a:t>
            </a:r>
            <a:r>
              <a:rPr lang="fr-CA" altLang="fr-FR" sz="2000" dirty="0" smtClean="0"/>
              <a:t>seulement excèdent </a:t>
            </a:r>
            <a:r>
              <a:rPr lang="fr-CA" altLang="fr-FR" sz="2000" dirty="0"/>
              <a:t>typiquement de </a:t>
            </a:r>
            <a:r>
              <a:rPr lang="fr-CA" altLang="fr-FR" sz="2000" b="1" dirty="0">
                <a:solidFill>
                  <a:srgbClr val="7FBC41"/>
                </a:solidFill>
              </a:rPr>
              <a:t>2 À 5 FOIS NOS OBLIGATIONS </a:t>
            </a:r>
            <a:r>
              <a:rPr lang="fr-CA" altLang="fr-FR" sz="2000" dirty="0"/>
              <a:t>TOTALES </a:t>
            </a:r>
            <a:endParaRPr lang="fr-CA" altLang="fr-FR" sz="2000" dirty="0" smtClean="0"/>
          </a:p>
          <a:p>
            <a:pPr lvl="1">
              <a:defRPr/>
            </a:pPr>
            <a:r>
              <a:rPr lang="fr-CA" altLang="fr-FR" sz="1800" dirty="0"/>
              <a:t>principalement pour le </a:t>
            </a:r>
            <a:r>
              <a:rPr lang="fr-CA" altLang="fr-FR" sz="1800" dirty="0" smtClean="0"/>
              <a:t>volet </a:t>
            </a:r>
            <a:r>
              <a:rPr lang="fr-CA" altLang="fr-FR" sz="1800" b="1" dirty="0" smtClean="0">
                <a:solidFill>
                  <a:srgbClr val="7FBC41"/>
                </a:solidFill>
              </a:rPr>
              <a:t>clinique</a:t>
            </a:r>
            <a:r>
              <a:rPr lang="fr-CA" altLang="fr-FR" sz="1800" dirty="0" smtClean="0"/>
              <a:t> </a:t>
            </a:r>
            <a:r>
              <a:rPr lang="fr-CA" altLang="fr-FR" sz="1800" dirty="0"/>
              <a:t>(souvent </a:t>
            </a:r>
            <a:r>
              <a:rPr lang="fr-CA" altLang="fr-FR" sz="1800" dirty="0" smtClean="0"/>
              <a:t>pour les </a:t>
            </a:r>
            <a:r>
              <a:rPr lang="fr-CA" altLang="fr-FR" sz="1800" dirty="0"/>
              <a:t>mêmes </a:t>
            </a:r>
            <a:r>
              <a:rPr lang="fr-CA" altLang="fr-FR" sz="1800" dirty="0" smtClean="0"/>
              <a:t>catégories d’emploi),</a:t>
            </a:r>
            <a:endParaRPr lang="fr-CA" altLang="fr-FR" sz="1800" dirty="0"/>
          </a:p>
          <a:p>
            <a:pPr lvl="1">
              <a:defRPr/>
            </a:pPr>
            <a:r>
              <a:rPr lang="fr-CA" altLang="fr-FR" sz="1800" dirty="0"/>
              <a:t>cette année, plus de </a:t>
            </a:r>
            <a:r>
              <a:rPr lang="fr-CA" altLang="fr-FR" sz="1800" b="1" dirty="0">
                <a:solidFill>
                  <a:srgbClr val="7FBC41"/>
                </a:solidFill>
              </a:rPr>
              <a:t>3200</a:t>
            </a:r>
            <a:r>
              <a:rPr lang="fr-CA" altLang="fr-FR" sz="1800" dirty="0"/>
              <a:t> demandes de formation ont été faites pour les employés syndiqués et non syndiqués seulement, toutes catégories confondues;</a:t>
            </a:r>
          </a:p>
          <a:p>
            <a:pPr lvl="1">
              <a:defRPr/>
            </a:pPr>
            <a:r>
              <a:rPr lang="fr-CA" altLang="fr-FR" sz="1800" dirty="0"/>
              <a:t>Environ </a:t>
            </a:r>
            <a:r>
              <a:rPr lang="fr-CA" altLang="fr-FR" sz="1800" b="1" dirty="0">
                <a:solidFill>
                  <a:srgbClr val="7FBC41"/>
                </a:solidFill>
              </a:rPr>
              <a:t>243</a:t>
            </a:r>
            <a:r>
              <a:rPr lang="fr-CA" altLang="fr-FR" sz="1800" dirty="0"/>
              <a:t> </a:t>
            </a:r>
            <a:r>
              <a:rPr lang="fr-CA" altLang="fr-FR" sz="1800" dirty="0" smtClean="0"/>
              <a:t>besoins ont </a:t>
            </a:r>
            <a:r>
              <a:rPr lang="fr-CA" altLang="fr-FR" sz="1800" dirty="0"/>
              <a:t>été </a:t>
            </a:r>
            <a:r>
              <a:rPr lang="fr-CA" altLang="fr-FR" sz="1800" dirty="0" smtClean="0"/>
              <a:t>exprimés par les membres au </a:t>
            </a:r>
            <a:r>
              <a:rPr lang="fr-CA" altLang="fr-FR" sz="1800" dirty="0"/>
              <a:t>SFGT lors de la recension des besoins, ces demandes sont en cours de transmission aux gestionnaires du dossier PDC de vos directions/programmes.</a:t>
            </a:r>
          </a:p>
          <a:p>
            <a:pPr>
              <a:defRPr/>
            </a:pPr>
            <a:endParaRPr lang="fr-CA" sz="2000" dirty="0" smtClean="0"/>
          </a:p>
          <a:p>
            <a:pPr>
              <a:defRPr/>
            </a:pPr>
            <a:endParaRPr lang="fr-CA" sz="2000" dirty="0" smtClean="0"/>
          </a:p>
          <a:p>
            <a:pPr marL="0" indent="0">
              <a:buFont typeface="Arial" panose="020B0604020202020204" pitchFamily="34" charset="0"/>
              <a:buNone/>
              <a:defRPr/>
            </a:pPr>
            <a:endParaRPr lang="fr-CA" sz="2000" dirty="0" smtClean="0"/>
          </a:p>
          <a:p>
            <a:pPr>
              <a:defRPr/>
            </a:pPr>
            <a:endParaRPr lang="fr-CA" sz="2000" dirty="0"/>
          </a:p>
        </p:txBody>
      </p:sp>
    </p:spTree>
    <p:extLst>
      <p:ext uri="{BB962C8B-B14F-4D97-AF65-F5344CB8AC3E}">
        <p14:creationId xmlns:p14="http://schemas.microsoft.com/office/powerpoint/2010/main" val="16802482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Imag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06513" y="4349750"/>
            <a:ext cx="1347787" cy="159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39" name="Imag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25600" y="1154113"/>
            <a:ext cx="1557338" cy="188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0" name="Imag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478088" y="2740025"/>
            <a:ext cx="7935912" cy="266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Image 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0367963" y="4127500"/>
            <a:ext cx="1646237"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2" name="Image 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0367963" y="1819275"/>
            <a:ext cx="160655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3" name="Image 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60375" y="2863850"/>
            <a:ext cx="146050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4" name="Titre 1"/>
          <p:cNvSpPr>
            <a:spLocks noGrp="1"/>
          </p:cNvSpPr>
          <p:nvPr>
            <p:ph type="title"/>
          </p:nvPr>
        </p:nvSpPr>
        <p:spPr>
          <a:xfrm>
            <a:off x="2324100" y="217488"/>
            <a:ext cx="9582150" cy="1325562"/>
          </a:xfrm>
        </p:spPr>
        <p:txBody>
          <a:bodyPr/>
          <a:lstStyle/>
          <a:p>
            <a:r>
              <a:rPr lang="fr-CA" altLang="fr-FR" sz="3600" smtClean="0"/>
              <a:t>Qui sommes-nous? Notre équipe d’agents de gestion du personnel</a:t>
            </a:r>
          </a:p>
        </p:txBody>
      </p:sp>
      <p:sp>
        <p:nvSpPr>
          <p:cNvPr id="24" name="Ellipse 23"/>
          <p:cNvSpPr/>
          <p:nvPr/>
        </p:nvSpPr>
        <p:spPr>
          <a:xfrm>
            <a:off x="1416050" y="1160463"/>
            <a:ext cx="1976438" cy="176371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A"/>
          </a:p>
        </p:txBody>
      </p:sp>
      <p:sp>
        <p:nvSpPr>
          <p:cNvPr id="33" name="Ellipse 32"/>
          <p:cNvSpPr/>
          <p:nvPr/>
        </p:nvSpPr>
        <p:spPr>
          <a:xfrm>
            <a:off x="2193925" y="3975100"/>
            <a:ext cx="1976438" cy="55403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A"/>
          </a:p>
        </p:txBody>
      </p:sp>
      <p:sp>
        <p:nvSpPr>
          <p:cNvPr id="34" name="Ellipse 33"/>
          <p:cNvSpPr/>
          <p:nvPr/>
        </p:nvSpPr>
        <p:spPr>
          <a:xfrm>
            <a:off x="2193925" y="4529138"/>
            <a:ext cx="2341563" cy="55403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A"/>
          </a:p>
        </p:txBody>
      </p:sp>
      <p:sp>
        <p:nvSpPr>
          <p:cNvPr id="35" name="Ellipse 34"/>
          <p:cNvSpPr/>
          <p:nvPr/>
        </p:nvSpPr>
        <p:spPr>
          <a:xfrm>
            <a:off x="4165600" y="3962400"/>
            <a:ext cx="1978025" cy="55403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A"/>
          </a:p>
        </p:txBody>
      </p:sp>
      <p:sp>
        <p:nvSpPr>
          <p:cNvPr id="26" name="Ellipse 25"/>
          <p:cNvSpPr/>
          <p:nvPr/>
        </p:nvSpPr>
        <p:spPr>
          <a:xfrm>
            <a:off x="187325" y="2651125"/>
            <a:ext cx="1984375" cy="1784350"/>
          </a:xfrm>
          <a:prstGeom prst="ellipse">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A"/>
          </a:p>
        </p:txBody>
      </p:sp>
      <p:sp>
        <p:nvSpPr>
          <p:cNvPr id="39" name="Ellipse 38"/>
          <p:cNvSpPr/>
          <p:nvPr/>
        </p:nvSpPr>
        <p:spPr>
          <a:xfrm>
            <a:off x="2190750" y="2803525"/>
            <a:ext cx="1982788" cy="617538"/>
          </a:xfrm>
          <a:prstGeom prst="ellipse">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A"/>
          </a:p>
        </p:txBody>
      </p:sp>
      <p:sp>
        <p:nvSpPr>
          <p:cNvPr id="40" name="Ellipse 39"/>
          <p:cNvSpPr/>
          <p:nvPr/>
        </p:nvSpPr>
        <p:spPr>
          <a:xfrm>
            <a:off x="4127500" y="3400425"/>
            <a:ext cx="1982788" cy="617538"/>
          </a:xfrm>
          <a:prstGeom prst="ellipse">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A"/>
          </a:p>
        </p:txBody>
      </p:sp>
      <p:sp>
        <p:nvSpPr>
          <p:cNvPr id="41" name="Ellipse 40"/>
          <p:cNvSpPr/>
          <p:nvPr/>
        </p:nvSpPr>
        <p:spPr>
          <a:xfrm>
            <a:off x="6146800" y="3968750"/>
            <a:ext cx="1982788" cy="615950"/>
          </a:xfrm>
          <a:prstGeom prst="ellipse">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A"/>
          </a:p>
        </p:txBody>
      </p:sp>
      <p:sp>
        <p:nvSpPr>
          <p:cNvPr id="27" name="Ellipse 26"/>
          <p:cNvSpPr/>
          <p:nvPr/>
        </p:nvSpPr>
        <p:spPr>
          <a:xfrm>
            <a:off x="1000125" y="4219575"/>
            <a:ext cx="2014538" cy="1824038"/>
          </a:xfrm>
          <a:prstGeom prst="ellipse">
            <a:avLst/>
          </a:prstGeom>
          <a:noFill/>
          <a:ln w="571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A"/>
          </a:p>
        </p:txBody>
      </p:sp>
      <p:sp>
        <p:nvSpPr>
          <p:cNvPr id="43" name="Ellipse 42"/>
          <p:cNvSpPr/>
          <p:nvPr/>
        </p:nvSpPr>
        <p:spPr>
          <a:xfrm>
            <a:off x="2262188" y="3319463"/>
            <a:ext cx="2016125" cy="685800"/>
          </a:xfrm>
          <a:prstGeom prst="ellipse">
            <a:avLst/>
          </a:prstGeom>
          <a:noFill/>
          <a:ln w="571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A"/>
          </a:p>
        </p:txBody>
      </p:sp>
      <p:sp>
        <p:nvSpPr>
          <p:cNvPr id="44" name="Ellipse 43"/>
          <p:cNvSpPr/>
          <p:nvPr/>
        </p:nvSpPr>
        <p:spPr>
          <a:xfrm>
            <a:off x="8272463" y="3933825"/>
            <a:ext cx="2016125" cy="685800"/>
          </a:xfrm>
          <a:prstGeom prst="ellipse">
            <a:avLst/>
          </a:prstGeom>
          <a:noFill/>
          <a:ln w="571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A"/>
          </a:p>
        </p:txBody>
      </p:sp>
      <p:sp>
        <p:nvSpPr>
          <p:cNvPr id="45" name="Ellipse 44"/>
          <p:cNvSpPr/>
          <p:nvPr/>
        </p:nvSpPr>
        <p:spPr>
          <a:xfrm>
            <a:off x="8220075" y="4619625"/>
            <a:ext cx="2014538" cy="685800"/>
          </a:xfrm>
          <a:prstGeom prst="ellipse">
            <a:avLst/>
          </a:prstGeom>
          <a:noFill/>
          <a:ln w="571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A"/>
          </a:p>
        </p:txBody>
      </p:sp>
      <p:sp>
        <p:nvSpPr>
          <p:cNvPr id="46" name="Ellipse 45"/>
          <p:cNvSpPr/>
          <p:nvPr/>
        </p:nvSpPr>
        <p:spPr>
          <a:xfrm>
            <a:off x="8272463" y="3919538"/>
            <a:ext cx="1978025" cy="72707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A"/>
          </a:p>
        </p:txBody>
      </p:sp>
      <p:sp>
        <p:nvSpPr>
          <p:cNvPr id="28" name="Ellipse 27"/>
          <p:cNvSpPr/>
          <p:nvPr/>
        </p:nvSpPr>
        <p:spPr>
          <a:xfrm>
            <a:off x="10125075" y="1630363"/>
            <a:ext cx="2001838" cy="1784350"/>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A"/>
          </a:p>
        </p:txBody>
      </p:sp>
      <p:sp>
        <p:nvSpPr>
          <p:cNvPr id="48" name="Ellipse 47"/>
          <p:cNvSpPr/>
          <p:nvPr/>
        </p:nvSpPr>
        <p:spPr>
          <a:xfrm>
            <a:off x="4181475" y="2786063"/>
            <a:ext cx="2000250" cy="611187"/>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A"/>
          </a:p>
        </p:txBody>
      </p:sp>
      <p:sp>
        <p:nvSpPr>
          <p:cNvPr id="49" name="Ellipse 48"/>
          <p:cNvSpPr/>
          <p:nvPr/>
        </p:nvSpPr>
        <p:spPr>
          <a:xfrm>
            <a:off x="6180138" y="2773363"/>
            <a:ext cx="2000250" cy="611187"/>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A"/>
          </a:p>
        </p:txBody>
      </p:sp>
      <p:sp>
        <p:nvSpPr>
          <p:cNvPr id="50" name="Ellipse 49"/>
          <p:cNvSpPr/>
          <p:nvPr/>
        </p:nvSpPr>
        <p:spPr>
          <a:xfrm>
            <a:off x="6156325" y="3363913"/>
            <a:ext cx="2000250" cy="611187"/>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A"/>
          </a:p>
        </p:txBody>
      </p:sp>
      <p:sp>
        <p:nvSpPr>
          <p:cNvPr id="29" name="Ellipse 28"/>
          <p:cNvSpPr/>
          <p:nvPr/>
        </p:nvSpPr>
        <p:spPr>
          <a:xfrm>
            <a:off x="10101263" y="4173538"/>
            <a:ext cx="1949450" cy="1736725"/>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A"/>
          </a:p>
        </p:txBody>
      </p:sp>
      <p:sp>
        <p:nvSpPr>
          <p:cNvPr id="52" name="Ellipse 51"/>
          <p:cNvSpPr/>
          <p:nvPr/>
        </p:nvSpPr>
        <p:spPr>
          <a:xfrm>
            <a:off x="4173538" y="4513263"/>
            <a:ext cx="1947862" cy="601662"/>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A"/>
          </a:p>
        </p:txBody>
      </p:sp>
      <p:sp>
        <p:nvSpPr>
          <p:cNvPr id="53" name="Ellipse 52"/>
          <p:cNvSpPr/>
          <p:nvPr/>
        </p:nvSpPr>
        <p:spPr>
          <a:xfrm>
            <a:off x="7969250" y="2763838"/>
            <a:ext cx="1947863" cy="601662"/>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A"/>
          </a:p>
        </p:txBody>
      </p:sp>
      <p:sp>
        <p:nvSpPr>
          <p:cNvPr id="54" name="Ellipse 53"/>
          <p:cNvSpPr/>
          <p:nvPr/>
        </p:nvSpPr>
        <p:spPr>
          <a:xfrm>
            <a:off x="7977188" y="3378200"/>
            <a:ext cx="1949450" cy="601663"/>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A"/>
          </a:p>
        </p:txBody>
      </p:sp>
      <p:sp>
        <p:nvSpPr>
          <p:cNvPr id="30" name="Rectangle 29"/>
          <p:cNvSpPr/>
          <p:nvPr/>
        </p:nvSpPr>
        <p:spPr>
          <a:xfrm>
            <a:off x="11761788" y="4051300"/>
            <a:ext cx="288925" cy="2000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A"/>
          </a:p>
        </p:txBody>
      </p:sp>
      <p:sp>
        <p:nvSpPr>
          <p:cNvPr id="2" name="Ellipse 1"/>
          <p:cNvSpPr/>
          <p:nvPr/>
        </p:nvSpPr>
        <p:spPr>
          <a:xfrm>
            <a:off x="11709400" y="2168525"/>
            <a:ext cx="261938" cy="2825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A"/>
          </a:p>
        </p:txBody>
      </p:sp>
    </p:spTree>
    <p:extLst>
      <p:ext uri="{BB962C8B-B14F-4D97-AF65-F5344CB8AC3E}">
        <p14:creationId xmlns:p14="http://schemas.microsoft.com/office/powerpoint/2010/main" val="25706456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5"/>
                                        </p:tgtEl>
                                        <p:attrNameLst>
                                          <p:attrName>style.visibility</p:attrName>
                                        </p:attrNameLst>
                                      </p:cBhvr>
                                      <p:to>
                                        <p:strVal val="visible"/>
                                      </p:to>
                                    </p:set>
                                    <p:anim calcmode="lin" valueType="num">
                                      <p:cBhvr>
                                        <p:cTn id="17" dur="500" fill="hold"/>
                                        <p:tgtEl>
                                          <p:spTgt spid="35"/>
                                        </p:tgtEl>
                                        <p:attrNameLst>
                                          <p:attrName>ppt_w</p:attrName>
                                        </p:attrNameLst>
                                      </p:cBhvr>
                                      <p:tavLst>
                                        <p:tav tm="0">
                                          <p:val>
                                            <p:fltVal val="0"/>
                                          </p:val>
                                        </p:tav>
                                        <p:tav tm="100000">
                                          <p:val>
                                            <p:strVal val="#ppt_w"/>
                                          </p:val>
                                        </p:tav>
                                      </p:tavLst>
                                    </p:anim>
                                    <p:anim calcmode="lin" valueType="num">
                                      <p:cBhvr>
                                        <p:cTn id="18" dur="500" fill="hold"/>
                                        <p:tgtEl>
                                          <p:spTgt spid="35"/>
                                        </p:tgtEl>
                                        <p:attrNameLst>
                                          <p:attrName>ppt_h</p:attrName>
                                        </p:attrNameLst>
                                      </p:cBhvr>
                                      <p:tavLst>
                                        <p:tav tm="0">
                                          <p:val>
                                            <p:fltVal val="0"/>
                                          </p:val>
                                        </p:tav>
                                        <p:tav tm="100000">
                                          <p:val>
                                            <p:strVal val="#ppt_h"/>
                                          </p:val>
                                        </p:tav>
                                      </p:tavLst>
                                    </p:anim>
                                    <p:animEffect transition="in" filter="fade">
                                      <p:cBhvr>
                                        <p:cTn id="19" dur="500"/>
                                        <p:tgtEl>
                                          <p:spTgt spid="3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53" presetClass="exit" presetSubtype="32" fill="hold" grpId="1" nodeType="clickEffect">
                                  <p:stCondLst>
                                    <p:cond delay="0"/>
                                  </p:stCondLst>
                                  <p:childTnLst>
                                    <p:anim calcmode="lin" valueType="num">
                                      <p:cBhvr>
                                        <p:cTn id="33" dur="500"/>
                                        <p:tgtEl>
                                          <p:spTgt spid="24"/>
                                        </p:tgtEl>
                                        <p:attrNameLst>
                                          <p:attrName>ppt_w</p:attrName>
                                        </p:attrNameLst>
                                      </p:cBhvr>
                                      <p:tavLst>
                                        <p:tav tm="0">
                                          <p:val>
                                            <p:strVal val="ppt_w"/>
                                          </p:val>
                                        </p:tav>
                                        <p:tav tm="100000">
                                          <p:val>
                                            <p:fltVal val="0"/>
                                          </p:val>
                                        </p:tav>
                                      </p:tavLst>
                                    </p:anim>
                                    <p:anim calcmode="lin" valueType="num">
                                      <p:cBhvr>
                                        <p:cTn id="34" dur="500"/>
                                        <p:tgtEl>
                                          <p:spTgt spid="24"/>
                                        </p:tgtEl>
                                        <p:attrNameLst>
                                          <p:attrName>ppt_h</p:attrName>
                                        </p:attrNameLst>
                                      </p:cBhvr>
                                      <p:tavLst>
                                        <p:tav tm="0">
                                          <p:val>
                                            <p:strVal val="ppt_h"/>
                                          </p:val>
                                        </p:tav>
                                        <p:tav tm="100000">
                                          <p:val>
                                            <p:fltVal val="0"/>
                                          </p:val>
                                        </p:tav>
                                      </p:tavLst>
                                    </p:anim>
                                    <p:animEffect transition="out" filter="fade">
                                      <p:cBhvr>
                                        <p:cTn id="35" dur="500"/>
                                        <p:tgtEl>
                                          <p:spTgt spid="24"/>
                                        </p:tgtEl>
                                      </p:cBhvr>
                                    </p:animEffect>
                                    <p:set>
                                      <p:cBhvr>
                                        <p:cTn id="36" dur="1" fill="hold">
                                          <p:stCondLst>
                                            <p:cond delay="499"/>
                                          </p:stCondLst>
                                        </p:cTn>
                                        <p:tgtEl>
                                          <p:spTgt spid="24"/>
                                        </p:tgtEl>
                                        <p:attrNameLst>
                                          <p:attrName>style.visibility</p:attrName>
                                        </p:attrNameLst>
                                      </p:cBhvr>
                                      <p:to>
                                        <p:strVal val="hidden"/>
                                      </p:to>
                                    </p:set>
                                  </p:childTnLst>
                                </p:cTn>
                              </p:par>
                              <p:par>
                                <p:cTn id="37" presetID="53" presetClass="exit" presetSubtype="32" fill="hold" grpId="1" nodeType="withEffect">
                                  <p:stCondLst>
                                    <p:cond delay="0"/>
                                  </p:stCondLst>
                                  <p:childTnLst>
                                    <p:anim calcmode="lin" valueType="num">
                                      <p:cBhvr>
                                        <p:cTn id="38" dur="500"/>
                                        <p:tgtEl>
                                          <p:spTgt spid="33"/>
                                        </p:tgtEl>
                                        <p:attrNameLst>
                                          <p:attrName>ppt_w</p:attrName>
                                        </p:attrNameLst>
                                      </p:cBhvr>
                                      <p:tavLst>
                                        <p:tav tm="0">
                                          <p:val>
                                            <p:strVal val="ppt_w"/>
                                          </p:val>
                                        </p:tav>
                                        <p:tav tm="100000">
                                          <p:val>
                                            <p:fltVal val="0"/>
                                          </p:val>
                                        </p:tav>
                                      </p:tavLst>
                                    </p:anim>
                                    <p:anim calcmode="lin" valueType="num">
                                      <p:cBhvr>
                                        <p:cTn id="39" dur="500"/>
                                        <p:tgtEl>
                                          <p:spTgt spid="33"/>
                                        </p:tgtEl>
                                        <p:attrNameLst>
                                          <p:attrName>ppt_h</p:attrName>
                                        </p:attrNameLst>
                                      </p:cBhvr>
                                      <p:tavLst>
                                        <p:tav tm="0">
                                          <p:val>
                                            <p:strVal val="ppt_h"/>
                                          </p:val>
                                        </p:tav>
                                        <p:tav tm="100000">
                                          <p:val>
                                            <p:fltVal val="0"/>
                                          </p:val>
                                        </p:tav>
                                      </p:tavLst>
                                    </p:anim>
                                    <p:animEffect transition="out" filter="fade">
                                      <p:cBhvr>
                                        <p:cTn id="40" dur="500"/>
                                        <p:tgtEl>
                                          <p:spTgt spid="33"/>
                                        </p:tgtEl>
                                      </p:cBhvr>
                                    </p:animEffect>
                                    <p:set>
                                      <p:cBhvr>
                                        <p:cTn id="41" dur="1" fill="hold">
                                          <p:stCondLst>
                                            <p:cond delay="499"/>
                                          </p:stCondLst>
                                        </p:cTn>
                                        <p:tgtEl>
                                          <p:spTgt spid="33"/>
                                        </p:tgtEl>
                                        <p:attrNameLst>
                                          <p:attrName>style.visibility</p:attrName>
                                        </p:attrNameLst>
                                      </p:cBhvr>
                                      <p:to>
                                        <p:strVal val="hidden"/>
                                      </p:to>
                                    </p:set>
                                  </p:childTnLst>
                                </p:cTn>
                              </p:par>
                              <p:par>
                                <p:cTn id="42" presetID="53" presetClass="exit" presetSubtype="32" fill="hold" grpId="1" nodeType="withEffect">
                                  <p:stCondLst>
                                    <p:cond delay="0"/>
                                  </p:stCondLst>
                                  <p:childTnLst>
                                    <p:anim calcmode="lin" valueType="num">
                                      <p:cBhvr>
                                        <p:cTn id="43" dur="500"/>
                                        <p:tgtEl>
                                          <p:spTgt spid="35"/>
                                        </p:tgtEl>
                                        <p:attrNameLst>
                                          <p:attrName>ppt_w</p:attrName>
                                        </p:attrNameLst>
                                      </p:cBhvr>
                                      <p:tavLst>
                                        <p:tav tm="0">
                                          <p:val>
                                            <p:strVal val="ppt_w"/>
                                          </p:val>
                                        </p:tav>
                                        <p:tav tm="100000">
                                          <p:val>
                                            <p:fltVal val="0"/>
                                          </p:val>
                                        </p:tav>
                                      </p:tavLst>
                                    </p:anim>
                                    <p:anim calcmode="lin" valueType="num">
                                      <p:cBhvr>
                                        <p:cTn id="44" dur="500"/>
                                        <p:tgtEl>
                                          <p:spTgt spid="35"/>
                                        </p:tgtEl>
                                        <p:attrNameLst>
                                          <p:attrName>ppt_h</p:attrName>
                                        </p:attrNameLst>
                                      </p:cBhvr>
                                      <p:tavLst>
                                        <p:tav tm="0">
                                          <p:val>
                                            <p:strVal val="ppt_h"/>
                                          </p:val>
                                        </p:tav>
                                        <p:tav tm="100000">
                                          <p:val>
                                            <p:fltVal val="0"/>
                                          </p:val>
                                        </p:tav>
                                      </p:tavLst>
                                    </p:anim>
                                    <p:animEffect transition="out" filter="fade">
                                      <p:cBhvr>
                                        <p:cTn id="45" dur="500"/>
                                        <p:tgtEl>
                                          <p:spTgt spid="35"/>
                                        </p:tgtEl>
                                      </p:cBhvr>
                                    </p:animEffect>
                                    <p:set>
                                      <p:cBhvr>
                                        <p:cTn id="46" dur="1" fill="hold">
                                          <p:stCondLst>
                                            <p:cond delay="499"/>
                                          </p:stCondLst>
                                        </p:cTn>
                                        <p:tgtEl>
                                          <p:spTgt spid="35"/>
                                        </p:tgtEl>
                                        <p:attrNameLst>
                                          <p:attrName>style.visibility</p:attrName>
                                        </p:attrNameLst>
                                      </p:cBhvr>
                                      <p:to>
                                        <p:strVal val="hidden"/>
                                      </p:to>
                                    </p:set>
                                  </p:childTnLst>
                                </p:cTn>
                              </p:par>
                              <p:par>
                                <p:cTn id="47" presetID="53" presetClass="exit" presetSubtype="32" fill="hold" grpId="1" nodeType="withEffect">
                                  <p:stCondLst>
                                    <p:cond delay="0"/>
                                  </p:stCondLst>
                                  <p:childTnLst>
                                    <p:anim calcmode="lin" valueType="num">
                                      <p:cBhvr>
                                        <p:cTn id="48" dur="500"/>
                                        <p:tgtEl>
                                          <p:spTgt spid="34"/>
                                        </p:tgtEl>
                                        <p:attrNameLst>
                                          <p:attrName>ppt_w</p:attrName>
                                        </p:attrNameLst>
                                      </p:cBhvr>
                                      <p:tavLst>
                                        <p:tav tm="0">
                                          <p:val>
                                            <p:strVal val="ppt_w"/>
                                          </p:val>
                                        </p:tav>
                                        <p:tav tm="100000">
                                          <p:val>
                                            <p:fltVal val="0"/>
                                          </p:val>
                                        </p:tav>
                                      </p:tavLst>
                                    </p:anim>
                                    <p:anim calcmode="lin" valueType="num">
                                      <p:cBhvr>
                                        <p:cTn id="49" dur="500"/>
                                        <p:tgtEl>
                                          <p:spTgt spid="34"/>
                                        </p:tgtEl>
                                        <p:attrNameLst>
                                          <p:attrName>ppt_h</p:attrName>
                                        </p:attrNameLst>
                                      </p:cBhvr>
                                      <p:tavLst>
                                        <p:tav tm="0">
                                          <p:val>
                                            <p:strVal val="ppt_h"/>
                                          </p:val>
                                        </p:tav>
                                        <p:tav tm="100000">
                                          <p:val>
                                            <p:fltVal val="0"/>
                                          </p:val>
                                        </p:tav>
                                      </p:tavLst>
                                    </p:anim>
                                    <p:animEffect transition="out" filter="fade">
                                      <p:cBhvr>
                                        <p:cTn id="50" dur="500"/>
                                        <p:tgtEl>
                                          <p:spTgt spid="34"/>
                                        </p:tgtEl>
                                      </p:cBhvr>
                                    </p:animEffect>
                                    <p:set>
                                      <p:cBhvr>
                                        <p:cTn id="51" dur="1" fill="hold">
                                          <p:stCondLst>
                                            <p:cond delay="499"/>
                                          </p:stCondLst>
                                        </p:cTn>
                                        <p:tgtEl>
                                          <p:spTgt spid="34"/>
                                        </p:tgtEl>
                                        <p:attrNameLst>
                                          <p:attrName>style.visibility</p:attrName>
                                        </p:attrNameLst>
                                      </p:cBhvr>
                                      <p:to>
                                        <p:strVal val="hidden"/>
                                      </p:to>
                                    </p:set>
                                  </p:childTnLst>
                                </p:cTn>
                              </p:par>
                              <p:par>
                                <p:cTn id="52" presetID="53" presetClass="exit" presetSubtype="32" fill="hold" grpId="1" nodeType="withEffect">
                                  <p:stCondLst>
                                    <p:cond delay="0"/>
                                  </p:stCondLst>
                                  <p:childTnLst>
                                    <p:anim calcmode="lin" valueType="num">
                                      <p:cBhvr>
                                        <p:cTn id="53" dur="500"/>
                                        <p:tgtEl>
                                          <p:spTgt spid="46"/>
                                        </p:tgtEl>
                                        <p:attrNameLst>
                                          <p:attrName>ppt_w</p:attrName>
                                        </p:attrNameLst>
                                      </p:cBhvr>
                                      <p:tavLst>
                                        <p:tav tm="0">
                                          <p:val>
                                            <p:strVal val="ppt_w"/>
                                          </p:val>
                                        </p:tav>
                                        <p:tav tm="100000">
                                          <p:val>
                                            <p:fltVal val="0"/>
                                          </p:val>
                                        </p:tav>
                                      </p:tavLst>
                                    </p:anim>
                                    <p:anim calcmode="lin" valueType="num">
                                      <p:cBhvr>
                                        <p:cTn id="54" dur="500"/>
                                        <p:tgtEl>
                                          <p:spTgt spid="46"/>
                                        </p:tgtEl>
                                        <p:attrNameLst>
                                          <p:attrName>ppt_h</p:attrName>
                                        </p:attrNameLst>
                                      </p:cBhvr>
                                      <p:tavLst>
                                        <p:tav tm="0">
                                          <p:val>
                                            <p:strVal val="ppt_h"/>
                                          </p:val>
                                        </p:tav>
                                        <p:tav tm="100000">
                                          <p:val>
                                            <p:fltVal val="0"/>
                                          </p:val>
                                        </p:tav>
                                      </p:tavLst>
                                    </p:anim>
                                    <p:animEffect transition="out" filter="fade">
                                      <p:cBhvr>
                                        <p:cTn id="55" dur="500"/>
                                        <p:tgtEl>
                                          <p:spTgt spid="46"/>
                                        </p:tgtEl>
                                      </p:cBhvr>
                                    </p:animEffect>
                                    <p:set>
                                      <p:cBhvr>
                                        <p:cTn id="56" dur="1" fill="hold">
                                          <p:stCondLst>
                                            <p:cond delay="499"/>
                                          </p:stCondLst>
                                        </p:cTn>
                                        <p:tgtEl>
                                          <p:spTgt spid="46"/>
                                        </p:tgtEl>
                                        <p:attrNameLst>
                                          <p:attrName>style.visibility</p:attrName>
                                        </p:attrNameLst>
                                      </p:cBhvr>
                                      <p:to>
                                        <p:strVal val="hidden"/>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41"/>
                                        </p:tgtEl>
                                        <p:attrNameLst>
                                          <p:attrName>style.visibility</p:attrName>
                                        </p:attrNameLst>
                                      </p:cBhvr>
                                      <p:to>
                                        <p:strVal val="visible"/>
                                      </p:to>
                                    </p:set>
                                    <p:anim calcmode="lin" valueType="num">
                                      <p:cBhvr>
                                        <p:cTn id="76" dur="500" fill="hold"/>
                                        <p:tgtEl>
                                          <p:spTgt spid="41"/>
                                        </p:tgtEl>
                                        <p:attrNameLst>
                                          <p:attrName>ppt_w</p:attrName>
                                        </p:attrNameLst>
                                      </p:cBhvr>
                                      <p:tavLst>
                                        <p:tav tm="0">
                                          <p:val>
                                            <p:fltVal val="0"/>
                                          </p:val>
                                        </p:tav>
                                        <p:tav tm="100000">
                                          <p:val>
                                            <p:strVal val="#ppt_w"/>
                                          </p:val>
                                        </p:tav>
                                      </p:tavLst>
                                    </p:anim>
                                    <p:anim calcmode="lin" valueType="num">
                                      <p:cBhvr>
                                        <p:cTn id="77" dur="500" fill="hold"/>
                                        <p:tgtEl>
                                          <p:spTgt spid="41"/>
                                        </p:tgtEl>
                                        <p:attrNameLst>
                                          <p:attrName>ppt_h</p:attrName>
                                        </p:attrNameLst>
                                      </p:cBhvr>
                                      <p:tavLst>
                                        <p:tav tm="0">
                                          <p:val>
                                            <p:fltVal val="0"/>
                                          </p:val>
                                        </p:tav>
                                        <p:tav tm="100000">
                                          <p:val>
                                            <p:strVal val="#ppt_h"/>
                                          </p:val>
                                        </p:tav>
                                      </p:tavLst>
                                    </p:anim>
                                    <p:animEffect transition="in" filter="fade">
                                      <p:cBhvr>
                                        <p:cTn id="78" dur="500"/>
                                        <p:tgtEl>
                                          <p:spTgt spid="41"/>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53" presetClass="exit" presetSubtype="32" fill="hold" grpId="1" nodeType="clickEffect">
                                  <p:stCondLst>
                                    <p:cond delay="0"/>
                                  </p:stCondLst>
                                  <p:childTnLst>
                                    <p:anim calcmode="lin" valueType="num">
                                      <p:cBhvr>
                                        <p:cTn id="82" dur="500"/>
                                        <p:tgtEl>
                                          <p:spTgt spid="26"/>
                                        </p:tgtEl>
                                        <p:attrNameLst>
                                          <p:attrName>ppt_w</p:attrName>
                                        </p:attrNameLst>
                                      </p:cBhvr>
                                      <p:tavLst>
                                        <p:tav tm="0">
                                          <p:val>
                                            <p:strVal val="ppt_w"/>
                                          </p:val>
                                        </p:tav>
                                        <p:tav tm="100000">
                                          <p:val>
                                            <p:fltVal val="0"/>
                                          </p:val>
                                        </p:tav>
                                      </p:tavLst>
                                    </p:anim>
                                    <p:anim calcmode="lin" valueType="num">
                                      <p:cBhvr>
                                        <p:cTn id="83" dur="500"/>
                                        <p:tgtEl>
                                          <p:spTgt spid="26"/>
                                        </p:tgtEl>
                                        <p:attrNameLst>
                                          <p:attrName>ppt_h</p:attrName>
                                        </p:attrNameLst>
                                      </p:cBhvr>
                                      <p:tavLst>
                                        <p:tav tm="0">
                                          <p:val>
                                            <p:strVal val="ppt_h"/>
                                          </p:val>
                                        </p:tav>
                                        <p:tav tm="100000">
                                          <p:val>
                                            <p:fltVal val="0"/>
                                          </p:val>
                                        </p:tav>
                                      </p:tavLst>
                                    </p:anim>
                                    <p:animEffect transition="out" filter="fade">
                                      <p:cBhvr>
                                        <p:cTn id="84" dur="500"/>
                                        <p:tgtEl>
                                          <p:spTgt spid="26"/>
                                        </p:tgtEl>
                                      </p:cBhvr>
                                    </p:animEffect>
                                    <p:set>
                                      <p:cBhvr>
                                        <p:cTn id="85" dur="1" fill="hold">
                                          <p:stCondLst>
                                            <p:cond delay="499"/>
                                          </p:stCondLst>
                                        </p:cTn>
                                        <p:tgtEl>
                                          <p:spTgt spid="26"/>
                                        </p:tgtEl>
                                        <p:attrNameLst>
                                          <p:attrName>style.visibility</p:attrName>
                                        </p:attrNameLst>
                                      </p:cBhvr>
                                      <p:to>
                                        <p:strVal val="hidden"/>
                                      </p:to>
                                    </p:set>
                                  </p:childTnLst>
                                </p:cTn>
                              </p:par>
                              <p:par>
                                <p:cTn id="86" presetID="53" presetClass="exit" presetSubtype="32" fill="hold" grpId="1" nodeType="withEffect">
                                  <p:stCondLst>
                                    <p:cond delay="0"/>
                                  </p:stCondLst>
                                  <p:childTnLst>
                                    <p:anim calcmode="lin" valueType="num">
                                      <p:cBhvr>
                                        <p:cTn id="87" dur="500"/>
                                        <p:tgtEl>
                                          <p:spTgt spid="39"/>
                                        </p:tgtEl>
                                        <p:attrNameLst>
                                          <p:attrName>ppt_w</p:attrName>
                                        </p:attrNameLst>
                                      </p:cBhvr>
                                      <p:tavLst>
                                        <p:tav tm="0">
                                          <p:val>
                                            <p:strVal val="ppt_w"/>
                                          </p:val>
                                        </p:tav>
                                        <p:tav tm="100000">
                                          <p:val>
                                            <p:fltVal val="0"/>
                                          </p:val>
                                        </p:tav>
                                      </p:tavLst>
                                    </p:anim>
                                    <p:anim calcmode="lin" valueType="num">
                                      <p:cBhvr>
                                        <p:cTn id="88" dur="500"/>
                                        <p:tgtEl>
                                          <p:spTgt spid="39"/>
                                        </p:tgtEl>
                                        <p:attrNameLst>
                                          <p:attrName>ppt_h</p:attrName>
                                        </p:attrNameLst>
                                      </p:cBhvr>
                                      <p:tavLst>
                                        <p:tav tm="0">
                                          <p:val>
                                            <p:strVal val="ppt_h"/>
                                          </p:val>
                                        </p:tav>
                                        <p:tav tm="100000">
                                          <p:val>
                                            <p:fltVal val="0"/>
                                          </p:val>
                                        </p:tav>
                                      </p:tavLst>
                                    </p:anim>
                                    <p:animEffect transition="out" filter="fade">
                                      <p:cBhvr>
                                        <p:cTn id="89" dur="500"/>
                                        <p:tgtEl>
                                          <p:spTgt spid="39"/>
                                        </p:tgtEl>
                                      </p:cBhvr>
                                    </p:animEffect>
                                    <p:set>
                                      <p:cBhvr>
                                        <p:cTn id="90" dur="1" fill="hold">
                                          <p:stCondLst>
                                            <p:cond delay="499"/>
                                          </p:stCondLst>
                                        </p:cTn>
                                        <p:tgtEl>
                                          <p:spTgt spid="39"/>
                                        </p:tgtEl>
                                        <p:attrNameLst>
                                          <p:attrName>style.visibility</p:attrName>
                                        </p:attrNameLst>
                                      </p:cBhvr>
                                      <p:to>
                                        <p:strVal val="hidden"/>
                                      </p:to>
                                    </p:set>
                                  </p:childTnLst>
                                </p:cTn>
                              </p:par>
                              <p:par>
                                <p:cTn id="91" presetID="53" presetClass="exit" presetSubtype="32" fill="hold" grpId="1" nodeType="withEffect">
                                  <p:stCondLst>
                                    <p:cond delay="0"/>
                                  </p:stCondLst>
                                  <p:childTnLst>
                                    <p:anim calcmode="lin" valueType="num">
                                      <p:cBhvr>
                                        <p:cTn id="92" dur="500"/>
                                        <p:tgtEl>
                                          <p:spTgt spid="40"/>
                                        </p:tgtEl>
                                        <p:attrNameLst>
                                          <p:attrName>ppt_w</p:attrName>
                                        </p:attrNameLst>
                                      </p:cBhvr>
                                      <p:tavLst>
                                        <p:tav tm="0">
                                          <p:val>
                                            <p:strVal val="ppt_w"/>
                                          </p:val>
                                        </p:tav>
                                        <p:tav tm="100000">
                                          <p:val>
                                            <p:fltVal val="0"/>
                                          </p:val>
                                        </p:tav>
                                      </p:tavLst>
                                    </p:anim>
                                    <p:anim calcmode="lin" valueType="num">
                                      <p:cBhvr>
                                        <p:cTn id="93" dur="500"/>
                                        <p:tgtEl>
                                          <p:spTgt spid="40"/>
                                        </p:tgtEl>
                                        <p:attrNameLst>
                                          <p:attrName>ppt_h</p:attrName>
                                        </p:attrNameLst>
                                      </p:cBhvr>
                                      <p:tavLst>
                                        <p:tav tm="0">
                                          <p:val>
                                            <p:strVal val="ppt_h"/>
                                          </p:val>
                                        </p:tav>
                                        <p:tav tm="100000">
                                          <p:val>
                                            <p:fltVal val="0"/>
                                          </p:val>
                                        </p:tav>
                                      </p:tavLst>
                                    </p:anim>
                                    <p:animEffect transition="out" filter="fade">
                                      <p:cBhvr>
                                        <p:cTn id="94" dur="500"/>
                                        <p:tgtEl>
                                          <p:spTgt spid="40"/>
                                        </p:tgtEl>
                                      </p:cBhvr>
                                    </p:animEffect>
                                    <p:set>
                                      <p:cBhvr>
                                        <p:cTn id="95" dur="1" fill="hold">
                                          <p:stCondLst>
                                            <p:cond delay="499"/>
                                          </p:stCondLst>
                                        </p:cTn>
                                        <p:tgtEl>
                                          <p:spTgt spid="40"/>
                                        </p:tgtEl>
                                        <p:attrNameLst>
                                          <p:attrName>style.visibility</p:attrName>
                                        </p:attrNameLst>
                                      </p:cBhvr>
                                      <p:to>
                                        <p:strVal val="hidden"/>
                                      </p:to>
                                    </p:set>
                                  </p:childTnLst>
                                </p:cTn>
                              </p:par>
                              <p:par>
                                <p:cTn id="96" presetID="53" presetClass="exit" presetSubtype="32" fill="hold" grpId="1" nodeType="withEffect">
                                  <p:stCondLst>
                                    <p:cond delay="0"/>
                                  </p:stCondLst>
                                  <p:childTnLst>
                                    <p:anim calcmode="lin" valueType="num">
                                      <p:cBhvr>
                                        <p:cTn id="97" dur="500"/>
                                        <p:tgtEl>
                                          <p:spTgt spid="41"/>
                                        </p:tgtEl>
                                        <p:attrNameLst>
                                          <p:attrName>ppt_w</p:attrName>
                                        </p:attrNameLst>
                                      </p:cBhvr>
                                      <p:tavLst>
                                        <p:tav tm="0">
                                          <p:val>
                                            <p:strVal val="ppt_w"/>
                                          </p:val>
                                        </p:tav>
                                        <p:tav tm="100000">
                                          <p:val>
                                            <p:fltVal val="0"/>
                                          </p:val>
                                        </p:tav>
                                      </p:tavLst>
                                    </p:anim>
                                    <p:anim calcmode="lin" valueType="num">
                                      <p:cBhvr>
                                        <p:cTn id="98" dur="500"/>
                                        <p:tgtEl>
                                          <p:spTgt spid="41"/>
                                        </p:tgtEl>
                                        <p:attrNameLst>
                                          <p:attrName>ppt_h</p:attrName>
                                        </p:attrNameLst>
                                      </p:cBhvr>
                                      <p:tavLst>
                                        <p:tav tm="0">
                                          <p:val>
                                            <p:strVal val="ppt_h"/>
                                          </p:val>
                                        </p:tav>
                                        <p:tav tm="100000">
                                          <p:val>
                                            <p:fltVal val="0"/>
                                          </p:val>
                                        </p:tav>
                                      </p:tavLst>
                                    </p:anim>
                                    <p:animEffect transition="out" filter="fade">
                                      <p:cBhvr>
                                        <p:cTn id="99" dur="500"/>
                                        <p:tgtEl>
                                          <p:spTgt spid="41"/>
                                        </p:tgtEl>
                                      </p:cBhvr>
                                    </p:animEffect>
                                    <p:set>
                                      <p:cBhvr>
                                        <p:cTn id="100" dur="1" fill="hold">
                                          <p:stCondLst>
                                            <p:cond delay="499"/>
                                          </p:stCondLst>
                                        </p:cTn>
                                        <p:tgtEl>
                                          <p:spTgt spid="41"/>
                                        </p:tgtEl>
                                        <p:attrNameLst>
                                          <p:attrName>style.visibility</p:attrName>
                                        </p:attrNameLst>
                                      </p:cBhvr>
                                      <p:to>
                                        <p:strVal val="hidden"/>
                                      </p:to>
                                    </p:set>
                                  </p:childTnLst>
                                </p:cTn>
                              </p:par>
                            </p:childTnLst>
                          </p:cTn>
                        </p:par>
                      </p:childTnLst>
                    </p:cTn>
                  </p:par>
                  <p:par>
                    <p:cTn id="101" fill="hold" nodeType="clickPar">
                      <p:stCondLst>
                        <p:cond delay="indefinite"/>
                      </p:stCondLst>
                      <p:childTnLst>
                        <p:par>
                          <p:cTn id="102" fill="hold" nodeType="withGroup">
                            <p:stCondLst>
                              <p:cond delay="0"/>
                            </p:stCondLst>
                            <p:childTnLst>
                              <p:par>
                                <p:cTn id="103" presetID="53" presetClass="entr" presetSubtype="16" fill="hold" grpId="0" nodeType="clickEffect">
                                  <p:stCondLst>
                                    <p:cond delay="0"/>
                                  </p:stCondLst>
                                  <p:childTnLst>
                                    <p:set>
                                      <p:cBhvr>
                                        <p:cTn id="104" dur="1" fill="hold">
                                          <p:stCondLst>
                                            <p:cond delay="0"/>
                                          </p:stCondLst>
                                        </p:cTn>
                                        <p:tgtEl>
                                          <p:spTgt spid="27"/>
                                        </p:tgtEl>
                                        <p:attrNameLst>
                                          <p:attrName>style.visibility</p:attrName>
                                        </p:attrNameLst>
                                      </p:cBhvr>
                                      <p:to>
                                        <p:strVal val="visible"/>
                                      </p:to>
                                    </p:set>
                                    <p:anim calcmode="lin" valueType="num">
                                      <p:cBhvr>
                                        <p:cTn id="105" dur="500" fill="hold"/>
                                        <p:tgtEl>
                                          <p:spTgt spid="27"/>
                                        </p:tgtEl>
                                        <p:attrNameLst>
                                          <p:attrName>ppt_w</p:attrName>
                                        </p:attrNameLst>
                                      </p:cBhvr>
                                      <p:tavLst>
                                        <p:tav tm="0">
                                          <p:val>
                                            <p:fltVal val="0"/>
                                          </p:val>
                                        </p:tav>
                                        <p:tav tm="100000">
                                          <p:val>
                                            <p:strVal val="#ppt_w"/>
                                          </p:val>
                                        </p:tav>
                                      </p:tavLst>
                                    </p:anim>
                                    <p:anim calcmode="lin" valueType="num">
                                      <p:cBhvr>
                                        <p:cTn id="106" dur="500" fill="hold"/>
                                        <p:tgtEl>
                                          <p:spTgt spid="27"/>
                                        </p:tgtEl>
                                        <p:attrNameLst>
                                          <p:attrName>ppt_h</p:attrName>
                                        </p:attrNameLst>
                                      </p:cBhvr>
                                      <p:tavLst>
                                        <p:tav tm="0">
                                          <p:val>
                                            <p:fltVal val="0"/>
                                          </p:val>
                                        </p:tav>
                                        <p:tav tm="100000">
                                          <p:val>
                                            <p:strVal val="#ppt_h"/>
                                          </p:val>
                                        </p:tav>
                                      </p:tavLst>
                                    </p:anim>
                                    <p:animEffect transition="in" filter="fade">
                                      <p:cBhvr>
                                        <p:cTn id="107" dur="500"/>
                                        <p:tgtEl>
                                          <p:spTgt spid="2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3"/>
                                        </p:tgtEl>
                                        <p:attrNameLst>
                                          <p:attrName>style.visibility</p:attrName>
                                        </p:attrNameLst>
                                      </p:cBhvr>
                                      <p:to>
                                        <p:strVal val="visible"/>
                                      </p:to>
                                    </p:set>
                                    <p:anim calcmode="lin" valueType="num">
                                      <p:cBhvr>
                                        <p:cTn id="110" dur="500" fill="hold"/>
                                        <p:tgtEl>
                                          <p:spTgt spid="43"/>
                                        </p:tgtEl>
                                        <p:attrNameLst>
                                          <p:attrName>ppt_w</p:attrName>
                                        </p:attrNameLst>
                                      </p:cBhvr>
                                      <p:tavLst>
                                        <p:tav tm="0">
                                          <p:val>
                                            <p:fltVal val="0"/>
                                          </p:val>
                                        </p:tav>
                                        <p:tav tm="100000">
                                          <p:val>
                                            <p:strVal val="#ppt_w"/>
                                          </p:val>
                                        </p:tav>
                                      </p:tavLst>
                                    </p:anim>
                                    <p:anim calcmode="lin" valueType="num">
                                      <p:cBhvr>
                                        <p:cTn id="111" dur="500" fill="hold"/>
                                        <p:tgtEl>
                                          <p:spTgt spid="43"/>
                                        </p:tgtEl>
                                        <p:attrNameLst>
                                          <p:attrName>ppt_h</p:attrName>
                                        </p:attrNameLst>
                                      </p:cBhvr>
                                      <p:tavLst>
                                        <p:tav tm="0">
                                          <p:val>
                                            <p:fltVal val="0"/>
                                          </p:val>
                                        </p:tav>
                                        <p:tav tm="100000">
                                          <p:val>
                                            <p:strVal val="#ppt_h"/>
                                          </p:val>
                                        </p:tav>
                                      </p:tavLst>
                                    </p:anim>
                                    <p:animEffect transition="in" filter="fade">
                                      <p:cBhvr>
                                        <p:cTn id="112" dur="500"/>
                                        <p:tgtEl>
                                          <p:spTgt spid="43"/>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45"/>
                                        </p:tgtEl>
                                        <p:attrNameLst>
                                          <p:attrName>style.visibility</p:attrName>
                                        </p:attrNameLst>
                                      </p:cBhvr>
                                      <p:to>
                                        <p:strVal val="visible"/>
                                      </p:to>
                                    </p:set>
                                    <p:anim calcmode="lin" valueType="num">
                                      <p:cBhvr>
                                        <p:cTn id="120" dur="500" fill="hold"/>
                                        <p:tgtEl>
                                          <p:spTgt spid="45"/>
                                        </p:tgtEl>
                                        <p:attrNameLst>
                                          <p:attrName>ppt_w</p:attrName>
                                        </p:attrNameLst>
                                      </p:cBhvr>
                                      <p:tavLst>
                                        <p:tav tm="0">
                                          <p:val>
                                            <p:fltVal val="0"/>
                                          </p:val>
                                        </p:tav>
                                        <p:tav tm="100000">
                                          <p:val>
                                            <p:strVal val="#ppt_w"/>
                                          </p:val>
                                        </p:tav>
                                      </p:tavLst>
                                    </p:anim>
                                    <p:anim calcmode="lin" valueType="num">
                                      <p:cBhvr>
                                        <p:cTn id="121" dur="500" fill="hold"/>
                                        <p:tgtEl>
                                          <p:spTgt spid="45"/>
                                        </p:tgtEl>
                                        <p:attrNameLst>
                                          <p:attrName>ppt_h</p:attrName>
                                        </p:attrNameLst>
                                      </p:cBhvr>
                                      <p:tavLst>
                                        <p:tav tm="0">
                                          <p:val>
                                            <p:fltVal val="0"/>
                                          </p:val>
                                        </p:tav>
                                        <p:tav tm="100000">
                                          <p:val>
                                            <p:strVal val="#ppt_h"/>
                                          </p:val>
                                        </p:tav>
                                      </p:tavLst>
                                    </p:anim>
                                    <p:animEffect transition="in" filter="fade">
                                      <p:cBhvr>
                                        <p:cTn id="122" dur="500"/>
                                        <p:tgtEl>
                                          <p:spTgt spid="45"/>
                                        </p:tgtEl>
                                      </p:cBhvr>
                                    </p:animEffec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53" presetClass="exit" presetSubtype="32" fill="hold" grpId="1" nodeType="clickEffect">
                                  <p:stCondLst>
                                    <p:cond delay="0"/>
                                  </p:stCondLst>
                                  <p:childTnLst>
                                    <p:anim calcmode="lin" valueType="num">
                                      <p:cBhvr>
                                        <p:cTn id="126" dur="500"/>
                                        <p:tgtEl>
                                          <p:spTgt spid="27"/>
                                        </p:tgtEl>
                                        <p:attrNameLst>
                                          <p:attrName>ppt_w</p:attrName>
                                        </p:attrNameLst>
                                      </p:cBhvr>
                                      <p:tavLst>
                                        <p:tav tm="0">
                                          <p:val>
                                            <p:strVal val="ppt_w"/>
                                          </p:val>
                                        </p:tav>
                                        <p:tav tm="100000">
                                          <p:val>
                                            <p:fltVal val="0"/>
                                          </p:val>
                                        </p:tav>
                                      </p:tavLst>
                                    </p:anim>
                                    <p:anim calcmode="lin" valueType="num">
                                      <p:cBhvr>
                                        <p:cTn id="127" dur="500"/>
                                        <p:tgtEl>
                                          <p:spTgt spid="27"/>
                                        </p:tgtEl>
                                        <p:attrNameLst>
                                          <p:attrName>ppt_h</p:attrName>
                                        </p:attrNameLst>
                                      </p:cBhvr>
                                      <p:tavLst>
                                        <p:tav tm="0">
                                          <p:val>
                                            <p:strVal val="ppt_h"/>
                                          </p:val>
                                        </p:tav>
                                        <p:tav tm="100000">
                                          <p:val>
                                            <p:fltVal val="0"/>
                                          </p:val>
                                        </p:tav>
                                      </p:tavLst>
                                    </p:anim>
                                    <p:animEffect transition="out" filter="fade">
                                      <p:cBhvr>
                                        <p:cTn id="128" dur="500"/>
                                        <p:tgtEl>
                                          <p:spTgt spid="27"/>
                                        </p:tgtEl>
                                      </p:cBhvr>
                                    </p:animEffect>
                                    <p:set>
                                      <p:cBhvr>
                                        <p:cTn id="129" dur="1" fill="hold">
                                          <p:stCondLst>
                                            <p:cond delay="499"/>
                                          </p:stCondLst>
                                        </p:cTn>
                                        <p:tgtEl>
                                          <p:spTgt spid="27"/>
                                        </p:tgtEl>
                                        <p:attrNameLst>
                                          <p:attrName>style.visibility</p:attrName>
                                        </p:attrNameLst>
                                      </p:cBhvr>
                                      <p:to>
                                        <p:strVal val="hidden"/>
                                      </p:to>
                                    </p:set>
                                  </p:childTnLst>
                                </p:cTn>
                              </p:par>
                              <p:par>
                                <p:cTn id="130" presetID="53" presetClass="exit" presetSubtype="32" fill="hold" grpId="1" nodeType="withEffect">
                                  <p:stCondLst>
                                    <p:cond delay="0"/>
                                  </p:stCondLst>
                                  <p:childTnLst>
                                    <p:anim calcmode="lin" valueType="num">
                                      <p:cBhvr>
                                        <p:cTn id="131" dur="500"/>
                                        <p:tgtEl>
                                          <p:spTgt spid="43"/>
                                        </p:tgtEl>
                                        <p:attrNameLst>
                                          <p:attrName>ppt_w</p:attrName>
                                        </p:attrNameLst>
                                      </p:cBhvr>
                                      <p:tavLst>
                                        <p:tav tm="0">
                                          <p:val>
                                            <p:strVal val="ppt_w"/>
                                          </p:val>
                                        </p:tav>
                                        <p:tav tm="100000">
                                          <p:val>
                                            <p:fltVal val="0"/>
                                          </p:val>
                                        </p:tav>
                                      </p:tavLst>
                                    </p:anim>
                                    <p:anim calcmode="lin" valueType="num">
                                      <p:cBhvr>
                                        <p:cTn id="132" dur="500"/>
                                        <p:tgtEl>
                                          <p:spTgt spid="43"/>
                                        </p:tgtEl>
                                        <p:attrNameLst>
                                          <p:attrName>ppt_h</p:attrName>
                                        </p:attrNameLst>
                                      </p:cBhvr>
                                      <p:tavLst>
                                        <p:tav tm="0">
                                          <p:val>
                                            <p:strVal val="ppt_h"/>
                                          </p:val>
                                        </p:tav>
                                        <p:tav tm="100000">
                                          <p:val>
                                            <p:fltVal val="0"/>
                                          </p:val>
                                        </p:tav>
                                      </p:tavLst>
                                    </p:anim>
                                    <p:animEffect transition="out" filter="fade">
                                      <p:cBhvr>
                                        <p:cTn id="133" dur="500"/>
                                        <p:tgtEl>
                                          <p:spTgt spid="43"/>
                                        </p:tgtEl>
                                      </p:cBhvr>
                                    </p:animEffect>
                                    <p:set>
                                      <p:cBhvr>
                                        <p:cTn id="134" dur="1" fill="hold">
                                          <p:stCondLst>
                                            <p:cond delay="499"/>
                                          </p:stCondLst>
                                        </p:cTn>
                                        <p:tgtEl>
                                          <p:spTgt spid="43"/>
                                        </p:tgtEl>
                                        <p:attrNameLst>
                                          <p:attrName>style.visibility</p:attrName>
                                        </p:attrNameLst>
                                      </p:cBhvr>
                                      <p:to>
                                        <p:strVal val="hidden"/>
                                      </p:to>
                                    </p:set>
                                  </p:childTnLst>
                                </p:cTn>
                              </p:par>
                              <p:par>
                                <p:cTn id="135" presetID="53" presetClass="exit" presetSubtype="32" fill="hold" grpId="1" nodeType="withEffect">
                                  <p:stCondLst>
                                    <p:cond delay="0"/>
                                  </p:stCondLst>
                                  <p:childTnLst>
                                    <p:anim calcmode="lin" valueType="num">
                                      <p:cBhvr>
                                        <p:cTn id="136" dur="500"/>
                                        <p:tgtEl>
                                          <p:spTgt spid="44"/>
                                        </p:tgtEl>
                                        <p:attrNameLst>
                                          <p:attrName>ppt_w</p:attrName>
                                        </p:attrNameLst>
                                      </p:cBhvr>
                                      <p:tavLst>
                                        <p:tav tm="0">
                                          <p:val>
                                            <p:strVal val="ppt_w"/>
                                          </p:val>
                                        </p:tav>
                                        <p:tav tm="100000">
                                          <p:val>
                                            <p:fltVal val="0"/>
                                          </p:val>
                                        </p:tav>
                                      </p:tavLst>
                                    </p:anim>
                                    <p:anim calcmode="lin" valueType="num">
                                      <p:cBhvr>
                                        <p:cTn id="137" dur="500"/>
                                        <p:tgtEl>
                                          <p:spTgt spid="44"/>
                                        </p:tgtEl>
                                        <p:attrNameLst>
                                          <p:attrName>ppt_h</p:attrName>
                                        </p:attrNameLst>
                                      </p:cBhvr>
                                      <p:tavLst>
                                        <p:tav tm="0">
                                          <p:val>
                                            <p:strVal val="ppt_h"/>
                                          </p:val>
                                        </p:tav>
                                        <p:tav tm="100000">
                                          <p:val>
                                            <p:fltVal val="0"/>
                                          </p:val>
                                        </p:tav>
                                      </p:tavLst>
                                    </p:anim>
                                    <p:animEffect transition="out" filter="fade">
                                      <p:cBhvr>
                                        <p:cTn id="138" dur="500"/>
                                        <p:tgtEl>
                                          <p:spTgt spid="44"/>
                                        </p:tgtEl>
                                      </p:cBhvr>
                                    </p:animEffect>
                                    <p:set>
                                      <p:cBhvr>
                                        <p:cTn id="139" dur="1" fill="hold">
                                          <p:stCondLst>
                                            <p:cond delay="499"/>
                                          </p:stCondLst>
                                        </p:cTn>
                                        <p:tgtEl>
                                          <p:spTgt spid="44"/>
                                        </p:tgtEl>
                                        <p:attrNameLst>
                                          <p:attrName>style.visibility</p:attrName>
                                        </p:attrNameLst>
                                      </p:cBhvr>
                                      <p:to>
                                        <p:strVal val="hidden"/>
                                      </p:to>
                                    </p:set>
                                  </p:childTnLst>
                                </p:cTn>
                              </p:par>
                              <p:par>
                                <p:cTn id="140" presetID="53" presetClass="exit" presetSubtype="32" fill="hold" grpId="1" nodeType="withEffect">
                                  <p:stCondLst>
                                    <p:cond delay="0"/>
                                  </p:stCondLst>
                                  <p:childTnLst>
                                    <p:anim calcmode="lin" valueType="num">
                                      <p:cBhvr>
                                        <p:cTn id="141" dur="500"/>
                                        <p:tgtEl>
                                          <p:spTgt spid="45"/>
                                        </p:tgtEl>
                                        <p:attrNameLst>
                                          <p:attrName>ppt_w</p:attrName>
                                        </p:attrNameLst>
                                      </p:cBhvr>
                                      <p:tavLst>
                                        <p:tav tm="0">
                                          <p:val>
                                            <p:strVal val="ppt_w"/>
                                          </p:val>
                                        </p:tav>
                                        <p:tav tm="100000">
                                          <p:val>
                                            <p:fltVal val="0"/>
                                          </p:val>
                                        </p:tav>
                                      </p:tavLst>
                                    </p:anim>
                                    <p:anim calcmode="lin" valueType="num">
                                      <p:cBhvr>
                                        <p:cTn id="142" dur="500"/>
                                        <p:tgtEl>
                                          <p:spTgt spid="45"/>
                                        </p:tgtEl>
                                        <p:attrNameLst>
                                          <p:attrName>ppt_h</p:attrName>
                                        </p:attrNameLst>
                                      </p:cBhvr>
                                      <p:tavLst>
                                        <p:tav tm="0">
                                          <p:val>
                                            <p:strVal val="ppt_h"/>
                                          </p:val>
                                        </p:tav>
                                        <p:tav tm="100000">
                                          <p:val>
                                            <p:fltVal val="0"/>
                                          </p:val>
                                        </p:tav>
                                      </p:tavLst>
                                    </p:anim>
                                    <p:animEffect transition="out" filter="fade">
                                      <p:cBhvr>
                                        <p:cTn id="143" dur="500"/>
                                        <p:tgtEl>
                                          <p:spTgt spid="45"/>
                                        </p:tgtEl>
                                      </p:cBhvr>
                                    </p:animEffect>
                                    <p:set>
                                      <p:cBhvr>
                                        <p:cTn id="144" dur="1" fill="hold">
                                          <p:stCondLst>
                                            <p:cond delay="499"/>
                                          </p:stCondLst>
                                        </p:cTn>
                                        <p:tgtEl>
                                          <p:spTgt spid="45"/>
                                        </p:tgtEl>
                                        <p:attrNameLst>
                                          <p:attrName>style.visibility</p:attrName>
                                        </p:attrNameLst>
                                      </p:cBhvr>
                                      <p:to>
                                        <p:strVal val="hidden"/>
                                      </p:to>
                                    </p:set>
                                  </p:childTnLst>
                                </p:cTn>
                              </p:par>
                            </p:childTnLst>
                          </p:cTn>
                        </p:par>
                      </p:childTnLst>
                    </p:cTn>
                  </p:par>
                  <p:par>
                    <p:cTn id="145" fill="hold" nodeType="clickPar">
                      <p:stCondLst>
                        <p:cond delay="indefinite"/>
                      </p:stCondLst>
                      <p:childTnLst>
                        <p:par>
                          <p:cTn id="146" fill="hold" nodeType="withGroup">
                            <p:stCondLst>
                              <p:cond delay="0"/>
                            </p:stCondLst>
                            <p:childTnLst>
                              <p:par>
                                <p:cTn id="147" presetID="53" presetClass="entr" presetSubtype="16" fill="hold" grpId="0" nodeType="clickEffect">
                                  <p:stCondLst>
                                    <p:cond delay="0"/>
                                  </p:stCondLst>
                                  <p:childTnLst>
                                    <p:set>
                                      <p:cBhvr>
                                        <p:cTn id="148" dur="1" fill="hold">
                                          <p:stCondLst>
                                            <p:cond delay="0"/>
                                          </p:stCondLst>
                                        </p:cTn>
                                        <p:tgtEl>
                                          <p:spTgt spid="50"/>
                                        </p:tgtEl>
                                        <p:attrNameLst>
                                          <p:attrName>style.visibility</p:attrName>
                                        </p:attrNameLst>
                                      </p:cBhvr>
                                      <p:to>
                                        <p:strVal val="visible"/>
                                      </p:to>
                                    </p:set>
                                    <p:anim calcmode="lin" valueType="num">
                                      <p:cBhvr>
                                        <p:cTn id="149" dur="500" fill="hold"/>
                                        <p:tgtEl>
                                          <p:spTgt spid="50"/>
                                        </p:tgtEl>
                                        <p:attrNameLst>
                                          <p:attrName>ppt_w</p:attrName>
                                        </p:attrNameLst>
                                      </p:cBhvr>
                                      <p:tavLst>
                                        <p:tav tm="0">
                                          <p:val>
                                            <p:fltVal val="0"/>
                                          </p:val>
                                        </p:tav>
                                        <p:tav tm="100000">
                                          <p:val>
                                            <p:strVal val="#ppt_w"/>
                                          </p:val>
                                        </p:tav>
                                      </p:tavLst>
                                    </p:anim>
                                    <p:anim calcmode="lin" valueType="num">
                                      <p:cBhvr>
                                        <p:cTn id="150" dur="500" fill="hold"/>
                                        <p:tgtEl>
                                          <p:spTgt spid="50"/>
                                        </p:tgtEl>
                                        <p:attrNameLst>
                                          <p:attrName>ppt_h</p:attrName>
                                        </p:attrNameLst>
                                      </p:cBhvr>
                                      <p:tavLst>
                                        <p:tav tm="0">
                                          <p:val>
                                            <p:fltVal val="0"/>
                                          </p:val>
                                        </p:tav>
                                        <p:tav tm="100000">
                                          <p:val>
                                            <p:strVal val="#ppt_h"/>
                                          </p:val>
                                        </p:tav>
                                      </p:tavLst>
                                    </p:anim>
                                    <p:animEffect transition="in" filter="fade">
                                      <p:cBhvr>
                                        <p:cTn id="151" dur="500"/>
                                        <p:tgtEl>
                                          <p:spTgt spid="50"/>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49"/>
                                        </p:tgtEl>
                                        <p:attrNameLst>
                                          <p:attrName>style.visibility</p:attrName>
                                        </p:attrNameLst>
                                      </p:cBhvr>
                                      <p:to>
                                        <p:strVal val="visible"/>
                                      </p:to>
                                    </p:set>
                                    <p:anim calcmode="lin" valueType="num">
                                      <p:cBhvr>
                                        <p:cTn id="154" dur="500" fill="hold"/>
                                        <p:tgtEl>
                                          <p:spTgt spid="49"/>
                                        </p:tgtEl>
                                        <p:attrNameLst>
                                          <p:attrName>ppt_w</p:attrName>
                                        </p:attrNameLst>
                                      </p:cBhvr>
                                      <p:tavLst>
                                        <p:tav tm="0">
                                          <p:val>
                                            <p:fltVal val="0"/>
                                          </p:val>
                                        </p:tav>
                                        <p:tav tm="100000">
                                          <p:val>
                                            <p:strVal val="#ppt_w"/>
                                          </p:val>
                                        </p:tav>
                                      </p:tavLst>
                                    </p:anim>
                                    <p:anim calcmode="lin" valueType="num">
                                      <p:cBhvr>
                                        <p:cTn id="155" dur="500" fill="hold"/>
                                        <p:tgtEl>
                                          <p:spTgt spid="49"/>
                                        </p:tgtEl>
                                        <p:attrNameLst>
                                          <p:attrName>ppt_h</p:attrName>
                                        </p:attrNameLst>
                                      </p:cBhvr>
                                      <p:tavLst>
                                        <p:tav tm="0">
                                          <p:val>
                                            <p:fltVal val="0"/>
                                          </p:val>
                                        </p:tav>
                                        <p:tav tm="100000">
                                          <p:val>
                                            <p:strVal val="#ppt_h"/>
                                          </p:val>
                                        </p:tav>
                                      </p:tavLst>
                                    </p:anim>
                                    <p:animEffect transition="in" filter="fade">
                                      <p:cBhvr>
                                        <p:cTn id="156" dur="500"/>
                                        <p:tgtEl>
                                          <p:spTgt spid="49"/>
                                        </p:tgtEl>
                                      </p:cBhvr>
                                    </p:animEffect>
                                  </p:childTnLst>
                                </p:cTn>
                              </p:par>
                              <p:par>
                                <p:cTn id="157" presetID="53" presetClass="entr" presetSubtype="16" fill="hold" grpId="0" nodeType="withEffect">
                                  <p:stCondLst>
                                    <p:cond delay="0"/>
                                  </p:stCondLst>
                                  <p:childTnLst>
                                    <p:set>
                                      <p:cBhvr>
                                        <p:cTn id="158" dur="1" fill="hold">
                                          <p:stCondLst>
                                            <p:cond delay="0"/>
                                          </p:stCondLst>
                                        </p:cTn>
                                        <p:tgtEl>
                                          <p:spTgt spid="48"/>
                                        </p:tgtEl>
                                        <p:attrNameLst>
                                          <p:attrName>style.visibility</p:attrName>
                                        </p:attrNameLst>
                                      </p:cBhvr>
                                      <p:to>
                                        <p:strVal val="visible"/>
                                      </p:to>
                                    </p:set>
                                    <p:anim calcmode="lin" valueType="num">
                                      <p:cBhvr>
                                        <p:cTn id="159" dur="500" fill="hold"/>
                                        <p:tgtEl>
                                          <p:spTgt spid="48"/>
                                        </p:tgtEl>
                                        <p:attrNameLst>
                                          <p:attrName>ppt_w</p:attrName>
                                        </p:attrNameLst>
                                      </p:cBhvr>
                                      <p:tavLst>
                                        <p:tav tm="0">
                                          <p:val>
                                            <p:fltVal val="0"/>
                                          </p:val>
                                        </p:tav>
                                        <p:tav tm="100000">
                                          <p:val>
                                            <p:strVal val="#ppt_w"/>
                                          </p:val>
                                        </p:tav>
                                      </p:tavLst>
                                    </p:anim>
                                    <p:anim calcmode="lin" valueType="num">
                                      <p:cBhvr>
                                        <p:cTn id="160" dur="500" fill="hold"/>
                                        <p:tgtEl>
                                          <p:spTgt spid="48"/>
                                        </p:tgtEl>
                                        <p:attrNameLst>
                                          <p:attrName>ppt_h</p:attrName>
                                        </p:attrNameLst>
                                      </p:cBhvr>
                                      <p:tavLst>
                                        <p:tav tm="0">
                                          <p:val>
                                            <p:fltVal val="0"/>
                                          </p:val>
                                        </p:tav>
                                        <p:tav tm="100000">
                                          <p:val>
                                            <p:strVal val="#ppt_h"/>
                                          </p:val>
                                        </p:tav>
                                      </p:tavLst>
                                    </p:anim>
                                    <p:animEffect transition="in" filter="fade">
                                      <p:cBhvr>
                                        <p:cTn id="161" dur="500"/>
                                        <p:tgtEl>
                                          <p:spTgt spid="48"/>
                                        </p:tgtEl>
                                      </p:cBhvr>
                                    </p:animEffect>
                                  </p:childTnLst>
                                </p:cTn>
                              </p:par>
                              <p:par>
                                <p:cTn id="162" presetID="53" presetClass="entr" presetSubtype="16" fill="hold" grpId="0" nodeType="withEffect">
                                  <p:stCondLst>
                                    <p:cond delay="0"/>
                                  </p:stCondLst>
                                  <p:childTnLst>
                                    <p:set>
                                      <p:cBhvr>
                                        <p:cTn id="163" dur="1" fill="hold">
                                          <p:stCondLst>
                                            <p:cond delay="0"/>
                                          </p:stCondLst>
                                        </p:cTn>
                                        <p:tgtEl>
                                          <p:spTgt spid="28"/>
                                        </p:tgtEl>
                                        <p:attrNameLst>
                                          <p:attrName>style.visibility</p:attrName>
                                        </p:attrNameLst>
                                      </p:cBhvr>
                                      <p:to>
                                        <p:strVal val="visible"/>
                                      </p:to>
                                    </p:set>
                                    <p:anim calcmode="lin" valueType="num">
                                      <p:cBhvr>
                                        <p:cTn id="164" dur="500" fill="hold"/>
                                        <p:tgtEl>
                                          <p:spTgt spid="28"/>
                                        </p:tgtEl>
                                        <p:attrNameLst>
                                          <p:attrName>ppt_w</p:attrName>
                                        </p:attrNameLst>
                                      </p:cBhvr>
                                      <p:tavLst>
                                        <p:tav tm="0">
                                          <p:val>
                                            <p:fltVal val="0"/>
                                          </p:val>
                                        </p:tav>
                                        <p:tav tm="100000">
                                          <p:val>
                                            <p:strVal val="#ppt_w"/>
                                          </p:val>
                                        </p:tav>
                                      </p:tavLst>
                                    </p:anim>
                                    <p:anim calcmode="lin" valueType="num">
                                      <p:cBhvr>
                                        <p:cTn id="165" dur="500" fill="hold"/>
                                        <p:tgtEl>
                                          <p:spTgt spid="28"/>
                                        </p:tgtEl>
                                        <p:attrNameLst>
                                          <p:attrName>ppt_h</p:attrName>
                                        </p:attrNameLst>
                                      </p:cBhvr>
                                      <p:tavLst>
                                        <p:tav tm="0">
                                          <p:val>
                                            <p:fltVal val="0"/>
                                          </p:val>
                                        </p:tav>
                                        <p:tav tm="100000">
                                          <p:val>
                                            <p:strVal val="#ppt_h"/>
                                          </p:val>
                                        </p:tav>
                                      </p:tavLst>
                                    </p:anim>
                                    <p:animEffect transition="in" filter="fade">
                                      <p:cBhvr>
                                        <p:cTn id="166" dur="500"/>
                                        <p:tgtEl>
                                          <p:spTgt spid="28"/>
                                        </p:tgtEl>
                                      </p:cBhvr>
                                    </p:animEffect>
                                  </p:childTnLst>
                                </p:cTn>
                              </p:par>
                            </p:childTnLst>
                          </p:cTn>
                        </p:par>
                      </p:childTnLst>
                    </p:cTn>
                  </p:par>
                  <p:par>
                    <p:cTn id="167" fill="hold" nodeType="clickPar">
                      <p:stCondLst>
                        <p:cond delay="indefinite"/>
                      </p:stCondLst>
                      <p:childTnLst>
                        <p:par>
                          <p:cTn id="168" fill="hold" nodeType="withGroup">
                            <p:stCondLst>
                              <p:cond delay="0"/>
                            </p:stCondLst>
                            <p:childTnLst>
                              <p:par>
                                <p:cTn id="169" presetID="53" presetClass="exit" presetSubtype="32" fill="hold" grpId="1" nodeType="clickEffect">
                                  <p:stCondLst>
                                    <p:cond delay="0"/>
                                  </p:stCondLst>
                                  <p:childTnLst>
                                    <p:anim calcmode="lin" valueType="num">
                                      <p:cBhvr>
                                        <p:cTn id="170" dur="500"/>
                                        <p:tgtEl>
                                          <p:spTgt spid="50"/>
                                        </p:tgtEl>
                                        <p:attrNameLst>
                                          <p:attrName>ppt_w</p:attrName>
                                        </p:attrNameLst>
                                      </p:cBhvr>
                                      <p:tavLst>
                                        <p:tav tm="0">
                                          <p:val>
                                            <p:strVal val="ppt_w"/>
                                          </p:val>
                                        </p:tav>
                                        <p:tav tm="100000">
                                          <p:val>
                                            <p:fltVal val="0"/>
                                          </p:val>
                                        </p:tav>
                                      </p:tavLst>
                                    </p:anim>
                                    <p:anim calcmode="lin" valueType="num">
                                      <p:cBhvr>
                                        <p:cTn id="171" dur="500"/>
                                        <p:tgtEl>
                                          <p:spTgt spid="50"/>
                                        </p:tgtEl>
                                        <p:attrNameLst>
                                          <p:attrName>ppt_h</p:attrName>
                                        </p:attrNameLst>
                                      </p:cBhvr>
                                      <p:tavLst>
                                        <p:tav tm="0">
                                          <p:val>
                                            <p:strVal val="ppt_h"/>
                                          </p:val>
                                        </p:tav>
                                        <p:tav tm="100000">
                                          <p:val>
                                            <p:fltVal val="0"/>
                                          </p:val>
                                        </p:tav>
                                      </p:tavLst>
                                    </p:anim>
                                    <p:animEffect transition="out" filter="fade">
                                      <p:cBhvr>
                                        <p:cTn id="172" dur="500"/>
                                        <p:tgtEl>
                                          <p:spTgt spid="50"/>
                                        </p:tgtEl>
                                      </p:cBhvr>
                                    </p:animEffect>
                                    <p:set>
                                      <p:cBhvr>
                                        <p:cTn id="173" dur="1" fill="hold">
                                          <p:stCondLst>
                                            <p:cond delay="499"/>
                                          </p:stCondLst>
                                        </p:cTn>
                                        <p:tgtEl>
                                          <p:spTgt spid="50"/>
                                        </p:tgtEl>
                                        <p:attrNameLst>
                                          <p:attrName>style.visibility</p:attrName>
                                        </p:attrNameLst>
                                      </p:cBhvr>
                                      <p:to>
                                        <p:strVal val="hidden"/>
                                      </p:to>
                                    </p:set>
                                  </p:childTnLst>
                                </p:cTn>
                              </p:par>
                              <p:par>
                                <p:cTn id="174" presetID="53" presetClass="exit" presetSubtype="32" fill="hold" grpId="1" nodeType="withEffect">
                                  <p:stCondLst>
                                    <p:cond delay="0"/>
                                  </p:stCondLst>
                                  <p:childTnLst>
                                    <p:anim calcmode="lin" valueType="num">
                                      <p:cBhvr>
                                        <p:cTn id="175" dur="500"/>
                                        <p:tgtEl>
                                          <p:spTgt spid="49"/>
                                        </p:tgtEl>
                                        <p:attrNameLst>
                                          <p:attrName>ppt_w</p:attrName>
                                        </p:attrNameLst>
                                      </p:cBhvr>
                                      <p:tavLst>
                                        <p:tav tm="0">
                                          <p:val>
                                            <p:strVal val="ppt_w"/>
                                          </p:val>
                                        </p:tav>
                                        <p:tav tm="100000">
                                          <p:val>
                                            <p:fltVal val="0"/>
                                          </p:val>
                                        </p:tav>
                                      </p:tavLst>
                                    </p:anim>
                                    <p:anim calcmode="lin" valueType="num">
                                      <p:cBhvr>
                                        <p:cTn id="176" dur="500"/>
                                        <p:tgtEl>
                                          <p:spTgt spid="49"/>
                                        </p:tgtEl>
                                        <p:attrNameLst>
                                          <p:attrName>ppt_h</p:attrName>
                                        </p:attrNameLst>
                                      </p:cBhvr>
                                      <p:tavLst>
                                        <p:tav tm="0">
                                          <p:val>
                                            <p:strVal val="ppt_h"/>
                                          </p:val>
                                        </p:tav>
                                        <p:tav tm="100000">
                                          <p:val>
                                            <p:fltVal val="0"/>
                                          </p:val>
                                        </p:tav>
                                      </p:tavLst>
                                    </p:anim>
                                    <p:animEffect transition="out" filter="fade">
                                      <p:cBhvr>
                                        <p:cTn id="177" dur="500"/>
                                        <p:tgtEl>
                                          <p:spTgt spid="49"/>
                                        </p:tgtEl>
                                      </p:cBhvr>
                                    </p:animEffect>
                                    <p:set>
                                      <p:cBhvr>
                                        <p:cTn id="178" dur="1" fill="hold">
                                          <p:stCondLst>
                                            <p:cond delay="499"/>
                                          </p:stCondLst>
                                        </p:cTn>
                                        <p:tgtEl>
                                          <p:spTgt spid="49"/>
                                        </p:tgtEl>
                                        <p:attrNameLst>
                                          <p:attrName>style.visibility</p:attrName>
                                        </p:attrNameLst>
                                      </p:cBhvr>
                                      <p:to>
                                        <p:strVal val="hidden"/>
                                      </p:to>
                                    </p:set>
                                  </p:childTnLst>
                                </p:cTn>
                              </p:par>
                              <p:par>
                                <p:cTn id="179" presetID="53" presetClass="exit" presetSubtype="32" fill="hold" grpId="1" nodeType="withEffect">
                                  <p:stCondLst>
                                    <p:cond delay="0"/>
                                  </p:stCondLst>
                                  <p:childTnLst>
                                    <p:anim calcmode="lin" valueType="num">
                                      <p:cBhvr>
                                        <p:cTn id="180" dur="500"/>
                                        <p:tgtEl>
                                          <p:spTgt spid="48"/>
                                        </p:tgtEl>
                                        <p:attrNameLst>
                                          <p:attrName>ppt_w</p:attrName>
                                        </p:attrNameLst>
                                      </p:cBhvr>
                                      <p:tavLst>
                                        <p:tav tm="0">
                                          <p:val>
                                            <p:strVal val="ppt_w"/>
                                          </p:val>
                                        </p:tav>
                                        <p:tav tm="100000">
                                          <p:val>
                                            <p:fltVal val="0"/>
                                          </p:val>
                                        </p:tav>
                                      </p:tavLst>
                                    </p:anim>
                                    <p:anim calcmode="lin" valueType="num">
                                      <p:cBhvr>
                                        <p:cTn id="181" dur="500"/>
                                        <p:tgtEl>
                                          <p:spTgt spid="48"/>
                                        </p:tgtEl>
                                        <p:attrNameLst>
                                          <p:attrName>ppt_h</p:attrName>
                                        </p:attrNameLst>
                                      </p:cBhvr>
                                      <p:tavLst>
                                        <p:tav tm="0">
                                          <p:val>
                                            <p:strVal val="ppt_h"/>
                                          </p:val>
                                        </p:tav>
                                        <p:tav tm="100000">
                                          <p:val>
                                            <p:fltVal val="0"/>
                                          </p:val>
                                        </p:tav>
                                      </p:tavLst>
                                    </p:anim>
                                    <p:animEffect transition="out" filter="fade">
                                      <p:cBhvr>
                                        <p:cTn id="182" dur="500"/>
                                        <p:tgtEl>
                                          <p:spTgt spid="48"/>
                                        </p:tgtEl>
                                      </p:cBhvr>
                                    </p:animEffect>
                                    <p:set>
                                      <p:cBhvr>
                                        <p:cTn id="183" dur="1" fill="hold">
                                          <p:stCondLst>
                                            <p:cond delay="499"/>
                                          </p:stCondLst>
                                        </p:cTn>
                                        <p:tgtEl>
                                          <p:spTgt spid="48"/>
                                        </p:tgtEl>
                                        <p:attrNameLst>
                                          <p:attrName>style.visibility</p:attrName>
                                        </p:attrNameLst>
                                      </p:cBhvr>
                                      <p:to>
                                        <p:strVal val="hidden"/>
                                      </p:to>
                                    </p:set>
                                  </p:childTnLst>
                                </p:cTn>
                              </p:par>
                              <p:par>
                                <p:cTn id="184" presetID="53" presetClass="exit" presetSubtype="32" fill="hold" grpId="1" nodeType="withEffect">
                                  <p:stCondLst>
                                    <p:cond delay="0"/>
                                  </p:stCondLst>
                                  <p:childTnLst>
                                    <p:anim calcmode="lin" valueType="num">
                                      <p:cBhvr>
                                        <p:cTn id="185" dur="500"/>
                                        <p:tgtEl>
                                          <p:spTgt spid="28"/>
                                        </p:tgtEl>
                                        <p:attrNameLst>
                                          <p:attrName>ppt_w</p:attrName>
                                        </p:attrNameLst>
                                      </p:cBhvr>
                                      <p:tavLst>
                                        <p:tav tm="0">
                                          <p:val>
                                            <p:strVal val="ppt_w"/>
                                          </p:val>
                                        </p:tav>
                                        <p:tav tm="100000">
                                          <p:val>
                                            <p:fltVal val="0"/>
                                          </p:val>
                                        </p:tav>
                                      </p:tavLst>
                                    </p:anim>
                                    <p:anim calcmode="lin" valueType="num">
                                      <p:cBhvr>
                                        <p:cTn id="186" dur="500"/>
                                        <p:tgtEl>
                                          <p:spTgt spid="28"/>
                                        </p:tgtEl>
                                        <p:attrNameLst>
                                          <p:attrName>ppt_h</p:attrName>
                                        </p:attrNameLst>
                                      </p:cBhvr>
                                      <p:tavLst>
                                        <p:tav tm="0">
                                          <p:val>
                                            <p:strVal val="ppt_h"/>
                                          </p:val>
                                        </p:tav>
                                        <p:tav tm="100000">
                                          <p:val>
                                            <p:fltVal val="0"/>
                                          </p:val>
                                        </p:tav>
                                      </p:tavLst>
                                    </p:anim>
                                    <p:animEffect transition="out" filter="fade">
                                      <p:cBhvr>
                                        <p:cTn id="187" dur="500"/>
                                        <p:tgtEl>
                                          <p:spTgt spid="28"/>
                                        </p:tgtEl>
                                      </p:cBhvr>
                                    </p:animEffect>
                                    <p:set>
                                      <p:cBhvr>
                                        <p:cTn id="188" dur="1" fill="hold">
                                          <p:stCondLst>
                                            <p:cond delay="499"/>
                                          </p:stCondLst>
                                        </p:cTn>
                                        <p:tgtEl>
                                          <p:spTgt spid="28"/>
                                        </p:tgtEl>
                                        <p:attrNameLst>
                                          <p:attrName>style.visibility</p:attrName>
                                        </p:attrNameLst>
                                      </p:cBhvr>
                                      <p:to>
                                        <p:strVal val="hidden"/>
                                      </p:to>
                                    </p:set>
                                  </p:childTnLst>
                                </p:cTn>
                              </p:par>
                            </p:childTnLst>
                          </p:cTn>
                        </p:par>
                      </p:childTnLst>
                    </p:cTn>
                  </p:par>
                  <p:par>
                    <p:cTn id="189" fill="hold" nodeType="clickPar">
                      <p:stCondLst>
                        <p:cond delay="indefinite"/>
                      </p:stCondLst>
                      <p:childTnLst>
                        <p:par>
                          <p:cTn id="190" fill="hold" nodeType="withGroup">
                            <p:stCondLst>
                              <p:cond delay="0"/>
                            </p:stCondLst>
                            <p:childTnLst>
                              <p:par>
                                <p:cTn id="191" presetID="53" presetClass="entr" presetSubtype="16" fill="hold" grpId="0" nodeType="clickEffect">
                                  <p:stCondLst>
                                    <p:cond delay="0"/>
                                  </p:stCondLst>
                                  <p:childTnLst>
                                    <p:set>
                                      <p:cBhvr>
                                        <p:cTn id="192" dur="1" fill="hold">
                                          <p:stCondLst>
                                            <p:cond delay="0"/>
                                          </p:stCondLst>
                                        </p:cTn>
                                        <p:tgtEl>
                                          <p:spTgt spid="29"/>
                                        </p:tgtEl>
                                        <p:attrNameLst>
                                          <p:attrName>style.visibility</p:attrName>
                                        </p:attrNameLst>
                                      </p:cBhvr>
                                      <p:to>
                                        <p:strVal val="visible"/>
                                      </p:to>
                                    </p:set>
                                    <p:anim calcmode="lin" valueType="num">
                                      <p:cBhvr>
                                        <p:cTn id="193" dur="500" fill="hold"/>
                                        <p:tgtEl>
                                          <p:spTgt spid="29"/>
                                        </p:tgtEl>
                                        <p:attrNameLst>
                                          <p:attrName>ppt_w</p:attrName>
                                        </p:attrNameLst>
                                      </p:cBhvr>
                                      <p:tavLst>
                                        <p:tav tm="0">
                                          <p:val>
                                            <p:fltVal val="0"/>
                                          </p:val>
                                        </p:tav>
                                        <p:tav tm="100000">
                                          <p:val>
                                            <p:strVal val="#ppt_w"/>
                                          </p:val>
                                        </p:tav>
                                      </p:tavLst>
                                    </p:anim>
                                    <p:anim calcmode="lin" valueType="num">
                                      <p:cBhvr>
                                        <p:cTn id="194" dur="500" fill="hold"/>
                                        <p:tgtEl>
                                          <p:spTgt spid="29"/>
                                        </p:tgtEl>
                                        <p:attrNameLst>
                                          <p:attrName>ppt_h</p:attrName>
                                        </p:attrNameLst>
                                      </p:cBhvr>
                                      <p:tavLst>
                                        <p:tav tm="0">
                                          <p:val>
                                            <p:fltVal val="0"/>
                                          </p:val>
                                        </p:tav>
                                        <p:tav tm="100000">
                                          <p:val>
                                            <p:strVal val="#ppt_h"/>
                                          </p:val>
                                        </p:tav>
                                      </p:tavLst>
                                    </p:anim>
                                    <p:animEffect transition="in" filter="fade">
                                      <p:cBhvr>
                                        <p:cTn id="195" dur="500"/>
                                        <p:tgtEl>
                                          <p:spTgt spid="29"/>
                                        </p:tgtEl>
                                      </p:cBhvr>
                                    </p:animEffect>
                                  </p:childTnLst>
                                </p:cTn>
                              </p:par>
                              <p:par>
                                <p:cTn id="196" presetID="53" presetClass="entr" presetSubtype="16" fill="hold" grpId="0" nodeType="withEffect">
                                  <p:stCondLst>
                                    <p:cond delay="0"/>
                                  </p:stCondLst>
                                  <p:childTnLst>
                                    <p:set>
                                      <p:cBhvr>
                                        <p:cTn id="197" dur="1" fill="hold">
                                          <p:stCondLst>
                                            <p:cond delay="0"/>
                                          </p:stCondLst>
                                        </p:cTn>
                                        <p:tgtEl>
                                          <p:spTgt spid="53"/>
                                        </p:tgtEl>
                                        <p:attrNameLst>
                                          <p:attrName>style.visibility</p:attrName>
                                        </p:attrNameLst>
                                      </p:cBhvr>
                                      <p:to>
                                        <p:strVal val="visible"/>
                                      </p:to>
                                    </p:set>
                                    <p:anim calcmode="lin" valueType="num">
                                      <p:cBhvr>
                                        <p:cTn id="198" dur="500" fill="hold"/>
                                        <p:tgtEl>
                                          <p:spTgt spid="53"/>
                                        </p:tgtEl>
                                        <p:attrNameLst>
                                          <p:attrName>ppt_w</p:attrName>
                                        </p:attrNameLst>
                                      </p:cBhvr>
                                      <p:tavLst>
                                        <p:tav tm="0">
                                          <p:val>
                                            <p:fltVal val="0"/>
                                          </p:val>
                                        </p:tav>
                                        <p:tav tm="100000">
                                          <p:val>
                                            <p:strVal val="#ppt_w"/>
                                          </p:val>
                                        </p:tav>
                                      </p:tavLst>
                                    </p:anim>
                                    <p:anim calcmode="lin" valueType="num">
                                      <p:cBhvr>
                                        <p:cTn id="199" dur="500" fill="hold"/>
                                        <p:tgtEl>
                                          <p:spTgt spid="53"/>
                                        </p:tgtEl>
                                        <p:attrNameLst>
                                          <p:attrName>ppt_h</p:attrName>
                                        </p:attrNameLst>
                                      </p:cBhvr>
                                      <p:tavLst>
                                        <p:tav tm="0">
                                          <p:val>
                                            <p:fltVal val="0"/>
                                          </p:val>
                                        </p:tav>
                                        <p:tav tm="100000">
                                          <p:val>
                                            <p:strVal val="#ppt_h"/>
                                          </p:val>
                                        </p:tav>
                                      </p:tavLst>
                                    </p:anim>
                                    <p:animEffect transition="in" filter="fade">
                                      <p:cBhvr>
                                        <p:cTn id="200" dur="500"/>
                                        <p:tgtEl>
                                          <p:spTgt spid="53"/>
                                        </p:tgtEl>
                                      </p:cBhvr>
                                    </p:animEffect>
                                  </p:childTnLst>
                                </p:cTn>
                              </p:par>
                              <p:par>
                                <p:cTn id="201" presetID="53" presetClass="entr" presetSubtype="16" fill="hold" grpId="0" nodeType="withEffect">
                                  <p:stCondLst>
                                    <p:cond delay="0"/>
                                  </p:stCondLst>
                                  <p:childTnLst>
                                    <p:set>
                                      <p:cBhvr>
                                        <p:cTn id="202" dur="1" fill="hold">
                                          <p:stCondLst>
                                            <p:cond delay="0"/>
                                          </p:stCondLst>
                                        </p:cTn>
                                        <p:tgtEl>
                                          <p:spTgt spid="54"/>
                                        </p:tgtEl>
                                        <p:attrNameLst>
                                          <p:attrName>style.visibility</p:attrName>
                                        </p:attrNameLst>
                                      </p:cBhvr>
                                      <p:to>
                                        <p:strVal val="visible"/>
                                      </p:to>
                                    </p:set>
                                    <p:anim calcmode="lin" valueType="num">
                                      <p:cBhvr>
                                        <p:cTn id="203" dur="500" fill="hold"/>
                                        <p:tgtEl>
                                          <p:spTgt spid="54"/>
                                        </p:tgtEl>
                                        <p:attrNameLst>
                                          <p:attrName>ppt_w</p:attrName>
                                        </p:attrNameLst>
                                      </p:cBhvr>
                                      <p:tavLst>
                                        <p:tav tm="0">
                                          <p:val>
                                            <p:fltVal val="0"/>
                                          </p:val>
                                        </p:tav>
                                        <p:tav tm="100000">
                                          <p:val>
                                            <p:strVal val="#ppt_w"/>
                                          </p:val>
                                        </p:tav>
                                      </p:tavLst>
                                    </p:anim>
                                    <p:anim calcmode="lin" valueType="num">
                                      <p:cBhvr>
                                        <p:cTn id="204" dur="500" fill="hold"/>
                                        <p:tgtEl>
                                          <p:spTgt spid="54"/>
                                        </p:tgtEl>
                                        <p:attrNameLst>
                                          <p:attrName>ppt_h</p:attrName>
                                        </p:attrNameLst>
                                      </p:cBhvr>
                                      <p:tavLst>
                                        <p:tav tm="0">
                                          <p:val>
                                            <p:fltVal val="0"/>
                                          </p:val>
                                        </p:tav>
                                        <p:tav tm="100000">
                                          <p:val>
                                            <p:strVal val="#ppt_h"/>
                                          </p:val>
                                        </p:tav>
                                      </p:tavLst>
                                    </p:anim>
                                    <p:animEffect transition="in" filter="fade">
                                      <p:cBhvr>
                                        <p:cTn id="205" dur="500"/>
                                        <p:tgtEl>
                                          <p:spTgt spid="54"/>
                                        </p:tgtEl>
                                      </p:cBhvr>
                                    </p:animEffect>
                                  </p:childTnLst>
                                </p:cTn>
                              </p:par>
                              <p:par>
                                <p:cTn id="206" presetID="53" presetClass="entr" presetSubtype="16" fill="hold" grpId="0" nodeType="withEffect">
                                  <p:stCondLst>
                                    <p:cond delay="0"/>
                                  </p:stCondLst>
                                  <p:childTnLst>
                                    <p:set>
                                      <p:cBhvr>
                                        <p:cTn id="207" dur="1" fill="hold">
                                          <p:stCondLst>
                                            <p:cond delay="0"/>
                                          </p:stCondLst>
                                        </p:cTn>
                                        <p:tgtEl>
                                          <p:spTgt spid="52"/>
                                        </p:tgtEl>
                                        <p:attrNameLst>
                                          <p:attrName>style.visibility</p:attrName>
                                        </p:attrNameLst>
                                      </p:cBhvr>
                                      <p:to>
                                        <p:strVal val="visible"/>
                                      </p:to>
                                    </p:set>
                                    <p:anim calcmode="lin" valueType="num">
                                      <p:cBhvr>
                                        <p:cTn id="208" dur="500" fill="hold"/>
                                        <p:tgtEl>
                                          <p:spTgt spid="52"/>
                                        </p:tgtEl>
                                        <p:attrNameLst>
                                          <p:attrName>ppt_w</p:attrName>
                                        </p:attrNameLst>
                                      </p:cBhvr>
                                      <p:tavLst>
                                        <p:tav tm="0">
                                          <p:val>
                                            <p:fltVal val="0"/>
                                          </p:val>
                                        </p:tav>
                                        <p:tav tm="100000">
                                          <p:val>
                                            <p:strVal val="#ppt_w"/>
                                          </p:val>
                                        </p:tav>
                                      </p:tavLst>
                                    </p:anim>
                                    <p:anim calcmode="lin" valueType="num">
                                      <p:cBhvr>
                                        <p:cTn id="209" dur="500" fill="hold"/>
                                        <p:tgtEl>
                                          <p:spTgt spid="52"/>
                                        </p:tgtEl>
                                        <p:attrNameLst>
                                          <p:attrName>ppt_h</p:attrName>
                                        </p:attrNameLst>
                                      </p:cBhvr>
                                      <p:tavLst>
                                        <p:tav tm="0">
                                          <p:val>
                                            <p:fltVal val="0"/>
                                          </p:val>
                                        </p:tav>
                                        <p:tav tm="100000">
                                          <p:val>
                                            <p:strVal val="#ppt_h"/>
                                          </p:val>
                                        </p:tav>
                                      </p:tavLst>
                                    </p:anim>
                                    <p:animEffect transition="in" filter="fade">
                                      <p:cBhvr>
                                        <p:cTn id="210" dur="500"/>
                                        <p:tgtEl>
                                          <p:spTgt spid="52"/>
                                        </p:tgtEl>
                                      </p:cBhvr>
                                    </p:animEffect>
                                  </p:childTnLst>
                                </p:cTn>
                              </p:par>
                            </p:childTnLst>
                          </p:cTn>
                        </p:par>
                      </p:childTnLst>
                    </p:cTn>
                  </p:par>
                  <p:par>
                    <p:cTn id="211" fill="hold" nodeType="clickPar">
                      <p:stCondLst>
                        <p:cond delay="indefinite"/>
                      </p:stCondLst>
                      <p:childTnLst>
                        <p:par>
                          <p:cTn id="212" fill="hold" nodeType="withGroup">
                            <p:stCondLst>
                              <p:cond delay="0"/>
                            </p:stCondLst>
                            <p:childTnLst>
                              <p:par>
                                <p:cTn id="213" presetID="53" presetClass="exit" presetSubtype="32" fill="hold" grpId="1" nodeType="clickEffect">
                                  <p:stCondLst>
                                    <p:cond delay="0"/>
                                  </p:stCondLst>
                                  <p:childTnLst>
                                    <p:anim calcmode="lin" valueType="num">
                                      <p:cBhvr>
                                        <p:cTn id="214" dur="500"/>
                                        <p:tgtEl>
                                          <p:spTgt spid="29"/>
                                        </p:tgtEl>
                                        <p:attrNameLst>
                                          <p:attrName>ppt_w</p:attrName>
                                        </p:attrNameLst>
                                      </p:cBhvr>
                                      <p:tavLst>
                                        <p:tav tm="0">
                                          <p:val>
                                            <p:strVal val="ppt_w"/>
                                          </p:val>
                                        </p:tav>
                                        <p:tav tm="100000">
                                          <p:val>
                                            <p:fltVal val="0"/>
                                          </p:val>
                                        </p:tav>
                                      </p:tavLst>
                                    </p:anim>
                                    <p:anim calcmode="lin" valueType="num">
                                      <p:cBhvr>
                                        <p:cTn id="215" dur="500"/>
                                        <p:tgtEl>
                                          <p:spTgt spid="29"/>
                                        </p:tgtEl>
                                        <p:attrNameLst>
                                          <p:attrName>ppt_h</p:attrName>
                                        </p:attrNameLst>
                                      </p:cBhvr>
                                      <p:tavLst>
                                        <p:tav tm="0">
                                          <p:val>
                                            <p:strVal val="ppt_h"/>
                                          </p:val>
                                        </p:tav>
                                        <p:tav tm="100000">
                                          <p:val>
                                            <p:fltVal val="0"/>
                                          </p:val>
                                        </p:tav>
                                      </p:tavLst>
                                    </p:anim>
                                    <p:animEffect transition="out" filter="fade">
                                      <p:cBhvr>
                                        <p:cTn id="216" dur="500"/>
                                        <p:tgtEl>
                                          <p:spTgt spid="29"/>
                                        </p:tgtEl>
                                      </p:cBhvr>
                                    </p:animEffect>
                                    <p:set>
                                      <p:cBhvr>
                                        <p:cTn id="217" dur="1" fill="hold">
                                          <p:stCondLst>
                                            <p:cond delay="499"/>
                                          </p:stCondLst>
                                        </p:cTn>
                                        <p:tgtEl>
                                          <p:spTgt spid="29"/>
                                        </p:tgtEl>
                                        <p:attrNameLst>
                                          <p:attrName>style.visibility</p:attrName>
                                        </p:attrNameLst>
                                      </p:cBhvr>
                                      <p:to>
                                        <p:strVal val="hidden"/>
                                      </p:to>
                                    </p:set>
                                  </p:childTnLst>
                                </p:cTn>
                              </p:par>
                              <p:par>
                                <p:cTn id="218" presetID="53" presetClass="exit" presetSubtype="32" fill="hold" grpId="1" nodeType="withEffect">
                                  <p:stCondLst>
                                    <p:cond delay="0"/>
                                  </p:stCondLst>
                                  <p:childTnLst>
                                    <p:anim calcmode="lin" valueType="num">
                                      <p:cBhvr>
                                        <p:cTn id="219" dur="500"/>
                                        <p:tgtEl>
                                          <p:spTgt spid="53"/>
                                        </p:tgtEl>
                                        <p:attrNameLst>
                                          <p:attrName>ppt_w</p:attrName>
                                        </p:attrNameLst>
                                      </p:cBhvr>
                                      <p:tavLst>
                                        <p:tav tm="0">
                                          <p:val>
                                            <p:strVal val="ppt_w"/>
                                          </p:val>
                                        </p:tav>
                                        <p:tav tm="100000">
                                          <p:val>
                                            <p:fltVal val="0"/>
                                          </p:val>
                                        </p:tav>
                                      </p:tavLst>
                                    </p:anim>
                                    <p:anim calcmode="lin" valueType="num">
                                      <p:cBhvr>
                                        <p:cTn id="220" dur="500"/>
                                        <p:tgtEl>
                                          <p:spTgt spid="53"/>
                                        </p:tgtEl>
                                        <p:attrNameLst>
                                          <p:attrName>ppt_h</p:attrName>
                                        </p:attrNameLst>
                                      </p:cBhvr>
                                      <p:tavLst>
                                        <p:tav tm="0">
                                          <p:val>
                                            <p:strVal val="ppt_h"/>
                                          </p:val>
                                        </p:tav>
                                        <p:tav tm="100000">
                                          <p:val>
                                            <p:fltVal val="0"/>
                                          </p:val>
                                        </p:tav>
                                      </p:tavLst>
                                    </p:anim>
                                    <p:animEffect transition="out" filter="fade">
                                      <p:cBhvr>
                                        <p:cTn id="221" dur="500"/>
                                        <p:tgtEl>
                                          <p:spTgt spid="53"/>
                                        </p:tgtEl>
                                      </p:cBhvr>
                                    </p:animEffect>
                                    <p:set>
                                      <p:cBhvr>
                                        <p:cTn id="222" dur="1" fill="hold">
                                          <p:stCondLst>
                                            <p:cond delay="499"/>
                                          </p:stCondLst>
                                        </p:cTn>
                                        <p:tgtEl>
                                          <p:spTgt spid="53"/>
                                        </p:tgtEl>
                                        <p:attrNameLst>
                                          <p:attrName>style.visibility</p:attrName>
                                        </p:attrNameLst>
                                      </p:cBhvr>
                                      <p:to>
                                        <p:strVal val="hidden"/>
                                      </p:to>
                                    </p:set>
                                  </p:childTnLst>
                                </p:cTn>
                              </p:par>
                              <p:par>
                                <p:cTn id="223" presetID="53" presetClass="exit" presetSubtype="32" fill="hold" grpId="1" nodeType="withEffect">
                                  <p:stCondLst>
                                    <p:cond delay="0"/>
                                  </p:stCondLst>
                                  <p:childTnLst>
                                    <p:anim calcmode="lin" valueType="num">
                                      <p:cBhvr>
                                        <p:cTn id="224" dur="500"/>
                                        <p:tgtEl>
                                          <p:spTgt spid="54"/>
                                        </p:tgtEl>
                                        <p:attrNameLst>
                                          <p:attrName>ppt_w</p:attrName>
                                        </p:attrNameLst>
                                      </p:cBhvr>
                                      <p:tavLst>
                                        <p:tav tm="0">
                                          <p:val>
                                            <p:strVal val="ppt_w"/>
                                          </p:val>
                                        </p:tav>
                                        <p:tav tm="100000">
                                          <p:val>
                                            <p:fltVal val="0"/>
                                          </p:val>
                                        </p:tav>
                                      </p:tavLst>
                                    </p:anim>
                                    <p:anim calcmode="lin" valueType="num">
                                      <p:cBhvr>
                                        <p:cTn id="225" dur="500"/>
                                        <p:tgtEl>
                                          <p:spTgt spid="54"/>
                                        </p:tgtEl>
                                        <p:attrNameLst>
                                          <p:attrName>ppt_h</p:attrName>
                                        </p:attrNameLst>
                                      </p:cBhvr>
                                      <p:tavLst>
                                        <p:tav tm="0">
                                          <p:val>
                                            <p:strVal val="ppt_h"/>
                                          </p:val>
                                        </p:tav>
                                        <p:tav tm="100000">
                                          <p:val>
                                            <p:fltVal val="0"/>
                                          </p:val>
                                        </p:tav>
                                      </p:tavLst>
                                    </p:anim>
                                    <p:animEffect transition="out" filter="fade">
                                      <p:cBhvr>
                                        <p:cTn id="226" dur="500"/>
                                        <p:tgtEl>
                                          <p:spTgt spid="54"/>
                                        </p:tgtEl>
                                      </p:cBhvr>
                                    </p:animEffect>
                                    <p:set>
                                      <p:cBhvr>
                                        <p:cTn id="227" dur="1" fill="hold">
                                          <p:stCondLst>
                                            <p:cond delay="499"/>
                                          </p:stCondLst>
                                        </p:cTn>
                                        <p:tgtEl>
                                          <p:spTgt spid="54"/>
                                        </p:tgtEl>
                                        <p:attrNameLst>
                                          <p:attrName>style.visibility</p:attrName>
                                        </p:attrNameLst>
                                      </p:cBhvr>
                                      <p:to>
                                        <p:strVal val="hidden"/>
                                      </p:to>
                                    </p:set>
                                  </p:childTnLst>
                                </p:cTn>
                              </p:par>
                              <p:par>
                                <p:cTn id="228" presetID="53" presetClass="exit" presetSubtype="32" fill="hold" grpId="1" nodeType="withEffect">
                                  <p:stCondLst>
                                    <p:cond delay="0"/>
                                  </p:stCondLst>
                                  <p:childTnLst>
                                    <p:anim calcmode="lin" valueType="num">
                                      <p:cBhvr>
                                        <p:cTn id="229" dur="500"/>
                                        <p:tgtEl>
                                          <p:spTgt spid="52"/>
                                        </p:tgtEl>
                                        <p:attrNameLst>
                                          <p:attrName>ppt_w</p:attrName>
                                        </p:attrNameLst>
                                      </p:cBhvr>
                                      <p:tavLst>
                                        <p:tav tm="0">
                                          <p:val>
                                            <p:strVal val="ppt_w"/>
                                          </p:val>
                                        </p:tav>
                                        <p:tav tm="100000">
                                          <p:val>
                                            <p:fltVal val="0"/>
                                          </p:val>
                                        </p:tav>
                                      </p:tavLst>
                                    </p:anim>
                                    <p:anim calcmode="lin" valueType="num">
                                      <p:cBhvr>
                                        <p:cTn id="230" dur="500"/>
                                        <p:tgtEl>
                                          <p:spTgt spid="52"/>
                                        </p:tgtEl>
                                        <p:attrNameLst>
                                          <p:attrName>ppt_h</p:attrName>
                                        </p:attrNameLst>
                                      </p:cBhvr>
                                      <p:tavLst>
                                        <p:tav tm="0">
                                          <p:val>
                                            <p:strVal val="ppt_h"/>
                                          </p:val>
                                        </p:tav>
                                        <p:tav tm="100000">
                                          <p:val>
                                            <p:fltVal val="0"/>
                                          </p:val>
                                        </p:tav>
                                      </p:tavLst>
                                    </p:anim>
                                    <p:animEffect transition="out" filter="fade">
                                      <p:cBhvr>
                                        <p:cTn id="231" dur="500"/>
                                        <p:tgtEl>
                                          <p:spTgt spid="52"/>
                                        </p:tgtEl>
                                      </p:cBhvr>
                                    </p:animEffect>
                                    <p:set>
                                      <p:cBhvr>
                                        <p:cTn id="232" dur="1" fill="hold">
                                          <p:stCondLst>
                                            <p:cond delay="499"/>
                                          </p:stCondLst>
                                        </p:cTn>
                                        <p:tgtEl>
                                          <p:spTgt spid="5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33" grpId="0" animBg="1"/>
      <p:bldP spid="33" grpId="1" animBg="1"/>
      <p:bldP spid="34" grpId="0" animBg="1"/>
      <p:bldP spid="34" grpId="1" animBg="1"/>
      <p:bldP spid="35" grpId="0" animBg="1"/>
      <p:bldP spid="35" grpId="1" animBg="1"/>
      <p:bldP spid="26" grpId="0" animBg="1"/>
      <p:bldP spid="26" grpId="1" animBg="1"/>
      <p:bldP spid="39" grpId="0" animBg="1"/>
      <p:bldP spid="39" grpId="1" animBg="1"/>
      <p:bldP spid="40" grpId="0" animBg="1"/>
      <p:bldP spid="40" grpId="1" animBg="1"/>
      <p:bldP spid="41" grpId="0" animBg="1"/>
      <p:bldP spid="41" grpId="1" animBg="1"/>
      <p:bldP spid="27" grpId="0" animBg="1"/>
      <p:bldP spid="27" grpId="1" animBg="1"/>
      <p:bldP spid="43" grpId="0" animBg="1"/>
      <p:bldP spid="43" grpId="1" animBg="1"/>
      <p:bldP spid="44" grpId="0" animBg="1"/>
      <p:bldP spid="44" grpId="1" animBg="1"/>
      <p:bldP spid="45" grpId="0" animBg="1"/>
      <p:bldP spid="45" grpId="1" animBg="1"/>
      <p:bldP spid="46" grpId="0" animBg="1"/>
      <p:bldP spid="46" grpId="1" animBg="1"/>
      <p:bldP spid="28" grpId="0" animBg="1"/>
      <p:bldP spid="28" grpId="1" animBg="1"/>
      <p:bldP spid="48" grpId="0" animBg="1"/>
      <p:bldP spid="48" grpId="1" animBg="1"/>
      <p:bldP spid="49" grpId="0" animBg="1"/>
      <p:bldP spid="49" grpId="1" animBg="1"/>
      <p:bldP spid="50" grpId="0" animBg="1"/>
      <p:bldP spid="50" grpId="1" animBg="1"/>
      <p:bldP spid="29" grpId="0" animBg="1"/>
      <p:bldP spid="29" grpId="1" animBg="1"/>
      <p:bldP spid="52" grpId="0" animBg="1"/>
      <p:bldP spid="52" grpId="1" animBg="1"/>
      <p:bldP spid="53" grpId="0" animBg="1"/>
      <p:bldP spid="53" grpId="1" animBg="1"/>
      <p:bldP spid="54" grpId="0" animBg="1"/>
      <p:bldP spid="54"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re 1"/>
          <p:cNvSpPr>
            <a:spLocks noGrp="1"/>
          </p:cNvSpPr>
          <p:nvPr>
            <p:ph type="title"/>
          </p:nvPr>
        </p:nvSpPr>
        <p:spPr>
          <a:xfrm>
            <a:off x="1897063" y="444500"/>
            <a:ext cx="9582150" cy="1325563"/>
          </a:xfrm>
        </p:spPr>
        <p:txBody>
          <a:bodyPr/>
          <a:lstStyle/>
          <a:p>
            <a:r>
              <a:rPr lang="fr-CA" altLang="fr-FR" sz="3200" smtClean="0"/>
              <a:t>Mais comment organisons-nous nos efforts de formation pour en faire la gestion la plus judicieuse et </a:t>
            </a:r>
            <a:br>
              <a:rPr lang="fr-CA" altLang="fr-FR" sz="3200" smtClean="0"/>
            </a:br>
            <a:r>
              <a:rPr lang="fr-CA" altLang="fr-FR" sz="3200" smtClean="0"/>
              <a:t>responsable possible?</a:t>
            </a:r>
          </a:p>
        </p:txBody>
      </p:sp>
      <p:sp>
        <p:nvSpPr>
          <p:cNvPr id="3" name="Espace réservé du contenu 2"/>
          <p:cNvSpPr>
            <a:spLocks noGrp="1"/>
          </p:cNvSpPr>
          <p:nvPr>
            <p:ph idx="1"/>
          </p:nvPr>
        </p:nvSpPr>
        <p:spPr>
          <a:xfrm>
            <a:off x="3744913" y="2174875"/>
            <a:ext cx="8447087" cy="3892550"/>
          </a:xfrm>
        </p:spPr>
        <p:txBody>
          <a:bodyPr/>
          <a:lstStyle/>
          <a:p>
            <a:pPr>
              <a:defRPr/>
            </a:pPr>
            <a:r>
              <a:rPr lang="fr-CA" sz="2400" dirty="0" smtClean="0"/>
              <a:t>En distinguant ce qui est prioritaire/incontournable pour notre organisation de ce qui est souhaité par les directions/programmes et individus:</a:t>
            </a:r>
          </a:p>
          <a:p>
            <a:pPr lvl="1">
              <a:defRPr/>
            </a:pPr>
            <a:r>
              <a:rPr lang="fr-CA" sz="2000" dirty="0" smtClean="0"/>
              <a:t>Niveaux</a:t>
            </a:r>
          </a:p>
          <a:p>
            <a:pPr>
              <a:defRPr/>
            </a:pPr>
            <a:r>
              <a:rPr lang="fr-CA" sz="2400" dirty="0" smtClean="0"/>
              <a:t>En établissant une mesure neutre de distribution équitable des enveloppes budgétaires</a:t>
            </a:r>
          </a:p>
          <a:p>
            <a:pPr>
              <a:defRPr/>
            </a:pPr>
            <a:r>
              <a:rPr lang="fr-CA" sz="2400" dirty="0" smtClean="0"/>
              <a:t>En assurant que les sommes non utilisées soient réinvesties vers les besoins existants ou émergents qui auront l’impact le plus profitable pour l’organisation.</a:t>
            </a:r>
          </a:p>
          <a:p>
            <a:pPr marL="0" indent="0">
              <a:buFont typeface="Arial" panose="020B0604020202020204" pitchFamily="34" charset="0"/>
              <a:buNone/>
              <a:defRPr/>
            </a:pPr>
            <a:endParaRPr lang="fr-CA" sz="2400" dirty="0"/>
          </a:p>
        </p:txBody>
      </p:sp>
      <p:pic>
        <p:nvPicPr>
          <p:cNvPr id="41988" name="Imag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4625" y="2703513"/>
            <a:ext cx="3163888" cy="404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57431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re 1"/>
          <p:cNvSpPr>
            <a:spLocks noGrp="1"/>
          </p:cNvSpPr>
          <p:nvPr>
            <p:ph type="title"/>
          </p:nvPr>
        </p:nvSpPr>
        <p:spPr>
          <a:xfrm>
            <a:off x="1771650" y="654050"/>
            <a:ext cx="9582150" cy="1325563"/>
          </a:xfrm>
        </p:spPr>
        <p:txBody>
          <a:bodyPr/>
          <a:lstStyle/>
          <a:p>
            <a:r>
              <a:rPr lang="fr-CA" dirty="0" smtClean="0"/>
              <a:t>Nomination du président et secrétaire d’assemblée</a:t>
            </a:r>
          </a:p>
        </p:txBody>
      </p:sp>
      <p:sp>
        <p:nvSpPr>
          <p:cNvPr id="16386" name="Espace réservé du contenu 2"/>
          <p:cNvSpPr>
            <a:spLocks noGrp="1"/>
          </p:cNvSpPr>
          <p:nvPr>
            <p:ph idx="1"/>
          </p:nvPr>
        </p:nvSpPr>
        <p:spPr>
          <a:xfrm>
            <a:off x="1976846" y="2251076"/>
            <a:ext cx="8734697" cy="3609794"/>
          </a:xfrm>
        </p:spPr>
        <p:txBody>
          <a:bodyPr/>
          <a:lstStyle/>
          <a:p>
            <a:pPr marL="0" indent="0">
              <a:buNone/>
            </a:pPr>
            <a:r>
              <a:rPr lang="fr-CA" sz="2400" dirty="0" smtClean="0"/>
              <a:t>Il est proposé qu’il soit nommé :</a:t>
            </a:r>
          </a:p>
          <a:p>
            <a:endParaRPr lang="fr-CA" sz="2400" dirty="0" smtClean="0"/>
          </a:p>
          <a:p>
            <a:pPr marL="457200" lvl="1" indent="0" algn="just">
              <a:buNone/>
            </a:pPr>
            <a:r>
              <a:rPr lang="fr-CA" b="1" dirty="0" smtClean="0"/>
              <a:t>Monsieur Martin St-Georges</a:t>
            </a:r>
            <a:r>
              <a:rPr lang="fr-CA" dirty="0" smtClean="0"/>
              <a:t>, représentant du CM du CSSS Lucille-</a:t>
            </a:r>
            <a:r>
              <a:rPr lang="fr-CA" dirty="0" err="1" smtClean="0"/>
              <a:t>Teasdale</a:t>
            </a:r>
            <a:r>
              <a:rPr lang="fr-CA" dirty="0" smtClean="0"/>
              <a:t> au CECM, en tant que </a:t>
            </a:r>
            <a:r>
              <a:rPr lang="fr-CA" b="1" dirty="0" smtClean="0"/>
              <a:t>président d’assemblée;</a:t>
            </a:r>
          </a:p>
          <a:p>
            <a:pPr lvl="1" algn="just"/>
            <a:endParaRPr lang="fr-CA" dirty="0" smtClean="0"/>
          </a:p>
          <a:p>
            <a:pPr marL="457200" lvl="1" indent="0" algn="just">
              <a:buNone/>
            </a:pPr>
            <a:r>
              <a:rPr lang="fr-CA" b="1" dirty="0" smtClean="0"/>
              <a:t>Madame Louise Soucy</a:t>
            </a:r>
            <a:r>
              <a:rPr lang="fr-CA" dirty="0" smtClean="0"/>
              <a:t>, représentante du CM de l’Institut universitaire en santé mentale de Montréal, en tant que </a:t>
            </a:r>
            <a:r>
              <a:rPr lang="fr-CA" b="1" dirty="0" smtClean="0"/>
              <a:t>secrétaire d’assemblée.</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Imag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128963"/>
            <a:ext cx="4727575"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950913" y="2366963"/>
            <a:ext cx="9582151" cy="1325562"/>
          </a:xfrm>
        </p:spPr>
        <p:txBody>
          <a:bodyPr/>
          <a:lstStyle/>
          <a:p>
            <a:r>
              <a:rPr lang="fr-CA" altLang="fr-FR" smtClean="0"/>
              <a:t>Formation 101</a:t>
            </a:r>
          </a:p>
        </p:txBody>
      </p:sp>
    </p:spTree>
    <p:extLst>
      <p:ext uri="{BB962C8B-B14F-4D97-AF65-F5344CB8AC3E}">
        <p14:creationId xmlns:p14="http://schemas.microsoft.com/office/powerpoint/2010/main" val="2922211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p:cNvPicPr>
            <a:picLocks noChangeAspect="1"/>
          </p:cNvPicPr>
          <p:nvPr/>
        </p:nvPicPr>
        <p:blipFill>
          <a:blip r:embed="rId3"/>
          <a:stretch>
            <a:fillRect/>
          </a:stretch>
        </p:blipFill>
        <p:spPr>
          <a:xfrm>
            <a:off x="5626692" y="4256140"/>
            <a:ext cx="1510389" cy="1132059"/>
          </a:xfrm>
          <a:prstGeom prst="rect">
            <a:avLst/>
          </a:prstGeom>
          <a:effectLst>
            <a:softEdge rad="76200"/>
          </a:effectLst>
        </p:spPr>
      </p:pic>
      <p:pic>
        <p:nvPicPr>
          <p:cNvPr id="45058" name="Imag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78113" y="1003300"/>
            <a:ext cx="7531100" cy="527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4" name="Titre 1"/>
          <p:cNvSpPr>
            <a:spLocks noGrp="1"/>
          </p:cNvSpPr>
          <p:nvPr>
            <p:ph type="title"/>
          </p:nvPr>
        </p:nvSpPr>
        <p:spPr>
          <a:xfrm>
            <a:off x="2246313" y="7938"/>
            <a:ext cx="9582150" cy="1325562"/>
          </a:xfrm>
        </p:spPr>
        <p:txBody>
          <a:bodyPr/>
          <a:lstStyle/>
          <a:p>
            <a:r>
              <a:rPr lang="fr-CA" altLang="fr-FR" smtClean="0"/>
              <a:t>Cycle annuel et partenariats</a:t>
            </a:r>
          </a:p>
        </p:txBody>
      </p:sp>
      <p:pic>
        <p:nvPicPr>
          <p:cNvPr id="7" name="Image 6"/>
          <p:cNvPicPr>
            <a:picLocks noChangeAspect="1"/>
          </p:cNvPicPr>
          <p:nvPr/>
        </p:nvPicPr>
        <p:blipFill>
          <a:blip r:embed="rId3"/>
          <a:stretch>
            <a:fillRect/>
          </a:stretch>
        </p:blipFill>
        <p:spPr>
          <a:xfrm>
            <a:off x="1285686" y="1914377"/>
            <a:ext cx="2296358" cy="1721154"/>
          </a:xfrm>
          <a:prstGeom prst="rect">
            <a:avLst/>
          </a:prstGeom>
          <a:effectLst>
            <a:softEdge rad="76200"/>
          </a:effectLst>
        </p:spPr>
      </p:pic>
      <p:pic>
        <p:nvPicPr>
          <p:cNvPr id="8" name="Image 7"/>
          <p:cNvPicPr>
            <a:picLocks noChangeAspect="1"/>
          </p:cNvPicPr>
          <p:nvPr/>
        </p:nvPicPr>
        <p:blipFill>
          <a:blip r:embed="rId3"/>
          <a:stretch>
            <a:fillRect/>
          </a:stretch>
        </p:blipFill>
        <p:spPr>
          <a:xfrm>
            <a:off x="2949430" y="5391596"/>
            <a:ext cx="1500303" cy="1124499"/>
          </a:xfrm>
          <a:prstGeom prst="rect">
            <a:avLst/>
          </a:prstGeom>
          <a:effectLst>
            <a:softEdge rad="76200"/>
          </a:effectLst>
        </p:spPr>
      </p:pic>
      <p:pic>
        <p:nvPicPr>
          <p:cNvPr id="10" name="Image 9"/>
          <p:cNvPicPr>
            <a:picLocks noChangeAspect="1"/>
          </p:cNvPicPr>
          <p:nvPr/>
        </p:nvPicPr>
        <p:blipFill>
          <a:blip r:embed="rId3"/>
          <a:stretch>
            <a:fillRect/>
          </a:stretch>
        </p:blipFill>
        <p:spPr>
          <a:xfrm>
            <a:off x="9181728" y="3053803"/>
            <a:ext cx="2296358" cy="1721154"/>
          </a:xfrm>
          <a:prstGeom prst="rect">
            <a:avLst/>
          </a:prstGeom>
          <a:effectLst>
            <a:softEdge rad="76200"/>
          </a:effectLst>
        </p:spPr>
      </p:pic>
      <p:pic>
        <p:nvPicPr>
          <p:cNvPr id="11" name="Image 10"/>
          <p:cNvPicPr>
            <a:picLocks noChangeAspect="1"/>
          </p:cNvPicPr>
          <p:nvPr/>
        </p:nvPicPr>
        <p:blipFill>
          <a:blip r:embed="rId3"/>
          <a:stretch>
            <a:fillRect/>
          </a:stretch>
        </p:blipFill>
        <p:spPr>
          <a:xfrm>
            <a:off x="7681425" y="1058337"/>
            <a:ext cx="1500303" cy="1124499"/>
          </a:xfrm>
          <a:prstGeom prst="rect">
            <a:avLst/>
          </a:prstGeom>
          <a:effectLst>
            <a:softEdge rad="76200"/>
          </a:effectLst>
        </p:spPr>
      </p:pic>
      <p:sp>
        <p:nvSpPr>
          <p:cNvPr id="12" name="Rectangle 11"/>
          <p:cNvSpPr/>
          <p:nvPr/>
        </p:nvSpPr>
        <p:spPr>
          <a:xfrm>
            <a:off x="4949678" y="3281588"/>
            <a:ext cx="1039067" cy="707886"/>
          </a:xfrm>
          <a:prstGeom prst="rect">
            <a:avLst/>
          </a:prstGeom>
          <a:noFill/>
        </p:spPr>
        <p:txBody>
          <a:bodyPr wrap="none">
            <a:spAutoFit/>
          </a:bodyPr>
          <a:lstStyle/>
          <a:p>
            <a:pPr algn="ctr">
              <a:defRPr/>
            </a:pPr>
            <a:r>
              <a:rPr lang="fr-FR" sz="40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DSI</a:t>
            </a:r>
          </a:p>
        </p:txBody>
      </p:sp>
      <p:sp>
        <p:nvSpPr>
          <p:cNvPr id="14" name="Rectangle 13"/>
          <p:cNvSpPr/>
          <p:nvPr/>
        </p:nvSpPr>
        <p:spPr>
          <a:xfrm>
            <a:off x="6642782" y="3286366"/>
            <a:ext cx="1210588" cy="646331"/>
          </a:xfrm>
          <a:prstGeom prst="rect">
            <a:avLst/>
          </a:prstGeom>
          <a:noFill/>
        </p:spPr>
        <p:txBody>
          <a:bodyPr wrap="none">
            <a:spAutoFit/>
          </a:bodyPr>
          <a:lstStyle/>
          <a:p>
            <a:pPr algn="ctr">
              <a:defRPr/>
            </a:pPr>
            <a:r>
              <a:rPr lang="fr-FR" sz="36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DSM</a:t>
            </a:r>
          </a:p>
        </p:txBody>
      </p:sp>
      <p:sp>
        <p:nvSpPr>
          <p:cNvPr id="15" name="Rectangle 14"/>
          <p:cNvSpPr/>
          <p:nvPr/>
        </p:nvSpPr>
        <p:spPr>
          <a:xfrm>
            <a:off x="5790120" y="3977853"/>
            <a:ext cx="1133644" cy="646331"/>
          </a:xfrm>
          <a:prstGeom prst="rect">
            <a:avLst/>
          </a:prstGeom>
          <a:noFill/>
        </p:spPr>
        <p:txBody>
          <a:bodyPr wrap="none">
            <a:spAutoFit/>
          </a:bodyPr>
          <a:lstStyle/>
          <a:p>
            <a:pPr algn="ctr">
              <a:defRPr/>
            </a:pPr>
            <a:r>
              <a:rPr lang="fr-FR" sz="36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DSP</a:t>
            </a:r>
          </a:p>
        </p:txBody>
      </p:sp>
      <p:sp>
        <p:nvSpPr>
          <p:cNvPr id="16" name="Rectangle 15"/>
          <p:cNvSpPr/>
          <p:nvPr/>
        </p:nvSpPr>
        <p:spPr>
          <a:xfrm>
            <a:off x="8088004" y="6110838"/>
            <a:ext cx="1962397" cy="584775"/>
          </a:xfrm>
          <a:prstGeom prst="rect">
            <a:avLst/>
          </a:prstGeom>
          <a:noFill/>
        </p:spPr>
        <p:txBody>
          <a:bodyPr wrap="none">
            <a:spAutoFit/>
          </a:bodyPr>
          <a:lstStyle/>
          <a:p>
            <a:pPr algn="ctr">
              <a:defRPr/>
            </a:pPr>
            <a:r>
              <a:rPr lang="fr-FR" sz="32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Syndicats</a:t>
            </a:r>
          </a:p>
        </p:txBody>
      </p:sp>
      <p:sp>
        <p:nvSpPr>
          <p:cNvPr id="17" name="Rectangle 16"/>
          <p:cNvSpPr/>
          <p:nvPr/>
        </p:nvSpPr>
        <p:spPr>
          <a:xfrm>
            <a:off x="1824498" y="6126883"/>
            <a:ext cx="3921265" cy="584775"/>
          </a:xfrm>
          <a:prstGeom prst="rect">
            <a:avLst/>
          </a:prstGeom>
          <a:noFill/>
        </p:spPr>
        <p:txBody>
          <a:bodyPr wrap="none">
            <a:spAutoFit/>
          </a:bodyPr>
          <a:lstStyle/>
          <a:p>
            <a:pPr algn="ctr">
              <a:defRPr/>
            </a:pPr>
            <a:r>
              <a:rPr lang="fr-FR" sz="32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Conseils consultatifs</a:t>
            </a:r>
          </a:p>
        </p:txBody>
      </p:sp>
      <p:sp>
        <p:nvSpPr>
          <p:cNvPr id="13" name="Rectangle 12"/>
          <p:cNvSpPr>
            <a:spLocks noChangeArrowheads="1"/>
          </p:cNvSpPr>
          <p:nvPr/>
        </p:nvSpPr>
        <p:spPr bwMode="auto">
          <a:xfrm>
            <a:off x="193675" y="3851275"/>
            <a:ext cx="3302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Clr>
                <a:schemeClr val="bg2"/>
              </a:buClr>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Clr>
                <a:schemeClr val="bg2"/>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Clr>
                <a:schemeClr val="bg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Clr>
                <a:schemeClr val="bg2"/>
              </a:buClr>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Clr>
                <a:schemeClr val="bg2"/>
              </a:buClr>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Clr>
                <a:schemeClr val="bg2"/>
              </a:buClr>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Clr>
                <a:schemeClr val="bg2"/>
              </a:buClr>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Clr>
                <a:schemeClr val="bg2"/>
              </a:buClr>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Clr>
                <a:schemeClr val="bg2"/>
              </a:buClr>
              <a:buFont typeface="Arial" panose="020B0604020202020204" pitchFamily="34" charset="0"/>
              <a:buChar char="•"/>
              <a:defRPr>
                <a:solidFill>
                  <a:schemeClr val="tx1"/>
                </a:solidFill>
                <a:latin typeface="Arial" panose="020B0604020202020204" pitchFamily="34" charset="0"/>
              </a:defRPr>
            </a:lvl9pPr>
          </a:lstStyle>
          <a:p>
            <a:pPr algn="ctr">
              <a:lnSpc>
                <a:spcPct val="100000"/>
              </a:lnSpc>
              <a:spcBef>
                <a:spcPct val="0"/>
              </a:spcBef>
              <a:buClrTx/>
              <a:buFontTx/>
              <a:buNone/>
            </a:pPr>
            <a:r>
              <a:rPr lang="fr-CA" altLang="fr-FR" sz="1200" b="1" i="1">
                <a:solidFill>
                  <a:srgbClr val="FF0000"/>
                </a:solidFill>
              </a:rPr>
              <a:t>2 fois l’an « mi-bilans » permettent de voir </a:t>
            </a:r>
          </a:p>
          <a:p>
            <a:pPr algn="ctr">
              <a:lnSpc>
                <a:spcPct val="100000"/>
              </a:lnSpc>
              <a:spcBef>
                <a:spcPct val="0"/>
              </a:spcBef>
              <a:buClrTx/>
              <a:buFontTx/>
              <a:buNone/>
            </a:pPr>
            <a:r>
              <a:rPr lang="fr-CA" altLang="fr-FR" sz="1200" b="1" i="1">
                <a:solidFill>
                  <a:srgbClr val="FF0000"/>
                </a:solidFill>
              </a:rPr>
              <a:t>avancement des investissements </a:t>
            </a:r>
          </a:p>
          <a:p>
            <a:pPr algn="ctr">
              <a:lnSpc>
                <a:spcPct val="100000"/>
              </a:lnSpc>
              <a:spcBef>
                <a:spcPct val="0"/>
              </a:spcBef>
              <a:buClrTx/>
              <a:buFontTx/>
              <a:buNone/>
            </a:pPr>
            <a:r>
              <a:rPr lang="fr-CA" altLang="fr-FR" sz="1200" b="1" i="1">
                <a:solidFill>
                  <a:srgbClr val="FF0000"/>
                </a:solidFill>
              </a:rPr>
              <a:t>en formation et de réinvestir</a:t>
            </a:r>
          </a:p>
          <a:p>
            <a:pPr algn="ctr">
              <a:lnSpc>
                <a:spcPct val="100000"/>
              </a:lnSpc>
              <a:spcBef>
                <a:spcPct val="0"/>
              </a:spcBef>
              <a:buClrTx/>
              <a:buFontTx/>
              <a:buNone/>
            </a:pPr>
            <a:r>
              <a:rPr lang="fr-CA" altLang="fr-FR" sz="1200" b="1" i="1">
                <a:solidFill>
                  <a:srgbClr val="FF0000"/>
                </a:solidFill>
              </a:rPr>
              <a:t>les sommes non dépensées</a:t>
            </a:r>
          </a:p>
        </p:txBody>
      </p:sp>
    </p:spTree>
    <p:extLst>
      <p:ext uri="{BB962C8B-B14F-4D97-AF65-F5344CB8AC3E}">
        <p14:creationId xmlns:p14="http://schemas.microsoft.com/office/powerpoint/2010/main" val="41292019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5058"/>
                                        </p:tgtEl>
                                        <p:attrNameLst>
                                          <p:attrName>style.visibility</p:attrName>
                                        </p:attrNameLst>
                                      </p:cBhvr>
                                      <p:to>
                                        <p:strVal val="visible"/>
                                      </p:to>
                                    </p:set>
                                    <p:animEffect transition="in" filter="fade">
                                      <p:cBhvr>
                                        <p:cTn id="7" dur="500"/>
                                        <p:tgtEl>
                                          <p:spTgt spid="45058"/>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par>
                                <p:cTn id="12" presetID="10" presetClass="entr" presetSubtype="0"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par>
                                <p:cTn id="15" presetID="10"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par>
                                <p:cTn id="18" presetID="10" presetClass="entr" presetSubtype="0"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par>
                                <p:cTn id="21" presetID="10"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par>
                                <p:cTn id="24" presetID="10" presetClass="entr" presetSubtype="0"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par>
                                <p:cTn id="27" presetID="10"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par>
                                <p:cTn id="30" presetID="10" presetClass="entr" presetSubtype="0" fill="hold"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par>
                                <p:cTn id="33" presetID="10" presetClass="entr" presetSubtype="0"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par>
                                <p:cTn id="36" presetID="10" presetClass="entr" presetSubtype="0" fill="hold"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par>
                                <p:cTn id="39" presetID="10" presetClass="entr" presetSubtype="0" fill="hold"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re 1"/>
          <p:cNvSpPr>
            <a:spLocks noGrp="1"/>
          </p:cNvSpPr>
          <p:nvPr>
            <p:ph type="title"/>
          </p:nvPr>
        </p:nvSpPr>
        <p:spPr>
          <a:xfrm>
            <a:off x="407988" y="180975"/>
            <a:ext cx="11177587" cy="1325563"/>
          </a:xfrm>
        </p:spPr>
        <p:txBody>
          <a:bodyPr/>
          <a:lstStyle/>
          <a:p>
            <a:pPr eaLnBrk="1" hangingPunct="1"/>
            <a:r>
              <a:rPr lang="fr-CA" altLang="fr-FR" sz="4000" smtClean="0"/>
              <a:t>Niveaux (rappel)</a:t>
            </a:r>
          </a:p>
        </p:txBody>
      </p:sp>
      <p:graphicFrame>
        <p:nvGraphicFramePr>
          <p:cNvPr id="3" name="Tableau 2"/>
          <p:cNvGraphicFramePr>
            <a:graphicFrameLocks noGrp="1"/>
          </p:cNvGraphicFramePr>
          <p:nvPr/>
        </p:nvGraphicFramePr>
        <p:xfrm>
          <a:off x="1270000" y="1790700"/>
          <a:ext cx="6481763" cy="2730501"/>
        </p:xfrm>
        <a:graphic>
          <a:graphicData uri="http://schemas.openxmlformats.org/drawingml/2006/table">
            <a:tbl>
              <a:tblPr firstRow="1" bandRow="1">
                <a:tableStyleId>{F5AB1C69-6EDB-4FF4-983F-18BD219EF322}</a:tableStyleId>
              </a:tblPr>
              <a:tblGrid>
                <a:gridCol w="6481763"/>
              </a:tblGrid>
              <a:tr h="303389">
                <a:tc>
                  <a:txBody>
                    <a:bodyPr/>
                    <a:lstStyle/>
                    <a:p>
                      <a:pPr algn="ctr"/>
                      <a:r>
                        <a:rPr lang="fr-CA" sz="1200" dirty="0" smtClean="0"/>
                        <a:t>NIVEAU 1</a:t>
                      </a:r>
                      <a:r>
                        <a:rPr lang="fr-CA" sz="1200" baseline="0" dirty="0" smtClean="0"/>
                        <a:t> - </a:t>
                      </a:r>
                      <a:r>
                        <a:rPr lang="fr-CA" sz="1200" dirty="0" smtClean="0"/>
                        <a:t>Thématiques stratégiques</a:t>
                      </a:r>
                      <a:r>
                        <a:rPr lang="fr-CA" sz="1200" baseline="0" dirty="0" smtClean="0"/>
                        <a:t> / prioritaires</a:t>
                      </a:r>
                      <a:endParaRPr lang="fr-CA" sz="1200" dirty="0"/>
                    </a:p>
                  </a:txBody>
                  <a:tcPr marL="91436" marR="91436" marT="45725" marB="45725" anchor="ctr"/>
                </a:tc>
              </a:tr>
              <a:tr h="303389">
                <a:tc>
                  <a:txBody>
                    <a:bodyPr/>
                    <a:lstStyle/>
                    <a:p>
                      <a:pPr marL="285750" indent="-285750" algn="ctr">
                        <a:buFont typeface="Arial" panose="020B0604020202020204" pitchFamily="34" charset="0"/>
                        <a:buChar char="•"/>
                      </a:pPr>
                      <a:r>
                        <a:rPr lang="fr-CA" sz="1200" dirty="0" smtClean="0"/>
                        <a:t>Plan stratégique du MSSS</a:t>
                      </a:r>
                      <a:r>
                        <a:rPr lang="fr-CA" sz="1200" baseline="0" dirty="0" smtClean="0"/>
                        <a:t> du Québec 2015-2020</a:t>
                      </a:r>
                      <a:endParaRPr lang="fr-CA" sz="1200" dirty="0"/>
                    </a:p>
                  </a:txBody>
                  <a:tcPr marL="91436" marR="91436" marT="45725" marB="45725" anchor="ctr"/>
                </a:tc>
              </a:tr>
              <a:tr h="303389">
                <a:tc>
                  <a:txBody>
                    <a:bodyPr/>
                    <a:lstStyle/>
                    <a:p>
                      <a:pPr marL="285750" indent="-285750" algn="ctr">
                        <a:buFont typeface="Arial" panose="020B0604020202020204" pitchFamily="34" charset="0"/>
                        <a:buChar char="•"/>
                      </a:pPr>
                      <a:r>
                        <a:rPr lang="fr-CA" sz="1200" dirty="0" smtClean="0"/>
                        <a:t>Obligations</a:t>
                      </a:r>
                      <a:r>
                        <a:rPr lang="fr-CA" sz="1200" baseline="0" dirty="0" smtClean="0"/>
                        <a:t> légales  </a:t>
                      </a:r>
                      <a:endParaRPr lang="fr-CA" sz="1200" dirty="0"/>
                    </a:p>
                  </a:txBody>
                  <a:tcPr marL="91436" marR="91436" marT="45725" marB="45725" anchor="ctr"/>
                </a:tc>
              </a:tr>
              <a:tr h="303389">
                <a:tc>
                  <a:txBody>
                    <a:bodyPr/>
                    <a:lstStyle/>
                    <a:p>
                      <a:pPr marL="285750" indent="-285750" algn="ctr">
                        <a:buFont typeface="Arial" panose="020B0604020202020204" pitchFamily="34" charset="0"/>
                        <a:buChar char="•"/>
                      </a:pPr>
                      <a:r>
                        <a:rPr lang="fr-CA" sz="1200" dirty="0" smtClean="0"/>
                        <a:t>Agrément</a:t>
                      </a:r>
                      <a:r>
                        <a:rPr lang="fr-CA" sz="1200" baseline="0" dirty="0" smtClean="0"/>
                        <a:t> Canada </a:t>
                      </a:r>
                      <a:endParaRPr lang="fr-CA" sz="1200" dirty="0"/>
                    </a:p>
                  </a:txBody>
                  <a:tcPr marL="91436" marR="91436" marT="45725" marB="45725" anchor="ctr"/>
                </a:tc>
              </a:tr>
              <a:tr h="303389">
                <a:tc>
                  <a:txBody>
                    <a:bodyPr/>
                    <a:lstStyle/>
                    <a:p>
                      <a:pPr marL="285750" indent="-285750" algn="ctr">
                        <a:buFont typeface="Arial" panose="020B0604020202020204" pitchFamily="34" charset="0"/>
                        <a:buChar char="•"/>
                      </a:pPr>
                      <a:r>
                        <a:rPr lang="fr-CA" sz="1200" dirty="0" smtClean="0"/>
                        <a:t>Entente de gestion et d’imputabilité </a:t>
                      </a:r>
                      <a:endParaRPr lang="fr-CA" sz="1200" dirty="0"/>
                    </a:p>
                  </a:txBody>
                  <a:tcPr marL="91436" marR="91436" marT="45725" marB="45725" anchor="ctr"/>
                </a:tc>
              </a:tr>
              <a:tr h="303389">
                <a:tc>
                  <a:txBody>
                    <a:bodyPr/>
                    <a:lstStyle/>
                    <a:p>
                      <a:pPr marL="285750" indent="-285750" algn="ctr">
                        <a:buFont typeface="Arial" panose="020B0604020202020204" pitchFamily="34" charset="0"/>
                        <a:buChar char="•"/>
                      </a:pPr>
                      <a:r>
                        <a:rPr lang="fr-CA" sz="1200" dirty="0" smtClean="0"/>
                        <a:t>Priorités organisationnelles (chantiers) </a:t>
                      </a:r>
                      <a:endParaRPr lang="fr-CA" sz="1200" dirty="0"/>
                    </a:p>
                  </a:txBody>
                  <a:tcPr marL="91436" marR="91436" marT="45725" marB="45725" anchor="ctr"/>
                </a:tc>
              </a:tr>
              <a:tr h="303389">
                <a:tc>
                  <a:txBody>
                    <a:bodyPr/>
                    <a:lstStyle/>
                    <a:p>
                      <a:pPr marL="285750" indent="-285750" algn="ctr">
                        <a:buFont typeface="Arial" panose="020B0604020202020204" pitchFamily="34" charset="0"/>
                        <a:buChar char="•"/>
                      </a:pPr>
                      <a:r>
                        <a:rPr lang="fr-CA" sz="1200" dirty="0" smtClean="0"/>
                        <a:t>P</a:t>
                      </a:r>
                      <a:r>
                        <a:rPr lang="fr-CA" sz="1200" baseline="0" dirty="0" smtClean="0"/>
                        <a:t>riorités transversales DSI DSM DSP</a:t>
                      </a:r>
                      <a:endParaRPr lang="fr-CA" sz="1200" dirty="0"/>
                    </a:p>
                  </a:txBody>
                  <a:tcPr marL="91436" marR="91436" marT="45725" marB="45725" anchor="ctr"/>
                </a:tc>
              </a:tr>
              <a:tr h="303389">
                <a:tc>
                  <a:txBody>
                    <a:bodyPr/>
                    <a:lstStyle/>
                    <a:p>
                      <a:pPr marL="285750" indent="-285750" algn="ctr">
                        <a:buFont typeface="Arial" panose="020B0604020202020204" pitchFamily="34" charset="0"/>
                        <a:buChar char="•"/>
                      </a:pPr>
                      <a:r>
                        <a:rPr lang="fr-CA" sz="1200" dirty="0" smtClean="0"/>
                        <a:t>Priorités</a:t>
                      </a:r>
                      <a:r>
                        <a:rPr lang="fr-CA" sz="1200" baseline="0" dirty="0" smtClean="0"/>
                        <a:t> des instances professionnelles (CMDP, CII, CM)</a:t>
                      </a:r>
                      <a:endParaRPr lang="fr-CA" sz="1200" dirty="0"/>
                    </a:p>
                  </a:txBody>
                  <a:tcPr marL="91436" marR="91436" marT="45725" marB="45725" anchor="ctr"/>
                </a:tc>
              </a:tr>
              <a:tr h="303389">
                <a:tc>
                  <a:txBody>
                    <a:bodyPr/>
                    <a:lstStyle/>
                    <a:p>
                      <a:pPr marL="285750" indent="-285750" algn="ctr">
                        <a:buFont typeface="Arial" panose="020B0604020202020204" pitchFamily="34" charset="0"/>
                        <a:buChar char="•"/>
                      </a:pPr>
                      <a:r>
                        <a:rPr lang="fr-CA" sz="1200" dirty="0" smtClean="0"/>
                        <a:t>Priorités émergentes</a:t>
                      </a:r>
                      <a:r>
                        <a:rPr lang="fr-CA" sz="1200" baseline="0" dirty="0" smtClean="0"/>
                        <a:t> (MSSS ou événements sentinels) </a:t>
                      </a:r>
                      <a:endParaRPr lang="fr-CA" sz="1200" dirty="0"/>
                    </a:p>
                  </a:txBody>
                  <a:tcPr marL="91436" marR="91436" marT="45725" marB="45725" anchor="ctr"/>
                </a:tc>
              </a:tr>
            </a:tbl>
          </a:graphicData>
        </a:graphic>
      </p:graphicFrame>
      <p:graphicFrame>
        <p:nvGraphicFramePr>
          <p:cNvPr id="13" name="Tableau 12"/>
          <p:cNvGraphicFramePr>
            <a:graphicFrameLocks noGrp="1"/>
          </p:cNvGraphicFramePr>
          <p:nvPr/>
        </p:nvGraphicFramePr>
        <p:xfrm>
          <a:off x="7050088" y="3684588"/>
          <a:ext cx="4437062" cy="1120776"/>
        </p:xfrm>
        <a:graphic>
          <a:graphicData uri="http://schemas.openxmlformats.org/drawingml/2006/table">
            <a:tbl>
              <a:tblPr firstRow="1" bandRow="1">
                <a:tableStyleId>{21E4AEA4-8DFA-4A89-87EB-49C32662AFE0}</a:tableStyleId>
              </a:tblPr>
              <a:tblGrid>
                <a:gridCol w="4437062"/>
              </a:tblGrid>
              <a:tr h="373592">
                <a:tc>
                  <a:txBody>
                    <a:bodyPr/>
                    <a:lstStyle/>
                    <a:p>
                      <a:pPr algn="ctr"/>
                      <a:r>
                        <a:rPr lang="fr-CA" sz="1200" dirty="0" smtClean="0"/>
                        <a:t>NIVEAU 2</a:t>
                      </a:r>
                      <a:r>
                        <a:rPr lang="fr-CA" sz="1200" baseline="0" dirty="0" smtClean="0"/>
                        <a:t> - </a:t>
                      </a:r>
                      <a:r>
                        <a:rPr lang="fr-CA" sz="1200" dirty="0" smtClean="0"/>
                        <a:t>Thématiques opérationnelles</a:t>
                      </a:r>
                      <a:endParaRPr lang="fr-CA" sz="1200" dirty="0"/>
                    </a:p>
                  </a:txBody>
                  <a:tcPr marL="91421" marR="91421" marT="45675" marB="45675" anchor="ctr"/>
                </a:tc>
              </a:tr>
              <a:tr h="373592">
                <a:tc>
                  <a:txBody>
                    <a:bodyPr/>
                    <a:lstStyle/>
                    <a:p>
                      <a:pPr marL="285750" indent="-285750" algn="ctr">
                        <a:buFont typeface="Arial" panose="020B0604020202020204" pitchFamily="34" charset="0"/>
                        <a:buChar char="•"/>
                      </a:pPr>
                      <a:r>
                        <a:rPr lang="fr-CA" sz="1200" dirty="0" smtClean="0"/>
                        <a:t>Priorités des</a:t>
                      </a:r>
                      <a:r>
                        <a:rPr lang="fr-CA" sz="1200" baseline="0" dirty="0" smtClean="0"/>
                        <a:t> directions programmes</a:t>
                      </a:r>
                      <a:endParaRPr lang="fr-CA" sz="1200" dirty="0"/>
                    </a:p>
                  </a:txBody>
                  <a:tcPr marL="91421" marR="91421" marT="45675" marB="45675" anchor="ctr"/>
                </a:tc>
              </a:tr>
              <a:tr h="373592">
                <a:tc>
                  <a:txBody>
                    <a:bodyPr/>
                    <a:lstStyle/>
                    <a:p>
                      <a:pPr marL="285750" indent="-285750" algn="ctr">
                        <a:buFont typeface="Arial" panose="020B0604020202020204" pitchFamily="34" charset="0"/>
                        <a:buChar char="•"/>
                      </a:pPr>
                      <a:r>
                        <a:rPr lang="fr-CA" sz="1200" dirty="0" smtClean="0"/>
                        <a:t>Priorités des services</a:t>
                      </a:r>
                      <a:endParaRPr lang="fr-CA" sz="1200" dirty="0"/>
                    </a:p>
                  </a:txBody>
                  <a:tcPr marL="91421" marR="91421" marT="45675" marB="45675" anchor="ctr"/>
                </a:tc>
              </a:tr>
            </a:tbl>
          </a:graphicData>
        </a:graphic>
      </p:graphicFrame>
      <p:graphicFrame>
        <p:nvGraphicFramePr>
          <p:cNvPr id="14" name="Tableau 13"/>
          <p:cNvGraphicFramePr>
            <a:graphicFrameLocks noGrp="1"/>
          </p:cNvGraphicFramePr>
          <p:nvPr/>
        </p:nvGraphicFramePr>
        <p:xfrm>
          <a:off x="3003550" y="4713288"/>
          <a:ext cx="5341938" cy="1036637"/>
        </p:xfrm>
        <a:graphic>
          <a:graphicData uri="http://schemas.openxmlformats.org/drawingml/2006/table">
            <a:tbl>
              <a:tblPr firstRow="1" bandRow="1">
                <a:tableStyleId>{5C22544A-7EE6-4342-B048-85BDC9FD1C3A}</a:tableStyleId>
              </a:tblPr>
              <a:tblGrid>
                <a:gridCol w="5341938"/>
              </a:tblGrid>
              <a:tr h="281994">
                <a:tc>
                  <a:txBody>
                    <a:bodyPr/>
                    <a:lstStyle/>
                    <a:p>
                      <a:pPr algn="ctr"/>
                      <a:r>
                        <a:rPr lang="fr-CA" sz="1200" dirty="0" smtClean="0"/>
                        <a:t>NIVEAU 3 - Thématiques « pratiques d’excellence »</a:t>
                      </a:r>
                      <a:endParaRPr lang="fr-CA" sz="1200" dirty="0"/>
                    </a:p>
                  </a:txBody>
                  <a:tcPr marL="91452" marR="91452" marT="45728" marB="45728" anchor="ctr"/>
                </a:tc>
              </a:tr>
              <a:tr h="472649">
                <a:tc>
                  <a:txBody>
                    <a:bodyPr/>
                    <a:lstStyle/>
                    <a:p>
                      <a:pPr marL="285750" indent="-285750" algn="ctr">
                        <a:buFont typeface="Arial" panose="020B0604020202020204" pitchFamily="34" charset="0"/>
                        <a:buChar char="•"/>
                      </a:pPr>
                      <a:r>
                        <a:rPr lang="fr-CA" sz="1200" dirty="0" smtClean="0"/>
                        <a:t>Priorités découlant de l’évolution des connaissances</a:t>
                      </a:r>
                      <a:r>
                        <a:rPr lang="fr-CA" sz="1200" baseline="0" dirty="0" smtClean="0"/>
                        <a:t> et                                                                   de la pratique professionnelle ou technique </a:t>
                      </a:r>
                      <a:endParaRPr lang="fr-CA" sz="1200" dirty="0"/>
                    </a:p>
                  </a:txBody>
                  <a:tcPr marL="91452" marR="91452" marT="45728" marB="45728" anchor="ctr"/>
                </a:tc>
              </a:tr>
              <a:tr h="281994">
                <a:tc>
                  <a:txBody>
                    <a:bodyPr/>
                    <a:lstStyle/>
                    <a:p>
                      <a:pPr marL="285750" indent="-285750" algn="ctr">
                        <a:buFont typeface="Arial" panose="020B0604020202020204" pitchFamily="34" charset="0"/>
                        <a:buChar char="•"/>
                      </a:pPr>
                      <a:r>
                        <a:rPr lang="fr-CA" sz="1200" dirty="0" smtClean="0"/>
                        <a:t>Recommandations</a:t>
                      </a:r>
                      <a:r>
                        <a:rPr lang="fr-CA" sz="1200" baseline="0" dirty="0" smtClean="0"/>
                        <a:t> des ordres professionnels </a:t>
                      </a:r>
                      <a:endParaRPr lang="fr-CA" sz="1200" dirty="0"/>
                    </a:p>
                  </a:txBody>
                  <a:tcPr marL="91452" marR="91452" marT="45728" marB="45728" anchor="ctr"/>
                </a:tc>
              </a:tr>
            </a:tbl>
          </a:graphicData>
        </a:graphic>
      </p:graphicFrame>
      <p:pic>
        <p:nvPicPr>
          <p:cNvPr id="48173" name="Imag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7000" y="4892675"/>
            <a:ext cx="22860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65036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à coins arrondis 8"/>
          <p:cNvSpPr/>
          <p:nvPr/>
        </p:nvSpPr>
        <p:spPr>
          <a:xfrm>
            <a:off x="8279938" y="4654934"/>
            <a:ext cx="3916288" cy="2206188"/>
          </a:xfrm>
          <a:prstGeom prst="roundRect">
            <a:avLst>
              <a:gd name="adj" fmla="val 10000"/>
            </a:avLst>
          </a:prstGeom>
          <a:blipFill>
            <a:blip r:embed="rId3">
              <a:extLst>
                <a:ext uri="{28A0092B-C50C-407E-A947-70E740481C1C}">
                  <a14:useLocalDpi xmlns:a14="http://schemas.microsoft.com/office/drawing/2010/main" val="0"/>
                </a:ext>
              </a:extLst>
            </a:blip>
            <a:srcRect/>
            <a:stretch>
              <a:fillRect t="-46000" b="-46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50181" name="Titre 1"/>
          <p:cNvSpPr>
            <a:spLocks noGrp="1"/>
          </p:cNvSpPr>
          <p:nvPr>
            <p:ph type="title"/>
          </p:nvPr>
        </p:nvSpPr>
        <p:spPr>
          <a:xfrm>
            <a:off x="2166938" y="344488"/>
            <a:ext cx="9834562" cy="1325562"/>
          </a:xfrm>
        </p:spPr>
        <p:txBody>
          <a:bodyPr/>
          <a:lstStyle/>
          <a:p>
            <a:r>
              <a:rPr lang="fr-CA" altLang="fr-FR" sz="4000" smtClean="0"/>
              <a:t>Distribution des budgets, formation 1ère étape, calcul de l’obligation</a:t>
            </a:r>
          </a:p>
        </p:txBody>
      </p:sp>
      <p:sp>
        <p:nvSpPr>
          <p:cNvPr id="2" name="Rectangle 1"/>
          <p:cNvSpPr/>
          <p:nvPr/>
        </p:nvSpPr>
        <p:spPr>
          <a:xfrm>
            <a:off x="2461315" y="2237653"/>
            <a:ext cx="2672179" cy="923278"/>
          </a:xfrm>
          <a:prstGeom prst="rect">
            <a:avLst/>
          </a:prstGeom>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CA" dirty="0"/>
              <a:t>Masse salariale </a:t>
            </a:r>
            <a:r>
              <a:rPr lang="fr-CA" sz="1000" i="1" dirty="0"/>
              <a:t>(actuellement par établissement)</a:t>
            </a:r>
          </a:p>
        </p:txBody>
      </p:sp>
      <p:sp>
        <p:nvSpPr>
          <p:cNvPr id="6" name="Rectangle 5"/>
          <p:cNvSpPr/>
          <p:nvPr/>
        </p:nvSpPr>
        <p:spPr>
          <a:xfrm>
            <a:off x="5026243" y="2590454"/>
            <a:ext cx="2672179" cy="923278"/>
          </a:xfrm>
          <a:prstGeom prst="rect">
            <a:avLst/>
          </a:prstGeom>
          <a:solidFill>
            <a:srgbClr val="F79200"/>
          </a:solidFill>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CA" sz="1600" dirty="0"/>
              <a:t>X </a:t>
            </a:r>
            <a:r>
              <a:rPr lang="fr-CA" dirty="0"/>
              <a:t>% Obligations nationales </a:t>
            </a:r>
          </a:p>
        </p:txBody>
      </p:sp>
      <p:sp>
        <p:nvSpPr>
          <p:cNvPr id="7" name="Rectangle 6"/>
          <p:cNvSpPr/>
          <p:nvPr/>
        </p:nvSpPr>
        <p:spPr>
          <a:xfrm>
            <a:off x="7565903" y="3105359"/>
            <a:ext cx="2672179" cy="923278"/>
          </a:xfrm>
          <a:prstGeom prst="rect">
            <a:avLst/>
          </a:prstGeom>
          <a:solidFill>
            <a:srgbClr val="7030A0"/>
          </a:solidFill>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CA" dirty="0"/>
              <a:t>+ Reports des années passées</a:t>
            </a:r>
          </a:p>
        </p:txBody>
      </p:sp>
      <p:sp>
        <p:nvSpPr>
          <p:cNvPr id="8" name="Rectangle 7"/>
          <p:cNvSpPr/>
          <p:nvPr/>
        </p:nvSpPr>
        <p:spPr>
          <a:xfrm>
            <a:off x="5026243" y="4654934"/>
            <a:ext cx="2672179" cy="923278"/>
          </a:xfrm>
          <a:prstGeom prst="rect">
            <a:avLst/>
          </a:prstGeom>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CA" dirty="0"/>
              <a:t>+ Lettres d’entente</a:t>
            </a:r>
          </a:p>
        </p:txBody>
      </p:sp>
    </p:spTree>
    <p:extLst>
      <p:ext uri="{BB962C8B-B14F-4D97-AF65-F5344CB8AC3E}">
        <p14:creationId xmlns:p14="http://schemas.microsoft.com/office/powerpoint/2010/main" val="20131847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re 1"/>
          <p:cNvSpPr>
            <a:spLocks noGrp="1"/>
          </p:cNvSpPr>
          <p:nvPr>
            <p:ph type="title"/>
          </p:nvPr>
        </p:nvSpPr>
        <p:spPr>
          <a:xfrm>
            <a:off x="1922463" y="276225"/>
            <a:ext cx="9582150" cy="1325563"/>
          </a:xfrm>
        </p:spPr>
        <p:txBody>
          <a:bodyPr/>
          <a:lstStyle/>
          <a:p>
            <a:r>
              <a:rPr lang="fr-CA" altLang="fr-FR" smtClean="0"/>
              <a:t>2</a:t>
            </a:r>
            <a:r>
              <a:rPr lang="fr-CA" altLang="fr-FR" baseline="30000" smtClean="0"/>
              <a:t>e</a:t>
            </a:r>
            <a:r>
              <a:rPr lang="fr-CA" altLang="fr-FR" smtClean="0"/>
              <a:t> étape - planification</a:t>
            </a:r>
          </a:p>
        </p:txBody>
      </p:sp>
      <p:sp>
        <p:nvSpPr>
          <p:cNvPr id="40963" name="Espace réservé du contenu 2"/>
          <p:cNvSpPr>
            <a:spLocks noGrp="1"/>
          </p:cNvSpPr>
          <p:nvPr>
            <p:ph idx="1"/>
          </p:nvPr>
        </p:nvSpPr>
        <p:spPr>
          <a:xfrm>
            <a:off x="2736850" y="1879600"/>
            <a:ext cx="8620125" cy="4125913"/>
          </a:xfrm>
        </p:spPr>
        <p:txBody>
          <a:bodyPr/>
          <a:lstStyle/>
          <a:p>
            <a:pPr>
              <a:defRPr/>
            </a:pPr>
            <a:r>
              <a:rPr lang="fr-CA" altLang="fr-FR" sz="2000" dirty="0" smtClean="0"/>
              <a:t>Définition d’un % maximum du budget à retenir pour les niveaux 1 - avec la DSM, la DSP et la DSI,</a:t>
            </a:r>
          </a:p>
          <a:p>
            <a:pPr>
              <a:defRPr/>
            </a:pPr>
            <a:r>
              <a:rPr lang="fr-CA" altLang="fr-FR" sz="2000" dirty="0" smtClean="0"/>
              <a:t>Retenue d’un budget pour les activités du centre d’excellence DSM, pour la catégorie 4,</a:t>
            </a:r>
          </a:p>
          <a:p>
            <a:pPr>
              <a:defRPr/>
            </a:pPr>
            <a:r>
              <a:rPr lang="fr-CA" altLang="fr-FR" sz="2000" dirty="0" smtClean="0"/>
              <a:t>Distribution des montants résiduels par direction/programme pour les niveaux 2 et les niveaux 3 (par ETC).</a:t>
            </a:r>
          </a:p>
          <a:p>
            <a:pPr>
              <a:defRPr/>
            </a:pPr>
            <a:r>
              <a:rPr lang="fr-CA" altLang="fr-FR" sz="2000" dirty="0" smtClean="0"/>
              <a:t>Diffusion de critères aux directions/programmes pour assurer l’équité dans les choix des participants.</a:t>
            </a:r>
          </a:p>
          <a:p>
            <a:pPr marL="0" indent="0">
              <a:buFont typeface="Arial" panose="020B0604020202020204" pitchFamily="34" charset="0"/>
              <a:buNone/>
              <a:defRPr/>
            </a:pPr>
            <a:endParaRPr lang="fr-CA" altLang="fr-FR" sz="2000" dirty="0" smtClean="0"/>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274546"/>
            <a:ext cx="4018706" cy="2583454"/>
          </a:xfrm>
          <a:prstGeom prst="rect">
            <a:avLst/>
          </a:prstGeom>
          <a:effectLst>
            <a:softEdge rad="495300"/>
          </a:effectLst>
        </p:spPr>
      </p:pic>
    </p:spTree>
    <p:extLst>
      <p:ext uri="{BB962C8B-B14F-4D97-AF65-F5344CB8AC3E}">
        <p14:creationId xmlns:p14="http://schemas.microsoft.com/office/powerpoint/2010/main" val="36159768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Effect transition="in" filter="fade">
                                      <p:cBhvr>
                                        <p:cTn id="7" dur="500"/>
                                        <p:tgtEl>
                                          <p:spTgt spid="4096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0963">
                                            <p:txEl>
                                              <p:pRg st="1" end="1"/>
                                            </p:txEl>
                                          </p:spTgt>
                                        </p:tgtEl>
                                        <p:attrNameLst>
                                          <p:attrName>style.visibility</p:attrName>
                                        </p:attrNameLst>
                                      </p:cBhvr>
                                      <p:to>
                                        <p:strVal val="visible"/>
                                      </p:to>
                                    </p:set>
                                    <p:animEffect transition="in" filter="fade">
                                      <p:cBhvr>
                                        <p:cTn id="12" dur="500"/>
                                        <p:tgtEl>
                                          <p:spTgt spid="4096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963">
                                            <p:txEl>
                                              <p:pRg st="2" end="2"/>
                                            </p:txEl>
                                          </p:spTgt>
                                        </p:tgtEl>
                                        <p:attrNameLst>
                                          <p:attrName>style.visibility</p:attrName>
                                        </p:attrNameLst>
                                      </p:cBhvr>
                                      <p:to>
                                        <p:strVal val="visible"/>
                                      </p:to>
                                    </p:set>
                                    <p:animEffect transition="in" filter="fade">
                                      <p:cBhvr>
                                        <p:cTn id="17" dur="500"/>
                                        <p:tgtEl>
                                          <p:spTgt spid="4096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0963">
                                            <p:txEl>
                                              <p:pRg st="3" end="3"/>
                                            </p:txEl>
                                          </p:spTgt>
                                        </p:tgtEl>
                                        <p:attrNameLst>
                                          <p:attrName>style.visibility</p:attrName>
                                        </p:attrNameLst>
                                      </p:cBhvr>
                                      <p:to>
                                        <p:strVal val="visible"/>
                                      </p:to>
                                    </p:set>
                                    <p:animEffect transition="in" filter="fade">
                                      <p:cBhvr>
                                        <p:cTn id="22" dur="500"/>
                                        <p:tgtEl>
                                          <p:spTgt spid="4096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Imag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6688" y="3216275"/>
            <a:ext cx="3530600" cy="353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5" name="Titre 1"/>
          <p:cNvSpPr>
            <a:spLocks noGrp="1"/>
          </p:cNvSpPr>
          <p:nvPr>
            <p:ph type="title"/>
          </p:nvPr>
        </p:nvSpPr>
        <p:spPr>
          <a:xfrm>
            <a:off x="2219325" y="128588"/>
            <a:ext cx="9582150" cy="1325562"/>
          </a:xfrm>
        </p:spPr>
        <p:txBody>
          <a:bodyPr/>
          <a:lstStyle/>
          <a:p>
            <a:r>
              <a:rPr lang="fr-CA" altLang="fr-FR" smtClean="0"/>
              <a:t>PDC</a:t>
            </a:r>
          </a:p>
        </p:txBody>
      </p:sp>
      <p:sp>
        <p:nvSpPr>
          <p:cNvPr id="32771" name="Espace réservé du contenu 2"/>
          <p:cNvSpPr>
            <a:spLocks noGrp="1"/>
          </p:cNvSpPr>
          <p:nvPr>
            <p:ph idx="1"/>
          </p:nvPr>
        </p:nvSpPr>
        <p:spPr>
          <a:xfrm>
            <a:off x="2906713" y="1357313"/>
            <a:ext cx="8894762" cy="4827587"/>
          </a:xfrm>
        </p:spPr>
        <p:txBody>
          <a:bodyPr/>
          <a:lstStyle/>
          <a:p>
            <a:pPr lvl="1">
              <a:defRPr/>
            </a:pPr>
            <a:r>
              <a:rPr lang="fr-CA" altLang="fr-FR" sz="2000" dirty="0" smtClean="0"/>
              <a:t>Cette année, le maximum établi de contenu obligatoire de niveau </a:t>
            </a:r>
            <a:r>
              <a:rPr lang="fr-CA" altLang="fr-FR" sz="2000" dirty="0"/>
              <a:t>1</a:t>
            </a:r>
            <a:r>
              <a:rPr lang="fr-CA" altLang="fr-FR" sz="2000" dirty="0" smtClean="0"/>
              <a:t> </a:t>
            </a:r>
            <a:r>
              <a:rPr lang="fr-CA" altLang="fr-FR" sz="2000" b="1" dirty="0" smtClean="0">
                <a:solidFill>
                  <a:srgbClr val="7FBC41"/>
                </a:solidFill>
              </a:rPr>
              <a:t>pour la catégorie 4 </a:t>
            </a:r>
            <a:r>
              <a:rPr lang="fr-CA" altLang="fr-FR" sz="2000" dirty="0" smtClean="0"/>
              <a:t>est de </a:t>
            </a:r>
            <a:r>
              <a:rPr lang="fr-CA" altLang="fr-FR" sz="3200" b="1" dirty="0" smtClean="0">
                <a:solidFill>
                  <a:srgbClr val="FF0000"/>
                </a:solidFill>
              </a:rPr>
              <a:t>70%</a:t>
            </a:r>
            <a:endParaRPr lang="fr-CA" altLang="fr-FR" sz="2000" dirty="0" smtClean="0"/>
          </a:p>
          <a:p>
            <a:pPr lvl="2">
              <a:defRPr/>
            </a:pPr>
            <a:r>
              <a:rPr lang="fr-CA" altLang="fr-FR" dirty="0" smtClean="0"/>
              <a:t>Le % résiduel de l’obligation (30%) est distribué au prorata des ETC par direction/programme pour l’actualisation de formations de niveaux 2 et 3 ;</a:t>
            </a:r>
          </a:p>
          <a:p>
            <a:pPr lvl="3">
              <a:defRPr/>
            </a:pPr>
            <a:r>
              <a:rPr lang="fr-CA" altLang="fr-FR" b="1" dirty="0" smtClean="0"/>
              <a:t>Les formations de niveaux 2 et 3 sont priorisées par les directions programmes</a:t>
            </a:r>
            <a:r>
              <a:rPr lang="fr-CA" altLang="fr-FR" dirty="0" smtClean="0"/>
              <a:t>;</a:t>
            </a:r>
          </a:p>
          <a:p>
            <a:pPr lvl="1">
              <a:defRPr/>
            </a:pPr>
            <a:r>
              <a:rPr lang="fr-CA" altLang="fr-FR" sz="1800" dirty="0" smtClean="0"/>
              <a:t>Pour chaque formation de niveau 1, des porteurs « experts » et des représentants des pratiques professionnelles sont jumelés à un AGP du service formation pour voir au déploiement prioritaire pour le CEMTL.</a:t>
            </a:r>
            <a:endParaRPr lang="fr-CA" altLang="fr-FR" sz="1800" dirty="0"/>
          </a:p>
          <a:p>
            <a:pPr lvl="1">
              <a:defRPr/>
            </a:pPr>
            <a:r>
              <a:rPr lang="fr-CA" altLang="fr-FR" sz="1800" dirty="0"/>
              <a:t>Les formations et leur planification annuelle sont présentées au </a:t>
            </a:r>
            <a:r>
              <a:rPr lang="fr-CA" altLang="fr-FR" sz="1800" dirty="0" smtClean="0"/>
              <a:t>président du CMPC </a:t>
            </a:r>
            <a:r>
              <a:rPr lang="fr-CA" altLang="fr-FR" sz="1800" dirty="0"/>
              <a:t>et </a:t>
            </a:r>
            <a:r>
              <a:rPr lang="fr-CA" altLang="fr-FR" sz="1800" dirty="0" smtClean="0"/>
              <a:t>au partenaire syndical, dans </a:t>
            </a:r>
            <a:r>
              <a:rPr lang="fr-CA" altLang="fr-FR" sz="1800" dirty="0"/>
              <a:t>le cadre du comité PDC. </a:t>
            </a:r>
          </a:p>
          <a:p>
            <a:pPr marL="457200" lvl="1" indent="0">
              <a:buFont typeface="Arial" panose="020B0604020202020204" pitchFamily="34" charset="0"/>
              <a:buNone/>
              <a:defRPr/>
            </a:pPr>
            <a:endParaRPr lang="fr-CA" altLang="fr-FR" sz="1800" dirty="0" smtClean="0"/>
          </a:p>
          <a:p>
            <a:pPr lvl="1">
              <a:defRPr/>
            </a:pPr>
            <a:endParaRPr lang="fr-CA" altLang="fr-FR" sz="1800" dirty="0" smtClean="0"/>
          </a:p>
          <a:p>
            <a:pPr marL="0" indent="0">
              <a:buFont typeface="Arial" panose="020B0604020202020204" pitchFamily="34" charset="0"/>
              <a:buNone/>
              <a:defRPr/>
            </a:pPr>
            <a:endParaRPr lang="fr-CA" altLang="fr-FR" sz="3200" dirty="0" smtClean="0"/>
          </a:p>
        </p:txBody>
      </p:sp>
    </p:spTree>
    <p:extLst>
      <p:ext uri="{BB962C8B-B14F-4D97-AF65-F5344CB8AC3E}">
        <p14:creationId xmlns:p14="http://schemas.microsoft.com/office/powerpoint/2010/main" val="84916275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Effect transition="in" filter="fade">
                                      <p:cBhvr>
                                        <p:cTn id="7" dur="500"/>
                                        <p:tgtEl>
                                          <p:spTgt spid="3277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2771">
                                            <p:txEl>
                                              <p:pRg st="1" end="1"/>
                                            </p:txEl>
                                          </p:spTgt>
                                        </p:tgtEl>
                                        <p:attrNameLst>
                                          <p:attrName>style.visibility</p:attrName>
                                        </p:attrNameLst>
                                      </p:cBhvr>
                                      <p:to>
                                        <p:strVal val="visible"/>
                                      </p:to>
                                    </p:set>
                                    <p:animEffect transition="in" filter="fade">
                                      <p:cBhvr>
                                        <p:cTn id="10" dur="500"/>
                                        <p:tgtEl>
                                          <p:spTgt spid="32771">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2771">
                                            <p:txEl>
                                              <p:pRg st="2" end="2"/>
                                            </p:txEl>
                                          </p:spTgt>
                                        </p:tgtEl>
                                        <p:attrNameLst>
                                          <p:attrName>style.visibility</p:attrName>
                                        </p:attrNameLst>
                                      </p:cBhvr>
                                      <p:to>
                                        <p:strVal val="visible"/>
                                      </p:to>
                                    </p:set>
                                    <p:animEffect transition="in" filter="fade">
                                      <p:cBhvr>
                                        <p:cTn id="13" dur="500"/>
                                        <p:tgtEl>
                                          <p:spTgt spid="32771">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32771">
                                            <p:txEl>
                                              <p:pRg st="3" end="3"/>
                                            </p:txEl>
                                          </p:spTgt>
                                        </p:tgtEl>
                                        <p:attrNameLst>
                                          <p:attrName>style.visibility</p:attrName>
                                        </p:attrNameLst>
                                      </p:cBhvr>
                                      <p:to>
                                        <p:strVal val="visible"/>
                                      </p:to>
                                    </p:set>
                                    <p:animEffect transition="in" filter="fade">
                                      <p:cBhvr>
                                        <p:cTn id="18" dur="500"/>
                                        <p:tgtEl>
                                          <p:spTgt spid="32771">
                                            <p:txEl>
                                              <p:pRg st="3" end="3"/>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32771">
                                            <p:txEl>
                                              <p:pRg st="4" end="4"/>
                                            </p:txEl>
                                          </p:spTgt>
                                        </p:tgtEl>
                                        <p:attrNameLst>
                                          <p:attrName>style.visibility</p:attrName>
                                        </p:attrNameLst>
                                      </p:cBhvr>
                                      <p:to>
                                        <p:strVal val="visible"/>
                                      </p:to>
                                    </p:set>
                                    <p:animEffect transition="in" filter="fade">
                                      <p:cBhvr>
                                        <p:cTn id="23" dur="500"/>
                                        <p:tgtEl>
                                          <p:spTgt spid="3277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Imag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6875" y="3168650"/>
            <a:ext cx="4141788" cy="414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Titre 1"/>
          <p:cNvSpPr>
            <a:spLocks noGrp="1"/>
          </p:cNvSpPr>
          <p:nvPr>
            <p:ph type="title"/>
          </p:nvPr>
        </p:nvSpPr>
        <p:spPr>
          <a:xfrm>
            <a:off x="2036763" y="182563"/>
            <a:ext cx="9582150" cy="1327150"/>
          </a:xfrm>
        </p:spPr>
        <p:txBody>
          <a:bodyPr/>
          <a:lstStyle/>
          <a:p>
            <a:r>
              <a:rPr lang="fr-CA" altLang="fr-FR" sz="4000" smtClean="0"/>
              <a:t>Lettre d’entente 31 – professionnels</a:t>
            </a:r>
          </a:p>
        </p:txBody>
      </p:sp>
      <p:sp>
        <p:nvSpPr>
          <p:cNvPr id="55299" name="Espace réservé du contenu 2"/>
          <p:cNvSpPr>
            <a:spLocks noGrp="1"/>
          </p:cNvSpPr>
          <p:nvPr>
            <p:ph idx="1"/>
          </p:nvPr>
        </p:nvSpPr>
        <p:spPr>
          <a:xfrm>
            <a:off x="3114675" y="2132013"/>
            <a:ext cx="8504238" cy="3892550"/>
          </a:xfrm>
        </p:spPr>
        <p:txBody>
          <a:bodyPr/>
          <a:lstStyle/>
          <a:p>
            <a:r>
              <a:rPr lang="fr-CA" altLang="fr-FR" smtClean="0"/>
              <a:t>Développement de la pratique professionnelle</a:t>
            </a:r>
          </a:p>
          <a:p>
            <a:pPr lvl="1"/>
            <a:r>
              <a:rPr lang="fr-CA" altLang="fr-FR" smtClean="0"/>
              <a:t>Choix des titres d’emploi annuels à prioriser</a:t>
            </a:r>
          </a:p>
          <a:p>
            <a:pPr lvl="1"/>
            <a:r>
              <a:rPr lang="fr-CA" altLang="fr-FR" smtClean="0"/>
              <a:t>Suivi avec le syndicat</a:t>
            </a:r>
          </a:p>
          <a:p>
            <a:pPr lvl="1"/>
            <a:r>
              <a:rPr lang="fr-CA" altLang="fr-FR" smtClean="0"/>
              <a:t>Décision quant à l’ouverture à d’autres titres d’emploi dans l’année.</a:t>
            </a:r>
          </a:p>
        </p:txBody>
      </p:sp>
    </p:spTree>
    <p:extLst>
      <p:ext uri="{BB962C8B-B14F-4D97-AF65-F5344CB8AC3E}">
        <p14:creationId xmlns:p14="http://schemas.microsoft.com/office/powerpoint/2010/main" val="32927385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animEffect transition="in" filter="fade">
                                      <p:cBhvr>
                                        <p:cTn id="7" dur="500"/>
                                        <p:tgtEl>
                                          <p:spTgt spid="5529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5299">
                                            <p:txEl>
                                              <p:pRg st="1" end="1"/>
                                            </p:txEl>
                                          </p:spTgt>
                                        </p:tgtEl>
                                        <p:attrNameLst>
                                          <p:attrName>style.visibility</p:attrName>
                                        </p:attrNameLst>
                                      </p:cBhvr>
                                      <p:to>
                                        <p:strVal val="visible"/>
                                      </p:to>
                                    </p:set>
                                    <p:animEffect transition="in" filter="fade">
                                      <p:cBhvr>
                                        <p:cTn id="10" dur="500"/>
                                        <p:tgtEl>
                                          <p:spTgt spid="55299">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5299">
                                            <p:txEl>
                                              <p:pRg st="2" end="2"/>
                                            </p:txEl>
                                          </p:spTgt>
                                        </p:tgtEl>
                                        <p:attrNameLst>
                                          <p:attrName>style.visibility</p:attrName>
                                        </p:attrNameLst>
                                      </p:cBhvr>
                                      <p:to>
                                        <p:strVal val="visible"/>
                                      </p:to>
                                    </p:set>
                                    <p:animEffect transition="in" filter="fade">
                                      <p:cBhvr>
                                        <p:cTn id="13" dur="500"/>
                                        <p:tgtEl>
                                          <p:spTgt spid="55299">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5299">
                                            <p:txEl>
                                              <p:pRg st="3" end="3"/>
                                            </p:txEl>
                                          </p:spTgt>
                                        </p:tgtEl>
                                        <p:attrNameLst>
                                          <p:attrName>style.visibility</p:attrName>
                                        </p:attrNameLst>
                                      </p:cBhvr>
                                      <p:to>
                                        <p:strVal val="visible"/>
                                      </p:to>
                                    </p:set>
                                    <p:animEffect transition="in" filter="fade">
                                      <p:cBhvr>
                                        <p:cTn id="16" dur="500"/>
                                        <p:tgtEl>
                                          <p:spTgt spid="552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Imag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449263"/>
            <a:ext cx="2862263" cy="260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1" name="Titre 1"/>
          <p:cNvSpPr>
            <a:spLocks noGrp="1"/>
          </p:cNvSpPr>
          <p:nvPr>
            <p:ph type="title"/>
          </p:nvPr>
        </p:nvSpPr>
        <p:spPr>
          <a:xfrm>
            <a:off x="2139950" y="339725"/>
            <a:ext cx="9582150" cy="1325563"/>
          </a:xfrm>
        </p:spPr>
        <p:txBody>
          <a:bodyPr/>
          <a:lstStyle/>
          <a:p>
            <a:r>
              <a:rPr lang="fr-CA" altLang="fr-FR" smtClean="0"/>
              <a:t>Titres d’emploi ciblés </a:t>
            </a:r>
            <a:br>
              <a:rPr lang="fr-CA" altLang="fr-FR" smtClean="0"/>
            </a:br>
            <a:r>
              <a:rPr lang="fr-CA" altLang="fr-FR" smtClean="0"/>
              <a:t>cette année</a:t>
            </a:r>
          </a:p>
        </p:txBody>
      </p:sp>
      <p:graphicFrame>
        <p:nvGraphicFramePr>
          <p:cNvPr id="4" name="Espace réservé du contenu 3"/>
          <p:cNvGraphicFramePr>
            <a:graphicFrameLocks noGrp="1"/>
          </p:cNvGraphicFramePr>
          <p:nvPr>
            <p:ph idx="1"/>
          </p:nvPr>
        </p:nvGraphicFramePr>
        <p:xfrm>
          <a:off x="1206500" y="3257550"/>
          <a:ext cx="10515600" cy="1768475"/>
        </p:xfrm>
        <a:graphic>
          <a:graphicData uri="http://schemas.openxmlformats.org/drawingml/2006/table">
            <a:tbl>
              <a:tblPr>
                <a:tableStyleId>{16D9F66E-5EB9-4882-86FB-DCBF35E3C3E4}</a:tableStyleId>
              </a:tblPr>
              <a:tblGrid>
                <a:gridCol w="2103120"/>
                <a:gridCol w="2103120"/>
                <a:gridCol w="2103120"/>
                <a:gridCol w="2103120"/>
                <a:gridCol w="2103120"/>
              </a:tblGrid>
              <a:tr h="731783">
                <a:tc>
                  <a:txBody>
                    <a:bodyPr/>
                    <a:lstStyle/>
                    <a:p>
                      <a:r>
                        <a:rPr lang="fr-CA" sz="1400" dirty="0"/>
                        <a:t>Travailleurs sociaux </a:t>
                      </a:r>
                    </a:p>
                    <a:p>
                      <a:endParaRPr lang="fr-CA" sz="1400" dirty="0"/>
                    </a:p>
                  </a:txBody>
                  <a:tcPr marT="45736" marB="45736" anchor="ctr"/>
                </a:tc>
                <a:tc>
                  <a:txBody>
                    <a:bodyPr/>
                    <a:lstStyle/>
                    <a:p>
                      <a:r>
                        <a:rPr lang="fr-CA" sz="1400" dirty="0"/>
                        <a:t>Éducateurs</a:t>
                      </a:r>
                    </a:p>
                  </a:txBody>
                  <a:tcPr marT="45736" marB="45736" anchor="ctr"/>
                </a:tc>
                <a:tc>
                  <a:txBody>
                    <a:bodyPr/>
                    <a:lstStyle/>
                    <a:p>
                      <a:r>
                        <a:rPr lang="fr-CA" sz="1400" dirty="0"/>
                        <a:t>Ergothérapeutes</a:t>
                      </a:r>
                    </a:p>
                  </a:txBody>
                  <a:tcPr marT="45736" marB="45736" anchor="ctr"/>
                </a:tc>
                <a:tc>
                  <a:txBody>
                    <a:bodyPr/>
                    <a:lstStyle/>
                    <a:p>
                      <a:r>
                        <a:rPr lang="fr-CA" sz="1400" dirty="0"/>
                        <a:t>Technologues</a:t>
                      </a:r>
                    </a:p>
                    <a:p>
                      <a:r>
                        <a:rPr lang="fr-CA" sz="1400" dirty="0"/>
                        <a:t>radiologie</a:t>
                      </a:r>
                    </a:p>
                  </a:txBody>
                  <a:tcPr marT="45736" marB="45736" anchor="ctr"/>
                </a:tc>
                <a:tc>
                  <a:txBody>
                    <a:bodyPr/>
                    <a:lstStyle/>
                    <a:p>
                      <a:r>
                        <a:rPr lang="fr-CA" sz="1400" dirty="0"/>
                        <a:t>Technologues</a:t>
                      </a:r>
                    </a:p>
                    <a:p>
                      <a:r>
                        <a:rPr lang="fr-CA" sz="1400" dirty="0"/>
                        <a:t>médicaux</a:t>
                      </a:r>
                    </a:p>
                  </a:txBody>
                  <a:tcPr marT="45736" marB="45736" anchor="ctr"/>
                </a:tc>
              </a:tr>
              <a:tr h="518346">
                <a:tc>
                  <a:txBody>
                    <a:bodyPr/>
                    <a:lstStyle/>
                    <a:p>
                      <a:r>
                        <a:rPr lang="fr-CA" sz="1400"/>
                        <a:t>Responsables des unités de vie</a:t>
                      </a:r>
                    </a:p>
                  </a:txBody>
                  <a:tcPr marT="45736" marB="45736" anchor="ctr"/>
                </a:tc>
                <a:tc>
                  <a:txBody>
                    <a:bodyPr/>
                    <a:lstStyle/>
                    <a:p>
                      <a:r>
                        <a:rPr lang="fr-CA" sz="1400" dirty="0"/>
                        <a:t>Techniciens en </a:t>
                      </a:r>
                    </a:p>
                    <a:p>
                      <a:r>
                        <a:rPr lang="fr-CA" sz="1400" dirty="0"/>
                        <a:t>laboratoire médical</a:t>
                      </a:r>
                    </a:p>
                  </a:txBody>
                  <a:tcPr marT="45736" marB="45736" anchor="ctr"/>
                </a:tc>
                <a:tc>
                  <a:txBody>
                    <a:bodyPr/>
                    <a:lstStyle/>
                    <a:p>
                      <a:r>
                        <a:rPr lang="fr-CA" sz="1400" dirty="0"/>
                        <a:t>Techniciens en </a:t>
                      </a:r>
                    </a:p>
                    <a:p>
                      <a:r>
                        <a:rPr lang="fr-CA" sz="1400" dirty="0"/>
                        <a:t>réadaptation physique</a:t>
                      </a:r>
                    </a:p>
                  </a:txBody>
                  <a:tcPr marT="45736" marB="45736" anchor="ctr"/>
                </a:tc>
                <a:tc>
                  <a:txBody>
                    <a:bodyPr/>
                    <a:lstStyle/>
                    <a:p>
                      <a:r>
                        <a:rPr lang="fr-CA" sz="1400" dirty="0"/>
                        <a:t>Psychoéducateurs</a:t>
                      </a:r>
                    </a:p>
                  </a:txBody>
                  <a:tcPr marT="45736" marB="45736" anchor="ctr"/>
                </a:tc>
                <a:tc>
                  <a:txBody>
                    <a:bodyPr/>
                    <a:lstStyle/>
                    <a:p>
                      <a:r>
                        <a:rPr lang="fr-CA" sz="1400" dirty="0"/>
                        <a:t>Audiologistes et</a:t>
                      </a:r>
                    </a:p>
                    <a:p>
                      <a:r>
                        <a:rPr lang="fr-CA" sz="1400" dirty="0"/>
                        <a:t>Orthophonistes</a:t>
                      </a:r>
                    </a:p>
                  </a:txBody>
                  <a:tcPr marT="45736" marB="45736" anchor="ctr"/>
                </a:tc>
              </a:tr>
              <a:tr h="518346">
                <a:tc>
                  <a:txBody>
                    <a:bodyPr/>
                    <a:lstStyle/>
                    <a:p>
                      <a:r>
                        <a:rPr lang="fr-CA" sz="1400"/>
                        <a:t>Physiothérapeutes</a:t>
                      </a:r>
                    </a:p>
                  </a:txBody>
                  <a:tcPr marT="45736" marB="45736" anchor="ctr"/>
                </a:tc>
                <a:tc>
                  <a:txBody>
                    <a:bodyPr/>
                    <a:lstStyle/>
                    <a:p>
                      <a:r>
                        <a:rPr lang="fr-CA" sz="1400" dirty="0"/>
                        <a:t>Nutritionnistes</a:t>
                      </a:r>
                    </a:p>
                  </a:txBody>
                  <a:tcPr marT="45736" marB="45736" anchor="ctr"/>
                </a:tc>
                <a:tc>
                  <a:txBody>
                    <a:bodyPr/>
                    <a:lstStyle/>
                    <a:p>
                      <a:r>
                        <a:rPr lang="fr-CA" sz="1400"/>
                        <a:t>Techniciens en diététique</a:t>
                      </a:r>
                    </a:p>
                  </a:txBody>
                  <a:tcPr marT="45736" marB="45736" anchor="ctr"/>
                </a:tc>
                <a:tc>
                  <a:txBody>
                    <a:bodyPr/>
                    <a:lstStyle/>
                    <a:p>
                      <a:r>
                        <a:rPr lang="fr-CA" sz="1400"/>
                        <a:t>Technologues en radio-oncologie</a:t>
                      </a:r>
                    </a:p>
                  </a:txBody>
                  <a:tcPr marT="45736" marB="45736" anchor="ctr"/>
                </a:tc>
                <a:tc>
                  <a:txBody>
                    <a:bodyPr/>
                    <a:lstStyle/>
                    <a:p>
                      <a:r>
                        <a:rPr lang="fr-CA" sz="1400" dirty="0"/>
                        <a:t>Spécialiste en activités cliniques</a:t>
                      </a:r>
                    </a:p>
                  </a:txBody>
                  <a:tcPr marT="45736" marB="45736" anchor="ctr"/>
                </a:tc>
              </a:tr>
            </a:tbl>
          </a:graphicData>
        </a:graphic>
      </p:graphicFrame>
      <p:sp>
        <p:nvSpPr>
          <p:cNvPr id="58398" name="ZoneTexte 4"/>
          <p:cNvSpPr txBox="1">
            <a:spLocks noChangeArrowheads="1"/>
          </p:cNvSpPr>
          <p:nvPr/>
        </p:nvSpPr>
        <p:spPr bwMode="auto">
          <a:xfrm>
            <a:off x="1128713" y="5200650"/>
            <a:ext cx="67675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nSpc>
                <a:spcPct val="90000"/>
              </a:lnSpc>
              <a:spcBef>
                <a:spcPts val="1000"/>
              </a:spcBef>
              <a:buClr>
                <a:schemeClr val="bg2"/>
              </a:buClr>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Clr>
                <a:schemeClr val="bg2"/>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Clr>
                <a:schemeClr val="bg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Clr>
                <a:schemeClr val="bg2"/>
              </a:buClr>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Clr>
                <a:schemeClr val="bg2"/>
              </a:buClr>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Clr>
                <a:schemeClr val="bg2"/>
              </a:buClr>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Clr>
                <a:schemeClr val="bg2"/>
              </a:buClr>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Clr>
                <a:schemeClr val="bg2"/>
              </a:buClr>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Clr>
                <a:schemeClr val="bg2"/>
              </a:buClr>
              <a:buFont typeface="Arial" panose="020B0604020202020204" pitchFamily="34" charset="0"/>
              <a:buChar char="•"/>
              <a:defRPr>
                <a:solidFill>
                  <a:schemeClr val="tx1"/>
                </a:solidFill>
                <a:latin typeface="Arial" panose="020B0604020202020204" pitchFamily="34" charset="0"/>
              </a:defRPr>
            </a:lvl9pPr>
          </a:lstStyle>
          <a:p>
            <a:pPr>
              <a:lnSpc>
                <a:spcPct val="100000"/>
              </a:lnSpc>
              <a:spcBef>
                <a:spcPct val="0"/>
              </a:spcBef>
              <a:buClrTx/>
            </a:pPr>
            <a:r>
              <a:rPr lang="fr-CA" altLang="fr-FR" sz="1800"/>
              <a:t>S’il reste de l’argent, on ouvre aux autres titres d’emploi.</a:t>
            </a:r>
          </a:p>
          <a:p>
            <a:pPr>
              <a:lnSpc>
                <a:spcPct val="100000"/>
              </a:lnSpc>
              <a:spcBef>
                <a:spcPct val="0"/>
              </a:spcBef>
              <a:buClrTx/>
            </a:pPr>
            <a:r>
              <a:rPr lang="fr-CA" altLang="fr-FR" sz="1800"/>
              <a:t>Ce qui n’est pas dépensé est perdu…</a:t>
            </a:r>
          </a:p>
        </p:txBody>
      </p:sp>
    </p:spTree>
    <p:extLst>
      <p:ext uri="{BB962C8B-B14F-4D97-AF65-F5344CB8AC3E}">
        <p14:creationId xmlns:p14="http://schemas.microsoft.com/office/powerpoint/2010/main" val="375438081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Image 2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38525" y="1123950"/>
            <a:ext cx="8501063" cy="561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Titre 1"/>
          <p:cNvSpPr>
            <a:spLocks noGrp="1"/>
          </p:cNvSpPr>
          <p:nvPr>
            <p:ph type="title"/>
          </p:nvPr>
        </p:nvSpPr>
        <p:spPr>
          <a:xfrm>
            <a:off x="2509838" y="41275"/>
            <a:ext cx="9582150" cy="1325563"/>
          </a:xfrm>
        </p:spPr>
        <p:txBody>
          <a:bodyPr/>
          <a:lstStyle/>
          <a:p>
            <a:r>
              <a:rPr lang="fr-CA" altLang="fr-FR" sz="3600" smtClean="0"/>
              <a:t>Comment puis-je faire une demande de formation?</a:t>
            </a:r>
          </a:p>
        </p:txBody>
      </p:sp>
      <p:pic>
        <p:nvPicPr>
          <p:cNvPr id="60420" name="Imag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0025" y="2235200"/>
            <a:ext cx="3238500" cy="462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Rectangle 26"/>
          <p:cNvSpPr/>
          <p:nvPr/>
        </p:nvSpPr>
        <p:spPr>
          <a:xfrm>
            <a:off x="11382375" y="6200775"/>
            <a:ext cx="709613"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A"/>
          </a:p>
        </p:txBody>
      </p:sp>
    </p:spTree>
    <p:extLst>
      <p:ext uri="{BB962C8B-B14F-4D97-AF65-F5344CB8AC3E}">
        <p14:creationId xmlns:p14="http://schemas.microsoft.com/office/powerpoint/2010/main" val="1697540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re 1"/>
          <p:cNvSpPr>
            <a:spLocks noGrp="1"/>
          </p:cNvSpPr>
          <p:nvPr>
            <p:ph type="title"/>
          </p:nvPr>
        </p:nvSpPr>
        <p:spPr>
          <a:xfrm>
            <a:off x="2370138" y="146050"/>
            <a:ext cx="9582150" cy="1325563"/>
          </a:xfrm>
        </p:spPr>
        <p:txBody>
          <a:bodyPr/>
          <a:lstStyle/>
          <a:p>
            <a:r>
              <a:rPr lang="fr-CA" altLang="fr-FR" sz="4000" smtClean="0"/>
              <a:t>Où trouver les formulaires?</a:t>
            </a:r>
          </a:p>
        </p:txBody>
      </p:sp>
      <p:pic>
        <p:nvPicPr>
          <p:cNvPr id="5" name="Imag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20788" y="1714500"/>
            <a:ext cx="10779125" cy="470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0515600" y="6353175"/>
            <a:ext cx="1531938" cy="419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A"/>
          </a:p>
        </p:txBody>
      </p:sp>
    </p:spTree>
    <p:extLst>
      <p:ext uri="{BB962C8B-B14F-4D97-AF65-F5344CB8AC3E}">
        <p14:creationId xmlns:p14="http://schemas.microsoft.com/office/powerpoint/2010/main" val="10805918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re 1"/>
          <p:cNvSpPr>
            <a:spLocks noGrp="1"/>
          </p:cNvSpPr>
          <p:nvPr>
            <p:ph type="title"/>
          </p:nvPr>
        </p:nvSpPr>
        <p:spPr>
          <a:xfrm>
            <a:off x="1771650" y="269967"/>
            <a:ext cx="9582150" cy="1079862"/>
          </a:xfrm>
        </p:spPr>
        <p:txBody>
          <a:bodyPr/>
          <a:lstStyle/>
          <a:p>
            <a:r>
              <a:rPr lang="en-CA" dirty="0" smtClean="0"/>
              <a:t>Adoption de </a:t>
            </a:r>
            <a:r>
              <a:rPr lang="fr-CA" dirty="0" smtClean="0"/>
              <a:t>l’ordre</a:t>
            </a:r>
            <a:r>
              <a:rPr lang="en-CA" dirty="0" smtClean="0"/>
              <a:t> du jour</a:t>
            </a:r>
            <a:endParaRPr lang="fr-CA" dirty="0" smtClean="0"/>
          </a:p>
        </p:txBody>
      </p:sp>
      <p:sp>
        <p:nvSpPr>
          <p:cNvPr id="3" name="Espace réservé du contenu 2"/>
          <p:cNvSpPr>
            <a:spLocks noGrp="1"/>
          </p:cNvSpPr>
          <p:nvPr>
            <p:ph idx="1"/>
          </p:nvPr>
        </p:nvSpPr>
        <p:spPr>
          <a:xfrm>
            <a:off x="2238102" y="1445624"/>
            <a:ext cx="8966345" cy="4869832"/>
          </a:xfrm>
        </p:spPr>
        <p:txBody>
          <a:bodyPr>
            <a:noAutofit/>
          </a:bodyPr>
          <a:lstStyle/>
          <a:p>
            <a:pPr marL="514350" indent="-514350">
              <a:buFont typeface="+mj-lt"/>
              <a:buAutoNum type="arabicPeriod"/>
            </a:pPr>
            <a:r>
              <a:rPr lang="fr-CA" sz="1800" dirty="0" smtClean="0"/>
              <a:t>Vérification </a:t>
            </a:r>
            <a:r>
              <a:rPr lang="fr-CA" sz="1800" dirty="0"/>
              <a:t>du </a:t>
            </a:r>
            <a:r>
              <a:rPr lang="fr-CA" sz="1800" dirty="0" smtClean="0"/>
              <a:t>quorum;</a:t>
            </a:r>
          </a:p>
          <a:p>
            <a:pPr marL="514350" indent="-514350">
              <a:buFont typeface="+mj-lt"/>
              <a:buAutoNum type="arabicPeriod"/>
            </a:pPr>
            <a:r>
              <a:rPr lang="fr-CA" sz="1800" dirty="0" smtClean="0"/>
              <a:t>Nomination président et secrétaire d’assemblée; </a:t>
            </a:r>
          </a:p>
          <a:p>
            <a:pPr marL="514350" indent="-514350">
              <a:buFont typeface="+mj-lt"/>
              <a:buAutoNum type="arabicPeriod"/>
            </a:pPr>
            <a:r>
              <a:rPr lang="fr-CA" sz="1800" dirty="0" smtClean="0"/>
              <a:t>Ouverture </a:t>
            </a:r>
            <a:r>
              <a:rPr lang="fr-CA" sz="1800" dirty="0"/>
              <a:t>de </a:t>
            </a:r>
            <a:r>
              <a:rPr lang="fr-CA" sz="1800" dirty="0" smtClean="0"/>
              <a:t>l’Assemblée générale annuelle </a:t>
            </a:r>
            <a:r>
              <a:rPr lang="fr-CA" sz="1800" dirty="0"/>
              <a:t>et adoption de l’ordre du </a:t>
            </a:r>
            <a:r>
              <a:rPr lang="fr-CA" sz="1800" dirty="0" smtClean="0"/>
              <a:t>jour;</a:t>
            </a:r>
            <a:endParaRPr lang="fr-CA" sz="1800" dirty="0"/>
          </a:p>
          <a:p>
            <a:pPr marL="514350" indent="-514350">
              <a:buFont typeface="+mj-lt"/>
              <a:buAutoNum type="arabicPeriod"/>
            </a:pPr>
            <a:r>
              <a:rPr lang="fr-CA" sz="1800" dirty="0" smtClean="0"/>
              <a:t>Présentation </a:t>
            </a:r>
            <a:r>
              <a:rPr lang="fr-CA" sz="1800" dirty="0"/>
              <a:t>des membres de </a:t>
            </a:r>
            <a:r>
              <a:rPr lang="fr-CA" sz="1800" dirty="0" smtClean="0"/>
              <a:t>l'exécutif </a:t>
            </a:r>
            <a:r>
              <a:rPr lang="fr-CA" sz="1800" dirty="0"/>
              <a:t>du conseil </a:t>
            </a:r>
            <a:r>
              <a:rPr lang="fr-CA" sz="1800" dirty="0" smtClean="0"/>
              <a:t>multidisciplinaire;</a:t>
            </a:r>
            <a:endParaRPr lang="fr-CA" sz="1800" dirty="0"/>
          </a:p>
          <a:p>
            <a:pPr marL="514350" indent="-514350">
              <a:buFont typeface="+mj-lt"/>
              <a:buAutoNum type="arabicPeriod"/>
            </a:pPr>
            <a:r>
              <a:rPr lang="fr-CA" sz="1800" dirty="0" smtClean="0"/>
              <a:t>Adoption </a:t>
            </a:r>
            <a:r>
              <a:rPr lang="fr-CA" sz="1800" dirty="0"/>
              <a:t>du procès-verbal de l’Assemblée générale du </a:t>
            </a:r>
            <a:r>
              <a:rPr lang="fr-CA" sz="1800" dirty="0" smtClean="0"/>
              <a:t>6 juin 2017 ;</a:t>
            </a:r>
          </a:p>
          <a:p>
            <a:pPr marL="514350" indent="-514350">
              <a:buFont typeface="+mj-lt"/>
              <a:buAutoNum type="arabicPeriod"/>
            </a:pPr>
            <a:r>
              <a:rPr lang="fr-CA" sz="1800" dirty="0" smtClean="0"/>
              <a:t>Présentation </a:t>
            </a:r>
            <a:r>
              <a:rPr lang="fr-CA" sz="1800" dirty="0"/>
              <a:t>du rapport annuel </a:t>
            </a:r>
            <a:r>
              <a:rPr lang="fr-CA" sz="1800" dirty="0" smtClean="0"/>
              <a:t>2017-2018;</a:t>
            </a:r>
            <a:endParaRPr lang="fr-CA" sz="1800" dirty="0">
              <a:solidFill>
                <a:schemeClr val="accent5"/>
              </a:solidFill>
            </a:endParaRPr>
          </a:p>
          <a:p>
            <a:pPr marL="514350" indent="-514350">
              <a:buFont typeface="+mj-lt"/>
              <a:buAutoNum type="arabicPeriod"/>
            </a:pPr>
            <a:r>
              <a:rPr lang="fr-CA" sz="1800" dirty="0" smtClean="0"/>
              <a:t>Plan </a:t>
            </a:r>
            <a:r>
              <a:rPr lang="fr-CA" sz="1800" dirty="0"/>
              <a:t>d’action </a:t>
            </a:r>
            <a:r>
              <a:rPr lang="fr-CA" sz="1800" dirty="0" smtClean="0"/>
              <a:t>2018-2019;</a:t>
            </a:r>
            <a:endParaRPr lang="fr-CA" sz="1800" dirty="0"/>
          </a:p>
          <a:p>
            <a:pPr marL="514350" indent="-514350">
              <a:buFont typeface="+mj-lt"/>
              <a:buAutoNum type="arabicPeriod"/>
            </a:pPr>
            <a:r>
              <a:rPr lang="nb-NO" sz="1800" dirty="0" smtClean="0"/>
              <a:t>Mot PDG et DSM;</a:t>
            </a:r>
            <a:endParaRPr lang="nb-NO" sz="1800" dirty="0"/>
          </a:p>
          <a:p>
            <a:pPr marL="514350" indent="-514350">
              <a:buFont typeface="+mj-lt"/>
              <a:buAutoNum type="arabicPeriod"/>
            </a:pPr>
            <a:r>
              <a:rPr lang="fr-CA" sz="1800" dirty="0" smtClean="0"/>
              <a:t>Présentation Plan de Développement des Compétences;</a:t>
            </a:r>
          </a:p>
          <a:p>
            <a:pPr marL="514350" indent="-514350">
              <a:buFont typeface="+mj-lt"/>
              <a:buAutoNum type="arabicPeriod"/>
            </a:pPr>
            <a:r>
              <a:rPr lang="fr-CA" sz="1800" dirty="0" smtClean="0"/>
              <a:t>Cadre conceptuel en éthique</a:t>
            </a:r>
            <a:endParaRPr lang="fr-CA" sz="1800" dirty="0"/>
          </a:p>
          <a:p>
            <a:pPr marL="514350" indent="-514350">
              <a:buFont typeface="+mj-lt"/>
              <a:buAutoNum type="arabicPeriod"/>
            </a:pPr>
            <a:r>
              <a:rPr lang="fr-CA" sz="1800" dirty="0" smtClean="0"/>
              <a:t>Appel </a:t>
            </a:r>
            <a:r>
              <a:rPr lang="fr-CA" sz="1800" dirty="0"/>
              <a:t>de </a:t>
            </a:r>
            <a:r>
              <a:rPr lang="fr-CA" sz="1800" dirty="0" smtClean="0"/>
              <a:t>candidatures </a:t>
            </a:r>
            <a:r>
              <a:rPr lang="fr-CA" sz="1800" dirty="0"/>
              <a:t>au </a:t>
            </a:r>
            <a:r>
              <a:rPr lang="fr-CA" sz="1800" dirty="0" smtClean="0"/>
              <a:t>CECM;</a:t>
            </a:r>
            <a:endParaRPr lang="fr-CA" sz="1800" dirty="0"/>
          </a:p>
          <a:p>
            <a:pPr marL="514350" indent="-514350">
              <a:buFont typeface="+mj-lt"/>
              <a:buAutoNum type="arabicPeriod"/>
            </a:pPr>
            <a:r>
              <a:rPr lang="fr-CA" sz="1800" dirty="0" smtClean="0"/>
              <a:t>Période </a:t>
            </a:r>
            <a:r>
              <a:rPr lang="fr-CA" sz="1800" dirty="0"/>
              <a:t>de questions </a:t>
            </a:r>
          </a:p>
          <a:p>
            <a:pPr marL="514350" indent="-514350">
              <a:buFont typeface="+mj-lt"/>
              <a:buAutoNum type="arabicPeriod"/>
            </a:pPr>
            <a:r>
              <a:rPr lang="fr-CA" sz="1800" dirty="0" smtClean="0"/>
              <a:t>Clôture </a:t>
            </a:r>
            <a:r>
              <a:rPr lang="fr-CA" sz="1800" dirty="0"/>
              <a:t>de </a:t>
            </a:r>
            <a:r>
              <a:rPr lang="fr-CA" sz="1800" dirty="0" smtClean="0"/>
              <a:t>l’assemblée.</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Espace réservé du contenu 1"/>
          <p:cNvSpPr>
            <a:spLocks noGrp="1"/>
          </p:cNvSpPr>
          <p:nvPr>
            <p:ph idx="1"/>
          </p:nvPr>
        </p:nvSpPr>
        <p:spPr>
          <a:xfrm>
            <a:off x="3176588" y="2381250"/>
            <a:ext cx="10515600" cy="3892550"/>
          </a:xfrm>
        </p:spPr>
        <p:txBody>
          <a:bodyPr/>
          <a:lstStyle/>
          <a:p>
            <a:r>
              <a:rPr lang="fr-CA" altLang="fr-FR" smtClean="0"/>
              <a:t>Programme de gestion des talents,</a:t>
            </a:r>
          </a:p>
          <a:p>
            <a:r>
              <a:rPr lang="fr-CA" altLang="fr-FR" smtClean="0"/>
              <a:t>Programme de transfert des apprentissages,</a:t>
            </a:r>
          </a:p>
          <a:p>
            <a:r>
              <a:rPr lang="fr-CA" altLang="fr-FR" smtClean="0"/>
              <a:t>La formation continue partagée.</a:t>
            </a:r>
          </a:p>
        </p:txBody>
      </p:sp>
      <p:sp>
        <p:nvSpPr>
          <p:cNvPr id="5" name="Rectangle à coins arrondis 4"/>
          <p:cNvSpPr/>
          <p:nvPr/>
        </p:nvSpPr>
        <p:spPr>
          <a:xfrm>
            <a:off x="-66675" y="4638100"/>
            <a:ext cx="4759288" cy="2219900"/>
          </a:xfrm>
          <a:prstGeom prst="roundRect">
            <a:avLst>
              <a:gd name="adj" fmla="val 10000"/>
            </a:avLst>
          </a:prstGeom>
          <a:blipFill>
            <a:blip r:embed="rId3">
              <a:extLst>
                <a:ext uri="{28A0092B-C50C-407E-A947-70E740481C1C}">
                  <a14:useLocalDpi xmlns:a14="http://schemas.microsoft.com/office/drawing/2010/main" val="0"/>
                </a:ext>
              </a:extLst>
            </a:blip>
            <a:srcRect/>
            <a:stretch>
              <a:fillRect t="-19000" b="-19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64518" name="Titre 1"/>
          <p:cNvSpPr>
            <a:spLocks noGrp="1"/>
          </p:cNvSpPr>
          <p:nvPr>
            <p:ph type="title"/>
          </p:nvPr>
        </p:nvSpPr>
        <p:spPr>
          <a:xfrm>
            <a:off x="2155825" y="447675"/>
            <a:ext cx="9582150" cy="1325563"/>
          </a:xfrm>
        </p:spPr>
        <p:txBody>
          <a:bodyPr/>
          <a:lstStyle/>
          <a:p>
            <a:r>
              <a:rPr lang="fr-CA" altLang="fr-FR" sz="4000" smtClean="0">
                <a:solidFill>
                  <a:srgbClr val="81C731"/>
                </a:solidFill>
                <a:cs typeface="Arial" panose="020B0604020202020204" pitchFamily="34" charset="0"/>
                <a:sym typeface="Arial Black" panose="020B0A04020102020204" pitchFamily="34" charset="0"/>
              </a:rPr>
              <a:t>Des initiatives en cours, dont on vous parlera bientôt…</a:t>
            </a:r>
            <a:endParaRPr lang="fr-CA" altLang="fr-FR" sz="4000" smtClean="0"/>
          </a:p>
        </p:txBody>
      </p:sp>
    </p:spTree>
    <p:extLst>
      <p:ext uri="{BB962C8B-B14F-4D97-AF65-F5344CB8AC3E}">
        <p14:creationId xmlns:p14="http://schemas.microsoft.com/office/powerpoint/2010/main" val="276913933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442">
                                            <p:txEl>
                                              <p:pRg st="0" end="0"/>
                                            </p:txEl>
                                          </p:spTgt>
                                        </p:tgtEl>
                                        <p:attrNameLst>
                                          <p:attrName>style.visibility</p:attrName>
                                        </p:attrNameLst>
                                      </p:cBhvr>
                                      <p:to>
                                        <p:strVal val="visible"/>
                                      </p:to>
                                    </p:set>
                                    <p:animEffect transition="in" filter="fade">
                                      <p:cBhvr>
                                        <p:cTn id="7" dur="500"/>
                                        <p:tgtEl>
                                          <p:spTgt spid="6144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1442">
                                            <p:txEl>
                                              <p:pRg st="1" end="1"/>
                                            </p:txEl>
                                          </p:spTgt>
                                        </p:tgtEl>
                                        <p:attrNameLst>
                                          <p:attrName>style.visibility</p:attrName>
                                        </p:attrNameLst>
                                      </p:cBhvr>
                                      <p:to>
                                        <p:strVal val="visible"/>
                                      </p:to>
                                    </p:set>
                                    <p:animEffect transition="in" filter="fade">
                                      <p:cBhvr>
                                        <p:cTn id="12" dur="500"/>
                                        <p:tgtEl>
                                          <p:spTgt spid="6144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1442">
                                            <p:txEl>
                                              <p:pRg st="2" end="2"/>
                                            </p:txEl>
                                          </p:spTgt>
                                        </p:tgtEl>
                                        <p:attrNameLst>
                                          <p:attrName>style.visibility</p:attrName>
                                        </p:attrNameLst>
                                      </p:cBhvr>
                                      <p:to>
                                        <p:strVal val="visible"/>
                                      </p:to>
                                    </p:set>
                                    <p:animEffect transition="in" filter="fade">
                                      <p:cBhvr>
                                        <p:cTn id="17" dur="500"/>
                                        <p:tgtEl>
                                          <p:spTgt spid="6144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2"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Imag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619500"/>
            <a:ext cx="3238500"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3" name="Titre 1"/>
          <p:cNvSpPr>
            <a:spLocks noGrp="1"/>
          </p:cNvSpPr>
          <p:nvPr>
            <p:ph type="title"/>
          </p:nvPr>
        </p:nvSpPr>
        <p:spPr>
          <a:xfrm>
            <a:off x="2038350" y="144463"/>
            <a:ext cx="9582150" cy="1325562"/>
          </a:xfrm>
        </p:spPr>
        <p:txBody>
          <a:bodyPr/>
          <a:lstStyle/>
          <a:p>
            <a:r>
              <a:rPr lang="fr-CA" altLang="fr-FR" sz="3600" smtClean="0"/>
              <a:t>À retenir!!!</a:t>
            </a:r>
          </a:p>
        </p:txBody>
      </p:sp>
      <p:sp>
        <p:nvSpPr>
          <p:cNvPr id="3" name="Espace réservé du contenu 2"/>
          <p:cNvSpPr>
            <a:spLocks noGrp="1"/>
          </p:cNvSpPr>
          <p:nvPr>
            <p:ph idx="1"/>
          </p:nvPr>
        </p:nvSpPr>
        <p:spPr>
          <a:xfrm>
            <a:off x="2555875" y="1344613"/>
            <a:ext cx="9366250" cy="3894137"/>
          </a:xfrm>
        </p:spPr>
        <p:txBody>
          <a:bodyPr/>
          <a:lstStyle/>
          <a:p>
            <a:pPr lvl="1">
              <a:defRPr/>
            </a:pPr>
            <a:r>
              <a:rPr lang="fr-CA" altLang="fr-FR" sz="2000" dirty="0" smtClean="0"/>
              <a:t>Développer ses compétences, c’est une </a:t>
            </a:r>
            <a:r>
              <a:rPr lang="fr-CA" altLang="fr-FR" sz="2000" dirty="0"/>
              <a:t>responsabilité partagée entre l’employeur et l’employé;</a:t>
            </a:r>
          </a:p>
          <a:p>
            <a:pPr lvl="2">
              <a:defRPr/>
            </a:pPr>
            <a:r>
              <a:rPr lang="fr-CA" altLang="fr-FR" sz="1600" dirty="0"/>
              <a:t>Ordres </a:t>
            </a:r>
            <a:r>
              <a:rPr lang="fr-CA" altLang="fr-FR" sz="1600" dirty="0" smtClean="0"/>
              <a:t>professionnels</a:t>
            </a:r>
            <a:endParaRPr lang="fr-CA" altLang="fr-FR" sz="1600" dirty="0"/>
          </a:p>
          <a:p>
            <a:pPr lvl="1">
              <a:defRPr/>
            </a:pPr>
            <a:r>
              <a:rPr lang="fr-CA" altLang="fr-FR" sz="2000" dirty="0"/>
              <a:t>La priorisation des niveaux 1 est effectuée par des porteurs «experts», mais la priorisation des niveaux 2 et 3 est effectuée par vos directions/programmes;</a:t>
            </a:r>
          </a:p>
          <a:p>
            <a:pPr lvl="1">
              <a:defRPr/>
            </a:pPr>
            <a:r>
              <a:rPr lang="fr-CA" altLang="fr-FR" sz="2000" dirty="0"/>
              <a:t>Plusieurs </a:t>
            </a:r>
            <a:r>
              <a:rPr lang="fr-CA" altLang="fr-FR" sz="2000" dirty="0" smtClean="0"/>
              <a:t>sources d’information sont </a:t>
            </a:r>
            <a:r>
              <a:rPr lang="fr-CA" altLang="fr-FR" sz="2000" dirty="0"/>
              <a:t>à votre </a:t>
            </a:r>
            <a:r>
              <a:rPr lang="fr-CA" altLang="fr-FR" sz="2000" dirty="0" smtClean="0"/>
              <a:t>disposition (politique);</a:t>
            </a:r>
          </a:p>
          <a:p>
            <a:pPr lvl="1">
              <a:defRPr/>
            </a:pPr>
            <a:r>
              <a:rPr lang="fr-CA" altLang="fr-FR" sz="2000" dirty="0" smtClean="0"/>
              <a:t>Toute activité de formation doit être déclarée au service formation;</a:t>
            </a:r>
            <a:endParaRPr lang="fr-CA" altLang="fr-FR" sz="2000" dirty="0"/>
          </a:p>
          <a:p>
            <a:pPr lvl="1">
              <a:defRPr/>
            </a:pPr>
            <a:r>
              <a:rPr lang="fr-CA" altLang="fr-FR" sz="2000" dirty="0" smtClean="0"/>
              <a:t>Si </a:t>
            </a:r>
            <a:r>
              <a:rPr lang="fr-CA" altLang="fr-FR" sz="2000" dirty="0"/>
              <a:t>vous </a:t>
            </a:r>
            <a:r>
              <a:rPr lang="fr-CA" altLang="fr-FR" sz="2000" dirty="0" smtClean="0"/>
              <a:t>avez besoin d’un accompagnement ou avez des questions en lien avec la formation, </a:t>
            </a:r>
            <a:r>
              <a:rPr lang="fr-CA" altLang="fr-FR" sz="2000" dirty="0"/>
              <a:t>n’hésitez pas à contacter les agents de gestion du personnel!</a:t>
            </a:r>
          </a:p>
          <a:p>
            <a:pPr marL="457200" lvl="1" indent="0">
              <a:buFont typeface="Arial" panose="020B0604020202020204" pitchFamily="34" charset="0"/>
              <a:buNone/>
              <a:defRPr/>
            </a:pPr>
            <a:endParaRPr lang="fr-CA" altLang="fr-FR" sz="1800" dirty="0"/>
          </a:p>
          <a:p>
            <a:pPr marL="0" indent="0">
              <a:buFont typeface="Arial" panose="020B0604020202020204" pitchFamily="34" charset="0"/>
              <a:buNone/>
              <a:defRPr/>
            </a:pPr>
            <a:endParaRPr lang="fr-CA" sz="1800" dirty="0"/>
          </a:p>
        </p:txBody>
      </p:sp>
    </p:spTree>
    <p:extLst>
      <p:ext uri="{BB962C8B-B14F-4D97-AF65-F5344CB8AC3E}">
        <p14:creationId xmlns:p14="http://schemas.microsoft.com/office/powerpoint/2010/main" val="307568935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re 1"/>
          <p:cNvSpPr>
            <a:spLocks noGrp="1"/>
          </p:cNvSpPr>
          <p:nvPr>
            <p:ph type="title"/>
          </p:nvPr>
        </p:nvSpPr>
        <p:spPr>
          <a:xfrm>
            <a:off x="2168433" y="365125"/>
            <a:ext cx="8400605" cy="1325563"/>
          </a:xfrm>
        </p:spPr>
        <p:txBody>
          <a:bodyPr/>
          <a:lstStyle/>
          <a:p>
            <a:r>
              <a:rPr lang="fr-CA" dirty="0" smtClean="0"/>
              <a:t>Période</a:t>
            </a:r>
            <a:r>
              <a:rPr lang="en-CA" dirty="0" smtClean="0"/>
              <a:t> de questions</a:t>
            </a:r>
            <a:endParaRPr lang="fr-CA" dirty="0" smtClean="0"/>
          </a:p>
        </p:txBody>
      </p:sp>
      <p:sp>
        <p:nvSpPr>
          <p:cNvPr id="26626" name="Espace réservé du contenu 2"/>
          <p:cNvSpPr>
            <a:spLocks noGrp="1"/>
          </p:cNvSpPr>
          <p:nvPr>
            <p:ph idx="1"/>
          </p:nvPr>
        </p:nvSpPr>
        <p:spPr>
          <a:xfrm>
            <a:off x="1619794" y="1979613"/>
            <a:ext cx="9734006" cy="3946525"/>
          </a:xfrm>
        </p:spPr>
        <p:txBody>
          <a:bodyPr/>
          <a:lstStyle/>
          <a:p>
            <a:pPr marL="0" indent="0">
              <a:buNone/>
            </a:pPr>
            <a:r>
              <a:rPr lang="en-CA" dirty="0" smtClean="0"/>
              <a:t>À tour de rôle entre les 6 sites de visio-conférence.</a:t>
            </a:r>
          </a:p>
          <a:p>
            <a:pPr>
              <a:buFont typeface="Arial" charset="0"/>
              <a:buNone/>
            </a:pPr>
            <a:endParaRPr lang="en-CA" dirty="0" smtClean="0"/>
          </a:p>
          <a:p>
            <a:pPr marL="0" indent="0">
              <a:buNone/>
            </a:pPr>
            <a:r>
              <a:rPr lang="en-CA" dirty="0" smtClean="0"/>
              <a:t>S.V.P. </a:t>
            </a:r>
            <a:r>
              <a:rPr lang="fr-CA" dirty="0" smtClean="0"/>
              <a:t>identifiez-vous</a:t>
            </a:r>
            <a:r>
              <a:rPr lang="en-CA" dirty="0" smtClean="0"/>
              <a:t> avant de poser votre question :</a:t>
            </a:r>
          </a:p>
          <a:p>
            <a:pPr marL="0" indent="0">
              <a:buNone/>
            </a:pPr>
            <a:endParaRPr lang="en-CA" sz="800" dirty="0" smtClean="0"/>
          </a:p>
          <a:p>
            <a:pPr marL="742950" lvl="1" indent="-285750"/>
            <a:r>
              <a:rPr lang="fr-CA" dirty="0" smtClean="0"/>
              <a:t>Votre nom;</a:t>
            </a:r>
          </a:p>
          <a:p>
            <a:pPr marL="742950" lvl="1" indent="-285750"/>
            <a:r>
              <a:rPr lang="fr-CA" dirty="0" smtClean="0"/>
              <a:t>Votre titre d’emploi;</a:t>
            </a:r>
          </a:p>
          <a:p>
            <a:pPr marL="742950" lvl="1" indent="-285750"/>
            <a:r>
              <a:rPr lang="fr-CA" dirty="0" smtClean="0"/>
              <a:t>Votre service/direction et votre lieu de travail.</a:t>
            </a:r>
          </a:p>
        </p:txBody>
      </p:sp>
    </p:spTree>
    <p:extLst>
      <p:ext uri="{BB962C8B-B14F-4D97-AF65-F5344CB8AC3E}">
        <p14:creationId xmlns:p14="http://schemas.microsoft.com/office/powerpoint/2010/main" val="390234982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CADRE CONCEPTUEL EN ÉTHIQUE</a:t>
            </a:r>
            <a:endParaRPr lang="fr-CA" dirty="0"/>
          </a:p>
        </p:txBody>
      </p:sp>
      <p:sp>
        <p:nvSpPr>
          <p:cNvPr id="3" name="Espace réservé du contenu 2"/>
          <p:cNvSpPr>
            <a:spLocks noGrp="1"/>
          </p:cNvSpPr>
          <p:nvPr>
            <p:ph idx="1"/>
          </p:nvPr>
        </p:nvSpPr>
        <p:spPr/>
        <p:txBody>
          <a:bodyPr/>
          <a:lstStyle/>
          <a:p>
            <a:r>
              <a:rPr lang="fr-CA" dirty="0" smtClean="0"/>
              <a:t>Madame Manon </a:t>
            </a:r>
            <a:r>
              <a:rPr lang="fr-CA" dirty="0" err="1" smtClean="0"/>
              <a:t>Joyal</a:t>
            </a:r>
            <a:r>
              <a:rPr lang="fr-CA" dirty="0" smtClean="0"/>
              <a:t>, </a:t>
            </a:r>
            <a:r>
              <a:rPr lang="fr-CA" dirty="0"/>
              <a:t>c</a:t>
            </a:r>
            <a:r>
              <a:rPr lang="fr-CA" dirty="0" smtClean="0"/>
              <a:t>onseillère en éthique à la direction de la qualité évaluation performance et éthique </a:t>
            </a:r>
          </a:p>
          <a:p>
            <a:endParaRPr lang="fr-CA" dirty="0"/>
          </a:p>
          <a:p>
            <a:r>
              <a:rPr lang="fr-CA" dirty="0" smtClean="0"/>
              <a:t>Madame Delphine </a:t>
            </a:r>
            <a:r>
              <a:rPr lang="fr-CA" dirty="0" err="1" smtClean="0"/>
              <a:t>Roigt</a:t>
            </a:r>
            <a:r>
              <a:rPr lang="fr-CA" dirty="0"/>
              <a:t>, conseillère en éthique à la direction de la qualité évaluation performance et éthique </a:t>
            </a:r>
          </a:p>
        </p:txBody>
      </p:sp>
    </p:spTree>
    <p:extLst>
      <p:ext uri="{BB962C8B-B14F-4D97-AF65-F5344CB8AC3E}">
        <p14:creationId xmlns:p14="http://schemas.microsoft.com/office/powerpoint/2010/main" val="76274432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A8F3AEAD-B801-0245-B740-8D0F57FB0B67}"/>
              </a:ext>
            </a:extLst>
          </p:cNvPr>
          <p:cNvSpPr>
            <a:spLocks noGrp="1"/>
          </p:cNvSpPr>
          <p:nvPr>
            <p:ph type="ctrTitle"/>
          </p:nvPr>
        </p:nvSpPr>
        <p:spPr/>
        <p:txBody>
          <a:bodyPr>
            <a:normAutofit/>
          </a:bodyPr>
          <a:lstStyle/>
          <a:p>
            <a:pPr algn="ctr"/>
            <a:r>
              <a:rPr lang="fr-CA" sz="2800" dirty="0" smtClean="0"/>
              <a:t>Présentation à l’assemblée générale annuelle du Conseil multidisciplinaire du cadre conceptuel et de l’organisation des services en éthique</a:t>
            </a:r>
            <a:endParaRPr lang="fr-FR" sz="2800" dirty="0"/>
          </a:p>
        </p:txBody>
      </p:sp>
      <p:sp>
        <p:nvSpPr>
          <p:cNvPr id="3" name="Sous-titre 2">
            <a:extLst>
              <a:ext uri="{FF2B5EF4-FFF2-40B4-BE49-F238E27FC236}">
                <a16:creationId xmlns:a16="http://schemas.microsoft.com/office/drawing/2014/main" xmlns="" id="{49097BBE-1BE9-BC4E-9053-080FEAB1C1D6}"/>
              </a:ext>
            </a:extLst>
          </p:cNvPr>
          <p:cNvSpPr>
            <a:spLocks noGrp="1"/>
          </p:cNvSpPr>
          <p:nvPr>
            <p:ph type="subTitle" idx="1"/>
          </p:nvPr>
        </p:nvSpPr>
        <p:spPr>
          <a:xfrm>
            <a:off x="4653022" y="4234336"/>
            <a:ext cx="6014977" cy="1655762"/>
          </a:xfrm>
        </p:spPr>
        <p:txBody>
          <a:bodyPr>
            <a:noAutofit/>
          </a:bodyPr>
          <a:lstStyle/>
          <a:p>
            <a:r>
              <a:rPr lang="fr-CA" sz="2000" dirty="0">
                <a:solidFill>
                  <a:schemeClr val="tx1">
                    <a:lumMod val="50000"/>
                    <a:lumOff val="50000"/>
                  </a:schemeClr>
                </a:solidFill>
              </a:rPr>
              <a:t>Direction de la qualité, évaluation, performance et éthique</a:t>
            </a:r>
          </a:p>
          <a:p>
            <a:r>
              <a:rPr lang="fr-CA" sz="2000" dirty="0">
                <a:solidFill>
                  <a:schemeClr val="tx1">
                    <a:lumMod val="50000"/>
                    <a:lumOff val="50000"/>
                  </a:schemeClr>
                </a:solidFill>
              </a:rPr>
              <a:t>Service d’éthique</a:t>
            </a:r>
          </a:p>
          <a:p>
            <a:r>
              <a:rPr lang="fr-CA" sz="2000" dirty="0" smtClean="0">
                <a:solidFill>
                  <a:schemeClr val="tx1">
                    <a:lumMod val="50000"/>
                    <a:lumOff val="50000"/>
                  </a:schemeClr>
                </a:solidFill>
              </a:rPr>
              <a:t>4 juin </a:t>
            </a:r>
            <a:r>
              <a:rPr lang="fr-CA" sz="2000" dirty="0">
                <a:solidFill>
                  <a:schemeClr val="tx1">
                    <a:lumMod val="50000"/>
                    <a:lumOff val="50000"/>
                  </a:schemeClr>
                </a:solidFill>
              </a:rPr>
              <a:t>2018</a:t>
            </a:r>
            <a:endParaRPr lang="fr-FR" sz="2000" dirty="0">
              <a:solidFill>
                <a:schemeClr val="tx1">
                  <a:lumMod val="50000"/>
                  <a:lumOff val="50000"/>
                </a:schemeClr>
              </a:solidFill>
            </a:endParaRPr>
          </a:p>
        </p:txBody>
      </p:sp>
    </p:spTree>
    <p:extLst>
      <p:ext uri="{BB962C8B-B14F-4D97-AF65-F5344CB8AC3E}">
        <p14:creationId xmlns:p14="http://schemas.microsoft.com/office/powerpoint/2010/main" val="321652213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CA" dirty="0" smtClean="0"/>
              <a:t>OBJECTIFS</a:t>
            </a:r>
            <a:endParaRPr lang="fr-CA" dirty="0"/>
          </a:p>
        </p:txBody>
      </p:sp>
      <p:sp>
        <p:nvSpPr>
          <p:cNvPr id="3" name="Espace réservé du contenu 2"/>
          <p:cNvSpPr>
            <a:spLocks noGrp="1"/>
          </p:cNvSpPr>
          <p:nvPr>
            <p:ph idx="1"/>
          </p:nvPr>
        </p:nvSpPr>
        <p:spPr/>
        <p:txBody>
          <a:bodyPr/>
          <a:lstStyle/>
          <a:p>
            <a:pPr>
              <a:buFont typeface="Wingdings" panose="05000000000000000000" pitchFamily="2" charset="2"/>
              <a:buChar char="Ø"/>
            </a:pPr>
            <a:r>
              <a:rPr lang="fr-CA" dirty="0" smtClean="0"/>
              <a:t>Présenter le cadre conceptuel et l’organisation des services</a:t>
            </a:r>
          </a:p>
          <a:p>
            <a:pPr lvl="1"/>
            <a:r>
              <a:rPr lang="fr-CA" sz="1800" dirty="0" smtClean="0"/>
              <a:t>La nouvelle vision de l’éthique au CIUSSS-EMTL</a:t>
            </a:r>
          </a:p>
          <a:p>
            <a:pPr lvl="1"/>
            <a:r>
              <a:rPr lang="fr-CA" sz="1800" dirty="0" smtClean="0"/>
              <a:t>L’offre de services en éthique au CIUSSS-EMTL</a:t>
            </a:r>
          </a:p>
          <a:p>
            <a:pPr lvl="1"/>
            <a:endParaRPr lang="fr-CA" dirty="0"/>
          </a:p>
          <a:p>
            <a:pPr>
              <a:buFont typeface="Wingdings" panose="05000000000000000000" pitchFamily="2" charset="2"/>
              <a:buChar char="Ø"/>
            </a:pPr>
            <a:r>
              <a:rPr lang="fr-CA" dirty="0" smtClean="0"/>
              <a:t>Échanger avec les membres du Conseil multidisciplinaire quant à leur contribution au déploiement de la grande communauté de pratique en éthique du CIUSSS-EMTL</a:t>
            </a:r>
          </a:p>
        </p:txBody>
      </p:sp>
    </p:spTree>
    <p:extLst>
      <p:ext uri="{BB962C8B-B14F-4D97-AF65-F5344CB8AC3E}">
        <p14:creationId xmlns:p14="http://schemas.microsoft.com/office/powerpoint/2010/main" val="18197155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CA" dirty="0"/>
              <a:t>DÉFINITION DE L’ÉTHIQUE</a:t>
            </a:r>
          </a:p>
        </p:txBody>
      </p:sp>
      <p:sp>
        <p:nvSpPr>
          <p:cNvPr id="3" name="Espace réservé du contenu 2"/>
          <p:cNvSpPr>
            <a:spLocks noGrp="1"/>
          </p:cNvSpPr>
          <p:nvPr>
            <p:ph idx="1"/>
          </p:nvPr>
        </p:nvSpPr>
        <p:spPr/>
        <p:txBody>
          <a:bodyPr>
            <a:normAutofit lnSpcReduction="10000"/>
          </a:bodyPr>
          <a:lstStyle/>
          <a:p>
            <a:pPr>
              <a:buFont typeface="Wingdings" panose="05000000000000000000" pitchFamily="2" charset="2"/>
              <a:buChar char="Ø"/>
            </a:pPr>
            <a:r>
              <a:rPr lang="fr-CA" sz="2400" dirty="0"/>
              <a:t>L’éthique cherche à éclairer l’agir humain dans son contexte vivant et à prendre la meilleure décision en situation, quelle qu’elle soit. Peu importe la théorie qu’elle met en œuvre, l’éthique a comme finalité une </a:t>
            </a:r>
            <a:r>
              <a:rPr lang="fr-CA" sz="2400" b="1" dirty="0"/>
              <a:t>décision moralement défendable </a:t>
            </a:r>
            <a:r>
              <a:rPr lang="fr-CA" sz="2400" dirty="0"/>
              <a:t>qui </a:t>
            </a:r>
            <a:r>
              <a:rPr lang="fr-CA" sz="2400" b="1" dirty="0"/>
              <a:t>honore l’intérêt supérieur </a:t>
            </a:r>
            <a:r>
              <a:rPr lang="fr-CA" sz="2400" dirty="0"/>
              <a:t>des personnes impliquées. Elle recherche l’équilibre entre plusieurs impératifs.</a:t>
            </a:r>
          </a:p>
          <a:p>
            <a:pPr marL="0" indent="0">
              <a:buNone/>
            </a:pPr>
            <a:r>
              <a:rPr lang="fr-CA" sz="2400" dirty="0"/>
              <a:t> </a:t>
            </a:r>
          </a:p>
          <a:p>
            <a:pPr>
              <a:buFont typeface="Wingdings" panose="05000000000000000000" pitchFamily="2" charset="2"/>
              <a:buChar char="Ø"/>
            </a:pPr>
            <a:r>
              <a:rPr lang="fr-CA" sz="2400" dirty="0"/>
              <a:t>Par son approche critique, l’éthique va </a:t>
            </a:r>
            <a:r>
              <a:rPr lang="fr-CA" sz="2400" b="1" dirty="0"/>
              <a:t>au-delà de l’opinion personnelle et de la réaction émotive pure</a:t>
            </a:r>
            <a:r>
              <a:rPr lang="fr-CA" sz="2400" dirty="0"/>
              <a:t>. La pratique de l’éthique vise donc à </a:t>
            </a:r>
            <a:r>
              <a:rPr lang="fr-CA" sz="2400" b="1" dirty="0"/>
              <a:t>intégrer le souci et la réflexion éthique </a:t>
            </a:r>
            <a:r>
              <a:rPr lang="fr-CA" sz="2400" dirty="0"/>
              <a:t>dans l’organisation et la prestation des soins de santé et les services sociaux offerts aux usagers et à leurs proches.</a:t>
            </a:r>
          </a:p>
          <a:p>
            <a:endParaRPr lang="fr-CA" sz="2400" dirty="0"/>
          </a:p>
        </p:txBody>
      </p:sp>
    </p:spTree>
    <p:extLst>
      <p:ext uri="{BB962C8B-B14F-4D97-AF65-F5344CB8AC3E}">
        <p14:creationId xmlns:p14="http://schemas.microsoft.com/office/powerpoint/2010/main" val="346219270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010F5B88-D4AA-D14F-B290-C79A2955EC05}"/>
              </a:ext>
            </a:extLst>
          </p:cNvPr>
          <p:cNvSpPr>
            <a:spLocks noGrp="1"/>
          </p:cNvSpPr>
          <p:nvPr>
            <p:ph type="title"/>
          </p:nvPr>
        </p:nvSpPr>
        <p:spPr/>
        <p:txBody>
          <a:bodyPr/>
          <a:lstStyle/>
          <a:p>
            <a:pPr algn="ctr"/>
            <a:r>
              <a:rPr lang="fr-CA" dirty="0"/>
              <a:t>VISION DE L’ÉTHIQUE </a:t>
            </a:r>
            <a:endParaRPr lang="fr-FR" dirty="0"/>
          </a:p>
        </p:txBody>
      </p:sp>
      <p:sp>
        <p:nvSpPr>
          <p:cNvPr id="3" name="Espace réservé du contenu 2">
            <a:extLst>
              <a:ext uri="{FF2B5EF4-FFF2-40B4-BE49-F238E27FC236}">
                <a16:creationId xmlns:a16="http://schemas.microsoft.com/office/drawing/2014/main" xmlns="" id="{09201D5C-339C-494E-8704-8ACA8B94AD58}"/>
              </a:ext>
            </a:extLst>
          </p:cNvPr>
          <p:cNvSpPr>
            <a:spLocks noGrp="1"/>
          </p:cNvSpPr>
          <p:nvPr>
            <p:ph idx="1"/>
          </p:nvPr>
        </p:nvSpPr>
        <p:spPr/>
        <p:txBody>
          <a:bodyPr>
            <a:normAutofit/>
          </a:bodyPr>
          <a:lstStyle/>
          <a:p>
            <a:pPr>
              <a:buFont typeface="Wingdings" pitchFamily="2" charset="2"/>
              <a:buChar char="Ø"/>
            </a:pPr>
            <a:r>
              <a:rPr lang="fr-CA" dirty="0"/>
              <a:t>Vision intégrée de l’éthique au CIUSSS-EMTL:</a:t>
            </a:r>
          </a:p>
          <a:p>
            <a:r>
              <a:rPr lang="fr-CA" sz="1800" dirty="0"/>
              <a:t>Processus de réflexion </a:t>
            </a:r>
            <a:r>
              <a:rPr lang="fr-CA" sz="1800" dirty="0" smtClean="0"/>
              <a:t>continu et partagé par l’ensemble des acteurs;</a:t>
            </a:r>
          </a:p>
          <a:p>
            <a:r>
              <a:rPr lang="en-CA" sz="1800" dirty="0" smtClean="0"/>
              <a:t>Éthique de proximité</a:t>
            </a:r>
          </a:p>
          <a:p>
            <a:r>
              <a:rPr lang="en-CA" sz="1800" dirty="0" smtClean="0"/>
              <a:t>Exit les “comités de sages” et les procédures formelles et complexes!</a:t>
            </a:r>
            <a:endParaRPr lang="fr-CA" sz="1800" dirty="0"/>
          </a:p>
          <a:p>
            <a:pPr>
              <a:buFontTx/>
              <a:buChar char="-"/>
            </a:pPr>
            <a:endParaRPr lang="fr-CA" sz="1800" dirty="0"/>
          </a:p>
          <a:p>
            <a:pPr>
              <a:buFont typeface="Wingdings" pitchFamily="2" charset="2"/>
              <a:buChar char="Ø"/>
            </a:pPr>
            <a:r>
              <a:rPr lang="fr-CA" dirty="0"/>
              <a:t>Le processus que préconise l’éthique:</a:t>
            </a:r>
          </a:p>
          <a:p>
            <a:r>
              <a:rPr lang="fr-CA" sz="1800" dirty="0"/>
              <a:t>Que devrais-je faire?</a:t>
            </a:r>
          </a:p>
          <a:p>
            <a:r>
              <a:rPr lang="fr-CA" sz="1800" dirty="0"/>
              <a:t>Pourquoi</a:t>
            </a:r>
            <a:r>
              <a:rPr lang="fr-CA" sz="1800" dirty="0">
                <a:solidFill>
                  <a:schemeClr val="bg2"/>
                </a:solidFill>
              </a:rPr>
              <a:t> </a:t>
            </a:r>
            <a:r>
              <a:rPr lang="fr-CA" sz="1800" dirty="0"/>
              <a:t>devrais-je le faire?</a:t>
            </a:r>
          </a:p>
          <a:p>
            <a:r>
              <a:rPr lang="fr-CA" sz="1800" dirty="0"/>
              <a:t>Comment devrais-je le faire? </a:t>
            </a:r>
          </a:p>
          <a:p>
            <a:pPr>
              <a:buFontTx/>
              <a:buChar char="-"/>
            </a:pPr>
            <a:endParaRPr lang="fr-FR" dirty="0"/>
          </a:p>
        </p:txBody>
      </p:sp>
    </p:spTree>
    <p:extLst>
      <p:ext uri="{BB962C8B-B14F-4D97-AF65-F5344CB8AC3E}">
        <p14:creationId xmlns:p14="http://schemas.microsoft.com/office/powerpoint/2010/main" val="13110931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E586C6D4-0781-CC49-A464-2CD6ACD7CE7C}"/>
              </a:ext>
            </a:extLst>
          </p:cNvPr>
          <p:cNvSpPr>
            <a:spLocks noGrp="1"/>
          </p:cNvSpPr>
          <p:nvPr>
            <p:ph type="title"/>
          </p:nvPr>
        </p:nvSpPr>
        <p:spPr/>
        <p:txBody>
          <a:bodyPr>
            <a:noAutofit/>
          </a:bodyPr>
          <a:lstStyle/>
          <a:p>
            <a:pPr algn="ctr"/>
            <a:r>
              <a:rPr lang="fr-CA" dirty="0" smtClean="0"/>
              <a:t>MISSION DU SERVICE D’ÉTHIQUE</a:t>
            </a:r>
            <a:br>
              <a:rPr lang="fr-CA" dirty="0" smtClean="0"/>
            </a:br>
            <a:endParaRPr lang="fr-FR" dirty="0"/>
          </a:p>
        </p:txBody>
      </p:sp>
      <p:sp>
        <p:nvSpPr>
          <p:cNvPr id="3" name="Espace réservé du contenu 2">
            <a:extLst>
              <a:ext uri="{FF2B5EF4-FFF2-40B4-BE49-F238E27FC236}">
                <a16:creationId xmlns:a16="http://schemas.microsoft.com/office/drawing/2014/main" xmlns="" id="{1EFAFBC4-4B6C-A842-8C86-752DC71CE309}"/>
              </a:ext>
            </a:extLst>
          </p:cNvPr>
          <p:cNvSpPr>
            <a:spLocks noGrp="1"/>
          </p:cNvSpPr>
          <p:nvPr>
            <p:ph idx="1"/>
          </p:nvPr>
        </p:nvSpPr>
        <p:spPr/>
        <p:txBody>
          <a:bodyPr>
            <a:normAutofit fontScale="62500" lnSpcReduction="20000"/>
          </a:bodyPr>
          <a:lstStyle/>
          <a:p>
            <a:pPr marL="0" indent="0">
              <a:buNone/>
            </a:pPr>
            <a:endParaRPr lang="fr-CA" sz="4300" dirty="0"/>
          </a:p>
          <a:p>
            <a:r>
              <a:rPr lang="fr-CA" sz="2900" dirty="0" smtClean="0"/>
              <a:t>Promouvoir toutes les </a:t>
            </a:r>
            <a:r>
              <a:rPr lang="fr-CA" sz="2900" dirty="0"/>
              <a:t>dimensions de l’éthique à travers </a:t>
            </a:r>
            <a:endParaRPr lang="fr-CA" sz="2900" dirty="0" smtClean="0"/>
          </a:p>
          <a:p>
            <a:pPr marL="0" indent="0">
              <a:buNone/>
            </a:pPr>
            <a:r>
              <a:rPr lang="fr-CA" sz="2900" dirty="0" smtClean="0"/>
              <a:t>    l’organisation; </a:t>
            </a:r>
          </a:p>
          <a:p>
            <a:r>
              <a:rPr lang="fr-CA" sz="2900" dirty="0" smtClean="0"/>
              <a:t>Développer </a:t>
            </a:r>
            <a:r>
              <a:rPr lang="fr-CA" sz="2900" dirty="0"/>
              <a:t>les ressources en éthique pour l’ensemble du CIUSSS-EMTL</a:t>
            </a:r>
            <a:r>
              <a:rPr lang="fr-CA" sz="2900" dirty="0" smtClean="0"/>
              <a:t>;</a:t>
            </a:r>
            <a:endParaRPr lang="fr-CA" sz="2900" dirty="0"/>
          </a:p>
          <a:p>
            <a:r>
              <a:rPr lang="fr-CA" sz="2900" dirty="0" smtClean="0"/>
              <a:t>Favoriser </a:t>
            </a:r>
            <a:r>
              <a:rPr lang="fr-CA" sz="2900" dirty="0"/>
              <a:t>l’intégration d’une culture partagée de </a:t>
            </a:r>
            <a:r>
              <a:rPr lang="fr-CA" sz="2900" dirty="0" smtClean="0"/>
              <a:t>l’éthique au sein de notre établissement;</a:t>
            </a:r>
            <a:endParaRPr lang="fr-CA" sz="2900" dirty="0"/>
          </a:p>
          <a:p>
            <a:r>
              <a:rPr lang="fr-CA" sz="2900" dirty="0" smtClean="0"/>
              <a:t>Offrir </a:t>
            </a:r>
            <a:r>
              <a:rPr lang="fr-CA" sz="2900" dirty="0"/>
              <a:t>des services de consultation;</a:t>
            </a:r>
          </a:p>
          <a:p>
            <a:r>
              <a:rPr lang="fr-CA" sz="2900" dirty="0" smtClean="0"/>
              <a:t>Animer divers </a:t>
            </a:r>
            <a:r>
              <a:rPr lang="fr-CA" sz="2900" dirty="0"/>
              <a:t>comités en lien avec des problématiques éthiques;</a:t>
            </a:r>
          </a:p>
          <a:p>
            <a:r>
              <a:rPr lang="fr-CA" sz="2900" dirty="0" smtClean="0"/>
              <a:t>Contribuer </a:t>
            </a:r>
            <a:r>
              <a:rPr lang="fr-CA" sz="2900" dirty="0"/>
              <a:t>à la conduite intègre en éthique;</a:t>
            </a:r>
          </a:p>
          <a:p>
            <a:r>
              <a:rPr lang="fr-CA" sz="2900" dirty="0" smtClean="0"/>
              <a:t>Dispenser </a:t>
            </a:r>
            <a:r>
              <a:rPr lang="fr-CA" sz="2900" dirty="0"/>
              <a:t>de la </a:t>
            </a:r>
            <a:r>
              <a:rPr lang="fr-CA" sz="2900" dirty="0" smtClean="0"/>
              <a:t>formation et organiser des activités de transfert des connaissances et de réseautage;</a:t>
            </a:r>
            <a:endParaRPr lang="fr-CA" sz="2900" dirty="0"/>
          </a:p>
          <a:p>
            <a:r>
              <a:rPr lang="fr-CA" sz="2900" dirty="0" smtClean="0"/>
              <a:t>Participer </a:t>
            </a:r>
            <a:r>
              <a:rPr lang="fr-CA" sz="2900" dirty="0"/>
              <a:t>à la mission universitaire d’enseignement et de recherche;</a:t>
            </a:r>
          </a:p>
          <a:p>
            <a:r>
              <a:rPr lang="fr-CA" sz="2900" dirty="0" smtClean="0"/>
              <a:t>Contribuer </a:t>
            </a:r>
            <a:r>
              <a:rPr lang="fr-CA" sz="2900" dirty="0"/>
              <a:t>au rayonnement de notre organisation. </a:t>
            </a:r>
          </a:p>
          <a:p>
            <a:pPr>
              <a:buFont typeface="Wingdings" pitchFamily="2" charset="2"/>
              <a:buChar char="Ø"/>
            </a:pPr>
            <a:endParaRPr lang="fr-FR" sz="2900" dirty="0"/>
          </a:p>
        </p:txBody>
      </p:sp>
    </p:spTree>
    <p:extLst>
      <p:ext uri="{BB962C8B-B14F-4D97-AF65-F5344CB8AC3E}">
        <p14:creationId xmlns:p14="http://schemas.microsoft.com/office/powerpoint/2010/main" val="156472319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B129F784-0628-DC46-A90D-8DD2AE46F308}"/>
              </a:ext>
            </a:extLst>
          </p:cNvPr>
          <p:cNvSpPr>
            <a:spLocks noGrp="1"/>
          </p:cNvSpPr>
          <p:nvPr>
            <p:ph type="title"/>
          </p:nvPr>
        </p:nvSpPr>
        <p:spPr/>
        <p:txBody>
          <a:bodyPr/>
          <a:lstStyle/>
          <a:p>
            <a:pPr algn="ctr"/>
            <a:r>
              <a:rPr lang="fr-CA" dirty="0"/>
              <a:t>APPLICATIONS DE L’ÉTHIQUE</a:t>
            </a:r>
            <a:endParaRPr lang="fr-FR" dirty="0"/>
          </a:p>
        </p:txBody>
      </p:sp>
      <p:sp>
        <p:nvSpPr>
          <p:cNvPr id="3" name="Espace réservé du contenu 2">
            <a:extLst>
              <a:ext uri="{FF2B5EF4-FFF2-40B4-BE49-F238E27FC236}">
                <a16:creationId xmlns:a16="http://schemas.microsoft.com/office/drawing/2014/main" xmlns="" id="{2D200CD5-5BD4-9744-AC5E-306F8B9508D7}"/>
              </a:ext>
            </a:extLst>
          </p:cNvPr>
          <p:cNvSpPr>
            <a:spLocks noGrp="1"/>
          </p:cNvSpPr>
          <p:nvPr>
            <p:ph idx="1"/>
          </p:nvPr>
        </p:nvSpPr>
        <p:spPr/>
        <p:txBody>
          <a:bodyPr/>
          <a:lstStyle/>
          <a:p>
            <a:r>
              <a:rPr lang="fr-CA" dirty="0"/>
              <a:t>Secteurs de l’éthique dans notre organisation</a:t>
            </a:r>
          </a:p>
          <a:p>
            <a:pPr marL="0" indent="0">
              <a:buNone/>
            </a:pPr>
            <a:endParaRPr lang="fr-FR" dirty="0"/>
          </a:p>
        </p:txBody>
      </p:sp>
      <p:graphicFrame>
        <p:nvGraphicFramePr>
          <p:cNvPr id="4" name="Espace réservé du contenu 3"/>
          <p:cNvGraphicFramePr>
            <a:graphicFrameLocks/>
          </p:cNvGraphicFramePr>
          <p:nvPr>
            <p:extLst/>
          </p:nvPr>
        </p:nvGraphicFramePr>
        <p:xfrm>
          <a:off x="838200" y="2033588"/>
          <a:ext cx="10515600" cy="38925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Ellipse 4"/>
          <p:cNvSpPr/>
          <p:nvPr/>
        </p:nvSpPr>
        <p:spPr>
          <a:xfrm>
            <a:off x="2863515" y="5197642"/>
            <a:ext cx="1564106" cy="8422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100" dirty="0" smtClean="0"/>
              <a:t>Éthique en recherche (conduite responsable)</a:t>
            </a:r>
            <a:endParaRPr lang="fr-CA" sz="1100" dirty="0"/>
          </a:p>
        </p:txBody>
      </p:sp>
    </p:spTree>
    <p:extLst>
      <p:ext uri="{BB962C8B-B14F-4D97-AF65-F5344CB8AC3E}">
        <p14:creationId xmlns:p14="http://schemas.microsoft.com/office/powerpoint/2010/main" val="22418462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dirty="0"/>
              <a:t>Adoption de </a:t>
            </a:r>
            <a:r>
              <a:rPr lang="fr-CA" dirty="0"/>
              <a:t>l’ordre</a:t>
            </a:r>
            <a:r>
              <a:rPr lang="en-CA" dirty="0"/>
              <a:t> du jour</a:t>
            </a:r>
            <a:endParaRPr lang="fr-CA" dirty="0"/>
          </a:p>
        </p:txBody>
      </p:sp>
      <p:sp>
        <p:nvSpPr>
          <p:cNvPr id="3" name="Espace réservé du contenu 2"/>
          <p:cNvSpPr>
            <a:spLocks noGrp="1"/>
          </p:cNvSpPr>
          <p:nvPr>
            <p:ph idx="1"/>
          </p:nvPr>
        </p:nvSpPr>
        <p:spPr/>
        <p:txBody>
          <a:bodyPr/>
          <a:lstStyle/>
          <a:p>
            <a:endParaRPr lang="fr-CA" dirty="0" smtClean="0"/>
          </a:p>
          <a:p>
            <a:endParaRPr lang="fr-CA" dirty="0"/>
          </a:p>
          <a:p>
            <a:endParaRPr lang="fr-CA" dirty="0" smtClean="0"/>
          </a:p>
          <a:p>
            <a:r>
              <a:rPr lang="fr-CA" dirty="0" smtClean="0"/>
              <a:t>Sur </a:t>
            </a:r>
            <a:r>
              <a:rPr lang="fr-CA" dirty="0"/>
              <a:t>proposition de ….. et appuyée par ….. le procès-verbal est adopté.</a:t>
            </a:r>
          </a:p>
          <a:p>
            <a:endParaRPr lang="fr-CA" dirty="0"/>
          </a:p>
        </p:txBody>
      </p:sp>
    </p:spTree>
    <p:extLst>
      <p:ext uri="{BB962C8B-B14F-4D97-AF65-F5344CB8AC3E}">
        <p14:creationId xmlns:p14="http://schemas.microsoft.com/office/powerpoint/2010/main" val="291184084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16A88CA9-D360-7A40-9DC9-3C25EE9A46BB}"/>
              </a:ext>
            </a:extLst>
          </p:cNvPr>
          <p:cNvSpPr>
            <a:spLocks noGrp="1"/>
          </p:cNvSpPr>
          <p:nvPr>
            <p:ph type="title"/>
          </p:nvPr>
        </p:nvSpPr>
        <p:spPr/>
        <p:txBody>
          <a:bodyPr/>
          <a:lstStyle/>
          <a:p>
            <a:pPr algn="ctr"/>
            <a:r>
              <a:rPr lang="fr-CA" dirty="0"/>
              <a:t>ÉTHIQUE CLINIQUE</a:t>
            </a:r>
            <a:endParaRPr lang="fr-FR" dirty="0"/>
          </a:p>
        </p:txBody>
      </p:sp>
      <p:sp>
        <p:nvSpPr>
          <p:cNvPr id="3" name="Espace réservé du contenu 2">
            <a:extLst>
              <a:ext uri="{FF2B5EF4-FFF2-40B4-BE49-F238E27FC236}">
                <a16:creationId xmlns:a16="http://schemas.microsoft.com/office/drawing/2014/main" xmlns="" id="{93155813-F8C9-CB4E-9C21-39F87FDDE8AD}"/>
              </a:ext>
            </a:extLst>
          </p:cNvPr>
          <p:cNvSpPr>
            <a:spLocks noGrp="1"/>
          </p:cNvSpPr>
          <p:nvPr>
            <p:ph idx="1"/>
          </p:nvPr>
        </p:nvSpPr>
        <p:spPr/>
        <p:txBody>
          <a:bodyPr>
            <a:normAutofit/>
          </a:bodyPr>
          <a:lstStyle/>
          <a:p>
            <a:pPr>
              <a:buFont typeface="Wingdings" panose="05000000000000000000" pitchFamily="2" charset="2"/>
              <a:buChar char="Ø"/>
            </a:pPr>
            <a:r>
              <a:rPr lang="fr-CA" dirty="0"/>
              <a:t> </a:t>
            </a:r>
            <a:r>
              <a:rPr lang="fr-CA" sz="3000" dirty="0"/>
              <a:t>Éthique clinique </a:t>
            </a:r>
            <a:r>
              <a:rPr lang="fr-CA" sz="3000" dirty="0" smtClean="0"/>
              <a:t>touche, notamment, </a:t>
            </a:r>
            <a:r>
              <a:rPr lang="fr-CA" sz="3000" dirty="0"/>
              <a:t>les enjeux suivants:</a:t>
            </a:r>
          </a:p>
          <a:p>
            <a:pPr marL="0" indent="0">
              <a:buNone/>
            </a:pPr>
            <a:endParaRPr lang="fr-CA" sz="3000" dirty="0" smtClean="0"/>
          </a:p>
          <a:p>
            <a:r>
              <a:rPr lang="fr-CA" sz="1800" dirty="0" smtClean="0"/>
              <a:t> </a:t>
            </a:r>
            <a:r>
              <a:rPr lang="fr-CA" sz="1900" dirty="0" smtClean="0"/>
              <a:t>L’augmentation de la qualité et de l’efficience des soins (bienfaisance);</a:t>
            </a:r>
            <a:endParaRPr lang="fr-CA" sz="1900" dirty="0"/>
          </a:p>
          <a:p>
            <a:r>
              <a:rPr lang="fr-CA" sz="1900" dirty="0"/>
              <a:t> </a:t>
            </a:r>
            <a:r>
              <a:rPr lang="fr-CA" sz="1900" dirty="0" smtClean="0"/>
              <a:t>La diminution des soins inappropriés et des coûts associés (non malfaisance)    </a:t>
            </a:r>
          </a:p>
          <a:p>
            <a:r>
              <a:rPr lang="fr-CA" sz="1900" dirty="0" smtClean="0"/>
              <a:t> L’équité et la sécurité dans </a:t>
            </a:r>
            <a:r>
              <a:rPr lang="fr-CA" sz="1900" dirty="0"/>
              <a:t>l’offre de soins et </a:t>
            </a:r>
            <a:r>
              <a:rPr lang="fr-CA" sz="1900" dirty="0" smtClean="0"/>
              <a:t>services (justice);</a:t>
            </a:r>
          </a:p>
          <a:p>
            <a:r>
              <a:rPr lang="en-CA" sz="1900" dirty="0"/>
              <a:t> </a:t>
            </a:r>
            <a:r>
              <a:rPr lang="fr-CA" sz="1900" dirty="0"/>
              <a:t>Les soins de fin de </a:t>
            </a:r>
            <a:r>
              <a:rPr lang="fr-CA" sz="1900" dirty="0" smtClean="0"/>
              <a:t>vie (respect,dignité);</a:t>
            </a:r>
            <a:endParaRPr lang="fr-CA" sz="1900" dirty="0"/>
          </a:p>
          <a:p>
            <a:r>
              <a:rPr lang="fr-CA" sz="1900" dirty="0"/>
              <a:t> La </a:t>
            </a:r>
            <a:r>
              <a:rPr lang="fr-CA" sz="1900" dirty="0" smtClean="0"/>
              <a:t>participation/responsabilisation </a:t>
            </a:r>
            <a:r>
              <a:rPr lang="fr-CA" sz="1900" dirty="0"/>
              <a:t>de l’usager et ses proches au plan de soins </a:t>
            </a:r>
            <a:r>
              <a:rPr lang="fr-CA" sz="1900" dirty="0" smtClean="0"/>
              <a:t>et</a:t>
            </a:r>
          </a:p>
          <a:p>
            <a:pPr marL="0" indent="0">
              <a:buNone/>
            </a:pPr>
            <a:r>
              <a:rPr lang="en-CA" sz="1900" dirty="0" smtClean="0"/>
              <a:t>    services (autonomie); </a:t>
            </a:r>
            <a:endParaRPr lang="fr-CA" sz="1900" dirty="0" smtClean="0"/>
          </a:p>
          <a:p>
            <a:r>
              <a:rPr lang="fr-CA" sz="1900" dirty="0" smtClean="0"/>
              <a:t> Faire sens, prendre en compte la détresse morale des intervenants.</a:t>
            </a:r>
          </a:p>
          <a:p>
            <a:pPr>
              <a:buFont typeface="Wingdings" pitchFamily="2" charset="2"/>
              <a:buChar char="Ø"/>
            </a:pPr>
            <a:endParaRPr lang="fr-CA" sz="1900" dirty="0"/>
          </a:p>
          <a:p>
            <a:pPr>
              <a:buFont typeface="Wingdings" pitchFamily="2" charset="2"/>
              <a:buChar char="Ø"/>
            </a:pPr>
            <a:endParaRPr lang="fr-FR" sz="1800" dirty="0"/>
          </a:p>
        </p:txBody>
      </p:sp>
    </p:spTree>
    <p:extLst>
      <p:ext uri="{BB962C8B-B14F-4D97-AF65-F5344CB8AC3E}">
        <p14:creationId xmlns:p14="http://schemas.microsoft.com/office/powerpoint/2010/main" val="400155876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5D7331BE-653C-5E42-9F84-72EB3259BFD0}"/>
              </a:ext>
            </a:extLst>
          </p:cNvPr>
          <p:cNvSpPr>
            <a:spLocks noGrp="1"/>
          </p:cNvSpPr>
          <p:nvPr>
            <p:ph type="title"/>
          </p:nvPr>
        </p:nvSpPr>
        <p:spPr/>
        <p:txBody>
          <a:bodyPr/>
          <a:lstStyle/>
          <a:p>
            <a:pPr algn="ctr"/>
            <a:r>
              <a:rPr lang="fr-CA" dirty="0"/>
              <a:t>ORGANISATION DE </a:t>
            </a:r>
            <a:r>
              <a:rPr lang="fr-CA" dirty="0" smtClean="0"/>
              <a:t>L’ÉTHIQUE CLINIQUE </a:t>
            </a:r>
            <a:endParaRPr lang="fr-FR" dirty="0"/>
          </a:p>
        </p:txBody>
      </p:sp>
      <p:sp>
        <p:nvSpPr>
          <p:cNvPr id="3" name="Espace réservé du contenu 2">
            <a:extLst>
              <a:ext uri="{FF2B5EF4-FFF2-40B4-BE49-F238E27FC236}">
                <a16:creationId xmlns:a16="http://schemas.microsoft.com/office/drawing/2014/main" xmlns="" id="{54E6D1CF-0DAE-1449-B31F-DAAAFF3F9370}"/>
              </a:ext>
            </a:extLst>
          </p:cNvPr>
          <p:cNvSpPr>
            <a:spLocks noGrp="1"/>
          </p:cNvSpPr>
          <p:nvPr>
            <p:ph idx="1"/>
          </p:nvPr>
        </p:nvSpPr>
        <p:spPr/>
        <p:txBody>
          <a:bodyPr>
            <a:normAutofit/>
          </a:bodyPr>
          <a:lstStyle/>
          <a:p>
            <a:pPr>
              <a:buFont typeface="Wingdings" pitchFamily="2" charset="2"/>
              <a:buChar char="Ø"/>
            </a:pPr>
            <a:r>
              <a:rPr lang="fr-CA" dirty="0"/>
              <a:t> LA CONSULTATION EN ÉTHIQUE CLINIQUE:</a:t>
            </a:r>
          </a:p>
          <a:p>
            <a:pPr marL="0" indent="0">
              <a:buNone/>
            </a:pPr>
            <a:endParaRPr lang="fr-CA" dirty="0"/>
          </a:p>
          <a:p>
            <a:r>
              <a:rPr lang="fr-CA" sz="1800" dirty="0" smtClean="0"/>
              <a:t>Accessible directement </a:t>
            </a:r>
            <a:r>
              <a:rPr lang="fr-CA" sz="1800" dirty="0"/>
              <a:t>et rapidement </a:t>
            </a:r>
            <a:r>
              <a:rPr lang="fr-CA" sz="1800" dirty="0" smtClean="0"/>
              <a:t>et ouverte à tous (les </a:t>
            </a:r>
            <a:r>
              <a:rPr lang="fr-CA" sz="1800" dirty="0"/>
              <a:t>professionnels, les équipes, les usagers et leurs </a:t>
            </a:r>
            <a:r>
              <a:rPr lang="fr-CA" sz="1800" dirty="0" smtClean="0"/>
              <a:t>proches);</a:t>
            </a:r>
          </a:p>
          <a:p>
            <a:r>
              <a:rPr lang="fr-CA" sz="1800" dirty="0" smtClean="0"/>
              <a:t>S’adresse spécifiquement aux situations cliniques qui s’avèrent complexes quant </a:t>
            </a:r>
            <a:r>
              <a:rPr lang="fr-CA" sz="1800" dirty="0"/>
              <a:t>à la prestation de soins et </a:t>
            </a:r>
            <a:r>
              <a:rPr lang="fr-CA" sz="1800" dirty="0" smtClean="0"/>
              <a:t>services;</a:t>
            </a:r>
            <a:endParaRPr lang="fr-CA" sz="1800" dirty="0"/>
          </a:p>
          <a:p>
            <a:r>
              <a:rPr lang="fr-CA" sz="1800" dirty="0" smtClean="0"/>
              <a:t>Offrir </a:t>
            </a:r>
            <a:r>
              <a:rPr lang="fr-CA" sz="1800" dirty="0"/>
              <a:t>aux demandeurs une démarche structurée de soutien à la réflexion en </a:t>
            </a:r>
            <a:r>
              <a:rPr lang="fr-CA" sz="1800" dirty="0" smtClean="0"/>
              <a:t>éthique afin </a:t>
            </a:r>
            <a:r>
              <a:rPr lang="fr-CA" sz="1800" dirty="0"/>
              <a:t>de parvenir </a:t>
            </a:r>
            <a:r>
              <a:rPr lang="fr-CA" sz="1800" dirty="0" smtClean="0"/>
              <a:t>à </a:t>
            </a:r>
            <a:r>
              <a:rPr lang="fr-CA" sz="1800" dirty="0"/>
              <a:t>prendre les meilleures décisions possibles </a:t>
            </a:r>
            <a:r>
              <a:rPr lang="fr-CA" sz="1800" dirty="0" smtClean="0"/>
              <a:t>(instance consultative </a:t>
            </a:r>
            <a:r>
              <a:rPr lang="fr-CA" sz="1800" dirty="0"/>
              <a:t>et non décisionnelle</a:t>
            </a:r>
            <a:r>
              <a:rPr lang="fr-CA" sz="1800" dirty="0" smtClean="0"/>
              <a:t>).</a:t>
            </a:r>
          </a:p>
          <a:p>
            <a:pPr marL="0" indent="0">
              <a:buNone/>
            </a:pPr>
            <a:endParaRPr lang="fr-CA" sz="1800" dirty="0"/>
          </a:p>
          <a:p>
            <a:pPr marL="0" indent="0">
              <a:buNone/>
            </a:pPr>
            <a:endParaRPr lang="fr-CA" sz="1800" dirty="0"/>
          </a:p>
        </p:txBody>
      </p:sp>
    </p:spTree>
    <p:extLst>
      <p:ext uri="{BB962C8B-B14F-4D97-AF65-F5344CB8AC3E}">
        <p14:creationId xmlns:p14="http://schemas.microsoft.com/office/powerpoint/2010/main" val="310376149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5C57BFFA-E63F-0945-AA3A-3D4E0A31223D}"/>
              </a:ext>
            </a:extLst>
          </p:cNvPr>
          <p:cNvSpPr>
            <a:spLocks noGrp="1"/>
          </p:cNvSpPr>
          <p:nvPr>
            <p:ph type="title"/>
          </p:nvPr>
        </p:nvSpPr>
        <p:spPr/>
        <p:txBody>
          <a:bodyPr>
            <a:normAutofit fontScale="90000"/>
          </a:bodyPr>
          <a:lstStyle/>
          <a:p>
            <a:pPr algn="ctr"/>
            <a:r>
              <a:rPr lang="fr-CA" dirty="0"/>
              <a:t>ÉTHIQUE DE GOUVERANCE ET DE GESTION (organisationnelle)</a:t>
            </a:r>
            <a:endParaRPr lang="fr-FR" dirty="0"/>
          </a:p>
        </p:txBody>
      </p:sp>
      <p:sp>
        <p:nvSpPr>
          <p:cNvPr id="3" name="Espace réservé du contenu 2">
            <a:extLst>
              <a:ext uri="{FF2B5EF4-FFF2-40B4-BE49-F238E27FC236}">
                <a16:creationId xmlns:a16="http://schemas.microsoft.com/office/drawing/2014/main" xmlns="" id="{3518908A-E6FA-154C-8B72-E8F173AD0103}"/>
              </a:ext>
            </a:extLst>
          </p:cNvPr>
          <p:cNvSpPr>
            <a:spLocks noGrp="1"/>
          </p:cNvSpPr>
          <p:nvPr>
            <p:ph idx="1"/>
          </p:nvPr>
        </p:nvSpPr>
        <p:spPr/>
        <p:txBody>
          <a:bodyPr/>
          <a:lstStyle/>
          <a:p>
            <a:pPr>
              <a:buFont typeface="Wingdings" panose="05000000000000000000" pitchFamily="2" charset="2"/>
              <a:buChar char="Ø"/>
            </a:pPr>
            <a:r>
              <a:rPr lang="fr-CA" dirty="0"/>
              <a:t> Éthique organisationnelle </a:t>
            </a:r>
            <a:r>
              <a:rPr lang="fr-CA" dirty="0" smtClean="0"/>
              <a:t>touche, notamment, </a:t>
            </a:r>
            <a:r>
              <a:rPr lang="fr-CA" dirty="0"/>
              <a:t>les </a:t>
            </a:r>
            <a:r>
              <a:rPr lang="fr-CA" dirty="0" smtClean="0"/>
              <a:t>enjeux</a:t>
            </a:r>
          </a:p>
          <a:p>
            <a:pPr marL="0" indent="0">
              <a:buNone/>
            </a:pPr>
            <a:r>
              <a:rPr lang="en-CA" dirty="0"/>
              <a:t> </a:t>
            </a:r>
            <a:r>
              <a:rPr lang="en-CA" dirty="0" smtClean="0"/>
              <a:t>   suivants:</a:t>
            </a:r>
            <a:endParaRPr lang="fr-CA" dirty="0" smtClean="0"/>
          </a:p>
          <a:p>
            <a:pPr marL="0" indent="0">
              <a:buNone/>
            </a:pPr>
            <a:endParaRPr lang="fr-CA" dirty="0"/>
          </a:p>
          <a:p>
            <a:r>
              <a:rPr lang="fr-CA" sz="1800" dirty="0" smtClean="0"/>
              <a:t>Respect </a:t>
            </a:r>
            <a:r>
              <a:rPr lang="fr-CA" sz="1800" dirty="0"/>
              <a:t>de la mission et des priorités de notre organisation;</a:t>
            </a:r>
          </a:p>
          <a:p>
            <a:r>
              <a:rPr lang="fr-CA" sz="1800" dirty="0" smtClean="0"/>
              <a:t>Climat </a:t>
            </a:r>
            <a:r>
              <a:rPr lang="fr-CA" sz="1800" dirty="0"/>
              <a:t>de travail, relations entres employés, entre l’employeur et le personnel;</a:t>
            </a:r>
          </a:p>
          <a:p>
            <a:r>
              <a:rPr lang="fr-CA" sz="1800" dirty="0" smtClean="0"/>
              <a:t>Qualité </a:t>
            </a:r>
            <a:r>
              <a:rPr lang="fr-CA" sz="1800" dirty="0"/>
              <a:t>des transactions entre les employés et partenaires </a:t>
            </a:r>
            <a:r>
              <a:rPr lang="fr-CA" sz="1800" dirty="0" smtClean="0"/>
              <a:t>externes;</a:t>
            </a:r>
          </a:p>
          <a:p>
            <a:r>
              <a:rPr lang="fr-CA" sz="1800" dirty="0" smtClean="0"/>
              <a:t>Bonne </a:t>
            </a:r>
            <a:r>
              <a:rPr lang="fr-CA" sz="1800" dirty="0"/>
              <a:t>utilisation des deniers </a:t>
            </a:r>
            <a:r>
              <a:rPr lang="fr-CA" sz="1800" dirty="0" smtClean="0"/>
              <a:t>publics.</a:t>
            </a:r>
            <a:endParaRPr lang="fr-CA" sz="1800" dirty="0"/>
          </a:p>
          <a:p>
            <a:endParaRPr lang="fr-FR" sz="1800" dirty="0"/>
          </a:p>
        </p:txBody>
      </p:sp>
    </p:spTree>
    <p:extLst>
      <p:ext uri="{BB962C8B-B14F-4D97-AF65-F5344CB8AC3E}">
        <p14:creationId xmlns:p14="http://schemas.microsoft.com/office/powerpoint/2010/main" val="8240494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10184D72-C6BF-DE46-9E01-651C11D10671}"/>
              </a:ext>
            </a:extLst>
          </p:cNvPr>
          <p:cNvSpPr>
            <a:spLocks noGrp="1"/>
          </p:cNvSpPr>
          <p:nvPr>
            <p:ph type="title"/>
          </p:nvPr>
        </p:nvSpPr>
        <p:spPr/>
        <p:txBody>
          <a:bodyPr>
            <a:normAutofit/>
          </a:bodyPr>
          <a:lstStyle/>
          <a:p>
            <a:pPr algn="ctr"/>
            <a:r>
              <a:rPr lang="fr-CA" dirty="0"/>
              <a:t>ORGANISATION DE </a:t>
            </a:r>
            <a:r>
              <a:rPr lang="fr-CA" dirty="0" smtClean="0"/>
              <a:t>L’ÉTHIQUE ORGANISATIONNELLE</a:t>
            </a:r>
            <a:endParaRPr lang="fr-FR" dirty="0"/>
          </a:p>
        </p:txBody>
      </p:sp>
      <p:sp>
        <p:nvSpPr>
          <p:cNvPr id="3" name="Espace réservé du contenu 2">
            <a:extLst>
              <a:ext uri="{FF2B5EF4-FFF2-40B4-BE49-F238E27FC236}">
                <a16:creationId xmlns:a16="http://schemas.microsoft.com/office/drawing/2014/main" xmlns="" id="{9D0CCA16-5B8F-474D-AC6A-8951B0164D45}"/>
              </a:ext>
            </a:extLst>
          </p:cNvPr>
          <p:cNvSpPr>
            <a:spLocks noGrp="1"/>
          </p:cNvSpPr>
          <p:nvPr>
            <p:ph idx="1"/>
          </p:nvPr>
        </p:nvSpPr>
        <p:spPr/>
        <p:txBody>
          <a:bodyPr>
            <a:normAutofit/>
          </a:bodyPr>
          <a:lstStyle/>
          <a:p>
            <a:pPr>
              <a:buFont typeface="Wingdings" pitchFamily="2" charset="2"/>
              <a:buChar char="Ø"/>
            </a:pPr>
            <a:r>
              <a:rPr lang="fr-CA" sz="2400" dirty="0"/>
              <a:t>LE COMITÉ D’ÉTHIQUE CLINIQUE ET </a:t>
            </a:r>
            <a:r>
              <a:rPr lang="fr-CA" sz="2400" dirty="0" smtClean="0"/>
              <a:t>ORGANISATIONNELLE </a:t>
            </a:r>
            <a:r>
              <a:rPr lang="fr-CA" sz="2400" dirty="0"/>
              <a:t>(CÉCO): </a:t>
            </a:r>
          </a:p>
          <a:p>
            <a:pPr marL="0" indent="0">
              <a:buNone/>
            </a:pPr>
            <a:endParaRPr lang="fr-CA" sz="1800" dirty="0" smtClean="0"/>
          </a:p>
          <a:p>
            <a:r>
              <a:rPr lang="fr-CA" sz="1800" dirty="0" smtClean="0"/>
              <a:t>Recevoir </a:t>
            </a:r>
            <a:r>
              <a:rPr lang="fr-CA" sz="1800" dirty="0"/>
              <a:t>des questionnements sur des thématiques plus larges;</a:t>
            </a:r>
          </a:p>
          <a:p>
            <a:r>
              <a:rPr lang="fr-CA" sz="1800" dirty="0" smtClean="0"/>
              <a:t>Identifier les </a:t>
            </a:r>
            <a:r>
              <a:rPr lang="fr-CA" sz="1800" dirty="0"/>
              <a:t>tendances relatives aux problématiques, défis et enjeux éthiques récurrents; </a:t>
            </a:r>
          </a:p>
          <a:p>
            <a:r>
              <a:rPr lang="fr-CA" sz="1800" dirty="0" smtClean="0"/>
              <a:t>Former des </a:t>
            </a:r>
            <a:r>
              <a:rPr lang="fr-CA" sz="1800" dirty="0"/>
              <a:t>comités </a:t>
            </a:r>
            <a:r>
              <a:rPr lang="fr-CA" sz="1800" i="1" dirty="0"/>
              <a:t>ad hoc (</a:t>
            </a:r>
            <a:r>
              <a:rPr lang="fr-CA" sz="1800" dirty="0"/>
              <a:t>analyses éthiques/avis</a:t>
            </a:r>
            <a:r>
              <a:rPr lang="fr-CA" sz="1800" i="1" dirty="0"/>
              <a:t>);</a:t>
            </a:r>
            <a:endParaRPr lang="fr-CA" sz="1800" dirty="0"/>
          </a:p>
          <a:p>
            <a:r>
              <a:rPr lang="fr-CA" sz="1800" dirty="0" smtClean="0"/>
              <a:t>Courroie </a:t>
            </a:r>
            <a:r>
              <a:rPr lang="fr-CA" sz="1800" dirty="0"/>
              <a:t>de transmission entre les individus qui vivent des malaise éthiques et les </a:t>
            </a:r>
            <a:r>
              <a:rPr lang="fr-CA" sz="1800" dirty="0" smtClean="0"/>
              <a:t>instances</a:t>
            </a:r>
          </a:p>
          <a:p>
            <a:pPr marL="0" indent="0">
              <a:buNone/>
            </a:pPr>
            <a:r>
              <a:rPr lang="fr-CA" sz="1800" dirty="0" smtClean="0"/>
              <a:t>    vouées à la prise de décision (recommandations);</a:t>
            </a:r>
          </a:p>
          <a:p>
            <a:r>
              <a:rPr lang="fr-CA" sz="1800" dirty="0" smtClean="0"/>
              <a:t>Rôle </a:t>
            </a:r>
            <a:r>
              <a:rPr lang="fr-CA" sz="1800" dirty="0"/>
              <a:t>d’éducation, de promotion, de prévention et de sensibilisation en matière </a:t>
            </a:r>
            <a:r>
              <a:rPr lang="fr-CA" sz="1800" dirty="0" smtClean="0"/>
              <a:t>d’éthique (planification des besoins de transfert de connaissances).</a:t>
            </a:r>
            <a:endParaRPr lang="fr-CA" sz="1800" dirty="0"/>
          </a:p>
          <a:p>
            <a:r>
              <a:rPr lang="fr-CA" sz="1800" dirty="0"/>
              <a:t> </a:t>
            </a:r>
            <a:r>
              <a:rPr lang="fr-FR" sz="1800" dirty="0" smtClean="0"/>
              <a:t>Vise </a:t>
            </a:r>
            <a:r>
              <a:rPr lang="fr-FR" sz="1800" dirty="0"/>
              <a:t>à représenter toutes les missions/installations. </a:t>
            </a:r>
          </a:p>
          <a:p>
            <a:pPr marL="0" indent="0">
              <a:buNone/>
            </a:pPr>
            <a:endParaRPr lang="fr-FR" sz="1800" dirty="0"/>
          </a:p>
          <a:p>
            <a:pPr marL="0" indent="0">
              <a:buNone/>
            </a:pPr>
            <a:endParaRPr lang="fr-CA" sz="1800" dirty="0"/>
          </a:p>
        </p:txBody>
      </p:sp>
    </p:spTree>
    <p:extLst>
      <p:ext uri="{BB962C8B-B14F-4D97-AF65-F5344CB8AC3E}">
        <p14:creationId xmlns:p14="http://schemas.microsoft.com/office/powerpoint/2010/main" val="215269879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CA" dirty="0"/>
              <a:t>LA GRANDE COMMUNAUTÉ DE PRATIQUE EN ÉTHIQUE</a:t>
            </a:r>
          </a:p>
        </p:txBody>
      </p:sp>
      <p:sp>
        <p:nvSpPr>
          <p:cNvPr id="4" name="Rectangle 2"/>
          <p:cNvSpPr>
            <a:spLocks noChangeArrowheads="1"/>
          </p:cNvSpPr>
          <p:nvPr/>
        </p:nvSpPr>
        <p:spPr bwMode="auto">
          <a:xfrm>
            <a:off x="2207" y="43923"/>
            <a:ext cx="184688" cy="369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19" tIns="45709" rIns="91419" bIns="45709" numCol="1" anchor="ctr" anchorCtr="0" compatLnSpc="1">
            <a:prstTxWarp prst="textNoShape">
              <a:avLst/>
            </a:prstTxWarp>
            <a:spAutoFit/>
          </a:bodyPr>
          <a:lstStyle/>
          <a:p>
            <a:endParaRPr lang="fr-CA" dirty="0"/>
          </a:p>
        </p:txBody>
      </p:sp>
      <p:graphicFrame>
        <p:nvGraphicFramePr>
          <p:cNvPr id="5" name="Diagramme 4"/>
          <p:cNvGraphicFramePr/>
          <p:nvPr>
            <p:extLst/>
          </p:nvPr>
        </p:nvGraphicFramePr>
        <p:xfrm>
          <a:off x="3216347" y="2029342"/>
          <a:ext cx="5490869" cy="32099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3"/>
          <p:cNvSpPr>
            <a:spLocks noChangeArrowheads="1"/>
          </p:cNvSpPr>
          <p:nvPr/>
        </p:nvSpPr>
        <p:spPr bwMode="auto">
          <a:xfrm>
            <a:off x="3304857" y="6061912"/>
            <a:ext cx="5582288" cy="307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19" tIns="45709" rIns="91419" bIns="45709" numCol="1" anchor="ctr" anchorCtr="0" compatLnSpc="1">
            <a:prstTxWarp prst="textNoShape">
              <a:avLst/>
            </a:prstTxWarp>
            <a:spAutoFit/>
          </a:bodyPr>
          <a:lstStyle/>
          <a:p>
            <a:pPr algn="ctr" defTabSz="914217" fontAlgn="base">
              <a:spcBef>
                <a:spcPct val="0"/>
              </a:spcBef>
              <a:spcAft>
                <a:spcPct val="0"/>
              </a:spcAft>
            </a:pPr>
            <a:r>
              <a:rPr lang="fr-CA" altLang="fr-FR" sz="1400" b="1" dirty="0">
                <a:latin typeface="Arial" pitchFamily="34" charset="0"/>
                <a:ea typeface="Calibri" pitchFamily="34" charset="0"/>
                <a:cs typeface="Calibri" pitchFamily="34" charset="0"/>
              </a:rPr>
              <a:t>Représentation de la communauté en éthique du CIUSSS-EMTL</a:t>
            </a:r>
            <a:endParaRPr lang="fr-CA" altLang="fr-FR" sz="3199" dirty="0">
              <a:latin typeface="Arial" pitchFamily="34" charset="0"/>
              <a:cs typeface="Arial" pitchFamily="34" charset="0"/>
            </a:endParaRPr>
          </a:p>
        </p:txBody>
      </p:sp>
      <p:cxnSp>
        <p:nvCxnSpPr>
          <p:cNvPr id="7" name="Connecteur droit avec flèche 6"/>
          <p:cNvCxnSpPr/>
          <p:nvPr/>
        </p:nvCxnSpPr>
        <p:spPr>
          <a:xfrm>
            <a:off x="3482376" y="5239303"/>
            <a:ext cx="5471341"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8" name="ZoneTexte 7"/>
          <p:cNvSpPr txBox="1"/>
          <p:nvPr/>
        </p:nvSpPr>
        <p:spPr>
          <a:xfrm>
            <a:off x="3936260" y="5228786"/>
            <a:ext cx="4031515" cy="307706"/>
          </a:xfrm>
          <a:prstGeom prst="rect">
            <a:avLst/>
          </a:prstGeom>
          <a:noFill/>
        </p:spPr>
        <p:txBody>
          <a:bodyPr wrap="square" rtlCol="0">
            <a:spAutoFit/>
          </a:bodyPr>
          <a:lstStyle/>
          <a:p>
            <a:pPr algn="ctr"/>
            <a:r>
              <a:rPr lang="fr-CA" sz="1400" dirty="0"/>
              <a:t>Nombre de personnes</a:t>
            </a:r>
          </a:p>
        </p:txBody>
      </p:sp>
      <p:cxnSp>
        <p:nvCxnSpPr>
          <p:cNvPr id="10" name="Connecteur droit avec flèche 9"/>
          <p:cNvCxnSpPr/>
          <p:nvPr/>
        </p:nvCxnSpPr>
        <p:spPr>
          <a:xfrm>
            <a:off x="8917721" y="1962757"/>
            <a:ext cx="35996" cy="3527575"/>
          </a:xfrm>
          <a:prstGeom prst="straightConnector1">
            <a:avLst/>
          </a:prstGeom>
          <a:ln>
            <a:headEnd type="arrow"/>
            <a:tailEnd type="none"/>
          </a:ln>
        </p:spPr>
        <p:style>
          <a:lnRef idx="1">
            <a:schemeClr val="accent1"/>
          </a:lnRef>
          <a:fillRef idx="0">
            <a:schemeClr val="accent1"/>
          </a:fillRef>
          <a:effectRef idx="0">
            <a:schemeClr val="accent1"/>
          </a:effectRef>
          <a:fontRef idx="minor">
            <a:schemeClr val="tx1"/>
          </a:fontRef>
        </p:style>
      </p:cxnSp>
      <p:sp>
        <p:nvSpPr>
          <p:cNvPr id="13" name="ZoneTexte 12"/>
          <p:cNvSpPr txBox="1"/>
          <p:nvPr/>
        </p:nvSpPr>
        <p:spPr>
          <a:xfrm>
            <a:off x="8864668" y="3203446"/>
            <a:ext cx="1744105" cy="523099"/>
          </a:xfrm>
          <a:prstGeom prst="rect">
            <a:avLst/>
          </a:prstGeom>
          <a:noFill/>
        </p:spPr>
        <p:txBody>
          <a:bodyPr wrap="square" rtlCol="0">
            <a:spAutoFit/>
          </a:bodyPr>
          <a:lstStyle/>
          <a:p>
            <a:r>
              <a:rPr lang="fr-CA" sz="1400" dirty="0"/>
              <a:t>Niveau d’expertise en éthique</a:t>
            </a:r>
          </a:p>
        </p:txBody>
      </p:sp>
      <p:pic>
        <p:nvPicPr>
          <p:cNvPr id="11" name="Content Placeholder 3"/>
          <p:cNvPicPr>
            <a:picLocks noGrp="1" noChangeAspect="1"/>
          </p:cNvPicPr>
          <p:nvPr/>
        </p:nvPicPr>
        <p:blipFill>
          <a:blip r:embed="rId7">
            <a:extLst>
              <a:ext uri="{28A0092B-C50C-407E-A947-70E740481C1C}">
                <a14:useLocalDpi xmlns:a14="http://schemas.microsoft.com/office/drawing/2010/main" val="0"/>
              </a:ext>
            </a:extLst>
          </a:blip>
          <a:srcRect l="-4919" r="-4919"/>
          <a:stretch>
            <a:fillRect/>
          </a:stretch>
        </p:blipFill>
        <p:spPr bwMode="auto">
          <a:xfrm>
            <a:off x="3049096" y="1739150"/>
            <a:ext cx="7786687" cy="432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319674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en-CA" dirty="0" smtClean="0"/>
              <a:t>MODÈLE INNOVATEUR DE COLLABORATION AVEC LE SAJ</a:t>
            </a:r>
            <a:endParaRPr lang="fr-CA" dirty="0"/>
          </a:p>
        </p:txBody>
      </p:sp>
      <p:sp>
        <p:nvSpPr>
          <p:cNvPr id="3" name="Espace réservé du contenu 2"/>
          <p:cNvSpPr>
            <a:spLocks noGrp="1"/>
          </p:cNvSpPr>
          <p:nvPr>
            <p:ph idx="1"/>
          </p:nvPr>
        </p:nvSpPr>
        <p:spPr/>
        <p:txBody>
          <a:bodyPr>
            <a:normAutofit/>
          </a:bodyPr>
          <a:lstStyle/>
          <a:p>
            <a:pPr>
              <a:lnSpc>
                <a:spcPct val="80000"/>
              </a:lnSpc>
              <a:buFont typeface="Wingdings" panose="05000000000000000000" pitchFamily="2" charset="2"/>
              <a:buChar char="Ø"/>
            </a:pPr>
            <a:r>
              <a:rPr lang="fr-CA" altLang="fr-FR" sz="2000" b="1" dirty="0" smtClean="0">
                <a:cs typeface="Arial" panose="020B0604020202020204" pitchFamily="34" charset="0"/>
              </a:rPr>
              <a:t>L’éthique</a:t>
            </a:r>
            <a:r>
              <a:rPr lang="en-CA" altLang="fr-FR" sz="2000" b="1" dirty="0" smtClean="0">
                <a:cs typeface="Arial" panose="020B0604020202020204" pitchFamily="34" charset="0"/>
              </a:rPr>
              <a:t> et le droit ne s’opposent pas, au contraire ils sont complémentaires!</a:t>
            </a:r>
          </a:p>
          <a:p>
            <a:pPr marL="0" indent="0">
              <a:lnSpc>
                <a:spcPct val="80000"/>
              </a:lnSpc>
              <a:buNone/>
            </a:pPr>
            <a:endParaRPr lang="fr-CA" altLang="fr-FR" sz="2000" dirty="0" smtClean="0">
              <a:cs typeface="Arial" panose="020B0604020202020204" pitchFamily="34" charset="0"/>
            </a:endParaRPr>
          </a:p>
          <a:p>
            <a:pPr>
              <a:lnSpc>
                <a:spcPct val="80000"/>
              </a:lnSpc>
            </a:pPr>
            <a:r>
              <a:rPr lang="fr-CA" altLang="fr-FR" sz="1800" dirty="0" smtClean="0">
                <a:cs typeface="Arial" panose="020B0604020202020204" pitchFamily="34" charset="0"/>
              </a:rPr>
              <a:t>Droit </a:t>
            </a:r>
            <a:r>
              <a:rPr lang="fr-CA" altLang="fr-FR" sz="1800" dirty="0">
                <a:cs typeface="Arial" panose="020B0604020202020204" pitchFamily="34" charset="0"/>
              </a:rPr>
              <a:t>: le </a:t>
            </a:r>
            <a:r>
              <a:rPr lang="fr-CA" altLang="fr-FR" sz="1800" b="1" i="1" dirty="0">
                <a:cs typeface="Arial" panose="020B0604020202020204" pitchFamily="34" charset="0"/>
              </a:rPr>
              <a:t>quoi</a:t>
            </a:r>
            <a:endParaRPr lang="fr-CA" altLang="fr-FR" sz="1800" b="1" dirty="0">
              <a:cs typeface="Arial" panose="020B0604020202020204" pitchFamily="34" charset="0"/>
            </a:endParaRPr>
          </a:p>
          <a:p>
            <a:pPr lvl="1">
              <a:lnSpc>
                <a:spcPct val="80000"/>
              </a:lnSpc>
            </a:pPr>
            <a:r>
              <a:rPr lang="fr-CA" altLang="fr-FR" sz="1800" dirty="0">
                <a:cs typeface="Arial" panose="020B0604020202020204" pitchFamily="34" charset="0"/>
              </a:rPr>
              <a:t>Le </a:t>
            </a:r>
            <a:r>
              <a:rPr lang="fr-CA" altLang="fr-FR" sz="1800" i="1" dirty="0">
                <a:cs typeface="Arial" panose="020B0604020202020204" pitchFamily="34" charset="0"/>
              </a:rPr>
              <a:t>quoi</a:t>
            </a:r>
            <a:r>
              <a:rPr lang="fr-CA" altLang="fr-FR" sz="1800" dirty="0">
                <a:cs typeface="Arial" panose="020B0604020202020204" pitchFamily="34" charset="0"/>
              </a:rPr>
              <a:t> parfois pas suffisant</a:t>
            </a:r>
          </a:p>
          <a:p>
            <a:pPr lvl="1">
              <a:lnSpc>
                <a:spcPct val="80000"/>
              </a:lnSpc>
            </a:pPr>
            <a:r>
              <a:rPr lang="fr-CA" altLang="fr-FR" sz="1800" dirty="0">
                <a:cs typeface="Arial" panose="020B0604020202020204" pitchFamily="34" charset="0"/>
              </a:rPr>
              <a:t>Le </a:t>
            </a:r>
            <a:r>
              <a:rPr lang="fr-CA" altLang="fr-FR" sz="1800" i="1" dirty="0">
                <a:cs typeface="Arial" panose="020B0604020202020204" pitchFamily="34" charset="0"/>
              </a:rPr>
              <a:t>quoi</a:t>
            </a:r>
            <a:r>
              <a:rPr lang="fr-CA" altLang="fr-FR" sz="1800" dirty="0">
                <a:cs typeface="Arial" panose="020B0604020202020204" pitchFamily="34" charset="0"/>
              </a:rPr>
              <a:t> n</a:t>
            </a:r>
            <a:r>
              <a:rPr lang="fr-CA" altLang="en-US" sz="1800" dirty="0">
                <a:cs typeface="Arial" panose="020B0604020202020204" pitchFamily="34" charset="0"/>
              </a:rPr>
              <a:t>’</a:t>
            </a:r>
            <a:r>
              <a:rPr lang="fr-CA" altLang="fr-FR" sz="1800" dirty="0">
                <a:cs typeface="Arial" panose="020B0604020202020204" pitchFamily="34" charset="0"/>
              </a:rPr>
              <a:t>adresse pas le malaise </a:t>
            </a:r>
          </a:p>
          <a:p>
            <a:pPr>
              <a:lnSpc>
                <a:spcPct val="80000"/>
              </a:lnSpc>
            </a:pPr>
            <a:r>
              <a:rPr lang="fr-CA" altLang="fr-FR" sz="1800" dirty="0">
                <a:cs typeface="Arial" panose="020B0604020202020204" pitchFamily="34" charset="0"/>
              </a:rPr>
              <a:t>Éthique : le </a:t>
            </a:r>
            <a:r>
              <a:rPr lang="fr-CA" altLang="fr-FR" sz="1800" b="1" i="1" dirty="0">
                <a:cs typeface="Arial" panose="020B0604020202020204" pitchFamily="34" charset="0"/>
              </a:rPr>
              <a:t>comment</a:t>
            </a:r>
            <a:endParaRPr lang="fr-CA" altLang="fr-FR" sz="1800" dirty="0">
              <a:cs typeface="Arial" panose="020B0604020202020204" pitchFamily="34" charset="0"/>
            </a:endParaRPr>
          </a:p>
          <a:p>
            <a:pPr lvl="1">
              <a:lnSpc>
                <a:spcPct val="80000"/>
              </a:lnSpc>
            </a:pPr>
            <a:r>
              <a:rPr lang="fr-CA" altLang="fr-FR" sz="1800" dirty="0">
                <a:cs typeface="Arial" panose="020B0604020202020204" pitchFamily="34" charset="0"/>
              </a:rPr>
              <a:t>La réflexion éthique précède la modification du droit</a:t>
            </a:r>
          </a:p>
          <a:p>
            <a:pPr lvl="1">
              <a:lnSpc>
                <a:spcPct val="80000"/>
              </a:lnSpc>
            </a:pPr>
            <a:r>
              <a:rPr lang="fr-CA" altLang="fr-FR" sz="1800" dirty="0">
                <a:cs typeface="Arial" panose="020B0604020202020204" pitchFamily="34" charset="0"/>
              </a:rPr>
              <a:t>L</a:t>
            </a:r>
            <a:r>
              <a:rPr lang="fr-CA" altLang="en-US" sz="1800" dirty="0">
                <a:cs typeface="Arial" panose="020B0604020202020204" pitchFamily="34" charset="0"/>
              </a:rPr>
              <a:t>’</a:t>
            </a:r>
            <a:r>
              <a:rPr lang="fr-CA" altLang="fr-FR" sz="1800" dirty="0">
                <a:cs typeface="Arial" panose="020B0604020202020204" pitchFamily="34" charset="0"/>
              </a:rPr>
              <a:t>éthique adresse le malaise</a:t>
            </a:r>
          </a:p>
          <a:p>
            <a:pPr>
              <a:lnSpc>
                <a:spcPct val="80000"/>
              </a:lnSpc>
            </a:pPr>
            <a:r>
              <a:rPr lang="fr-CA" altLang="fr-FR" sz="1800" dirty="0" smtClean="0">
                <a:cs typeface="Arial" panose="020B0604020202020204" pitchFamily="34" charset="0"/>
              </a:rPr>
              <a:t>Le </a:t>
            </a:r>
            <a:r>
              <a:rPr lang="fr-CA" altLang="fr-FR" sz="1800" dirty="0">
                <a:cs typeface="Arial" panose="020B0604020202020204" pitchFamily="34" charset="0"/>
              </a:rPr>
              <a:t>droit a une grande part d</a:t>
            </a:r>
            <a:r>
              <a:rPr lang="fr-CA" altLang="en-US" sz="1800" dirty="0">
                <a:cs typeface="Arial" panose="020B0604020202020204" pitchFamily="34" charset="0"/>
              </a:rPr>
              <a:t>’</a:t>
            </a:r>
            <a:r>
              <a:rPr lang="fr-CA" altLang="fr-FR" sz="1800" dirty="0">
                <a:cs typeface="Arial" panose="020B0604020202020204" pitchFamily="34" charset="0"/>
              </a:rPr>
              <a:t>interprétatif</a:t>
            </a:r>
            <a:r>
              <a:rPr lang="fr-CA" altLang="fr-FR" sz="1800" dirty="0" smtClean="0">
                <a:cs typeface="Arial" panose="020B0604020202020204" pitchFamily="34" charset="0"/>
              </a:rPr>
              <a:t>…</a:t>
            </a:r>
          </a:p>
          <a:p>
            <a:pPr>
              <a:lnSpc>
                <a:spcPct val="80000"/>
              </a:lnSpc>
            </a:pPr>
            <a:r>
              <a:rPr lang="fr-CA" altLang="fr-FR" sz="1800" dirty="0">
                <a:cs typeface="Arial" panose="020B0604020202020204" pitchFamily="34" charset="0"/>
              </a:rPr>
              <a:t>Un travail de co-construction pour mieux gérer les </a:t>
            </a:r>
            <a:r>
              <a:rPr lang="fr-CA" altLang="fr-FR" sz="1800" dirty="0" smtClean="0">
                <a:cs typeface="Arial" panose="020B0604020202020204" pitchFamily="34" charset="0"/>
              </a:rPr>
              <a:t>conflits et souvent éviter la judiciarisation</a:t>
            </a:r>
            <a:endParaRPr lang="fr-CA" altLang="fr-FR" sz="1800" dirty="0">
              <a:cs typeface="Arial" panose="020B0604020202020204" pitchFamily="34" charset="0"/>
            </a:endParaRPr>
          </a:p>
          <a:p>
            <a:pPr>
              <a:lnSpc>
                <a:spcPct val="80000"/>
              </a:lnSpc>
            </a:pPr>
            <a:r>
              <a:rPr lang="fr-CA" altLang="fr-FR" sz="1800" dirty="0">
                <a:cs typeface="Arial" panose="020B0604020202020204" pitchFamily="34" charset="0"/>
              </a:rPr>
              <a:t>L</a:t>
            </a:r>
            <a:r>
              <a:rPr lang="fr-CA" altLang="en-US" sz="1800" dirty="0">
                <a:cs typeface="Arial" panose="020B0604020202020204" pitchFamily="34" charset="0"/>
              </a:rPr>
              <a:t>’</a:t>
            </a:r>
            <a:r>
              <a:rPr lang="fr-CA" altLang="fr-FR" sz="1800" dirty="0">
                <a:cs typeface="Arial" panose="020B0604020202020204" pitchFamily="34" charset="0"/>
              </a:rPr>
              <a:t>éthique s</a:t>
            </a:r>
            <a:r>
              <a:rPr lang="fr-CA" altLang="en-US" sz="1800" dirty="0">
                <a:cs typeface="Arial" panose="020B0604020202020204" pitchFamily="34" charset="0"/>
              </a:rPr>
              <a:t>’</a:t>
            </a:r>
            <a:r>
              <a:rPr lang="fr-CA" altLang="fr-FR" sz="1800" dirty="0">
                <a:cs typeface="Arial" panose="020B0604020202020204" pitchFamily="34" charset="0"/>
              </a:rPr>
              <a:t>enrichit de la perspective juridique et vice et versa</a:t>
            </a:r>
            <a:endParaRPr lang="fr-FR" altLang="fr-FR" sz="1800" dirty="0">
              <a:cs typeface="Arial" panose="020B0604020202020204" pitchFamily="34" charset="0"/>
            </a:endParaRPr>
          </a:p>
          <a:p>
            <a:endParaRPr lang="fr-CA" sz="1800" dirty="0"/>
          </a:p>
        </p:txBody>
      </p:sp>
    </p:spTree>
    <p:extLst>
      <p:ext uri="{BB962C8B-B14F-4D97-AF65-F5344CB8AC3E}">
        <p14:creationId xmlns:p14="http://schemas.microsoft.com/office/powerpoint/2010/main" val="93009501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DAA39531-7B25-0044-B18C-A22392A360A7}"/>
              </a:ext>
            </a:extLst>
          </p:cNvPr>
          <p:cNvSpPr>
            <a:spLocks noGrp="1"/>
          </p:cNvSpPr>
          <p:nvPr>
            <p:ph type="title"/>
          </p:nvPr>
        </p:nvSpPr>
        <p:spPr/>
        <p:txBody>
          <a:bodyPr/>
          <a:lstStyle/>
          <a:p>
            <a:pPr algn="ctr"/>
            <a:r>
              <a:rPr lang="fr-CA" dirty="0"/>
              <a:t>CONCLUSION</a:t>
            </a:r>
            <a:endParaRPr lang="fr-FR" dirty="0"/>
          </a:p>
        </p:txBody>
      </p:sp>
      <p:sp>
        <p:nvSpPr>
          <p:cNvPr id="3" name="Espace réservé du contenu 2">
            <a:extLst>
              <a:ext uri="{FF2B5EF4-FFF2-40B4-BE49-F238E27FC236}">
                <a16:creationId xmlns:a16="http://schemas.microsoft.com/office/drawing/2014/main" xmlns="" id="{94F3695F-8FD0-FF4F-B5C2-D50B61346157}"/>
              </a:ext>
            </a:extLst>
          </p:cNvPr>
          <p:cNvSpPr>
            <a:spLocks noGrp="1"/>
          </p:cNvSpPr>
          <p:nvPr>
            <p:ph idx="1"/>
          </p:nvPr>
        </p:nvSpPr>
        <p:spPr/>
        <p:txBody>
          <a:bodyPr>
            <a:noAutofit/>
          </a:bodyPr>
          <a:lstStyle/>
          <a:p>
            <a:pPr marL="0" indent="0">
              <a:buNone/>
            </a:pPr>
            <a:endParaRPr lang="fr-CA" sz="2000" dirty="0"/>
          </a:p>
          <a:p>
            <a:pPr>
              <a:buFont typeface="Wingdings" panose="05000000000000000000" pitchFamily="2" charset="2"/>
              <a:buChar char="Ø"/>
            </a:pPr>
            <a:r>
              <a:rPr lang="fr-CA" sz="2400" dirty="0" smtClean="0"/>
              <a:t>Nous </a:t>
            </a:r>
            <a:r>
              <a:rPr lang="fr-CA" sz="2400" dirty="0"/>
              <a:t>espérons </a:t>
            </a:r>
            <a:r>
              <a:rPr lang="fr-CA" sz="2400" dirty="0" smtClean="0"/>
              <a:t>que le </a:t>
            </a:r>
            <a:r>
              <a:rPr lang="fr-CA" sz="2400" dirty="0"/>
              <a:t>cadre conceptuel en éthique deviendra un outil de </a:t>
            </a:r>
            <a:r>
              <a:rPr lang="fr-CA" sz="2400" dirty="0" smtClean="0"/>
              <a:t> référence </a:t>
            </a:r>
            <a:r>
              <a:rPr lang="fr-CA" sz="2400" dirty="0"/>
              <a:t>essentiel à travers le </a:t>
            </a:r>
            <a:r>
              <a:rPr lang="fr-CA" sz="2400" dirty="0" smtClean="0"/>
              <a:t>CIUSSS-EMTL</a:t>
            </a:r>
          </a:p>
          <a:p>
            <a:pPr>
              <a:buFont typeface="Wingdings" panose="05000000000000000000" pitchFamily="2" charset="2"/>
              <a:buChar char="Ø"/>
            </a:pPr>
            <a:r>
              <a:rPr lang="en-CA" sz="2400" dirty="0" smtClean="0"/>
              <a:t>Nous </a:t>
            </a:r>
            <a:r>
              <a:rPr lang="fr-CA" sz="2400" dirty="0" smtClean="0"/>
              <a:t>souhaitons</a:t>
            </a:r>
            <a:r>
              <a:rPr lang="en-CA" sz="2400" dirty="0" smtClean="0"/>
              <a:t> surtout contaminer le plus de gens possible à l’éthique pour éventuellement avoir des alliés partout dans le </a:t>
            </a:r>
            <a:r>
              <a:rPr lang="fr-CA" sz="2400" dirty="0" smtClean="0"/>
              <a:t>CIUSSS-EMTL</a:t>
            </a:r>
          </a:p>
          <a:p>
            <a:pPr>
              <a:buFont typeface="Wingdings" panose="05000000000000000000" pitchFamily="2" charset="2"/>
              <a:buChar char="Ø"/>
            </a:pPr>
            <a:r>
              <a:rPr lang="en-CA" sz="2400" dirty="0" smtClean="0"/>
              <a:t>Ceci </a:t>
            </a:r>
            <a:r>
              <a:rPr lang="fr-CA" sz="2400" dirty="0" smtClean="0"/>
              <a:t>afin </a:t>
            </a:r>
            <a:r>
              <a:rPr lang="fr-CA" sz="2400" dirty="0"/>
              <a:t>de </a:t>
            </a:r>
            <a:r>
              <a:rPr lang="fr-CA" sz="2400" dirty="0" smtClean="0"/>
              <a:t>contribuer au </a:t>
            </a:r>
            <a:r>
              <a:rPr lang="fr-CA" sz="2400" dirty="0"/>
              <a:t>développement et au soutien d’une culture de l’éthique </a:t>
            </a:r>
            <a:r>
              <a:rPr lang="fr-CA" sz="2400" dirty="0" smtClean="0"/>
              <a:t>intégrée dans sa pleine valeur au sein du CIUSSS-EMTL</a:t>
            </a:r>
            <a:endParaRPr lang="fr-CA" sz="2400" dirty="0"/>
          </a:p>
          <a:p>
            <a:pPr marL="0" indent="0">
              <a:buNone/>
            </a:pPr>
            <a:r>
              <a:rPr lang="fr-CA" sz="2400" dirty="0"/>
              <a:t/>
            </a:r>
            <a:br>
              <a:rPr lang="fr-CA" sz="2400" dirty="0"/>
            </a:br>
            <a:endParaRPr lang="fr-FR" sz="2400" dirty="0"/>
          </a:p>
        </p:txBody>
      </p:sp>
    </p:spTree>
    <p:extLst>
      <p:ext uri="{BB962C8B-B14F-4D97-AF65-F5344CB8AC3E}">
        <p14:creationId xmlns:p14="http://schemas.microsoft.com/office/powerpoint/2010/main" val="282484420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B004D0C0-6959-2646-8DF3-7679B522B496}"/>
              </a:ext>
            </a:extLst>
          </p:cNvPr>
          <p:cNvSpPr>
            <a:spLocks noGrp="1"/>
          </p:cNvSpPr>
          <p:nvPr>
            <p:ph type="title"/>
          </p:nvPr>
        </p:nvSpPr>
        <p:spPr/>
        <p:txBody>
          <a:bodyPr/>
          <a:lstStyle/>
          <a:p>
            <a:pPr algn="ctr"/>
            <a:r>
              <a:rPr lang="fr-CA" dirty="0"/>
              <a:t>Coordonnées</a:t>
            </a:r>
            <a:endParaRPr lang="fr-FR" dirty="0"/>
          </a:p>
        </p:txBody>
      </p:sp>
      <p:sp>
        <p:nvSpPr>
          <p:cNvPr id="3" name="Espace réservé du contenu 2">
            <a:extLst>
              <a:ext uri="{FF2B5EF4-FFF2-40B4-BE49-F238E27FC236}">
                <a16:creationId xmlns:a16="http://schemas.microsoft.com/office/drawing/2014/main" xmlns="" id="{CA0768B0-9B44-A045-A5C5-21AB752A8E57}"/>
              </a:ext>
            </a:extLst>
          </p:cNvPr>
          <p:cNvSpPr>
            <a:spLocks noGrp="1"/>
          </p:cNvSpPr>
          <p:nvPr>
            <p:ph idx="1"/>
          </p:nvPr>
        </p:nvSpPr>
        <p:spPr>
          <a:xfrm>
            <a:off x="1014046" y="2138494"/>
            <a:ext cx="10515600" cy="3893252"/>
          </a:xfrm>
        </p:spPr>
        <p:txBody>
          <a:bodyPr>
            <a:normAutofit fontScale="25000" lnSpcReduction="20000"/>
          </a:bodyPr>
          <a:lstStyle/>
          <a:p>
            <a:pPr>
              <a:buFont typeface="Wingdings" pitchFamily="2" charset="2"/>
              <a:buChar char="Ø"/>
            </a:pPr>
            <a:r>
              <a:rPr lang="fr-CA" sz="5600" b="1" dirty="0" smtClean="0"/>
              <a:t>Équipe </a:t>
            </a:r>
            <a:r>
              <a:rPr lang="fr-CA" sz="5600" b="1" dirty="0"/>
              <a:t>de consultation en </a:t>
            </a:r>
            <a:r>
              <a:rPr lang="fr-CA" sz="5600" b="1" dirty="0" smtClean="0"/>
              <a:t>éthique (et lien vers le CÉCO):</a:t>
            </a:r>
            <a:endParaRPr lang="fr-CA" sz="5600" b="1" dirty="0"/>
          </a:p>
          <a:p>
            <a:pPr marL="0" indent="0">
              <a:buNone/>
            </a:pPr>
            <a:r>
              <a:rPr lang="fr-CA" sz="5600" dirty="0"/>
              <a:t>     Personne contact: Manon Joyal</a:t>
            </a:r>
          </a:p>
          <a:p>
            <a:pPr marL="0" indent="0">
              <a:buNone/>
            </a:pPr>
            <a:r>
              <a:rPr lang="fr-CA" sz="5600" dirty="0"/>
              <a:t>     Téléphone: (514) </a:t>
            </a:r>
            <a:r>
              <a:rPr lang="fr-CA" sz="5600" dirty="0" smtClean="0"/>
              <a:t>251-4000 </a:t>
            </a:r>
            <a:r>
              <a:rPr lang="fr-CA" sz="5600" dirty="0"/>
              <a:t>poste </a:t>
            </a:r>
            <a:r>
              <a:rPr lang="fr-CA" sz="5600" dirty="0" smtClean="0"/>
              <a:t>4221</a:t>
            </a:r>
            <a:endParaRPr lang="fr-CA" sz="5600" dirty="0"/>
          </a:p>
          <a:p>
            <a:pPr marL="0" indent="0">
              <a:buNone/>
            </a:pPr>
            <a:r>
              <a:rPr lang="fr-CA" sz="5600" dirty="0"/>
              <a:t>     Courriel: </a:t>
            </a:r>
            <a:r>
              <a:rPr lang="fr-CA" sz="5600" dirty="0">
                <a:hlinkClick r:id="rId2"/>
              </a:rPr>
              <a:t>ethiqueclinique.cemtl@ssss.gouv.qc.ca</a:t>
            </a:r>
            <a:endParaRPr lang="fr-CA" sz="5600" dirty="0"/>
          </a:p>
          <a:p>
            <a:pPr marL="0" indent="0">
              <a:buNone/>
            </a:pPr>
            <a:endParaRPr lang="fr-CA" sz="5600" dirty="0"/>
          </a:p>
          <a:p>
            <a:pPr>
              <a:buFont typeface="Wingdings" pitchFamily="2" charset="2"/>
              <a:buChar char="Ø"/>
            </a:pPr>
            <a:r>
              <a:rPr lang="fr-CA" sz="5600" b="1" dirty="0"/>
              <a:t>Comité d’éthique de la recherche:</a:t>
            </a:r>
          </a:p>
          <a:p>
            <a:pPr marL="0" indent="0">
              <a:buNone/>
            </a:pPr>
            <a:r>
              <a:rPr lang="fr-CA" sz="5600" dirty="0"/>
              <a:t>     Personne contact: Kathy Laperrière </a:t>
            </a:r>
          </a:p>
          <a:p>
            <a:pPr marL="0" indent="0">
              <a:buNone/>
            </a:pPr>
            <a:r>
              <a:rPr lang="fr-CA" sz="5600" dirty="0"/>
              <a:t>     Téléphone: (514) 252-3400 poste 5708</a:t>
            </a:r>
          </a:p>
          <a:p>
            <a:pPr marL="0" indent="0">
              <a:buNone/>
            </a:pPr>
            <a:r>
              <a:rPr lang="fr-CA" sz="5600" dirty="0"/>
              <a:t>      Courriel: </a:t>
            </a:r>
            <a:r>
              <a:rPr lang="fr-CA" sz="5600" dirty="0">
                <a:hlinkClick r:id="rId3"/>
              </a:rPr>
              <a:t>klaperriere.iusmm@ssss.gouv.qc.ca</a:t>
            </a:r>
            <a:endParaRPr lang="fr-CA" sz="5600" dirty="0"/>
          </a:p>
          <a:p>
            <a:pPr marL="0" indent="0">
              <a:buNone/>
            </a:pPr>
            <a:endParaRPr lang="fr-CA" sz="7200" dirty="0"/>
          </a:p>
          <a:p>
            <a:pPr>
              <a:buFont typeface="Wingdings" pitchFamily="2" charset="2"/>
              <a:buChar char="Ø"/>
            </a:pPr>
            <a:r>
              <a:rPr lang="fr-CA" sz="5600" b="1" dirty="0" smtClean="0"/>
              <a:t>Conduite </a:t>
            </a:r>
            <a:r>
              <a:rPr lang="fr-CA" sz="5600" b="1" dirty="0"/>
              <a:t>responsable en recherche:</a:t>
            </a:r>
          </a:p>
          <a:p>
            <a:pPr marL="0" indent="0">
              <a:buNone/>
            </a:pPr>
            <a:r>
              <a:rPr lang="fr-CA" sz="5600" dirty="0"/>
              <a:t>     Personne contact: Marlène Galdin</a:t>
            </a:r>
          </a:p>
          <a:p>
            <a:pPr marL="0" indent="0">
              <a:buNone/>
            </a:pPr>
            <a:r>
              <a:rPr lang="fr-CA" sz="5600" dirty="0"/>
              <a:t>     Téléphone: (514) 524-3544 poste 25465</a:t>
            </a:r>
          </a:p>
          <a:p>
            <a:pPr marL="0" indent="0">
              <a:buNone/>
            </a:pPr>
            <a:r>
              <a:rPr lang="fr-CA" sz="5600" dirty="0"/>
              <a:t>     Courriel: </a:t>
            </a:r>
            <a:r>
              <a:rPr lang="fr-CA" sz="5600" dirty="0">
                <a:hlinkClick r:id="rId4"/>
              </a:rPr>
              <a:t>marlene.galdin.cemtl@ssss.gouv.qc.ca</a:t>
            </a:r>
            <a:endParaRPr lang="fr-CA" sz="5600" dirty="0"/>
          </a:p>
          <a:p>
            <a:pPr marL="0" indent="0">
              <a:buNone/>
            </a:pPr>
            <a:endParaRPr lang="fr-CA" sz="7200" dirty="0"/>
          </a:p>
          <a:p>
            <a:pPr>
              <a:buFont typeface="Wingdings" pitchFamily="2" charset="2"/>
              <a:buChar char="Ø"/>
            </a:pPr>
            <a:endParaRPr lang="fr-CA" sz="7200" dirty="0"/>
          </a:p>
          <a:p>
            <a:endParaRPr lang="fr-CA" sz="3600" dirty="0"/>
          </a:p>
          <a:p>
            <a:pPr marL="0" indent="0">
              <a:buNone/>
            </a:pPr>
            <a:r>
              <a:rPr lang="fr-CA" dirty="0"/>
              <a:t>  </a:t>
            </a:r>
            <a:endParaRPr lang="fr-FR" sz="1800" dirty="0"/>
          </a:p>
        </p:txBody>
      </p:sp>
    </p:spTree>
    <p:extLst>
      <p:ext uri="{BB962C8B-B14F-4D97-AF65-F5344CB8AC3E}">
        <p14:creationId xmlns:p14="http://schemas.microsoft.com/office/powerpoint/2010/main" val="278661709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787BCFB2-C4B3-0F49-B646-A0247ED981B0}"/>
              </a:ext>
            </a:extLst>
          </p:cNvPr>
          <p:cNvSpPr>
            <a:spLocks noGrp="1"/>
          </p:cNvSpPr>
          <p:nvPr>
            <p:ph type="title"/>
          </p:nvPr>
        </p:nvSpPr>
        <p:spPr/>
        <p:txBody>
          <a:bodyPr>
            <a:normAutofit/>
          </a:bodyPr>
          <a:lstStyle/>
          <a:p>
            <a:pPr algn="ctr"/>
            <a:r>
              <a:rPr lang="fr-FR" sz="4400" dirty="0"/>
              <a:t>Merci de votre attention!</a:t>
            </a:r>
            <a:br>
              <a:rPr lang="fr-FR" sz="4400" dirty="0"/>
            </a:br>
            <a:r>
              <a:rPr lang="fr-FR" sz="4400" dirty="0"/>
              <a:t/>
            </a:r>
            <a:br>
              <a:rPr lang="fr-FR" sz="4400" dirty="0"/>
            </a:br>
            <a:r>
              <a:rPr lang="fr-FR" sz="4400" dirty="0"/>
              <a:t>Questions et échange</a:t>
            </a:r>
          </a:p>
        </p:txBody>
      </p:sp>
      <p:sp>
        <p:nvSpPr>
          <p:cNvPr id="3" name="Espace réservé du texte 2">
            <a:extLst>
              <a:ext uri="{FF2B5EF4-FFF2-40B4-BE49-F238E27FC236}">
                <a16:creationId xmlns:a16="http://schemas.microsoft.com/office/drawing/2014/main" xmlns="" id="{152B7658-0B6D-7B43-98E3-310C207F3B31}"/>
              </a:ext>
            </a:extLst>
          </p:cNvPr>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265652190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re 1"/>
          <p:cNvSpPr>
            <a:spLocks noGrp="1"/>
          </p:cNvSpPr>
          <p:nvPr>
            <p:ph type="title"/>
          </p:nvPr>
        </p:nvSpPr>
        <p:spPr>
          <a:xfrm>
            <a:off x="2168434" y="365125"/>
            <a:ext cx="7829006" cy="1325563"/>
          </a:xfrm>
        </p:spPr>
        <p:txBody>
          <a:bodyPr/>
          <a:lstStyle/>
          <a:p>
            <a:r>
              <a:rPr lang="fr-CA" dirty="0" smtClean="0"/>
              <a:t>Période</a:t>
            </a:r>
            <a:r>
              <a:rPr lang="en-CA" dirty="0" smtClean="0"/>
              <a:t> de questions</a:t>
            </a:r>
            <a:endParaRPr lang="fr-CA" dirty="0" smtClean="0"/>
          </a:p>
        </p:txBody>
      </p:sp>
      <p:sp>
        <p:nvSpPr>
          <p:cNvPr id="26626" name="Espace réservé du contenu 2"/>
          <p:cNvSpPr>
            <a:spLocks noGrp="1"/>
          </p:cNvSpPr>
          <p:nvPr>
            <p:ph idx="1"/>
          </p:nvPr>
        </p:nvSpPr>
        <p:spPr>
          <a:xfrm>
            <a:off x="1619794" y="1979613"/>
            <a:ext cx="9734006" cy="3946525"/>
          </a:xfrm>
        </p:spPr>
        <p:txBody>
          <a:bodyPr/>
          <a:lstStyle/>
          <a:p>
            <a:pPr marL="0" indent="0">
              <a:buNone/>
            </a:pPr>
            <a:r>
              <a:rPr lang="en-CA" dirty="0" smtClean="0"/>
              <a:t>À tour de rôle entre les 6 sites de visio-conférence.</a:t>
            </a:r>
          </a:p>
          <a:p>
            <a:pPr>
              <a:buFont typeface="Arial" charset="0"/>
              <a:buNone/>
            </a:pPr>
            <a:endParaRPr lang="en-CA" dirty="0" smtClean="0"/>
          </a:p>
          <a:p>
            <a:pPr marL="0" indent="0">
              <a:buNone/>
            </a:pPr>
            <a:r>
              <a:rPr lang="en-CA" dirty="0" smtClean="0"/>
              <a:t>S.V.P. </a:t>
            </a:r>
            <a:r>
              <a:rPr lang="fr-CA" dirty="0" smtClean="0"/>
              <a:t>identifiez-vous</a:t>
            </a:r>
            <a:r>
              <a:rPr lang="en-CA" dirty="0" smtClean="0"/>
              <a:t> avant de poser votre question :</a:t>
            </a:r>
          </a:p>
          <a:p>
            <a:pPr marL="0" indent="0">
              <a:buNone/>
            </a:pPr>
            <a:endParaRPr lang="en-CA" sz="800" dirty="0" smtClean="0"/>
          </a:p>
          <a:p>
            <a:pPr marL="742950" lvl="1" indent="-285750"/>
            <a:r>
              <a:rPr lang="fr-CA" dirty="0" smtClean="0"/>
              <a:t>Votre nom;</a:t>
            </a:r>
          </a:p>
          <a:p>
            <a:pPr marL="742950" lvl="1" indent="-285750"/>
            <a:r>
              <a:rPr lang="fr-CA" dirty="0" smtClean="0"/>
              <a:t>Votre titre d’emploi;</a:t>
            </a:r>
          </a:p>
          <a:p>
            <a:pPr marL="742950" lvl="1" indent="-285750"/>
            <a:r>
              <a:rPr lang="fr-CA" dirty="0" smtClean="0"/>
              <a:t>Votre service/direction et votre lieu de travail.</a:t>
            </a:r>
          </a:p>
        </p:txBody>
      </p:sp>
    </p:spTree>
    <p:extLst>
      <p:ext uri="{BB962C8B-B14F-4D97-AF65-F5344CB8AC3E}">
        <p14:creationId xmlns:p14="http://schemas.microsoft.com/office/powerpoint/2010/main" val="17811631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re 1"/>
          <p:cNvSpPr>
            <a:spLocks noGrp="1"/>
          </p:cNvSpPr>
          <p:nvPr>
            <p:ph type="title"/>
          </p:nvPr>
        </p:nvSpPr>
        <p:spPr>
          <a:xfrm>
            <a:off x="1590512" y="426720"/>
            <a:ext cx="9582150" cy="1068264"/>
          </a:xfrm>
        </p:spPr>
        <p:txBody>
          <a:bodyPr/>
          <a:lstStyle/>
          <a:p>
            <a:r>
              <a:rPr lang="en-CA" dirty="0" smtClean="0"/>
              <a:t>Présentation des membres </a:t>
            </a:r>
            <a:br>
              <a:rPr lang="en-CA" dirty="0" smtClean="0"/>
            </a:br>
            <a:r>
              <a:rPr lang="en-CA" dirty="0" smtClean="0"/>
              <a:t>du comité exécutif du CM</a:t>
            </a:r>
            <a:endParaRPr lang="fr-CA" dirty="0" smtClean="0"/>
          </a:p>
        </p:txBody>
      </p:sp>
      <p:sp>
        <p:nvSpPr>
          <p:cNvPr id="18434" name="Espace réservé du contenu 2"/>
          <p:cNvSpPr>
            <a:spLocks noGrp="1"/>
          </p:cNvSpPr>
          <p:nvPr>
            <p:ph idx="1"/>
          </p:nvPr>
        </p:nvSpPr>
        <p:spPr>
          <a:xfrm>
            <a:off x="838200" y="1979613"/>
            <a:ext cx="10515600" cy="3946525"/>
          </a:xfrm>
        </p:spPr>
        <p:txBody>
          <a:bodyPr/>
          <a:lstStyle/>
          <a:p>
            <a:endParaRPr lang="en-CA" smtClean="0"/>
          </a:p>
          <a:p>
            <a:endParaRPr lang="en-CA" smtClean="0"/>
          </a:p>
          <a:p>
            <a:endParaRPr lang="fr-CA" smtClean="0"/>
          </a:p>
        </p:txBody>
      </p:sp>
      <p:graphicFrame>
        <p:nvGraphicFramePr>
          <p:cNvPr id="18461" name="Group 29"/>
          <p:cNvGraphicFramePr>
            <a:graphicFrameLocks noGrp="1"/>
          </p:cNvGraphicFramePr>
          <p:nvPr>
            <p:extLst>
              <p:ext uri="{D42A27DB-BD31-4B8C-83A1-F6EECF244321}">
                <p14:modId xmlns:p14="http://schemas.microsoft.com/office/powerpoint/2010/main" val="1858525810"/>
              </p:ext>
            </p:extLst>
          </p:nvPr>
        </p:nvGraphicFramePr>
        <p:xfrm>
          <a:off x="1950426" y="1584960"/>
          <a:ext cx="8912646" cy="5002491"/>
        </p:xfrm>
        <a:graphic>
          <a:graphicData uri="http://schemas.openxmlformats.org/drawingml/2006/table">
            <a:tbl>
              <a:tblPr/>
              <a:tblGrid>
                <a:gridCol w="6275713"/>
                <a:gridCol w="2636933"/>
              </a:tblGrid>
              <a:tr h="93000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fr-CA" dirty="0" smtClean="0"/>
                        <a:t>CSSS Lucille-</a:t>
                      </a:r>
                      <a:r>
                        <a:rPr lang="fr-CA" dirty="0" err="1" smtClean="0"/>
                        <a:t>Teasdale</a:t>
                      </a:r>
                      <a:r>
                        <a:rPr lang="fr-CA" dirty="0" smtClean="0"/>
                        <a:t> :</a:t>
                      </a:r>
                    </a:p>
                  </a:txBody>
                  <a:tcPr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fr-CA" dirty="0" smtClean="0"/>
                        <a:t>Martin St-George</a:t>
                      </a:r>
                    </a:p>
                    <a:p>
                      <a:pPr marL="0" marR="0" lvl="0" indent="0" algn="l" defTabSz="914400" rtl="0" eaLnBrk="1" fontAlgn="base" latinLnBrk="0" hangingPunct="1">
                        <a:lnSpc>
                          <a:spcPct val="100000"/>
                        </a:lnSpc>
                        <a:spcBef>
                          <a:spcPct val="0"/>
                        </a:spcBef>
                        <a:spcAft>
                          <a:spcPct val="0"/>
                        </a:spcAft>
                        <a:buClrTx/>
                        <a:buSzTx/>
                        <a:buFontTx/>
                        <a:buNone/>
                        <a:tabLst/>
                      </a:pPr>
                      <a:r>
                        <a:rPr lang="fr-CA" dirty="0" smtClean="0"/>
                        <a:t>Caroline Constantineau</a:t>
                      </a:r>
                    </a:p>
                  </a:txBody>
                  <a:tcPr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r>
              <a:tr h="930004">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fr-CA" dirty="0" smtClean="0"/>
                        <a:t>Institut universitaire en santé mentale de Montréal :</a:t>
                      </a:r>
                    </a:p>
                    <a:p>
                      <a:pPr marL="0" marR="0" lvl="0" indent="0" algn="l" defTabSz="914400" rtl="0" eaLnBrk="1" fontAlgn="base" latinLnBrk="0" hangingPunct="1">
                        <a:lnSpc>
                          <a:spcPct val="100000"/>
                        </a:lnSpc>
                        <a:spcBef>
                          <a:spcPct val="0"/>
                        </a:spcBef>
                        <a:spcAft>
                          <a:spcPct val="0"/>
                        </a:spcAft>
                        <a:buClrTx/>
                        <a:buSzTx/>
                        <a:buFontTx/>
                        <a:buNone/>
                        <a:tabLst/>
                      </a:pPr>
                      <a:endParaRPr lang="fr-CA" dirty="0" smtClean="0"/>
                    </a:p>
                  </a:txBody>
                  <a:tcPr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fr-CA" dirty="0" smtClean="0"/>
                        <a:t>Sylvie Pelletier</a:t>
                      </a:r>
                    </a:p>
                    <a:p>
                      <a:pPr marL="0" marR="0" lvl="0" indent="0" algn="l" defTabSz="914400" rtl="0" eaLnBrk="1" fontAlgn="base" latinLnBrk="0" hangingPunct="1">
                        <a:lnSpc>
                          <a:spcPct val="100000"/>
                        </a:lnSpc>
                        <a:spcBef>
                          <a:spcPct val="0"/>
                        </a:spcBef>
                        <a:spcAft>
                          <a:spcPct val="0"/>
                        </a:spcAft>
                        <a:buClrTx/>
                        <a:buSzTx/>
                        <a:buFontTx/>
                        <a:buNone/>
                        <a:tabLst/>
                      </a:pPr>
                      <a:r>
                        <a:rPr lang="fr-CA" dirty="0" smtClean="0"/>
                        <a:t>Louise Soucy</a:t>
                      </a:r>
                    </a:p>
                    <a:p>
                      <a:pPr marL="0" marR="0" lvl="0" indent="0" algn="l" defTabSz="914400" rtl="0" eaLnBrk="1" fontAlgn="base" latinLnBrk="0" hangingPunct="1">
                        <a:lnSpc>
                          <a:spcPct val="100000"/>
                        </a:lnSpc>
                        <a:spcBef>
                          <a:spcPct val="0"/>
                        </a:spcBef>
                        <a:spcAft>
                          <a:spcPct val="0"/>
                        </a:spcAft>
                        <a:buClrTx/>
                        <a:buSzTx/>
                        <a:buFontTx/>
                        <a:buNone/>
                        <a:tabLst/>
                      </a:pPr>
                      <a:r>
                        <a:rPr lang="fr-CA" dirty="0" smtClean="0"/>
                        <a:t>Magalie Leblanc</a:t>
                      </a:r>
                    </a:p>
                  </a:txBody>
                  <a:tcPr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r>
              <a:tr h="93402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fr-CA" dirty="0" smtClean="0"/>
                        <a:t>Hôpital Maisonneuve-Rosemont :</a:t>
                      </a:r>
                    </a:p>
                  </a:txBody>
                  <a:tcP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fr-CA" dirty="0" smtClean="0"/>
                        <a:t>Roselyne Hétu</a:t>
                      </a:r>
                    </a:p>
                    <a:p>
                      <a:pPr marL="0" marR="0" lvl="0" indent="0" algn="l" defTabSz="914400" rtl="0" eaLnBrk="1" fontAlgn="base" latinLnBrk="0" hangingPunct="1">
                        <a:lnSpc>
                          <a:spcPct val="100000"/>
                        </a:lnSpc>
                        <a:spcBef>
                          <a:spcPct val="0"/>
                        </a:spcBef>
                        <a:spcAft>
                          <a:spcPct val="0"/>
                        </a:spcAft>
                        <a:buClrTx/>
                        <a:buSzTx/>
                        <a:buFontTx/>
                        <a:buNone/>
                        <a:tabLst/>
                      </a:pPr>
                      <a:r>
                        <a:rPr lang="fr-CA" dirty="0" smtClean="0"/>
                        <a:t>Ahmed Douadi</a:t>
                      </a:r>
                    </a:p>
                    <a:p>
                      <a:pPr marL="0" marR="0" lvl="0" indent="0" algn="l" defTabSz="914400" rtl="0" eaLnBrk="1" fontAlgn="base" latinLnBrk="0" hangingPunct="1">
                        <a:lnSpc>
                          <a:spcPct val="100000"/>
                        </a:lnSpc>
                        <a:spcBef>
                          <a:spcPct val="0"/>
                        </a:spcBef>
                        <a:spcAft>
                          <a:spcPct val="0"/>
                        </a:spcAft>
                        <a:buClrTx/>
                        <a:buSzTx/>
                        <a:buFontTx/>
                        <a:buNone/>
                        <a:tabLst/>
                      </a:pPr>
                      <a:r>
                        <a:rPr lang="fr-CA" dirty="0" smtClean="0"/>
                        <a:t>Julie Dumas</a:t>
                      </a:r>
                    </a:p>
                  </a:txBody>
                  <a:tcPr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r>
              <a:tr h="653819">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fr-CA" dirty="0" smtClean="0"/>
                        <a:t>CSSS St-Léonard et St-Michel :</a:t>
                      </a:r>
                    </a:p>
                  </a:txBody>
                  <a:tcP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fr-CA" dirty="0" smtClean="0"/>
                        <a:t>Carole Vacher</a:t>
                      </a:r>
                    </a:p>
                    <a:p>
                      <a:pPr marL="0" marR="0" lvl="0" indent="0" algn="l" defTabSz="914400" rtl="0" eaLnBrk="1" fontAlgn="base" latinLnBrk="0" hangingPunct="1">
                        <a:lnSpc>
                          <a:spcPct val="100000"/>
                        </a:lnSpc>
                        <a:spcBef>
                          <a:spcPct val="0"/>
                        </a:spcBef>
                        <a:spcAft>
                          <a:spcPct val="0"/>
                        </a:spcAft>
                        <a:buClrTx/>
                        <a:buSzTx/>
                        <a:buFontTx/>
                        <a:buNone/>
                        <a:tabLst/>
                        <a:defRPr/>
                      </a:pPr>
                      <a:r>
                        <a:rPr lang="fr-CA" dirty="0" smtClean="0"/>
                        <a:t>Guy Jolicoeur</a:t>
                      </a:r>
                    </a:p>
                  </a:txBody>
                  <a:tcP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r>
              <a:tr h="37361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fr-CA" dirty="0" smtClean="0"/>
                        <a:t>Hôpital Santa</a:t>
                      </a:r>
                      <a:r>
                        <a:rPr lang="fr-CA" baseline="0" dirty="0" smtClean="0"/>
                        <a:t> </a:t>
                      </a:r>
                      <a:r>
                        <a:rPr lang="fr-CA" dirty="0" err="1" smtClean="0"/>
                        <a:t>Cabrini</a:t>
                      </a:r>
                      <a:r>
                        <a:rPr lang="fr-CA" dirty="0" smtClean="0"/>
                        <a:t> :</a:t>
                      </a:r>
                    </a:p>
                  </a:txBody>
                  <a:tcPr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fr-CA" dirty="0" smtClean="0"/>
                        <a:t>Josée Gamache</a:t>
                      </a:r>
                    </a:p>
                  </a:txBody>
                  <a:tcPr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r>
              <a:tr h="384575">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fr-CA" dirty="0" smtClean="0"/>
                        <a:t>CSSS de </a:t>
                      </a:r>
                      <a:r>
                        <a:rPr lang="fr-CA" dirty="0" err="1" smtClean="0"/>
                        <a:t>Pointe-de-l’île</a:t>
                      </a:r>
                      <a:endParaRPr lang="fr-CA" dirty="0" smtClean="0"/>
                    </a:p>
                  </a:txBody>
                  <a:tcPr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fr-CA" dirty="0" smtClean="0"/>
                        <a:t>France Després</a:t>
                      </a:r>
                    </a:p>
                  </a:txBody>
                  <a:tcPr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r>
              <a:tr h="42283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fr-CA" dirty="0" smtClean="0"/>
                        <a:t>Direction générale :</a:t>
                      </a:r>
                    </a:p>
                  </a:txBody>
                  <a:tcPr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fr-CA" dirty="0" smtClean="0"/>
                        <a:t>Yvan Gendron</a:t>
                      </a:r>
                    </a:p>
                  </a:txBody>
                  <a:tcPr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r>
              <a:tr h="37361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fr-CA" dirty="0" smtClean="0"/>
                        <a:t>Direction des services multidisciplinaires :</a:t>
                      </a:r>
                    </a:p>
                  </a:txBody>
                  <a:tcPr anchor="ctr" horzOverflow="overflow">
                    <a:lnL>
                      <a:noFill/>
                    </a:lnL>
                    <a:lnR>
                      <a:noFill/>
                    </a:lnR>
                    <a:lnT w="12700" cap="flat" cmpd="sng" algn="ctr">
                      <a:no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fr-CA" dirty="0" smtClean="0"/>
                        <a:t>Caroline St-Denis</a:t>
                      </a:r>
                    </a:p>
                  </a:txBody>
                  <a:tcPr anchor="ctr" horzOverflow="overflow">
                    <a:lnL>
                      <a:noFill/>
                    </a:lnL>
                    <a:lnR>
                      <a:noFill/>
                    </a:lnR>
                    <a:lnT w="12700" cap="flat" cmpd="sng" algn="ctr">
                      <a:noFill/>
                      <a:prstDash val="solid"/>
                      <a:round/>
                      <a:headEnd type="none" w="med" len="med"/>
                      <a:tailEnd type="none" w="med" len="med"/>
                    </a:lnT>
                    <a:lnB>
                      <a:noFill/>
                    </a:lnB>
                    <a:lnTlToBr>
                      <a:noFill/>
                    </a:lnTlToBr>
                    <a:lnBlToTr>
                      <a:noFill/>
                    </a:lnBlToTr>
                    <a:solidFill>
                      <a:schemeClr val="bg1"/>
                    </a:solidFill>
                  </a:tcPr>
                </a:tc>
              </a:tr>
            </a:tbl>
          </a:graphicData>
        </a:graphic>
      </p:graphicFrame>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re 1"/>
          <p:cNvSpPr>
            <a:spLocks noGrp="1"/>
          </p:cNvSpPr>
          <p:nvPr>
            <p:ph type="title" idx="4294967295"/>
          </p:nvPr>
        </p:nvSpPr>
        <p:spPr>
          <a:xfrm>
            <a:off x="2090056" y="496389"/>
            <a:ext cx="9263743" cy="1878641"/>
          </a:xfrm>
        </p:spPr>
        <p:txBody>
          <a:bodyPr/>
          <a:lstStyle/>
          <a:p>
            <a:r>
              <a:rPr lang="fr-CA" dirty="0" smtClean="0"/>
              <a:t>Présentation des membres </a:t>
            </a:r>
            <a:br>
              <a:rPr lang="fr-CA" dirty="0" smtClean="0"/>
            </a:br>
            <a:r>
              <a:rPr lang="fr-CA" dirty="0" smtClean="0"/>
              <a:t>du conseil </a:t>
            </a:r>
            <a:r>
              <a:rPr lang="fr-CA" dirty="0"/>
              <a:t>m</a:t>
            </a:r>
            <a:r>
              <a:rPr lang="fr-CA" dirty="0" smtClean="0"/>
              <a:t>ultidisciplinaire du CIUSSS de l’EMTL</a:t>
            </a:r>
          </a:p>
        </p:txBody>
      </p:sp>
      <p:sp>
        <p:nvSpPr>
          <p:cNvPr id="40963" name="Espace réservé du contenu 2"/>
          <p:cNvSpPr>
            <a:spLocks noGrp="1"/>
          </p:cNvSpPr>
          <p:nvPr>
            <p:ph idx="4294967295"/>
          </p:nvPr>
        </p:nvSpPr>
        <p:spPr>
          <a:xfrm>
            <a:off x="1104900" y="2550084"/>
            <a:ext cx="10515600" cy="3946525"/>
          </a:xfrm>
        </p:spPr>
        <p:txBody>
          <a:bodyPr/>
          <a:lstStyle/>
          <a:p>
            <a:pPr>
              <a:lnSpc>
                <a:spcPct val="100000"/>
              </a:lnSpc>
            </a:pPr>
            <a:r>
              <a:rPr lang="fr-CA" sz="2400" dirty="0" smtClean="0"/>
              <a:t>Plus de 2500 membres</a:t>
            </a:r>
            <a:r>
              <a:rPr lang="fr-CA" sz="2400" dirty="0"/>
              <a:t> </a:t>
            </a:r>
            <a:r>
              <a:rPr lang="fr-CA" sz="2400" dirty="0" smtClean="0"/>
              <a:t>ayant plus de 60 titres d’emploi;</a:t>
            </a:r>
          </a:p>
          <a:p>
            <a:pPr>
              <a:lnSpc>
                <a:spcPct val="100000"/>
              </a:lnSpc>
            </a:pPr>
            <a:r>
              <a:rPr lang="fr-CA" sz="2400" dirty="0" smtClean="0"/>
              <a:t>Présents dans les 7 installations et les 43 points de services;</a:t>
            </a:r>
            <a:endParaRPr lang="fr-CA" sz="2400" dirty="0"/>
          </a:p>
          <a:p>
            <a:pPr>
              <a:lnSpc>
                <a:spcPct val="100000"/>
              </a:lnSpc>
            </a:pPr>
            <a:r>
              <a:rPr lang="fr-CA" sz="2400" dirty="0" smtClean="0"/>
              <a:t>Présents dans les 4 programmes sociaux et de réadaptation et les 3 programmes de santé physique générale et spécialisée;</a:t>
            </a:r>
          </a:p>
          <a:p>
            <a:pPr>
              <a:lnSpc>
                <a:spcPct val="100000"/>
              </a:lnSpc>
            </a:pPr>
            <a:r>
              <a:rPr lang="fr-CA" sz="2400" dirty="0" smtClean="0"/>
              <a:t>Présents dans les directions de l’enseignement universitaire, de la recherche, de la qualité/évaluation/performance/éthique et des ressources humaines/communications/affaires juridiques.</a:t>
            </a:r>
          </a:p>
        </p:txBody>
      </p:sp>
    </p:spTree>
    <p:extLst>
      <p:ext uri="{BB962C8B-B14F-4D97-AF65-F5344CB8AC3E}">
        <p14:creationId xmlns:p14="http://schemas.microsoft.com/office/powerpoint/2010/main" val="382284844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51016" y="365125"/>
            <a:ext cx="8534401" cy="1325563"/>
          </a:xfrm>
        </p:spPr>
        <p:txBody>
          <a:bodyPr/>
          <a:lstStyle/>
          <a:p>
            <a:r>
              <a:rPr lang="fr-CA" dirty="0"/>
              <a:t>Appel des candidatures cooptation</a:t>
            </a:r>
          </a:p>
        </p:txBody>
      </p:sp>
      <p:sp>
        <p:nvSpPr>
          <p:cNvPr id="3" name="Espace réservé du contenu 2"/>
          <p:cNvSpPr>
            <a:spLocks noGrp="1"/>
          </p:cNvSpPr>
          <p:nvPr>
            <p:ph idx="1"/>
          </p:nvPr>
        </p:nvSpPr>
        <p:spPr>
          <a:xfrm>
            <a:off x="1673133" y="2204356"/>
            <a:ext cx="9490166" cy="2348593"/>
          </a:xfrm>
        </p:spPr>
        <p:txBody>
          <a:bodyPr/>
          <a:lstStyle/>
          <a:p>
            <a:pPr marL="0" indent="0">
              <a:lnSpc>
                <a:spcPct val="100000"/>
              </a:lnSpc>
              <a:buNone/>
            </a:pPr>
            <a:r>
              <a:rPr lang="fr-CA" sz="2400" dirty="0" smtClean="0">
                <a:latin typeface="Arial" panose="020B0604020202020204" pitchFamily="34" charset="0"/>
                <a:cs typeface="Arial" panose="020B0604020202020204" pitchFamily="34" charset="0"/>
              </a:rPr>
              <a:t>Nous souhaitons avoir une plus grande représentativité en cooptant des personnes en provenance :</a:t>
            </a:r>
          </a:p>
          <a:p>
            <a:pPr marL="0" indent="0">
              <a:lnSpc>
                <a:spcPct val="100000"/>
              </a:lnSpc>
              <a:buNone/>
            </a:pPr>
            <a:endParaRPr lang="fr-CA" sz="2400" dirty="0" smtClean="0">
              <a:latin typeface="Arial" panose="020B0604020202020204" pitchFamily="34" charset="0"/>
              <a:cs typeface="Arial" panose="020B0604020202020204" pitchFamily="34" charset="0"/>
            </a:endParaRPr>
          </a:p>
          <a:p>
            <a:pPr lvl="1">
              <a:lnSpc>
                <a:spcPct val="100000"/>
              </a:lnSpc>
            </a:pPr>
            <a:r>
              <a:rPr lang="fr-CA" dirty="0">
                <a:latin typeface="Arial" panose="020B0604020202020204" pitchFamily="34" charset="0"/>
                <a:cs typeface="Arial" panose="020B0604020202020204" pitchFamily="34" charset="0"/>
              </a:rPr>
              <a:t>d</a:t>
            </a:r>
            <a:r>
              <a:rPr lang="fr-CA" dirty="0" smtClean="0">
                <a:latin typeface="Arial" panose="020B0604020202020204" pitchFamily="34" charset="0"/>
                <a:cs typeface="Arial" panose="020B0604020202020204" pitchFamily="34" charset="0"/>
              </a:rPr>
              <a:t>es installations PDI, HSCO;</a:t>
            </a:r>
          </a:p>
          <a:p>
            <a:pPr lvl="1">
              <a:lnSpc>
                <a:spcPct val="100000"/>
              </a:lnSpc>
            </a:pPr>
            <a:r>
              <a:rPr lang="fr-CA" dirty="0">
                <a:latin typeface="Arial" panose="020B0604020202020204" pitchFamily="34" charset="0"/>
                <a:cs typeface="Arial" panose="020B0604020202020204" pitchFamily="34" charset="0"/>
              </a:rPr>
              <a:t>d</a:t>
            </a:r>
            <a:r>
              <a:rPr lang="fr-CA" dirty="0" smtClean="0">
                <a:latin typeface="Arial" panose="020B0604020202020204" pitchFamily="34" charset="0"/>
                <a:cs typeface="Arial" panose="020B0604020202020204" pitchFamily="34" charset="0"/>
              </a:rPr>
              <a:t>es domaines d’activités - santé physique et réadaptation.</a:t>
            </a:r>
          </a:p>
          <a:p>
            <a:pPr lvl="1"/>
            <a:endParaRPr lang="fr-CA" dirty="0"/>
          </a:p>
        </p:txBody>
      </p:sp>
    </p:spTree>
    <p:extLst>
      <p:ext uri="{BB962C8B-B14F-4D97-AF65-F5344CB8AC3E}">
        <p14:creationId xmlns:p14="http://schemas.microsoft.com/office/powerpoint/2010/main" val="238855602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re 1"/>
          <p:cNvSpPr>
            <a:spLocks noGrp="1"/>
          </p:cNvSpPr>
          <p:nvPr>
            <p:ph type="title"/>
          </p:nvPr>
        </p:nvSpPr>
        <p:spPr>
          <a:xfrm>
            <a:off x="1771650" y="365125"/>
            <a:ext cx="8269333" cy="1325563"/>
          </a:xfrm>
        </p:spPr>
        <p:txBody>
          <a:bodyPr/>
          <a:lstStyle/>
          <a:p>
            <a:r>
              <a:rPr lang="fr-CA" dirty="0" smtClean="0"/>
              <a:t>Levée de l’assemblée</a:t>
            </a:r>
          </a:p>
        </p:txBody>
      </p:sp>
      <p:sp>
        <p:nvSpPr>
          <p:cNvPr id="27650" name="Espace réservé du contenu 2"/>
          <p:cNvSpPr>
            <a:spLocks noGrp="1"/>
          </p:cNvSpPr>
          <p:nvPr>
            <p:ph idx="1"/>
          </p:nvPr>
        </p:nvSpPr>
        <p:spPr>
          <a:xfrm>
            <a:off x="1165225" y="1690688"/>
            <a:ext cx="10188575" cy="3946525"/>
          </a:xfrm>
        </p:spPr>
        <p:txBody>
          <a:bodyPr/>
          <a:lstStyle/>
          <a:p>
            <a:pPr marL="0" indent="0">
              <a:buNone/>
            </a:pPr>
            <a:r>
              <a:rPr lang="fr-CA" dirty="0" smtClean="0"/>
              <a:t>Merci de votre présence !</a:t>
            </a:r>
          </a:p>
          <a:p>
            <a:pPr marL="0" indent="0">
              <a:buNone/>
            </a:pPr>
            <a:endParaRPr lang="fr-CA" sz="800" dirty="0" smtClean="0"/>
          </a:p>
          <a:p>
            <a:pPr marL="0" indent="0">
              <a:buNone/>
            </a:pPr>
            <a:r>
              <a:rPr lang="fr-CA" dirty="0" smtClean="0"/>
              <a:t>Surveillez la page du Conseil multidisciplinaire sur l‘</a:t>
            </a:r>
            <a:r>
              <a:rPr lang="fr-CA" b="1" dirty="0" smtClean="0"/>
              <a:t>intranet</a:t>
            </a:r>
            <a:r>
              <a:rPr lang="fr-CA" dirty="0" smtClean="0"/>
              <a:t> pour tous les détails sur les activités à venir.</a:t>
            </a:r>
          </a:p>
        </p:txBody>
      </p:sp>
      <p:pic>
        <p:nvPicPr>
          <p:cNvPr id="27651" name="Image 4"/>
          <p:cNvPicPr>
            <a:picLocks noChangeAspect="1"/>
          </p:cNvPicPr>
          <p:nvPr/>
        </p:nvPicPr>
        <p:blipFill>
          <a:blip r:embed="rId2"/>
          <a:srcRect/>
          <a:stretch>
            <a:fillRect/>
          </a:stretch>
        </p:blipFill>
        <p:spPr bwMode="auto">
          <a:xfrm>
            <a:off x="1165225" y="3414522"/>
            <a:ext cx="8712200" cy="2897188"/>
          </a:xfrm>
          <a:prstGeom prst="rect">
            <a:avLst/>
          </a:prstGeom>
          <a:noFill/>
          <a:ln w="9525">
            <a:noFill/>
            <a:miter lim="800000"/>
            <a:headEnd/>
            <a:tailEnd/>
          </a:ln>
        </p:spPr>
      </p:pic>
    </p:spTree>
    <p:extLst>
      <p:ext uri="{BB962C8B-B14F-4D97-AF65-F5344CB8AC3E}">
        <p14:creationId xmlns:p14="http://schemas.microsoft.com/office/powerpoint/2010/main" val="178529188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48108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81348" y="1018902"/>
            <a:ext cx="8334103" cy="671785"/>
          </a:xfrm>
        </p:spPr>
        <p:txBody>
          <a:bodyPr/>
          <a:lstStyle/>
          <a:p>
            <a:r>
              <a:rPr lang="fr-CA" dirty="0"/>
              <a:t>Adoption du procès-verbal de l’Assemblée générale du </a:t>
            </a:r>
            <a:r>
              <a:rPr lang="fr-CA" dirty="0" smtClean="0"/>
              <a:t>6 Juin 2017</a:t>
            </a:r>
            <a:endParaRPr lang="fr-CA" dirty="0"/>
          </a:p>
        </p:txBody>
      </p:sp>
      <p:sp>
        <p:nvSpPr>
          <p:cNvPr id="3" name="Espace réservé du contenu 2"/>
          <p:cNvSpPr>
            <a:spLocks noGrp="1"/>
          </p:cNvSpPr>
          <p:nvPr>
            <p:ph idx="1"/>
          </p:nvPr>
        </p:nvSpPr>
        <p:spPr>
          <a:xfrm>
            <a:off x="1494692" y="2508068"/>
            <a:ext cx="9859107" cy="2107475"/>
          </a:xfrm>
        </p:spPr>
        <p:txBody>
          <a:bodyPr/>
          <a:lstStyle/>
          <a:p>
            <a:endParaRPr lang="fr-CA" dirty="0" smtClean="0"/>
          </a:p>
          <a:p>
            <a:endParaRPr lang="fr-CA" dirty="0"/>
          </a:p>
          <a:p>
            <a:pPr marL="0" indent="0">
              <a:buNone/>
            </a:pPr>
            <a:r>
              <a:rPr lang="fr-CA" dirty="0" smtClean="0"/>
              <a:t>Sur </a:t>
            </a:r>
            <a:r>
              <a:rPr lang="fr-CA" dirty="0"/>
              <a:t>proposition de </a:t>
            </a:r>
            <a:r>
              <a:rPr lang="fr-CA" dirty="0" smtClean="0"/>
              <a:t>….. et </a:t>
            </a:r>
            <a:r>
              <a:rPr lang="fr-CA" dirty="0"/>
              <a:t>appuyée </a:t>
            </a:r>
            <a:r>
              <a:rPr lang="fr-CA" dirty="0" smtClean="0"/>
              <a:t>par ….. le procès-verbal est adopté.</a:t>
            </a:r>
            <a:endParaRPr lang="fr-CA" dirty="0"/>
          </a:p>
        </p:txBody>
      </p:sp>
    </p:spTree>
    <p:extLst>
      <p:ext uri="{BB962C8B-B14F-4D97-AF65-F5344CB8AC3E}">
        <p14:creationId xmlns:p14="http://schemas.microsoft.com/office/powerpoint/2010/main" val="13707074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Présentation du rapport annuel 2017-2018</a:t>
            </a:r>
          </a:p>
        </p:txBody>
      </p:sp>
      <p:sp>
        <p:nvSpPr>
          <p:cNvPr id="3" name="Espace réservé du contenu 2"/>
          <p:cNvSpPr>
            <a:spLocks noGrp="1"/>
          </p:cNvSpPr>
          <p:nvPr>
            <p:ph idx="1"/>
          </p:nvPr>
        </p:nvSpPr>
        <p:spPr>
          <a:xfrm>
            <a:off x="682752" y="1979720"/>
            <a:ext cx="10887456" cy="3946518"/>
          </a:xfrm>
        </p:spPr>
        <p:txBody>
          <a:bodyPr/>
          <a:lstStyle/>
          <a:p>
            <a:pPr marL="342900" lvl="0" indent="-342900">
              <a:spcBef>
                <a:spcPts val="500"/>
              </a:spcBef>
              <a:spcAft>
                <a:spcPts val="500"/>
              </a:spcAft>
              <a:buFont typeface="+mj-lt"/>
              <a:buAutoNum type="arabicPeriod"/>
            </a:pPr>
            <a:r>
              <a:rPr lang="fr-CA" b="1" u="sng" dirty="0">
                <a:ea typeface="Times New Roman" panose="02020603050405020304" pitchFamily="18" charset="0"/>
                <a:cs typeface="Arial" panose="020B0604020202020204" pitchFamily="34" charset="0"/>
              </a:rPr>
              <a:t>Bilan des </a:t>
            </a:r>
            <a:r>
              <a:rPr lang="fr-CA" b="1" u="sng" dirty="0" smtClean="0">
                <a:ea typeface="Times New Roman" panose="02020603050405020304" pitchFamily="18" charset="0"/>
                <a:cs typeface="Arial" panose="020B0604020202020204" pitchFamily="34" charset="0"/>
              </a:rPr>
              <a:t>activités</a:t>
            </a:r>
          </a:p>
          <a:p>
            <a:pPr marL="342900" lvl="0" indent="-342900">
              <a:spcBef>
                <a:spcPts val="500"/>
              </a:spcBef>
              <a:spcAft>
                <a:spcPts val="500"/>
              </a:spcAft>
              <a:buFont typeface="+mj-lt"/>
              <a:buAutoNum type="arabicPeriod"/>
            </a:pPr>
            <a:endParaRPr lang="fr-CA" dirty="0">
              <a:ea typeface="Times New Roman" panose="02020603050405020304" pitchFamily="18" charset="0"/>
              <a:cs typeface="Times New Roman" panose="02020603050405020304" pitchFamily="18" charset="0"/>
            </a:endParaRPr>
          </a:p>
          <a:p>
            <a:pPr lvl="1">
              <a:spcAft>
                <a:spcPts val="500"/>
              </a:spcAft>
              <a:buFont typeface="Arial" panose="020B0604020202020204" pitchFamily="34" charset="0"/>
              <a:buChar char="•"/>
            </a:pPr>
            <a:r>
              <a:rPr lang="fr-CA" dirty="0">
                <a:ea typeface="Times New Roman" panose="02020603050405020304" pitchFamily="18" charset="0"/>
                <a:cs typeface="Arial" panose="020B0604020202020204" pitchFamily="34" charset="0"/>
              </a:rPr>
              <a:t>Nombre de rencontres officielles du CECM	</a:t>
            </a:r>
            <a:r>
              <a:rPr lang="fr-CA" dirty="0" smtClean="0">
                <a:ea typeface="Times New Roman" panose="02020603050405020304" pitchFamily="18" charset="0"/>
                <a:cs typeface="Arial" panose="020B0604020202020204" pitchFamily="34" charset="0"/>
              </a:rPr>
              <a:t>:</a:t>
            </a:r>
            <a:r>
              <a:rPr lang="fr-CA" dirty="0">
                <a:ea typeface="Times New Roman" panose="02020603050405020304" pitchFamily="18" charset="0"/>
                <a:cs typeface="Arial" panose="020B0604020202020204" pitchFamily="34" charset="0"/>
              </a:rPr>
              <a:t>	  8</a:t>
            </a:r>
            <a:endParaRPr lang="fr-CA" dirty="0">
              <a:ea typeface="Times New Roman" panose="02020603050405020304" pitchFamily="18" charset="0"/>
              <a:cs typeface="Times New Roman" panose="02020603050405020304" pitchFamily="18" charset="0"/>
            </a:endParaRPr>
          </a:p>
          <a:p>
            <a:pPr lvl="1">
              <a:spcAft>
                <a:spcPts val="500"/>
              </a:spcAft>
              <a:buFont typeface="Arial" panose="020B0604020202020204" pitchFamily="34" charset="0"/>
              <a:buChar char="•"/>
            </a:pPr>
            <a:r>
              <a:rPr lang="fr-CA" dirty="0">
                <a:ea typeface="Times New Roman" panose="02020603050405020304" pitchFamily="18" charset="0"/>
                <a:cs typeface="Arial" panose="020B0604020202020204" pitchFamily="34" charset="0"/>
              </a:rPr>
              <a:t>Nombre de rencontres de travail du </a:t>
            </a:r>
            <a:r>
              <a:rPr lang="fr-CA" dirty="0" smtClean="0">
                <a:ea typeface="Times New Roman" panose="02020603050405020304" pitchFamily="18" charset="0"/>
                <a:cs typeface="Arial" panose="020B0604020202020204" pitchFamily="34" charset="0"/>
              </a:rPr>
              <a:t>CECM</a:t>
            </a:r>
            <a:r>
              <a:rPr lang="fr-CA" dirty="0">
                <a:ea typeface="Times New Roman" panose="02020603050405020304" pitchFamily="18" charset="0"/>
                <a:cs typeface="Arial" panose="020B0604020202020204" pitchFamily="34" charset="0"/>
              </a:rPr>
              <a:t>	:	  2</a:t>
            </a:r>
            <a:endParaRPr lang="fr-CA" dirty="0">
              <a:ea typeface="Times New Roman" panose="02020603050405020304" pitchFamily="18" charset="0"/>
              <a:cs typeface="Times New Roman" panose="02020603050405020304" pitchFamily="18" charset="0"/>
            </a:endParaRPr>
          </a:p>
          <a:p>
            <a:pPr lvl="1">
              <a:spcAft>
                <a:spcPts val="500"/>
              </a:spcAft>
              <a:buFont typeface="Arial" panose="020B0604020202020204" pitchFamily="34" charset="0"/>
              <a:buChar char="•"/>
            </a:pPr>
            <a:r>
              <a:rPr lang="fr-CA" dirty="0">
                <a:ea typeface="Times New Roman" panose="02020603050405020304" pitchFamily="18" charset="0"/>
                <a:cs typeface="Arial" panose="020B0604020202020204" pitchFamily="34" charset="0"/>
              </a:rPr>
              <a:t>Rencontre avec la DSM				:	  1</a:t>
            </a:r>
            <a:endParaRPr lang="fr-CA" dirty="0">
              <a:ea typeface="Times New Roman" panose="02020603050405020304" pitchFamily="18" charset="0"/>
              <a:cs typeface="Times New Roman" panose="02020603050405020304" pitchFamily="18" charset="0"/>
            </a:endParaRPr>
          </a:p>
          <a:p>
            <a:pPr lvl="1">
              <a:spcAft>
                <a:spcPts val="500"/>
              </a:spcAft>
              <a:buFont typeface="Arial" panose="020B0604020202020204" pitchFamily="34" charset="0"/>
              <a:buChar char="•"/>
            </a:pPr>
            <a:r>
              <a:rPr lang="fr-CA" dirty="0">
                <a:ea typeface="Times New Roman" panose="02020603050405020304" pitchFamily="18" charset="0"/>
                <a:cs typeface="Arial" panose="020B0604020202020204" pitchFamily="34" charset="0"/>
              </a:rPr>
              <a:t>Nombre de rencontres des comités de </a:t>
            </a:r>
            <a:r>
              <a:rPr lang="fr-CA" dirty="0" smtClean="0">
                <a:ea typeface="Times New Roman" panose="02020603050405020304" pitchFamily="18" charset="0"/>
                <a:cs typeface="Arial" panose="020B0604020202020204" pitchFamily="34" charset="0"/>
              </a:rPr>
              <a:t>travail</a:t>
            </a:r>
            <a:r>
              <a:rPr lang="fr-CA" dirty="0">
                <a:ea typeface="Times New Roman" panose="02020603050405020304" pitchFamily="18" charset="0"/>
                <a:cs typeface="Arial" panose="020B0604020202020204" pitchFamily="34" charset="0"/>
              </a:rPr>
              <a:t>	:	18 </a:t>
            </a:r>
            <a:endParaRPr lang="fr-CA" dirty="0">
              <a:ea typeface="Times New Roman" panose="02020603050405020304" pitchFamily="18" charset="0"/>
              <a:cs typeface="Times New Roman" panose="02020603050405020304" pitchFamily="18" charset="0"/>
            </a:endParaRPr>
          </a:p>
          <a:p>
            <a:pPr lvl="1">
              <a:spcAft>
                <a:spcPts val="500"/>
              </a:spcAft>
              <a:buFont typeface="Arial" panose="020B0604020202020204" pitchFamily="34" charset="0"/>
              <a:buChar char="•"/>
            </a:pPr>
            <a:r>
              <a:rPr lang="fr-CA" dirty="0">
                <a:ea typeface="Times New Roman" panose="02020603050405020304" pitchFamily="18" charset="0"/>
                <a:cs typeface="Arial" panose="020B0604020202020204" pitchFamily="34" charset="0"/>
              </a:rPr>
              <a:t>Taux de participation					</a:t>
            </a:r>
            <a:r>
              <a:rPr lang="fr-CA" dirty="0" smtClean="0">
                <a:ea typeface="Times New Roman" panose="02020603050405020304" pitchFamily="18" charset="0"/>
                <a:cs typeface="Arial" panose="020B0604020202020204" pitchFamily="34" charset="0"/>
              </a:rPr>
              <a:t>:   entre </a:t>
            </a:r>
            <a:r>
              <a:rPr lang="fr-CA" dirty="0">
                <a:ea typeface="Times New Roman" panose="02020603050405020304" pitchFamily="18" charset="0"/>
                <a:cs typeface="Arial" panose="020B0604020202020204" pitchFamily="34" charset="0"/>
              </a:rPr>
              <a:t>85 % et 100 %</a:t>
            </a:r>
            <a:endParaRPr lang="fr-CA" dirty="0">
              <a:ea typeface="Times New Roman" panose="02020603050405020304" pitchFamily="18" charset="0"/>
              <a:cs typeface="Times New Roman" panose="02020603050405020304" pitchFamily="18" charset="0"/>
            </a:endParaRPr>
          </a:p>
          <a:p>
            <a:endParaRPr lang="fr-CA" dirty="0"/>
          </a:p>
        </p:txBody>
      </p:sp>
    </p:spTree>
    <p:extLst>
      <p:ext uri="{BB962C8B-B14F-4D97-AF65-F5344CB8AC3E}">
        <p14:creationId xmlns:p14="http://schemas.microsoft.com/office/powerpoint/2010/main" val="684770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Présentation du rapport annuel 2017-2018</a:t>
            </a:r>
          </a:p>
        </p:txBody>
      </p:sp>
      <p:sp>
        <p:nvSpPr>
          <p:cNvPr id="3" name="Espace réservé du contenu 2"/>
          <p:cNvSpPr>
            <a:spLocks noGrp="1"/>
          </p:cNvSpPr>
          <p:nvPr>
            <p:ph idx="1"/>
          </p:nvPr>
        </p:nvSpPr>
        <p:spPr/>
        <p:txBody>
          <a:bodyPr/>
          <a:lstStyle/>
          <a:p>
            <a:pPr marL="342900" lvl="0" indent="-342900" algn="just">
              <a:lnSpc>
                <a:spcPct val="100000"/>
              </a:lnSpc>
              <a:spcAft>
                <a:spcPts val="0"/>
              </a:spcAft>
              <a:buFont typeface="Symbol" panose="05050102010706020507" pitchFamily="18" charset="2"/>
              <a:buChar char=""/>
            </a:pPr>
            <a:r>
              <a:rPr lang="fr-CA" b="1" u="sng" dirty="0">
                <a:ea typeface="Times New Roman" panose="02020603050405020304" pitchFamily="18" charset="0"/>
                <a:cs typeface="Times New Roman" panose="02020603050405020304" pitchFamily="18" charset="0"/>
              </a:rPr>
              <a:t>Comités de pairs</a:t>
            </a:r>
            <a:endParaRPr lang="fr-CA" b="1" dirty="0">
              <a:ea typeface="Times New Roman" panose="02020603050405020304" pitchFamily="18" charset="0"/>
              <a:cs typeface="Times New Roman" panose="02020603050405020304" pitchFamily="18" charset="0"/>
            </a:endParaRPr>
          </a:p>
          <a:p>
            <a:pPr lvl="1">
              <a:lnSpc>
                <a:spcPct val="100000"/>
              </a:lnSpc>
              <a:spcBef>
                <a:spcPts val="600"/>
              </a:spcBef>
              <a:spcAft>
                <a:spcPts val="0"/>
              </a:spcAft>
              <a:buFont typeface="Arial" panose="020B0604020202020204" pitchFamily="34" charset="0"/>
              <a:buChar char="•"/>
            </a:pPr>
            <a:r>
              <a:rPr lang="fr-CA" dirty="0">
                <a:ea typeface="Times New Roman" panose="02020603050405020304" pitchFamily="18" charset="0"/>
                <a:cs typeface="Times New Roman" panose="02020603050405020304" pitchFamily="18" charset="0"/>
              </a:rPr>
              <a:t>Le guide des procédures d’encadrement a été lancé lors de l’AGA en juin 2017.  </a:t>
            </a:r>
          </a:p>
          <a:p>
            <a:pPr lvl="1">
              <a:lnSpc>
                <a:spcPct val="100000"/>
              </a:lnSpc>
              <a:spcBef>
                <a:spcPts val="300"/>
              </a:spcBef>
              <a:spcAft>
                <a:spcPts val="0"/>
              </a:spcAft>
              <a:buFont typeface="Arial" panose="020B0604020202020204" pitchFamily="34" charset="0"/>
              <a:buChar char="•"/>
            </a:pPr>
            <a:r>
              <a:rPr lang="fr-CA" dirty="0">
                <a:ea typeface="Times New Roman" panose="02020603050405020304" pitchFamily="18" charset="0"/>
                <a:cs typeface="Times New Roman" panose="02020603050405020304" pitchFamily="18" charset="0"/>
              </a:rPr>
              <a:t>Le comité a reçu peu de propositions de comités de pairs. </a:t>
            </a:r>
            <a:endParaRPr lang="fr-CA" dirty="0" smtClean="0">
              <a:ea typeface="Times New Roman" panose="02020603050405020304" pitchFamily="18" charset="0"/>
              <a:cs typeface="Times New Roman" panose="02020603050405020304" pitchFamily="18" charset="0"/>
            </a:endParaRPr>
          </a:p>
          <a:p>
            <a:pPr lvl="1">
              <a:lnSpc>
                <a:spcPct val="100000"/>
              </a:lnSpc>
              <a:spcBef>
                <a:spcPts val="300"/>
              </a:spcBef>
              <a:spcAft>
                <a:spcPts val="0"/>
              </a:spcAft>
              <a:buFont typeface="Arial" panose="020B0604020202020204" pitchFamily="34" charset="0"/>
              <a:buChar char="•"/>
            </a:pPr>
            <a:r>
              <a:rPr lang="fr-CA" dirty="0" smtClean="0">
                <a:ea typeface="Times New Roman" panose="02020603050405020304" pitchFamily="18" charset="0"/>
                <a:cs typeface="Times New Roman" panose="02020603050405020304" pitchFamily="18" charset="0"/>
              </a:rPr>
              <a:t>En </a:t>
            </a:r>
            <a:r>
              <a:rPr lang="fr-CA" dirty="0">
                <a:ea typeface="Times New Roman" panose="02020603050405020304" pitchFamily="18" charset="0"/>
                <a:cs typeface="Times New Roman" panose="02020603050405020304" pitchFamily="18" charset="0"/>
              </a:rPr>
              <a:t>lien avec la DSM une démarche pour faire la promotion de comités des pairs est amorcée avec le support des conseillers cadres de cette Direction</a:t>
            </a:r>
            <a:endParaRPr lang="fr-CA" dirty="0"/>
          </a:p>
        </p:txBody>
      </p:sp>
    </p:spTree>
    <p:extLst>
      <p:ext uri="{BB962C8B-B14F-4D97-AF65-F5344CB8AC3E}">
        <p14:creationId xmlns:p14="http://schemas.microsoft.com/office/powerpoint/2010/main" val="1062683066"/>
      </p:ext>
    </p:extLst>
  </p:cSld>
  <p:clrMapOvr>
    <a:masterClrMapping/>
  </p:clrMapOvr>
  <p:timing>
    <p:tnLst>
      <p:par>
        <p:cTn id="1" dur="indefinite" restart="never" nodeType="tmRoot"/>
      </p:par>
    </p:tnLst>
  </p:timing>
</p:sld>
</file>

<file path=ppt/theme/theme1.xml><?xml version="1.0" encoding="utf-8"?>
<a:theme xmlns:a="http://schemas.openxmlformats.org/drawingml/2006/main" name="CIUSSS_gris">
  <a:themeElements>
    <a:clrScheme name="CIUSSS_gris">
      <a:dk1>
        <a:srgbClr val="181817"/>
      </a:dk1>
      <a:lt1>
        <a:sysClr val="window" lastClr="FFFFFF"/>
      </a:lt1>
      <a:dk2>
        <a:srgbClr val="181817"/>
      </a:dk2>
      <a:lt2>
        <a:srgbClr val="767171"/>
      </a:lt2>
      <a:accent1>
        <a:srgbClr val="0871D9"/>
      </a:accent1>
      <a:accent2>
        <a:srgbClr val="81C731"/>
      </a:accent2>
      <a:accent3>
        <a:srgbClr val="DB1A00"/>
      </a:accent3>
      <a:accent4>
        <a:srgbClr val="F79200"/>
      </a:accent4>
      <a:accent5>
        <a:srgbClr val="00858C"/>
      </a:accent5>
      <a:accent6>
        <a:srgbClr val="00B6BA"/>
      </a:accent6>
      <a:hlink>
        <a:srgbClr val="3333FF"/>
      </a:hlink>
      <a:folHlink>
        <a:srgbClr val="00FFFF"/>
      </a:folHlink>
    </a:clrScheme>
    <a:fontScheme name="CIUSSS">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IUSSS_gris" id="{15F89833-D393-4C74-83C7-C8F1C37438F7}" vid="{42FE2372-FE74-41B2-A963-720CFF4E231C}"/>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CIUSSS_gris</Template>
  <TotalTime>1165</TotalTime>
  <Words>4741</Words>
  <Application>Microsoft Office PowerPoint</Application>
  <PresentationFormat>Grand écran</PresentationFormat>
  <Paragraphs>550</Paragraphs>
  <Slides>63</Slides>
  <Notes>21</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63</vt:i4>
      </vt:variant>
    </vt:vector>
  </HeadingPairs>
  <TitlesOfParts>
    <vt:vector size="71" baseType="lpstr">
      <vt:lpstr>Aharoni</vt:lpstr>
      <vt:lpstr>Arial</vt:lpstr>
      <vt:lpstr>Arial Black</vt:lpstr>
      <vt:lpstr>Calibri</vt:lpstr>
      <vt:lpstr>Symbol</vt:lpstr>
      <vt:lpstr>Times New Roman</vt:lpstr>
      <vt:lpstr>Wingdings</vt:lpstr>
      <vt:lpstr>CIUSSS_gris</vt:lpstr>
      <vt:lpstr>Assemblée générale annuelle du Conseil multidisciplinaire</vt:lpstr>
      <vt:lpstr>Mot de bienvenue</vt:lpstr>
      <vt:lpstr>Nomination du président et secrétaire d’assemblée</vt:lpstr>
      <vt:lpstr>Adoption de l’ordre du jour</vt:lpstr>
      <vt:lpstr>Adoption de l’ordre du jour</vt:lpstr>
      <vt:lpstr>Présentation des membres  du comité exécutif du CM</vt:lpstr>
      <vt:lpstr>Adoption du procès-verbal de l’Assemblée générale du 6 Juin 2017</vt:lpstr>
      <vt:lpstr>Présentation du rapport annuel 2017-2018</vt:lpstr>
      <vt:lpstr>Présentation du rapport annuel 2017-2018</vt:lpstr>
      <vt:lpstr>Présentation du rapport annuel 2017-2018</vt:lpstr>
      <vt:lpstr>Présentation du rapport annuel 2017-2018</vt:lpstr>
      <vt:lpstr>Présentation du rapport annuel 2017-2018</vt:lpstr>
      <vt:lpstr>Présentation du rapport annuel 2017-2018</vt:lpstr>
      <vt:lpstr>Présentation du rapport annuel 2017-2018</vt:lpstr>
      <vt:lpstr>Présentation du rapport annuel 2017-2018</vt:lpstr>
      <vt:lpstr>Présentation du rapport annuel 2017-2018</vt:lpstr>
      <vt:lpstr>Présentation du rapport annuel 2016-2017</vt:lpstr>
      <vt:lpstr>Plan d’action 2018-2019 </vt:lpstr>
      <vt:lpstr>Prévision budgétaire</vt:lpstr>
      <vt:lpstr>Mot du Président-directeur général</vt:lpstr>
      <vt:lpstr>Mot de la DSM</vt:lpstr>
      <vt:lpstr>Présentations PDRH-PDC  </vt:lpstr>
      <vt:lpstr>Service formation et gestion des talents  Présentation à la rencontre annuelle du conseil multidisciplinaire des professionnels  Le 4 juin 2018</vt:lpstr>
      <vt:lpstr>Contexte</vt:lpstr>
      <vt:lpstr>Notre mission</vt:lpstr>
      <vt:lpstr>Plus spécifiquement, nous sommes engagés à…</vt:lpstr>
      <vt:lpstr>La formation en statistiques</vt:lpstr>
      <vt:lpstr>Qui sommes-nous? Notre équipe d’agents de gestion du personnel</vt:lpstr>
      <vt:lpstr>Mais comment organisons-nous nos efforts de formation pour en faire la gestion la plus judicieuse et  responsable possible?</vt:lpstr>
      <vt:lpstr>Formation 101</vt:lpstr>
      <vt:lpstr>Cycle annuel et partenariats</vt:lpstr>
      <vt:lpstr>Niveaux (rappel)</vt:lpstr>
      <vt:lpstr>Distribution des budgets, formation 1ère étape, calcul de l’obligation</vt:lpstr>
      <vt:lpstr>2e étape - planification</vt:lpstr>
      <vt:lpstr>PDC</vt:lpstr>
      <vt:lpstr>Lettre d’entente 31 – professionnels</vt:lpstr>
      <vt:lpstr>Titres d’emploi ciblés  cette année</vt:lpstr>
      <vt:lpstr>Comment puis-je faire une demande de formation?</vt:lpstr>
      <vt:lpstr>Où trouver les formulaires?</vt:lpstr>
      <vt:lpstr>Des initiatives en cours, dont on vous parlera bientôt…</vt:lpstr>
      <vt:lpstr>À retenir!!!</vt:lpstr>
      <vt:lpstr>Période de questions</vt:lpstr>
      <vt:lpstr>CADRE CONCEPTUEL EN ÉTHIQUE</vt:lpstr>
      <vt:lpstr>Présentation à l’assemblée générale annuelle du Conseil multidisciplinaire du cadre conceptuel et de l’organisation des services en éthique</vt:lpstr>
      <vt:lpstr>OBJECTIFS</vt:lpstr>
      <vt:lpstr>DÉFINITION DE L’ÉTHIQUE</vt:lpstr>
      <vt:lpstr>VISION DE L’ÉTHIQUE </vt:lpstr>
      <vt:lpstr>MISSION DU SERVICE D’ÉTHIQUE </vt:lpstr>
      <vt:lpstr>APPLICATIONS DE L’ÉTHIQUE</vt:lpstr>
      <vt:lpstr>ÉTHIQUE CLINIQUE</vt:lpstr>
      <vt:lpstr>ORGANISATION DE L’ÉTHIQUE CLINIQUE </vt:lpstr>
      <vt:lpstr>ÉTHIQUE DE GOUVERANCE ET DE GESTION (organisationnelle)</vt:lpstr>
      <vt:lpstr>ORGANISATION DE L’ÉTHIQUE ORGANISATIONNELLE</vt:lpstr>
      <vt:lpstr>LA GRANDE COMMUNAUTÉ DE PRATIQUE EN ÉTHIQUE</vt:lpstr>
      <vt:lpstr>MODÈLE INNOVATEUR DE COLLABORATION AVEC LE SAJ</vt:lpstr>
      <vt:lpstr>CONCLUSION</vt:lpstr>
      <vt:lpstr>Coordonnées</vt:lpstr>
      <vt:lpstr>Merci de votre attention!  Questions et échange</vt:lpstr>
      <vt:lpstr>Période de questions</vt:lpstr>
      <vt:lpstr>Présentation des membres  du conseil multidisciplinaire du CIUSSS de l’EMTL</vt:lpstr>
      <vt:lpstr>Appel des candidatures cooptation</vt:lpstr>
      <vt:lpstr>Levée de l’assemblée</vt:lpstr>
      <vt:lpstr>Présentation PowerPoint</vt:lpstr>
    </vt:vector>
  </TitlesOfParts>
  <Company>Intitut univ. sante mentale Mtl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couj4</dc:creator>
  <cp:lastModifiedBy>SOUL1</cp:lastModifiedBy>
  <cp:revision>157</cp:revision>
  <cp:lastPrinted>2018-06-04T13:38:50Z</cp:lastPrinted>
  <dcterms:created xsi:type="dcterms:W3CDTF">2015-09-08T18:01:26Z</dcterms:created>
  <dcterms:modified xsi:type="dcterms:W3CDTF">2018-06-04T13:42:04Z</dcterms:modified>
</cp:coreProperties>
</file>