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sldIdLst>
    <p:sldId id="256" r:id="rId5"/>
    <p:sldId id="277" r:id="rId6"/>
    <p:sldId id="271" r:id="rId7"/>
    <p:sldId id="260" r:id="rId8"/>
    <p:sldId id="276" r:id="rId9"/>
    <p:sldId id="257" r:id="rId10"/>
    <p:sldId id="270" r:id="rId11"/>
    <p:sldId id="274" r:id="rId12"/>
    <p:sldId id="279" r:id="rId13"/>
    <p:sldId id="273" r:id="rId14"/>
    <p:sldId id="268" r:id="rId15"/>
    <p:sldId id="261" r:id="rId16"/>
    <p:sldId id="269" r:id="rId17"/>
    <p:sldId id="272" r:id="rId18"/>
    <p:sldId id="258" r:id="rId19"/>
    <p:sldId id="280" r:id="rId20"/>
    <p:sldId id="263" r:id="rId21"/>
    <p:sldId id="265" r:id="rId22"/>
    <p:sldId id="266" r:id="rId23"/>
  </p:sldIdLst>
  <p:sldSz cx="12192000" cy="6858000"/>
  <p:notesSz cx="6858000" cy="9144000"/>
  <p:defaultTextStyle>
    <a:defPPr>
      <a:defRPr lang="fr-CA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ACD8"/>
    <a:srgbClr val="0068B1"/>
    <a:srgbClr val="F9F9F6"/>
    <a:srgbClr val="FFFFFF"/>
    <a:srgbClr val="0871D9"/>
    <a:srgbClr val="E84E3B"/>
    <a:srgbClr val="FBAF5F"/>
    <a:srgbClr val="54B9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2DE63D5-997A-4646-A377-4702673A728D}" styleName="Style léger 2 - Accentuation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Style léger 1 - Accentuation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Style moyen 1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Style moyen 3 - Accentuation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5" autoAdjust="0"/>
    <p:restoredTop sz="79064" autoAdjust="0"/>
  </p:normalViewPr>
  <p:slideViewPr>
    <p:cSldViewPr snapToGrid="0">
      <p:cViewPr varScale="1">
        <p:scale>
          <a:sx n="90" d="100"/>
          <a:sy n="90" d="100"/>
        </p:scale>
        <p:origin x="135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hyperlink" Target="https://policyoptions.irpp.org/magazines/july-2020/la-covid-19-montre-que-le-soutien-aux-soins-a-domicile-a-trop-tarde/" TargetMode="External"/><Relationship Id="rId13" Type="http://schemas.openxmlformats.org/officeDocument/2006/relationships/image" Target="../media/image15.jpg"/><Relationship Id="rId3" Type="http://schemas.openxmlformats.org/officeDocument/2006/relationships/image" Target="../media/image10.jpg"/><Relationship Id="rId7" Type="http://schemas.openxmlformats.org/officeDocument/2006/relationships/image" Target="../media/image12.jpg"/><Relationship Id="rId12" Type="http://schemas.openxmlformats.org/officeDocument/2006/relationships/hyperlink" Target="http://www.flickr.com/photos/spindexr/5160482003/" TargetMode="External"/><Relationship Id="rId2" Type="http://schemas.openxmlformats.org/officeDocument/2006/relationships/hyperlink" Target="https://www.nurse24.it/specializzazioni/emergenza-urgenza/triage-modelli-organizzativi-infermiere.html" TargetMode="External"/><Relationship Id="rId16" Type="http://schemas.openxmlformats.org/officeDocument/2006/relationships/hyperlink" Target="https://pixnio.com/es/ciencia/ciencia-medica/femenino-medico-llevar-a-cabo-el-examen-de-sexo-masculino-los-pacientes-oido-otoscopio" TargetMode="External"/><Relationship Id="rId1" Type="http://schemas.openxmlformats.org/officeDocument/2006/relationships/image" Target="../media/image9.jpg"/><Relationship Id="rId6" Type="http://schemas.openxmlformats.org/officeDocument/2006/relationships/hyperlink" Target="https://pxhere.com/ko/photo/1377646" TargetMode="External"/><Relationship Id="rId11" Type="http://schemas.openxmlformats.org/officeDocument/2006/relationships/image" Target="../media/image14.jpg"/><Relationship Id="rId5" Type="http://schemas.openxmlformats.org/officeDocument/2006/relationships/image" Target="../media/image11.jpg"/><Relationship Id="rId15" Type="http://schemas.openxmlformats.org/officeDocument/2006/relationships/image" Target="../media/image16.jpg"/><Relationship Id="rId10" Type="http://schemas.openxmlformats.org/officeDocument/2006/relationships/hyperlink" Target="https://www.flickr.com/photos/ganatlguard/49768526188/" TargetMode="External"/><Relationship Id="rId4" Type="http://schemas.openxmlformats.org/officeDocument/2006/relationships/hyperlink" Target="https://pxhere.com/fr/photo/1057734" TargetMode="External"/><Relationship Id="rId9" Type="http://schemas.openxmlformats.org/officeDocument/2006/relationships/image" Target="../media/image13.jpg"/><Relationship Id="rId14" Type="http://schemas.openxmlformats.org/officeDocument/2006/relationships/hyperlink" Target="https://pediatragabiruiz.com/vacunas-ninos/brave-little-girl-receiving-injection/" TargetMode="External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hyperlink" Target="https://policyoptions.irpp.org/magazines/july-2020/la-covid-19-montre-que-le-soutien-aux-soins-a-domicile-a-trop-tarde/" TargetMode="External"/><Relationship Id="rId13" Type="http://schemas.openxmlformats.org/officeDocument/2006/relationships/image" Target="../media/image15.jpg"/><Relationship Id="rId3" Type="http://schemas.openxmlformats.org/officeDocument/2006/relationships/image" Target="../media/image10.jpg"/><Relationship Id="rId7" Type="http://schemas.openxmlformats.org/officeDocument/2006/relationships/image" Target="../media/image12.jpg"/><Relationship Id="rId12" Type="http://schemas.openxmlformats.org/officeDocument/2006/relationships/hyperlink" Target="http://www.flickr.com/photos/spindexr/5160482003/" TargetMode="External"/><Relationship Id="rId2" Type="http://schemas.openxmlformats.org/officeDocument/2006/relationships/hyperlink" Target="https://www.nurse24.it/specializzazioni/emergenza-urgenza/triage-modelli-organizzativi-infermiere.html" TargetMode="External"/><Relationship Id="rId16" Type="http://schemas.openxmlformats.org/officeDocument/2006/relationships/hyperlink" Target="https://pixnio.com/es/ciencia/ciencia-medica/femenino-medico-llevar-a-cabo-el-examen-de-sexo-masculino-los-pacientes-oido-otoscopio" TargetMode="External"/><Relationship Id="rId1" Type="http://schemas.openxmlformats.org/officeDocument/2006/relationships/image" Target="../media/image9.jpg"/><Relationship Id="rId6" Type="http://schemas.openxmlformats.org/officeDocument/2006/relationships/hyperlink" Target="https://pxhere.com/ko/photo/1377646" TargetMode="External"/><Relationship Id="rId11" Type="http://schemas.openxmlformats.org/officeDocument/2006/relationships/image" Target="../media/image14.jpg"/><Relationship Id="rId5" Type="http://schemas.openxmlformats.org/officeDocument/2006/relationships/image" Target="../media/image11.jpg"/><Relationship Id="rId15" Type="http://schemas.openxmlformats.org/officeDocument/2006/relationships/image" Target="../media/image16.jpg"/><Relationship Id="rId10" Type="http://schemas.openxmlformats.org/officeDocument/2006/relationships/hyperlink" Target="https://www.flickr.com/photos/ganatlguard/49768526188/" TargetMode="External"/><Relationship Id="rId4" Type="http://schemas.openxmlformats.org/officeDocument/2006/relationships/hyperlink" Target="https://pxhere.com/fr/photo/1057734" TargetMode="External"/><Relationship Id="rId9" Type="http://schemas.openxmlformats.org/officeDocument/2006/relationships/image" Target="../media/image13.jpg"/><Relationship Id="rId14" Type="http://schemas.openxmlformats.org/officeDocument/2006/relationships/hyperlink" Target="https://pediatragabiruiz.com/vacunas-ninos/brave-little-girl-receiving-injection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57F31B-A3F1-4260-8144-B786C17108B5}" type="doc">
      <dgm:prSet loTypeId="urn:microsoft.com/office/officeart/2008/layout/PictureStrips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fr-CA"/>
        </a:p>
      </dgm:t>
    </dgm:pt>
    <dgm:pt modelId="{43E6891C-1E1F-456E-AF6E-83A4291821DE}">
      <dgm:prSet phldrT="[Texte]"/>
      <dgm:spPr/>
      <dgm:t>
        <a:bodyPr/>
        <a:lstStyle/>
        <a:p>
          <a:r>
            <a:rPr lang="fr-CA" dirty="0"/>
            <a:t>Inscription, enregistrement et admission d’un usager</a:t>
          </a:r>
        </a:p>
      </dgm:t>
    </dgm:pt>
    <dgm:pt modelId="{17E22AAD-6788-4735-916D-F8624370AC2D}" type="parTrans" cxnId="{71E622DD-3B6C-489B-A91B-F7C411AE92FD}">
      <dgm:prSet/>
      <dgm:spPr/>
      <dgm:t>
        <a:bodyPr/>
        <a:lstStyle/>
        <a:p>
          <a:endParaRPr lang="fr-CA"/>
        </a:p>
      </dgm:t>
    </dgm:pt>
    <dgm:pt modelId="{01492E5D-8CD2-46D6-A98E-4EFA12A3D859}" type="sibTrans" cxnId="{71E622DD-3B6C-489B-A91B-F7C411AE92FD}">
      <dgm:prSet/>
      <dgm:spPr/>
      <dgm:t>
        <a:bodyPr/>
        <a:lstStyle/>
        <a:p>
          <a:endParaRPr lang="fr-CA"/>
        </a:p>
      </dgm:t>
    </dgm:pt>
    <dgm:pt modelId="{2A931C71-FD56-4015-83D8-3373D8F5EFCB}">
      <dgm:prSet phldrT="[Texte]"/>
      <dgm:spPr/>
      <dgm:t>
        <a:bodyPr/>
        <a:lstStyle/>
        <a:p>
          <a:r>
            <a:rPr lang="fr-CA" dirty="0"/>
            <a:t>Administration de médicaments</a:t>
          </a:r>
        </a:p>
      </dgm:t>
    </dgm:pt>
    <dgm:pt modelId="{D43479CE-33D9-4172-924E-0C15AA910091}" type="parTrans" cxnId="{184AAA7C-41B8-4944-AAC4-2AEB569A449E}">
      <dgm:prSet/>
      <dgm:spPr/>
      <dgm:t>
        <a:bodyPr/>
        <a:lstStyle/>
        <a:p>
          <a:endParaRPr lang="fr-CA"/>
        </a:p>
      </dgm:t>
    </dgm:pt>
    <dgm:pt modelId="{5C33C73F-1D0B-4422-A969-26DBC55D98AC}" type="sibTrans" cxnId="{184AAA7C-41B8-4944-AAC4-2AEB569A449E}">
      <dgm:prSet/>
      <dgm:spPr/>
      <dgm:t>
        <a:bodyPr/>
        <a:lstStyle/>
        <a:p>
          <a:endParaRPr lang="fr-CA"/>
        </a:p>
      </dgm:t>
    </dgm:pt>
    <dgm:pt modelId="{F7E77BEE-0724-43CB-8B5D-E57686849CBF}">
      <dgm:prSet phldrT="[Texte]"/>
      <dgm:spPr/>
      <dgm:t>
        <a:bodyPr/>
        <a:lstStyle/>
        <a:p>
          <a:r>
            <a:rPr lang="fr-CA" dirty="0">
              <a:latin typeface="+mn-lt"/>
            </a:rPr>
            <a:t>Prélèvement ou examen </a:t>
          </a:r>
          <a:r>
            <a:rPr lang="fr-CA" b="0" dirty="0">
              <a:latin typeface="+mn-lt"/>
            </a:rPr>
            <a:t>diagnostique</a:t>
          </a:r>
        </a:p>
      </dgm:t>
    </dgm:pt>
    <dgm:pt modelId="{BF9FE72B-6363-469F-9FE9-7F69DAA1C647}" type="parTrans" cxnId="{9E62B712-86BD-43E2-863C-EFC5BD2F0ACD}">
      <dgm:prSet/>
      <dgm:spPr/>
      <dgm:t>
        <a:bodyPr/>
        <a:lstStyle/>
        <a:p>
          <a:endParaRPr lang="fr-CA"/>
        </a:p>
      </dgm:t>
    </dgm:pt>
    <dgm:pt modelId="{1FADF0E1-2135-4F97-B6A2-FD68FC1D4B7F}" type="sibTrans" cxnId="{9E62B712-86BD-43E2-863C-EFC5BD2F0ACD}">
      <dgm:prSet/>
      <dgm:spPr/>
      <dgm:t>
        <a:bodyPr/>
        <a:lstStyle/>
        <a:p>
          <a:endParaRPr lang="fr-CA"/>
        </a:p>
      </dgm:t>
    </dgm:pt>
    <dgm:pt modelId="{DAD8CB36-214F-491F-81CA-521BC82E1CED}">
      <dgm:prSet phldrT="[Texte]"/>
      <dgm:spPr/>
      <dgm:t>
        <a:bodyPr/>
        <a:lstStyle/>
        <a:p>
          <a:r>
            <a:rPr lang="fr-CA" dirty="0"/>
            <a:t>Autre intervention faisant l’objet d’une prise en charge (incluant SAD)</a:t>
          </a:r>
        </a:p>
      </dgm:t>
    </dgm:pt>
    <dgm:pt modelId="{2BB8252B-BD65-4FEA-A5A2-CDBDEDB74285}" type="parTrans" cxnId="{27BD9291-7362-43B4-BC41-2AAADD95729B}">
      <dgm:prSet/>
      <dgm:spPr/>
      <dgm:t>
        <a:bodyPr/>
        <a:lstStyle/>
        <a:p>
          <a:endParaRPr lang="fr-CA"/>
        </a:p>
      </dgm:t>
    </dgm:pt>
    <dgm:pt modelId="{5C0F81A7-E342-4DA3-ACB3-DD0CD1CF7B44}" type="sibTrans" cxnId="{27BD9291-7362-43B4-BC41-2AAADD95729B}">
      <dgm:prSet/>
      <dgm:spPr/>
      <dgm:t>
        <a:bodyPr/>
        <a:lstStyle/>
        <a:p>
          <a:endParaRPr lang="fr-CA"/>
        </a:p>
      </dgm:t>
    </dgm:pt>
    <dgm:pt modelId="{F12DA20A-622B-4607-97D9-BADD08846FDE}">
      <dgm:prSet phldrT="[Texte]"/>
      <dgm:spPr/>
      <dgm:t>
        <a:bodyPr/>
        <a:lstStyle/>
        <a:p>
          <a:r>
            <a:rPr lang="fr-CA" dirty="0"/>
            <a:t>Dispensation de services individuels en milieu scolaire</a:t>
          </a:r>
        </a:p>
      </dgm:t>
    </dgm:pt>
    <dgm:pt modelId="{856B1919-E0EE-4A21-A3CC-19DDADACAB7A}" type="parTrans" cxnId="{57014C0E-D0C1-4320-B0C5-9520C20A4202}">
      <dgm:prSet/>
      <dgm:spPr/>
      <dgm:t>
        <a:bodyPr/>
        <a:lstStyle/>
        <a:p>
          <a:endParaRPr lang="fr-CA"/>
        </a:p>
      </dgm:t>
    </dgm:pt>
    <dgm:pt modelId="{8C13A777-95D4-4213-98B0-F9829455AB4F}" type="sibTrans" cxnId="{57014C0E-D0C1-4320-B0C5-9520C20A4202}">
      <dgm:prSet/>
      <dgm:spPr/>
      <dgm:t>
        <a:bodyPr/>
        <a:lstStyle/>
        <a:p>
          <a:endParaRPr lang="fr-CA"/>
        </a:p>
      </dgm:t>
    </dgm:pt>
    <dgm:pt modelId="{A73D567B-2AD6-4FEB-BEB6-5287694618D6}">
      <dgm:prSet phldrT="[Texte]"/>
      <dgm:spPr/>
      <dgm:t>
        <a:bodyPr/>
        <a:lstStyle/>
        <a:p>
          <a:r>
            <a:rPr lang="fr-CA" dirty="0"/>
            <a:t>Transport des usagers ou service de </a:t>
          </a:r>
          <a:r>
            <a:rPr lang="fr-CA" dirty="0" err="1"/>
            <a:t>brancarderie</a:t>
          </a:r>
          <a:endParaRPr lang="fr-CA" dirty="0"/>
        </a:p>
      </dgm:t>
    </dgm:pt>
    <dgm:pt modelId="{9AF139B6-46BF-4054-A19E-2A09952231BE}" type="parTrans" cxnId="{FCEB159D-6C55-47D3-8466-098D45BAFDE8}">
      <dgm:prSet/>
      <dgm:spPr/>
      <dgm:t>
        <a:bodyPr/>
        <a:lstStyle/>
        <a:p>
          <a:endParaRPr lang="fr-CA"/>
        </a:p>
      </dgm:t>
    </dgm:pt>
    <dgm:pt modelId="{8510EE9A-0391-4EBF-BEFA-387476ACFA9F}" type="sibTrans" cxnId="{FCEB159D-6C55-47D3-8466-098D45BAFDE8}">
      <dgm:prSet/>
      <dgm:spPr/>
      <dgm:t>
        <a:bodyPr/>
        <a:lstStyle/>
        <a:p>
          <a:endParaRPr lang="fr-CA"/>
        </a:p>
      </dgm:t>
    </dgm:pt>
    <dgm:pt modelId="{C1DCA67D-7C93-45D0-BED6-6D6B6BA503E1}">
      <dgm:prSet phldrT="[Texte]"/>
      <dgm:spPr/>
      <dgm:t>
        <a:bodyPr/>
        <a:lstStyle/>
        <a:p>
          <a:r>
            <a:rPr lang="fr-CA" dirty="0"/>
            <a:t>Distribution des repas</a:t>
          </a:r>
        </a:p>
      </dgm:t>
    </dgm:pt>
    <dgm:pt modelId="{37B4900B-41B8-4705-BDA4-9D88CB8CD94E}" type="parTrans" cxnId="{67B1499B-0477-4A8D-99FC-27DC72E8FE10}">
      <dgm:prSet/>
      <dgm:spPr/>
      <dgm:t>
        <a:bodyPr/>
        <a:lstStyle/>
        <a:p>
          <a:endParaRPr lang="fr-CA"/>
        </a:p>
      </dgm:t>
    </dgm:pt>
    <dgm:pt modelId="{6672ACC4-7582-4BFB-9AF7-CD8C885496C1}" type="sibTrans" cxnId="{67B1499B-0477-4A8D-99FC-27DC72E8FE10}">
      <dgm:prSet/>
      <dgm:spPr/>
      <dgm:t>
        <a:bodyPr/>
        <a:lstStyle/>
        <a:p>
          <a:endParaRPr lang="fr-CA"/>
        </a:p>
      </dgm:t>
    </dgm:pt>
    <dgm:pt modelId="{6B71C72D-908F-44C1-AE54-F26F0B2B174A}">
      <dgm:prSet phldrT="[Texte]"/>
      <dgm:spPr/>
      <dgm:t>
        <a:bodyPr/>
        <a:lstStyle/>
        <a:p>
          <a:r>
            <a:rPr lang="fr-CA" dirty="0"/>
            <a:t>Autres situations jugées pertinentes</a:t>
          </a:r>
        </a:p>
      </dgm:t>
    </dgm:pt>
    <dgm:pt modelId="{0F4694A7-8EDE-44D3-8DD9-D2F0262797AB}" type="parTrans" cxnId="{3F57A5FD-F0DB-4AF7-9059-41CE3C9CCF9C}">
      <dgm:prSet/>
      <dgm:spPr/>
      <dgm:t>
        <a:bodyPr/>
        <a:lstStyle/>
        <a:p>
          <a:endParaRPr lang="fr-CA"/>
        </a:p>
      </dgm:t>
    </dgm:pt>
    <dgm:pt modelId="{7EDF4330-B73C-4D74-B4BA-843580C4C754}" type="sibTrans" cxnId="{3F57A5FD-F0DB-4AF7-9059-41CE3C9CCF9C}">
      <dgm:prSet/>
      <dgm:spPr/>
      <dgm:t>
        <a:bodyPr/>
        <a:lstStyle/>
        <a:p>
          <a:endParaRPr lang="fr-CA"/>
        </a:p>
      </dgm:t>
    </dgm:pt>
    <dgm:pt modelId="{E4A37F35-1425-47E8-AE6D-B180EAA6B793}" type="pres">
      <dgm:prSet presAssocID="{5057F31B-A3F1-4260-8144-B786C17108B5}" presName="Name0" presStyleCnt="0">
        <dgm:presLayoutVars>
          <dgm:dir/>
          <dgm:resizeHandles val="exact"/>
        </dgm:presLayoutVars>
      </dgm:prSet>
      <dgm:spPr/>
    </dgm:pt>
    <dgm:pt modelId="{0179EE22-DDCC-416A-820C-937D3FBEC8A7}" type="pres">
      <dgm:prSet presAssocID="{43E6891C-1E1F-456E-AF6E-83A4291821DE}" presName="composite" presStyleCnt="0"/>
      <dgm:spPr/>
    </dgm:pt>
    <dgm:pt modelId="{C6F965DF-1D49-46E1-8169-D6FC8F284F55}" type="pres">
      <dgm:prSet presAssocID="{43E6891C-1E1F-456E-AF6E-83A4291821DE}" presName="rect1" presStyleLbl="trAlignAcc1" presStyleIdx="0" presStyleCnt="8">
        <dgm:presLayoutVars>
          <dgm:bulletEnabled val="1"/>
        </dgm:presLayoutVars>
      </dgm:prSet>
      <dgm:spPr/>
    </dgm:pt>
    <dgm:pt modelId="{228A98BD-62D3-436E-B9E8-9390987ECF7F}" type="pres">
      <dgm:prSet presAssocID="{43E6891C-1E1F-456E-AF6E-83A4291821DE}" presName="rect2" presStyleLbl="fgImgPlace1" presStyleIdx="0" presStyleCnt="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63000" r="-63000"/>
          </a:stretch>
        </a:blipFill>
      </dgm:spPr>
    </dgm:pt>
    <dgm:pt modelId="{886F995E-D2E5-48E7-ACB7-ECD4255296CA}" type="pres">
      <dgm:prSet presAssocID="{01492E5D-8CD2-46D6-A98E-4EFA12A3D859}" presName="sibTrans" presStyleCnt="0"/>
      <dgm:spPr/>
    </dgm:pt>
    <dgm:pt modelId="{C8AC013B-B218-42B4-902F-A54FDF244DD5}" type="pres">
      <dgm:prSet presAssocID="{2A931C71-FD56-4015-83D8-3373D8F5EFCB}" presName="composite" presStyleCnt="0"/>
      <dgm:spPr/>
    </dgm:pt>
    <dgm:pt modelId="{03C4D7CE-EB55-4F5D-9B5E-3B485CECF864}" type="pres">
      <dgm:prSet presAssocID="{2A931C71-FD56-4015-83D8-3373D8F5EFCB}" presName="rect1" presStyleLbl="trAlignAcc1" presStyleIdx="1" presStyleCnt="8">
        <dgm:presLayoutVars>
          <dgm:bulletEnabled val="1"/>
        </dgm:presLayoutVars>
      </dgm:prSet>
      <dgm:spPr/>
    </dgm:pt>
    <dgm:pt modelId="{1341AE92-C7EF-4A7F-9DAC-95A2D7BA3BA9}" type="pres">
      <dgm:prSet presAssocID="{2A931C71-FD56-4015-83D8-3373D8F5EFCB}" presName="rect2" presStyleLbl="fgImgPlace1" presStyleIdx="1" presStyleCnt="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l="-66000" r="-66000"/>
          </a:stretch>
        </a:blipFill>
      </dgm:spPr>
    </dgm:pt>
    <dgm:pt modelId="{DA7E6FF0-B1AE-4817-82E2-A22DFEECBC6F}" type="pres">
      <dgm:prSet presAssocID="{5C33C73F-1D0B-4422-A969-26DBC55D98AC}" presName="sibTrans" presStyleCnt="0"/>
      <dgm:spPr/>
    </dgm:pt>
    <dgm:pt modelId="{44C59F4D-922F-410B-B660-3D9E167FE8DC}" type="pres">
      <dgm:prSet presAssocID="{F7E77BEE-0724-43CB-8B5D-E57686849CBF}" presName="composite" presStyleCnt="0"/>
      <dgm:spPr/>
    </dgm:pt>
    <dgm:pt modelId="{9A6783E6-E605-44C7-9161-77F0FC97E4C5}" type="pres">
      <dgm:prSet presAssocID="{F7E77BEE-0724-43CB-8B5D-E57686849CBF}" presName="rect1" presStyleLbl="trAlignAcc1" presStyleIdx="2" presStyleCnt="8">
        <dgm:presLayoutVars>
          <dgm:bulletEnabled val="1"/>
        </dgm:presLayoutVars>
      </dgm:prSet>
      <dgm:spPr/>
    </dgm:pt>
    <dgm:pt modelId="{6FBB8763-B8C1-4781-A8B5-F4918587AE22}" type="pres">
      <dgm:prSet presAssocID="{F7E77BEE-0724-43CB-8B5D-E57686849CBF}" presName="rect2" presStyleLbl="fgImgPlace1" presStyleIdx="2" presStyleCnt="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 l="-63000" r="-63000"/>
          </a:stretch>
        </a:blipFill>
      </dgm:spPr>
    </dgm:pt>
    <dgm:pt modelId="{B8ACB8C7-8522-4527-9463-D1DE90CDDBFE}" type="pres">
      <dgm:prSet presAssocID="{1FADF0E1-2135-4F97-B6A2-FD68FC1D4B7F}" presName="sibTrans" presStyleCnt="0"/>
      <dgm:spPr/>
    </dgm:pt>
    <dgm:pt modelId="{19DAAAD4-8887-46D8-A1DA-7AA92A63524D}" type="pres">
      <dgm:prSet presAssocID="{DAD8CB36-214F-491F-81CA-521BC82E1CED}" presName="composite" presStyleCnt="0"/>
      <dgm:spPr/>
    </dgm:pt>
    <dgm:pt modelId="{8305B378-1CE5-43A5-A486-4ABC01D14689}" type="pres">
      <dgm:prSet presAssocID="{DAD8CB36-214F-491F-81CA-521BC82E1CED}" presName="rect1" presStyleLbl="trAlignAcc1" presStyleIdx="3" presStyleCnt="8">
        <dgm:presLayoutVars>
          <dgm:bulletEnabled val="1"/>
        </dgm:presLayoutVars>
      </dgm:prSet>
      <dgm:spPr/>
    </dgm:pt>
    <dgm:pt modelId="{D95975A2-F25C-40A0-B2DE-18DB6B67D336}" type="pres">
      <dgm:prSet presAssocID="{DAD8CB36-214F-491F-81CA-521BC82E1CED}" presName="rect2" presStyleLbl="fgImgPlace1" presStyleIdx="3" presStyleCnt="8"/>
      <dgm:spPr>
        <a:blipFill dpi="0" rotWithShape="1"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/>
          <a:stretch>
            <a:fillRect l="-130313" t="-1953" r="-55687" b="1953"/>
          </a:stretch>
        </a:blipFill>
      </dgm:spPr>
    </dgm:pt>
    <dgm:pt modelId="{030006D1-6AC9-4ED2-8F4A-AA510B1600A4}" type="pres">
      <dgm:prSet presAssocID="{5C0F81A7-E342-4DA3-ACB3-DD0CD1CF7B44}" presName="sibTrans" presStyleCnt="0"/>
      <dgm:spPr/>
    </dgm:pt>
    <dgm:pt modelId="{71152640-4614-4043-BFA5-0A9FBC91D75B}" type="pres">
      <dgm:prSet presAssocID="{A73D567B-2AD6-4FEB-BEB6-5287694618D6}" presName="composite" presStyleCnt="0"/>
      <dgm:spPr/>
    </dgm:pt>
    <dgm:pt modelId="{2C4A22DA-DEE7-48D5-8CDE-AFF328D4E251}" type="pres">
      <dgm:prSet presAssocID="{A73D567B-2AD6-4FEB-BEB6-5287694618D6}" presName="rect1" presStyleLbl="trAlignAcc1" presStyleIdx="4" presStyleCnt="8">
        <dgm:presLayoutVars>
          <dgm:bulletEnabled val="1"/>
        </dgm:presLayoutVars>
      </dgm:prSet>
      <dgm:spPr/>
    </dgm:pt>
    <dgm:pt modelId="{41193FFA-3590-4F86-84DD-D6F8CE0F4DE6}" type="pres">
      <dgm:prSet presAssocID="{A73D567B-2AD6-4FEB-BEB6-5287694618D6}" presName="rect2" presStyleLbl="fgImgPlace1" presStyleIdx="4" presStyleCnt="8"/>
      <dgm:spPr>
        <a:blipFill dpi="0" rotWithShape="1"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rcRect/>
          <a:stretch>
            <a:fillRect l="-110660" t="1096" r="-15340" b="-1096"/>
          </a:stretch>
        </a:blipFill>
      </dgm:spPr>
    </dgm:pt>
    <dgm:pt modelId="{DB7BE531-257B-4C2B-8B36-54204C09604A}" type="pres">
      <dgm:prSet presAssocID="{8510EE9A-0391-4EBF-BEFA-387476ACFA9F}" presName="sibTrans" presStyleCnt="0"/>
      <dgm:spPr/>
    </dgm:pt>
    <dgm:pt modelId="{64D24441-B91F-4F67-8846-56BA8F3699BB}" type="pres">
      <dgm:prSet presAssocID="{C1DCA67D-7C93-45D0-BED6-6D6B6BA503E1}" presName="composite" presStyleCnt="0"/>
      <dgm:spPr/>
    </dgm:pt>
    <dgm:pt modelId="{3B463BEE-DA13-4A4A-942E-462C2BD58F5E}" type="pres">
      <dgm:prSet presAssocID="{C1DCA67D-7C93-45D0-BED6-6D6B6BA503E1}" presName="rect1" presStyleLbl="trAlignAcc1" presStyleIdx="5" presStyleCnt="8">
        <dgm:presLayoutVars>
          <dgm:bulletEnabled val="1"/>
        </dgm:presLayoutVars>
      </dgm:prSet>
      <dgm:spPr/>
    </dgm:pt>
    <dgm:pt modelId="{1AB7796E-E599-4D09-A421-0C615AE0A72E}" type="pres">
      <dgm:prSet presAssocID="{C1DCA67D-7C93-45D0-BED6-6D6B6BA503E1}" presName="rect2" presStyleLbl="fgImgPlace1" presStyleIdx="5" presStyleCnt="8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rcRect/>
          <a:stretch>
            <a:fillRect l="-50000" r="-50000"/>
          </a:stretch>
        </a:blipFill>
      </dgm:spPr>
    </dgm:pt>
    <dgm:pt modelId="{1AB964A6-183E-4537-8B23-6BBFFDC46084}" type="pres">
      <dgm:prSet presAssocID="{6672ACC4-7582-4BFB-9AF7-CD8C885496C1}" presName="sibTrans" presStyleCnt="0"/>
      <dgm:spPr/>
    </dgm:pt>
    <dgm:pt modelId="{2D3A2117-A8C0-4FF9-8C28-6AEEEBAE3C8A}" type="pres">
      <dgm:prSet presAssocID="{F12DA20A-622B-4607-97D9-BADD08846FDE}" presName="composite" presStyleCnt="0"/>
      <dgm:spPr/>
    </dgm:pt>
    <dgm:pt modelId="{86885240-C5E7-490C-9B95-693591C6EADF}" type="pres">
      <dgm:prSet presAssocID="{F12DA20A-622B-4607-97D9-BADD08846FDE}" presName="rect1" presStyleLbl="trAlignAcc1" presStyleIdx="6" presStyleCnt="8">
        <dgm:presLayoutVars>
          <dgm:bulletEnabled val="1"/>
        </dgm:presLayoutVars>
      </dgm:prSet>
      <dgm:spPr/>
    </dgm:pt>
    <dgm:pt modelId="{623D86D6-11BB-4ED8-BAAF-DEDFCD0F7B58}" type="pres">
      <dgm:prSet presAssocID="{F12DA20A-622B-4607-97D9-BADD08846FDE}" presName="rect2" presStyleLbl="fgImgPlace1" presStyleIdx="6" presStyleCnt="8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rcRect/>
          <a:stretch>
            <a:fillRect l="-63000" r="-63000"/>
          </a:stretch>
        </a:blipFill>
      </dgm:spPr>
    </dgm:pt>
    <dgm:pt modelId="{EE8C05D1-5522-4FAD-AF37-AE94002E40BE}" type="pres">
      <dgm:prSet presAssocID="{8C13A777-95D4-4213-98B0-F9829455AB4F}" presName="sibTrans" presStyleCnt="0"/>
      <dgm:spPr/>
    </dgm:pt>
    <dgm:pt modelId="{D72CA9D4-8D55-4E80-AF3D-B3E3C52B5176}" type="pres">
      <dgm:prSet presAssocID="{6B71C72D-908F-44C1-AE54-F26F0B2B174A}" presName="composite" presStyleCnt="0"/>
      <dgm:spPr/>
    </dgm:pt>
    <dgm:pt modelId="{4E18D567-7D08-45D3-8A24-B6677481AE2E}" type="pres">
      <dgm:prSet presAssocID="{6B71C72D-908F-44C1-AE54-F26F0B2B174A}" presName="rect1" presStyleLbl="trAlignAcc1" presStyleIdx="7" presStyleCnt="8">
        <dgm:presLayoutVars>
          <dgm:bulletEnabled val="1"/>
        </dgm:presLayoutVars>
      </dgm:prSet>
      <dgm:spPr/>
    </dgm:pt>
    <dgm:pt modelId="{64B5035D-53F5-496E-AA7F-B2308C248672}" type="pres">
      <dgm:prSet presAssocID="{6B71C72D-908F-44C1-AE54-F26F0B2B174A}" presName="rect2" presStyleLbl="fgImgPlace1" presStyleIdx="7" presStyleCnt="8"/>
      <dgm:spPr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rcRect/>
          <a:stretch>
            <a:fillRect/>
          </a:stretch>
        </a:blipFill>
      </dgm:spPr>
    </dgm:pt>
  </dgm:ptLst>
  <dgm:cxnLst>
    <dgm:cxn modelId="{57014C0E-D0C1-4320-B0C5-9520C20A4202}" srcId="{5057F31B-A3F1-4260-8144-B786C17108B5}" destId="{F12DA20A-622B-4607-97D9-BADD08846FDE}" srcOrd="6" destOrd="0" parTransId="{856B1919-E0EE-4A21-A3CC-19DDADACAB7A}" sibTransId="{8C13A777-95D4-4213-98B0-F9829455AB4F}"/>
    <dgm:cxn modelId="{9E62B712-86BD-43E2-863C-EFC5BD2F0ACD}" srcId="{5057F31B-A3F1-4260-8144-B786C17108B5}" destId="{F7E77BEE-0724-43CB-8B5D-E57686849CBF}" srcOrd="2" destOrd="0" parTransId="{BF9FE72B-6363-469F-9FE9-7F69DAA1C647}" sibTransId="{1FADF0E1-2135-4F97-B6A2-FD68FC1D4B7F}"/>
    <dgm:cxn modelId="{FE88865D-2389-4BBD-969C-4FE2C0C74F98}" type="presOf" srcId="{DAD8CB36-214F-491F-81CA-521BC82E1CED}" destId="{8305B378-1CE5-43A5-A486-4ABC01D14689}" srcOrd="0" destOrd="0" presId="urn:microsoft.com/office/officeart/2008/layout/PictureStrips"/>
    <dgm:cxn modelId="{C1674945-CEEE-43A4-B64D-12CA8A425E3D}" type="presOf" srcId="{2A931C71-FD56-4015-83D8-3373D8F5EFCB}" destId="{03C4D7CE-EB55-4F5D-9B5E-3B485CECF864}" srcOrd="0" destOrd="0" presId="urn:microsoft.com/office/officeart/2008/layout/PictureStrips"/>
    <dgm:cxn modelId="{68CC786F-8CA6-4AEB-AF37-39E78C739885}" type="presOf" srcId="{6B71C72D-908F-44C1-AE54-F26F0B2B174A}" destId="{4E18D567-7D08-45D3-8A24-B6677481AE2E}" srcOrd="0" destOrd="0" presId="urn:microsoft.com/office/officeart/2008/layout/PictureStrips"/>
    <dgm:cxn modelId="{CF112A57-9367-4F2C-9875-C775506350F0}" type="presOf" srcId="{F12DA20A-622B-4607-97D9-BADD08846FDE}" destId="{86885240-C5E7-490C-9B95-693591C6EADF}" srcOrd="0" destOrd="0" presId="urn:microsoft.com/office/officeart/2008/layout/PictureStrips"/>
    <dgm:cxn modelId="{184AAA7C-41B8-4944-AAC4-2AEB569A449E}" srcId="{5057F31B-A3F1-4260-8144-B786C17108B5}" destId="{2A931C71-FD56-4015-83D8-3373D8F5EFCB}" srcOrd="1" destOrd="0" parTransId="{D43479CE-33D9-4172-924E-0C15AA910091}" sibTransId="{5C33C73F-1D0B-4422-A969-26DBC55D98AC}"/>
    <dgm:cxn modelId="{27BD9291-7362-43B4-BC41-2AAADD95729B}" srcId="{5057F31B-A3F1-4260-8144-B786C17108B5}" destId="{DAD8CB36-214F-491F-81CA-521BC82E1CED}" srcOrd="3" destOrd="0" parTransId="{2BB8252B-BD65-4FEA-A5A2-CDBDEDB74285}" sibTransId="{5C0F81A7-E342-4DA3-ACB3-DD0CD1CF7B44}"/>
    <dgm:cxn modelId="{67B1499B-0477-4A8D-99FC-27DC72E8FE10}" srcId="{5057F31B-A3F1-4260-8144-B786C17108B5}" destId="{C1DCA67D-7C93-45D0-BED6-6D6B6BA503E1}" srcOrd="5" destOrd="0" parTransId="{37B4900B-41B8-4705-BDA4-9D88CB8CD94E}" sibTransId="{6672ACC4-7582-4BFB-9AF7-CD8C885496C1}"/>
    <dgm:cxn modelId="{FCEB159D-6C55-47D3-8466-098D45BAFDE8}" srcId="{5057F31B-A3F1-4260-8144-B786C17108B5}" destId="{A73D567B-2AD6-4FEB-BEB6-5287694618D6}" srcOrd="4" destOrd="0" parTransId="{9AF139B6-46BF-4054-A19E-2A09952231BE}" sibTransId="{8510EE9A-0391-4EBF-BEFA-387476ACFA9F}"/>
    <dgm:cxn modelId="{F77A1AA5-0051-4FF5-B1EC-2EA9B8C5AAD3}" type="presOf" srcId="{5057F31B-A3F1-4260-8144-B786C17108B5}" destId="{E4A37F35-1425-47E8-AE6D-B180EAA6B793}" srcOrd="0" destOrd="0" presId="urn:microsoft.com/office/officeart/2008/layout/PictureStrips"/>
    <dgm:cxn modelId="{BE4E66A9-48AE-4B50-A932-9C96F58A14A3}" type="presOf" srcId="{F7E77BEE-0724-43CB-8B5D-E57686849CBF}" destId="{9A6783E6-E605-44C7-9161-77F0FC97E4C5}" srcOrd="0" destOrd="0" presId="urn:microsoft.com/office/officeart/2008/layout/PictureStrips"/>
    <dgm:cxn modelId="{B43B40D1-2889-479D-8954-4DF8FC0578AD}" type="presOf" srcId="{43E6891C-1E1F-456E-AF6E-83A4291821DE}" destId="{C6F965DF-1D49-46E1-8169-D6FC8F284F55}" srcOrd="0" destOrd="0" presId="urn:microsoft.com/office/officeart/2008/layout/PictureStrips"/>
    <dgm:cxn modelId="{757674DC-263F-4067-A277-5DAB40560DF5}" type="presOf" srcId="{C1DCA67D-7C93-45D0-BED6-6D6B6BA503E1}" destId="{3B463BEE-DA13-4A4A-942E-462C2BD58F5E}" srcOrd="0" destOrd="0" presId="urn:microsoft.com/office/officeart/2008/layout/PictureStrips"/>
    <dgm:cxn modelId="{71E622DD-3B6C-489B-A91B-F7C411AE92FD}" srcId="{5057F31B-A3F1-4260-8144-B786C17108B5}" destId="{43E6891C-1E1F-456E-AF6E-83A4291821DE}" srcOrd="0" destOrd="0" parTransId="{17E22AAD-6788-4735-916D-F8624370AC2D}" sibTransId="{01492E5D-8CD2-46D6-A98E-4EFA12A3D859}"/>
    <dgm:cxn modelId="{F50FCEE0-3F3F-43F3-B484-042440749B59}" type="presOf" srcId="{A73D567B-2AD6-4FEB-BEB6-5287694618D6}" destId="{2C4A22DA-DEE7-48D5-8CDE-AFF328D4E251}" srcOrd="0" destOrd="0" presId="urn:microsoft.com/office/officeart/2008/layout/PictureStrips"/>
    <dgm:cxn modelId="{3F57A5FD-F0DB-4AF7-9059-41CE3C9CCF9C}" srcId="{5057F31B-A3F1-4260-8144-B786C17108B5}" destId="{6B71C72D-908F-44C1-AE54-F26F0B2B174A}" srcOrd="7" destOrd="0" parTransId="{0F4694A7-8EDE-44D3-8DD9-D2F0262797AB}" sibTransId="{7EDF4330-B73C-4D74-B4BA-843580C4C754}"/>
    <dgm:cxn modelId="{806BD4FE-AF7D-463B-BCDA-79034CAD08D1}" type="presParOf" srcId="{E4A37F35-1425-47E8-AE6D-B180EAA6B793}" destId="{0179EE22-DDCC-416A-820C-937D3FBEC8A7}" srcOrd="0" destOrd="0" presId="urn:microsoft.com/office/officeart/2008/layout/PictureStrips"/>
    <dgm:cxn modelId="{38C3FF44-C1C4-4FD6-98A0-989B7C9406E4}" type="presParOf" srcId="{0179EE22-DDCC-416A-820C-937D3FBEC8A7}" destId="{C6F965DF-1D49-46E1-8169-D6FC8F284F55}" srcOrd="0" destOrd="0" presId="urn:microsoft.com/office/officeart/2008/layout/PictureStrips"/>
    <dgm:cxn modelId="{982F1017-C79C-43E6-BF48-36CB69E76DA3}" type="presParOf" srcId="{0179EE22-DDCC-416A-820C-937D3FBEC8A7}" destId="{228A98BD-62D3-436E-B9E8-9390987ECF7F}" srcOrd="1" destOrd="0" presId="urn:microsoft.com/office/officeart/2008/layout/PictureStrips"/>
    <dgm:cxn modelId="{5DDA346A-0F2D-4CF3-A666-59F5F4A84624}" type="presParOf" srcId="{E4A37F35-1425-47E8-AE6D-B180EAA6B793}" destId="{886F995E-D2E5-48E7-ACB7-ECD4255296CA}" srcOrd="1" destOrd="0" presId="urn:microsoft.com/office/officeart/2008/layout/PictureStrips"/>
    <dgm:cxn modelId="{93832EA7-10F0-4BB0-B048-281022B677C5}" type="presParOf" srcId="{E4A37F35-1425-47E8-AE6D-B180EAA6B793}" destId="{C8AC013B-B218-42B4-902F-A54FDF244DD5}" srcOrd="2" destOrd="0" presId="urn:microsoft.com/office/officeart/2008/layout/PictureStrips"/>
    <dgm:cxn modelId="{DA1EF761-7950-43C9-A4BA-E2D521AD404D}" type="presParOf" srcId="{C8AC013B-B218-42B4-902F-A54FDF244DD5}" destId="{03C4D7CE-EB55-4F5D-9B5E-3B485CECF864}" srcOrd="0" destOrd="0" presId="urn:microsoft.com/office/officeart/2008/layout/PictureStrips"/>
    <dgm:cxn modelId="{69033D54-0088-4B41-91A7-12FE2017A921}" type="presParOf" srcId="{C8AC013B-B218-42B4-902F-A54FDF244DD5}" destId="{1341AE92-C7EF-4A7F-9DAC-95A2D7BA3BA9}" srcOrd="1" destOrd="0" presId="urn:microsoft.com/office/officeart/2008/layout/PictureStrips"/>
    <dgm:cxn modelId="{7FE76D2E-8A56-48A9-A55C-2DE01178A8CE}" type="presParOf" srcId="{E4A37F35-1425-47E8-AE6D-B180EAA6B793}" destId="{DA7E6FF0-B1AE-4817-82E2-A22DFEECBC6F}" srcOrd="3" destOrd="0" presId="urn:microsoft.com/office/officeart/2008/layout/PictureStrips"/>
    <dgm:cxn modelId="{25DD024B-5B68-4F36-93B7-BF30F583FB21}" type="presParOf" srcId="{E4A37F35-1425-47E8-AE6D-B180EAA6B793}" destId="{44C59F4D-922F-410B-B660-3D9E167FE8DC}" srcOrd="4" destOrd="0" presId="urn:microsoft.com/office/officeart/2008/layout/PictureStrips"/>
    <dgm:cxn modelId="{94CC3ECB-F131-417E-A1F8-9747C9C57E52}" type="presParOf" srcId="{44C59F4D-922F-410B-B660-3D9E167FE8DC}" destId="{9A6783E6-E605-44C7-9161-77F0FC97E4C5}" srcOrd="0" destOrd="0" presId="urn:microsoft.com/office/officeart/2008/layout/PictureStrips"/>
    <dgm:cxn modelId="{4B493796-33A5-43F8-BED6-2480BF9E0626}" type="presParOf" srcId="{44C59F4D-922F-410B-B660-3D9E167FE8DC}" destId="{6FBB8763-B8C1-4781-A8B5-F4918587AE22}" srcOrd="1" destOrd="0" presId="urn:microsoft.com/office/officeart/2008/layout/PictureStrips"/>
    <dgm:cxn modelId="{645168BB-C967-4E86-9854-1AF14F5A9C94}" type="presParOf" srcId="{E4A37F35-1425-47E8-AE6D-B180EAA6B793}" destId="{B8ACB8C7-8522-4527-9463-D1DE90CDDBFE}" srcOrd="5" destOrd="0" presId="urn:microsoft.com/office/officeart/2008/layout/PictureStrips"/>
    <dgm:cxn modelId="{E8F99DF7-CEF7-45BB-98DB-29D67B3580F9}" type="presParOf" srcId="{E4A37F35-1425-47E8-AE6D-B180EAA6B793}" destId="{19DAAAD4-8887-46D8-A1DA-7AA92A63524D}" srcOrd="6" destOrd="0" presId="urn:microsoft.com/office/officeart/2008/layout/PictureStrips"/>
    <dgm:cxn modelId="{612D8408-E620-46B2-A9A3-7F5C2DCA20F2}" type="presParOf" srcId="{19DAAAD4-8887-46D8-A1DA-7AA92A63524D}" destId="{8305B378-1CE5-43A5-A486-4ABC01D14689}" srcOrd="0" destOrd="0" presId="urn:microsoft.com/office/officeart/2008/layout/PictureStrips"/>
    <dgm:cxn modelId="{C91E7F31-4576-46BE-AEF4-31F0D9A4BB8B}" type="presParOf" srcId="{19DAAAD4-8887-46D8-A1DA-7AA92A63524D}" destId="{D95975A2-F25C-40A0-B2DE-18DB6B67D336}" srcOrd="1" destOrd="0" presId="urn:microsoft.com/office/officeart/2008/layout/PictureStrips"/>
    <dgm:cxn modelId="{52C8FD87-515A-45AD-9FFF-3FCECA8CB2CF}" type="presParOf" srcId="{E4A37F35-1425-47E8-AE6D-B180EAA6B793}" destId="{030006D1-6AC9-4ED2-8F4A-AA510B1600A4}" srcOrd="7" destOrd="0" presId="urn:microsoft.com/office/officeart/2008/layout/PictureStrips"/>
    <dgm:cxn modelId="{BE56B714-0D6C-4436-9F37-8666AABA448F}" type="presParOf" srcId="{E4A37F35-1425-47E8-AE6D-B180EAA6B793}" destId="{71152640-4614-4043-BFA5-0A9FBC91D75B}" srcOrd="8" destOrd="0" presId="urn:microsoft.com/office/officeart/2008/layout/PictureStrips"/>
    <dgm:cxn modelId="{B6DF5201-3236-4D6D-9678-4A2052F1FC73}" type="presParOf" srcId="{71152640-4614-4043-BFA5-0A9FBC91D75B}" destId="{2C4A22DA-DEE7-48D5-8CDE-AFF328D4E251}" srcOrd="0" destOrd="0" presId="urn:microsoft.com/office/officeart/2008/layout/PictureStrips"/>
    <dgm:cxn modelId="{0309327F-1B22-4864-8152-BC80EA425C54}" type="presParOf" srcId="{71152640-4614-4043-BFA5-0A9FBC91D75B}" destId="{41193FFA-3590-4F86-84DD-D6F8CE0F4DE6}" srcOrd="1" destOrd="0" presId="urn:microsoft.com/office/officeart/2008/layout/PictureStrips"/>
    <dgm:cxn modelId="{AE185724-8541-424B-B4F5-3657D3681F4B}" type="presParOf" srcId="{E4A37F35-1425-47E8-AE6D-B180EAA6B793}" destId="{DB7BE531-257B-4C2B-8B36-54204C09604A}" srcOrd="9" destOrd="0" presId="urn:microsoft.com/office/officeart/2008/layout/PictureStrips"/>
    <dgm:cxn modelId="{55C2BC7C-1A86-4F95-A4E8-0BFB07C3A530}" type="presParOf" srcId="{E4A37F35-1425-47E8-AE6D-B180EAA6B793}" destId="{64D24441-B91F-4F67-8846-56BA8F3699BB}" srcOrd="10" destOrd="0" presId="urn:microsoft.com/office/officeart/2008/layout/PictureStrips"/>
    <dgm:cxn modelId="{B0D277CD-E297-446A-AF71-64F099D3EFFC}" type="presParOf" srcId="{64D24441-B91F-4F67-8846-56BA8F3699BB}" destId="{3B463BEE-DA13-4A4A-942E-462C2BD58F5E}" srcOrd="0" destOrd="0" presId="urn:microsoft.com/office/officeart/2008/layout/PictureStrips"/>
    <dgm:cxn modelId="{CE649093-D6CF-46F9-AD39-9AA912A29BBA}" type="presParOf" srcId="{64D24441-B91F-4F67-8846-56BA8F3699BB}" destId="{1AB7796E-E599-4D09-A421-0C615AE0A72E}" srcOrd="1" destOrd="0" presId="urn:microsoft.com/office/officeart/2008/layout/PictureStrips"/>
    <dgm:cxn modelId="{7B63232F-09B0-4F86-AAD1-FE85CE5C2478}" type="presParOf" srcId="{E4A37F35-1425-47E8-AE6D-B180EAA6B793}" destId="{1AB964A6-183E-4537-8B23-6BBFFDC46084}" srcOrd="11" destOrd="0" presId="urn:microsoft.com/office/officeart/2008/layout/PictureStrips"/>
    <dgm:cxn modelId="{1DB63543-6386-40D0-B054-5476EB0F6BB9}" type="presParOf" srcId="{E4A37F35-1425-47E8-AE6D-B180EAA6B793}" destId="{2D3A2117-A8C0-4FF9-8C28-6AEEEBAE3C8A}" srcOrd="12" destOrd="0" presId="urn:microsoft.com/office/officeart/2008/layout/PictureStrips"/>
    <dgm:cxn modelId="{9225C780-85CD-4BFD-BDC5-47585EF1AA46}" type="presParOf" srcId="{2D3A2117-A8C0-4FF9-8C28-6AEEEBAE3C8A}" destId="{86885240-C5E7-490C-9B95-693591C6EADF}" srcOrd="0" destOrd="0" presId="urn:microsoft.com/office/officeart/2008/layout/PictureStrips"/>
    <dgm:cxn modelId="{F8B71183-8DD0-42D9-B97E-72C0874D5D42}" type="presParOf" srcId="{2D3A2117-A8C0-4FF9-8C28-6AEEEBAE3C8A}" destId="{623D86D6-11BB-4ED8-BAAF-DEDFCD0F7B58}" srcOrd="1" destOrd="0" presId="urn:microsoft.com/office/officeart/2008/layout/PictureStrips"/>
    <dgm:cxn modelId="{622BE3FF-07EA-4825-9466-E4364F0C6FD5}" type="presParOf" srcId="{E4A37F35-1425-47E8-AE6D-B180EAA6B793}" destId="{EE8C05D1-5522-4FAD-AF37-AE94002E40BE}" srcOrd="13" destOrd="0" presId="urn:microsoft.com/office/officeart/2008/layout/PictureStrips"/>
    <dgm:cxn modelId="{B7B91F2C-A7DD-485C-8EF8-6689E7553C2B}" type="presParOf" srcId="{E4A37F35-1425-47E8-AE6D-B180EAA6B793}" destId="{D72CA9D4-8D55-4E80-AF3D-B3E3C52B5176}" srcOrd="14" destOrd="0" presId="urn:microsoft.com/office/officeart/2008/layout/PictureStrips"/>
    <dgm:cxn modelId="{72798AEF-FC63-4B5B-BEC2-D9F468BCE649}" type="presParOf" srcId="{D72CA9D4-8D55-4E80-AF3D-B3E3C52B5176}" destId="{4E18D567-7D08-45D3-8A24-B6677481AE2E}" srcOrd="0" destOrd="0" presId="urn:microsoft.com/office/officeart/2008/layout/PictureStrips"/>
    <dgm:cxn modelId="{63DDB5F5-183D-4E25-BF64-B8FA371F968F}" type="presParOf" srcId="{D72CA9D4-8D55-4E80-AF3D-B3E3C52B5176}" destId="{64B5035D-53F5-496E-AA7F-B2308C248672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F965DF-1D49-46E1-8169-D6FC8F284F55}">
      <dsp:nvSpPr>
        <dsp:cNvPr id="0" name=""/>
        <dsp:cNvSpPr/>
      </dsp:nvSpPr>
      <dsp:spPr>
        <a:xfrm>
          <a:off x="646033" y="318477"/>
          <a:ext cx="3303270" cy="103227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9192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kern="1200" dirty="0"/>
            <a:t>Inscription, enregistrement et admission d’un usager</a:t>
          </a:r>
        </a:p>
      </dsp:txBody>
      <dsp:txXfrm>
        <a:off x="646033" y="318477"/>
        <a:ext cx="3303270" cy="1032271"/>
      </dsp:txXfrm>
    </dsp:sp>
    <dsp:sp modelId="{228A98BD-62D3-436E-B9E8-9390987ECF7F}">
      <dsp:nvSpPr>
        <dsp:cNvPr id="0" name=""/>
        <dsp:cNvSpPr/>
      </dsp:nvSpPr>
      <dsp:spPr>
        <a:xfrm>
          <a:off x="508396" y="169371"/>
          <a:ext cx="722590" cy="108388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63000" r="-63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3C4D7CE-EB55-4F5D-9B5E-3B485CECF864}">
      <dsp:nvSpPr>
        <dsp:cNvPr id="0" name=""/>
        <dsp:cNvSpPr/>
      </dsp:nvSpPr>
      <dsp:spPr>
        <a:xfrm>
          <a:off x="4316333" y="318477"/>
          <a:ext cx="3303270" cy="103227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9192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kern="1200" dirty="0"/>
            <a:t>Administration de médicaments</a:t>
          </a:r>
        </a:p>
      </dsp:txBody>
      <dsp:txXfrm>
        <a:off x="4316333" y="318477"/>
        <a:ext cx="3303270" cy="1032271"/>
      </dsp:txXfrm>
    </dsp:sp>
    <dsp:sp modelId="{1341AE92-C7EF-4A7F-9DAC-95A2D7BA3BA9}">
      <dsp:nvSpPr>
        <dsp:cNvPr id="0" name=""/>
        <dsp:cNvSpPr/>
      </dsp:nvSpPr>
      <dsp:spPr>
        <a:xfrm>
          <a:off x="4178696" y="169371"/>
          <a:ext cx="722590" cy="108388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l="-66000" r="-66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A6783E6-E605-44C7-9161-77F0FC97E4C5}">
      <dsp:nvSpPr>
        <dsp:cNvPr id="0" name=""/>
        <dsp:cNvSpPr/>
      </dsp:nvSpPr>
      <dsp:spPr>
        <a:xfrm>
          <a:off x="646033" y="1617992"/>
          <a:ext cx="3303270" cy="103227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9192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kern="1200" dirty="0">
              <a:latin typeface="+mn-lt"/>
            </a:rPr>
            <a:t>Prélèvement ou examen </a:t>
          </a:r>
          <a:r>
            <a:rPr lang="fr-CA" sz="1800" b="0" kern="1200" dirty="0">
              <a:latin typeface="+mn-lt"/>
            </a:rPr>
            <a:t>diagnostique</a:t>
          </a:r>
        </a:p>
      </dsp:txBody>
      <dsp:txXfrm>
        <a:off x="646033" y="1617992"/>
        <a:ext cx="3303270" cy="1032271"/>
      </dsp:txXfrm>
    </dsp:sp>
    <dsp:sp modelId="{6FBB8763-B8C1-4781-A8B5-F4918587AE22}">
      <dsp:nvSpPr>
        <dsp:cNvPr id="0" name=""/>
        <dsp:cNvSpPr/>
      </dsp:nvSpPr>
      <dsp:spPr>
        <a:xfrm>
          <a:off x="508396" y="1468886"/>
          <a:ext cx="722590" cy="108388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 l="-63000" r="-63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305B378-1CE5-43A5-A486-4ABC01D14689}">
      <dsp:nvSpPr>
        <dsp:cNvPr id="0" name=""/>
        <dsp:cNvSpPr/>
      </dsp:nvSpPr>
      <dsp:spPr>
        <a:xfrm>
          <a:off x="4316333" y="1617992"/>
          <a:ext cx="3303270" cy="103227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9192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kern="1200" dirty="0"/>
            <a:t>Autre intervention faisant l’objet d’une prise en charge (incluant SAD)</a:t>
          </a:r>
        </a:p>
      </dsp:txBody>
      <dsp:txXfrm>
        <a:off x="4316333" y="1617992"/>
        <a:ext cx="3303270" cy="1032271"/>
      </dsp:txXfrm>
    </dsp:sp>
    <dsp:sp modelId="{D95975A2-F25C-40A0-B2DE-18DB6B67D336}">
      <dsp:nvSpPr>
        <dsp:cNvPr id="0" name=""/>
        <dsp:cNvSpPr/>
      </dsp:nvSpPr>
      <dsp:spPr>
        <a:xfrm>
          <a:off x="4178696" y="1468886"/>
          <a:ext cx="722590" cy="1083885"/>
        </a:xfrm>
        <a:prstGeom prst="rect">
          <a:avLst/>
        </a:prstGeom>
        <a:blipFill dpi="0" rotWithShape="1"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/>
          <a:stretch>
            <a:fillRect l="-130313" t="-1953" r="-55687" b="1953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C4A22DA-DEE7-48D5-8CDE-AFF328D4E251}">
      <dsp:nvSpPr>
        <dsp:cNvPr id="0" name=""/>
        <dsp:cNvSpPr/>
      </dsp:nvSpPr>
      <dsp:spPr>
        <a:xfrm>
          <a:off x="646033" y="2917508"/>
          <a:ext cx="3303270" cy="103227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9192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kern="1200" dirty="0"/>
            <a:t>Transport des usagers ou service de </a:t>
          </a:r>
          <a:r>
            <a:rPr lang="fr-CA" sz="1800" kern="1200" dirty="0" err="1"/>
            <a:t>brancarderie</a:t>
          </a:r>
          <a:endParaRPr lang="fr-CA" sz="1800" kern="1200" dirty="0"/>
        </a:p>
      </dsp:txBody>
      <dsp:txXfrm>
        <a:off x="646033" y="2917508"/>
        <a:ext cx="3303270" cy="1032271"/>
      </dsp:txXfrm>
    </dsp:sp>
    <dsp:sp modelId="{41193FFA-3590-4F86-84DD-D6F8CE0F4DE6}">
      <dsp:nvSpPr>
        <dsp:cNvPr id="0" name=""/>
        <dsp:cNvSpPr/>
      </dsp:nvSpPr>
      <dsp:spPr>
        <a:xfrm>
          <a:off x="508396" y="2768402"/>
          <a:ext cx="722590" cy="1083885"/>
        </a:xfrm>
        <a:prstGeom prst="rect">
          <a:avLst/>
        </a:prstGeom>
        <a:blipFill dpi="0" rotWithShape="1"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rcRect/>
          <a:stretch>
            <a:fillRect l="-110660" t="1096" r="-15340" b="-1096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B463BEE-DA13-4A4A-942E-462C2BD58F5E}">
      <dsp:nvSpPr>
        <dsp:cNvPr id="0" name=""/>
        <dsp:cNvSpPr/>
      </dsp:nvSpPr>
      <dsp:spPr>
        <a:xfrm>
          <a:off x="4316333" y="2917508"/>
          <a:ext cx="3303270" cy="103227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9192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kern="1200" dirty="0"/>
            <a:t>Distribution des repas</a:t>
          </a:r>
        </a:p>
      </dsp:txBody>
      <dsp:txXfrm>
        <a:off x="4316333" y="2917508"/>
        <a:ext cx="3303270" cy="1032271"/>
      </dsp:txXfrm>
    </dsp:sp>
    <dsp:sp modelId="{1AB7796E-E599-4D09-A421-0C615AE0A72E}">
      <dsp:nvSpPr>
        <dsp:cNvPr id="0" name=""/>
        <dsp:cNvSpPr/>
      </dsp:nvSpPr>
      <dsp:spPr>
        <a:xfrm>
          <a:off x="4178696" y="2768402"/>
          <a:ext cx="722590" cy="1083885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rcRect/>
          <a:stretch>
            <a:fillRect l="-50000" r="-50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6885240-C5E7-490C-9B95-693591C6EADF}">
      <dsp:nvSpPr>
        <dsp:cNvPr id="0" name=""/>
        <dsp:cNvSpPr/>
      </dsp:nvSpPr>
      <dsp:spPr>
        <a:xfrm>
          <a:off x="646033" y="4217023"/>
          <a:ext cx="3303270" cy="103227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9192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kern="1200" dirty="0"/>
            <a:t>Dispensation de services individuels en milieu scolaire</a:t>
          </a:r>
        </a:p>
      </dsp:txBody>
      <dsp:txXfrm>
        <a:off x="646033" y="4217023"/>
        <a:ext cx="3303270" cy="1032271"/>
      </dsp:txXfrm>
    </dsp:sp>
    <dsp:sp modelId="{623D86D6-11BB-4ED8-BAAF-DEDFCD0F7B58}">
      <dsp:nvSpPr>
        <dsp:cNvPr id="0" name=""/>
        <dsp:cNvSpPr/>
      </dsp:nvSpPr>
      <dsp:spPr>
        <a:xfrm>
          <a:off x="508396" y="4067917"/>
          <a:ext cx="722590" cy="1083885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rcRect/>
          <a:stretch>
            <a:fillRect l="-63000" r="-63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E18D567-7D08-45D3-8A24-B6677481AE2E}">
      <dsp:nvSpPr>
        <dsp:cNvPr id="0" name=""/>
        <dsp:cNvSpPr/>
      </dsp:nvSpPr>
      <dsp:spPr>
        <a:xfrm>
          <a:off x="4316333" y="4217023"/>
          <a:ext cx="3303270" cy="103227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9192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kern="1200" dirty="0"/>
            <a:t>Autres situations jugées pertinentes</a:t>
          </a:r>
        </a:p>
      </dsp:txBody>
      <dsp:txXfrm>
        <a:off x="4316333" y="4217023"/>
        <a:ext cx="3303270" cy="1032271"/>
      </dsp:txXfrm>
    </dsp:sp>
    <dsp:sp modelId="{64B5035D-53F5-496E-AA7F-B2308C248672}">
      <dsp:nvSpPr>
        <dsp:cNvPr id="0" name=""/>
        <dsp:cNvSpPr/>
      </dsp:nvSpPr>
      <dsp:spPr>
        <a:xfrm>
          <a:off x="4178696" y="4067917"/>
          <a:ext cx="722590" cy="1083885"/>
        </a:xfrm>
        <a:prstGeom prst="rect">
          <a:avLst/>
        </a:prstGeom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8D8C283E-4A23-459A-86B4-000341E4B5B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34CC45F-C175-41A3-85A2-4011A0F82FC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62EFF77-1438-48B4-86C7-690FD8122F1D}" type="datetimeFigureOut">
              <a:rPr lang="fr-CA"/>
              <a:pPr>
                <a:defRPr/>
              </a:pPr>
              <a:t>2024-06-06</a:t>
            </a:fld>
            <a:endParaRPr lang="fr-CA"/>
          </a:p>
        </p:txBody>
      </p:sp>
      <p:sp>
        <p:nvSpPr>
          <p:cNvPr id="4" name="Espace réservé de l'image des diapositives 3">
            <a:extLst>
              <a:ext uri="{FF2B5EF4-FFF2-40B4-BE49-F238E27FC236}">
                <a16:creationId xmlns:a16="http://schemas.microsoft.com/office/drawing/2014/main" id="{16346F6D-D6AB-4EFD-9505-48CAF4B0305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CA" noProof="0"/>
          </a:p>
        </p:txBody>
      </p:sp>
      <p:sp>
        <p:nvSpPr>
          <p:cNvPr id="5" name="Espace réservé des notes 4">
            <a:extLst>
              <a:ext uri="{FF2B5EF4-FFF2-40B4-BE49-F238E27FC236}">
                <a16:creationId xmlns:a16="http://schemas.microsoft.com/office/drawing/2014/main" id="{D904E579-F8A8-47A8-B4F8-CECCA6115B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altLang="fr-FR"/>
              <a:t>Modifier les styles du texte du masque</a:t>
            </a:r>
          </a:p>
          <a:p>
            <a:pPr lvl="1"/>
            <a:r>
              <a:rPr lang="fr-CA" altLang="fr-FR"/>
              <a:t>Deuxième niveau</a:t>
            </a:r>
          </a:p>
          <a:p>
            <a:pPr lvl="2"/>
            <a:r>
              <a:rPr lang="fr-CA" altLang="fr-FR"/>
              <a:t>Troisième niveau</a:t>
            </a:r>
          </a:p>
          <a:p>
            <a:pPr lvl="3"/>
            <a:r>
              <a:rPr lang="fr-CA" altLang="fr-FR"/>
              <a:t>Quatrième niveau</a:t>
            </a:r>
          </a:p>
          <a:p>
            <a:pPr lvl="4"/>
            <a:r>
              <a:rPr lang="fr-CA" altLang="fr-FR"/>
              <a:t>Cinquième niveau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345A4B6-DCCD-4DF9-8058-A6372F0D27C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CCC9B56-2F6C-4B35-9030-21CB4D8839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6042109-472D-41A8-BC5B-0A0433392703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>
                <a:cs typeface="Calibri"/>
              </a:rPr>
              <a:t>Cycle 2, séquence 1 qui comprend : Gouvernance, leadership, les services en situation d'urgences, la santé publique, télésanté, PCI, retraitement des dispositifs médicaux réutilisables, gestion du circuit du médicament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042109-472D-41A8-BC5B-0A0433392703}" type="slidenum">
              <a:rPr lang="fr-CA" smtClean="0"/>
              <a:pPr>
                <a:defRPr/>
              </a:pPr>
              <a:t>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745728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042109-472D-41A8-BC5B-0A0433392703}" type="slidenum">
              <a:rPr lang="fr-CA" smtClean="0"/>
              <a:pPr>
                <a:defRPr/>
              </a:pPr>
              <a:t>17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121693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042109-472D-41A8-BC5B-0A0433392703}" type="slidenum">
              <a:rPr lang="fr-CA" smtClean="0"/>
              <a:pPr>
                <a:defRPr/>
              </a:pPr>
              <a:t>18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614973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042109-472D-41A8-BC5B-0A0433392703}" type="slidenum">
              <a:rPr lang="fr-CA" smtClean="0"/>
              <a:pPr>
                <a:defRPr/>
              </a:pPr>
              <a:t>19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90287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042109-472D-41A8-BC5B-0A0433392703}" type="slidenum">
              <a:rPr lang="fr-CA" smtClean="0"/>
              <a:pPr>
                <a:defRPr/>
              </a:pPr>
              <a:t>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025534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042109-472D-41A8-BC5B-0A0433392703}" type="slidenum">
              <a:rPr lang="fr-CA" smtClean="0"/>
              <a:pPr>
                <a:defRPr/>
              </a:pPr>
              <a:t>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216477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042109-472D-41A8-BC5B-0A0433392703}" type="slidenum">
              <a:rPr lang="fr-CA" smtClean="0"/>
              <a:pPr>
                <a:defRPr/>
              </a:pPr>
              <a:t>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543341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042109-472D-41A8-BC5B-0A0433392703}" type="slidenum">
              <a:rPr lang="fr-CA" smtClean="0"/>
              <a:pPr>
                <a:defRPr/>
              </a:pPr>
              <a:t>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921071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042109-472D-41A8-BC5B-0A0433392703}" type="slidenum">
              <a:rPr lang="fr-CA" smtClean="0"/>
              <a:pPr>
                <a:defRPr/>
              </a:pPr>
              <a:t>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27549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>
              <a:ea typeface="Calibri"/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042109-472D-41A8-BC5B-0A0433392703}" type="slidenum">
              <a:rPr lang="fr-CA" smtClean="0"/>
              <a:pPr>
                <a:defRPr/>
              </a:pPr>
              <a:t>13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787346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042109-472D-41A8-BC5B-0A0433392703}" type="slidenum">
              <a:rPr lang="fr-CA" smtClean="0"/>
              <a:pPr>
                <a:defRPr/>
              </a:pPr>
              <a:t>14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31899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042109-472D-41A8-BC5B-0A0433392703}" type="slidenum">
              <a:rPr lang="fr-CA" smtClean="0"/>
              <a:pPr>
                <a:defRPr/>
              </a:pPr>
              <a:t>16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22990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4">
            <a:extLst>
              <a:ext uri="{FF2B5EF4-FFF2-40B4-BE49-F238E27FC236}">
                <a16:creationId xmlns:a16="http://schemas.microsoft.com/office/drawing/2014/main" id="{3A9EAAF7-6D4E-4F08-B320-B224FB13E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9863" y="6013450"/>
            <a:ext cx="16160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40910" y="1122363"/>
            <a:ext cx="7427089" cy="2387600"/>
          </a:xfrm>
        </p:spPr>
        <p:txBody>
          <a:bodyPr anchor="b"/>
          <a:lstStyle>
            <a:lvl1pPr algn="l">
              <a:defRPr sz="60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fr-FR"/>
              <a:t>Modifiez le style du titre</a:t>
            </a:r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653022" y="3602038"/>
            <a:ext cx="6014977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 dirty="0"/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40CCD548-7ECB-4F2C-8A34-C2EDB29137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52938" y="6337300"/>
            <a:ext cx="1401762" cy="365125"/>
          </a:xfrm>
        </p:spPr>
        <p:txBody>
          <a:bodyPr/>
          <a:lstStyle>
            <a:lvl1pPr>
              <a:defRPr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FD6CEE2-3D90-4B87-BF1A-A5A94D203A36}" type="datetimeFigureOut">
              <a:rPr lang="fr-CA"/>
              <a:pPr>
                <a:defRPr/>
              </a:pPr>
              <a:t>2024-06-06</a:t>
            </a:fld>
            <a:endParaRPr lang="fr-CA" dirty="0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7A0668D3-2BD6-4CF5-96CF-C1D3100C1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84938" y="6356350"/>
            <a:ext cx="1668462" cy="365125"/>
          </a:xfrm>
        </p:spPr>
        <p:txBody>
          <a:bodyPr/>
          <a:lstStyle>
            <a:lvl1pPr>
              <a:defRPr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3FCC2AC2-4C2D-4158-99E7-22D38BA31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BE00643-F7A8-4CED-9433-9ED2F0322CAF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72085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2032986"/>
            <a:ext cx="10515600" cy="389325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8C55231-0D1E-4162-8537-92B5435775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38613" y="6356350"/>
            <a:ext cx="1089025" cy="365125"/>
          </a:xfrm>
        </p:spPr>
        <p:txBody>
          <a:bodyPr/>
          <a:lstStyle>
            <a:lvl1pPr>
              <a:defRPr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931431C-EB53-44E9-9664-BF2D6F4C64EA}" type="datetimeFigureOut">
              <a:rPr lang="fr-CA"/>
              <a:pPr>
                <a:defRPr/>
              </a:pPr>
              <a:t>2024-06-06</a:t>
            </a:fld>
            <a:endParaRPr lang="fr-CA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329B9EB-3191-47E4-A747-EED139315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94388" y="6356350"/>
            <a:ext cx="2259012" cy="365125"/>
          </a:xfrm>
        </p:spPr>
        <p:txBody>
          <a:bodyPr/>
          <a:lstStyle>
            <a:lvl1pPr>
              <a:defRPr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42160D2-3F63-4FF6-8FAC-DDB391D3C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1EBF6F0-11D6-407A-9CBB-001D341B798B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97242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2376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2376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1A57157D-82D1-4FEC-8E85-79C5E5B8BF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89425" y="6356350"/>
            <a:ext cx="1403350" cy="365125"/>
          </a:xfrm>
        </p:spPr>
        <p:txBody>
          <a:bodyPr/>
          <a:lstStyle>
            <a:lvl1pPr>
              <a:defRPr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5E94946-8C32-4016-9C9E-27832C7C829C}" type="datetimeFigureOut">
              <a:rPr lang="fr-CA"/>
              <a:pPr>
                <a:defRPr/>
              </a:pPr>
              <a:t>2024-06-06</a:t>
            </a:fld>
            <a:endParaRPr lang="fr-CA" dirty="0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0B2161B6-D977-479A-91EF-959867983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16675" y="6356350"/>
            <a:ext cx="1736725" cy="365125"/>
          </a:xfrm>
        </p:spPr>
        <p:txBody>
          <a:bodyPr/>
          <a:lstStyle>
            <a:lvl1pPr>
              <a:defRPr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DC3831F5-7694-4B0D-987C-632064532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8E0B044-3FCB-4266-A833-701664E21E38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33134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8859797" cy="132556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4327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327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E1D3FA6A-AF2A-46A0-AF7D-D4EA7E2C5F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05313" y="6356350"/>
            <a:ext cx="1220787" cy="365125"/>
          </a:xfrm>
        </p:spPr>
        <p:txBody>
          <a:bodyPr/>
          <a:lstStyle>
            <a:lvl1pPr>
              <a:defRPr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B52B150-C1D6-4360-AA09-F165F28CB44A}" type="datetimeFigureOut">
              <a:rPr lang="fr-CA"/>
              <a:pPr>
                <a:defRPr/>
              </a:pPr>
              <a:t>2024-06-06</a:t>
            </a:fld>
            <a:endParaRPr lang="fr-CA" dirty="0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AD9B9AD0-0031-40D5-B358-55C7ADFF6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72200" y="6356350"/>
            <a:ext cx="1981200" cy="365125"/>
          </a:xfrm>
        </p:spPr>
        <p:txBody>
          <a:bodyPr/>
          <a:lstStyle>
            <a:lvl1pPr>
              <a:defRPr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58A4A68B-A143-4405-B0B0-C3E139D31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5CB5508-49D2-4286-906B-0D6F78413EDC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43161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3">
            <a:extLst>
              <a:ext uri="{FF2B5EF4-FFF2-40B4-BE49-F238E27FC236}">
                <a16:creationId xmlns:a16="http://schemas.microsoft.com/office/drawing/2014/main" id="{3F58E0A1-10EE-4AF6-B2D6-A4D76113AFB3}"/>
              </a:ext>
            </a:extLst>
          </p:cNvPr>
          <p:cNvSpPr txBox="1">
            <a:spLocks/>
          </p:cNvSpPr>
          <p:nvPr/>
        </p:nvSpPr>
        <p:spPr>
          <a:xfrm>
            <a:off x="2514600" y="2146300"/>
            <a:ext cx="9361488" cy="1089025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fr-CA" b="1" dirty="0">
                <a:solidFill>
                  <a:schemeClr val="accent4"/>
                </a:solidFill>
                <a:cs typeface="Aharoni" panose="02010803020104030203" pitchFamily="2" charset="-79"/>
              </a:rPr>
              <a:t>CIUSSS </a:t>
            </a:r>
            <a:br>
              <a:rPr lang="fr-CA" b="1" dirty="0">
                <a:solidFill>
                  <a:schemeClr val="accent4"/>
                </a:solidFill>
                <a:cs typeface="Aharoni" panose="02010803020104030203" pitchFamily="2" charset="-79"/>
              </a:rPr>
            </a:br>
            <a:r>
              <a:rPr lang="fr-CA" sz="3200" b="1" dirty="0">
                <a:solidFill>
                  <a:schemeClr val="accent4"/>
                </a:solidFill>
                <a:cs typeface="Aharoni" panose="02010803020104030203" pitchFamily="2" charset="-79"/>
              </a:rPr>
              <a:t>de l’Est-de-l’Île-de-Montréal</a:t>
            </a:r>
          </a:p>
        </p:txBody>
      </p:sp>
      <p:sp>
        <p:nvSpPr>
          <p:cNvPr id="3" name="Titre 3">
            <a:extLst>
              <a:ext uri="{FF2B5EF4-FFF2-40B4-BE49-F238E27FC236}">
                <a16:creationId xmlns:a16="http://schemas.microsoft.com/office/drawing/2014/main" id="{30B5C726-C433-4F48-9A75-55F0C33FC462}"/>
              </a:ext>
            </a:extLst>
          </p:cNvPr>
          <p:cNvSpPr txBox="1">
            <a:spLocks/>
          </p:cNvSpPr>
          <p:nvPr/>
        </p:nvSpPr>
        <p:spPr>
          <a:xfrm>
            <a:off x="2500313" y="3235325"/>
            <a:ext cx="9369425" cy="46831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rial Black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fr-CA" sz="4000" b="1" dirty="0">
                <a:solidFill>
                  <a:schemeClr val="bg2"/>
                </a:solidFill>
                <a:cs typeface="Aharoni" panose="02010803020104030203" pitchFamily="2" charset="-79"/>
              </a:rPr>
              <a:t>www.ciusss-estmtl.gouv.qc.ca</a:t>
            </a:r>
            <a:endParaRPr lang="fr-CA" sz="3200" b="1" dirty="0">
              <a:solidFill>
                <a:schemeClr val="bg2"/>
              </a:solidFill>
              <a:cs typeface="Aharoni" panose="02010803020104030203" pitchFamily="2" charset="-79"/>
            </a:endParaRPr>
          </a:p>
        </p:txBody>
      </p:sp>
      <p:sp>
        <p:nvSpPr>
          <p:cNvPr id="4" name="Espace réservé de la date 2">
            <a:extLst>
              <a:ext uri="{FF2B5EF4-FFF2-40B4-BE49-F238E27FC236}">
                <a16:creationId xmlns:a16="http://schemas.microsoft.com/office/drawing/2014/main" id="{5A408F00-9FB7-4F28-9A7C-D49DD0B64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5BB86-B703-4B38-975C-D4BFB5ABB16B}" type="datetimeFigureOut">
              <a:rPr lang="fr-CA"/>
              <a:pPr>
                <a:defRPr/>
              </a:pPr>
              <a:t>2024-06-06</a:t>
            </a:fld>
            <a:endParaRPr lang="fr-CA" dirty="0"/>
          </a:p>
        </p:txBody>
      </p:sp>
      <p:sp>
        <p:nvSpPr>
          <p:cNvPr id="5" name="Espace réservé du pied de page 3">
            <a:extLst>
              <a:ext uri="{FF2B5EF4-FFF2-40B4-BE49-F238E27FC236}">
                <a16:creationId xmlns:a16="http://schemas.microsoft.com/office/drawing/2014/main" id="{4752676E-81BB-4C93-AC0B-AC9031218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4">
            <a:extLst>
              <a:ext uri="{FF2B5EF4-FFF2-40B4-BE49-F238E27FC236}">
                <a16:creationId xmlns:a16="http://schemas.microsoft.com/office/drawing/2014/main" id="{42C1DFFF-B779-477A-A690-80145A2C3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9428E-7C51-467B-956A-9E48BB7DB0F7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55283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29E9A0A-4D76-4C1A-A14F-8D5B3F6785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05338" y="6356350"/>
            <a:ext cx="1471612" cy="365125"/>
          </a:xfrm>
        </p:spPr>
        <p:txBody>
          <a:bodyPr/>
          <a:lstStyle>
            <a:lvl1pPr>
              <a:defRPr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BFE75CA-23A3-4C15-877C-6885FE77B944}" type="datetimeFigureOut">
              <a:rPr lang="fr-CA"/>
              <a:pPr>
                <a:defRPr/>
              </a:pPr>
              <a:t>2024-06-06</a:t>
            </a:fld>
            <a:endParaRPr lang="fr-CA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0CABD1B-69E6-4380-8782-6C18F83A6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75450" y="6356350"/>
            <a:ext cx="1377950" cy="365125"/>
          </a:xfrm>
        </p:spPr>
        <p:txBody>
          <a:bodyPr/>
          <a:lstStyle>
            <a:lvl1pPr>
              <a:defRPr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9E32709-3D82-4A95-930E-8E9D27B16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FD3F889-552B-47E4-B3A5-DD78959DB908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1004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>
            <a:extLst>
              <a:ext uri="{FF2B5EF4-FFF2-40B4-BE49-F238E27FC236}">
                <a16:creationId xmlns:a16="http://schemas.microsoft.com/office/drawing/2014/main" id="{9BFF629D-901F-4CCF-AB52-A0D6987759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771650" y="365125"/>
            <a:ext cx="958215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 altLang="fr-FR"/>
              <a:t>Modifiez le style du titre</a:t>
            </a:r>
          </a:p>
        </p:txBody>
      </p:sp>
      <p:sp>
        <p:nvSpPr>
          <p:cNvPr id="1027" name="Espace réservé du texte 2">
            <a:extLst>
              <a:ext uri="{FF2B5EF4-FFF2-40B4-BE49-F238E27FC236}">
                <a16:creationId xmlns:a16="http://schemas.microsoft.com/office/drawing/2014/main" id="{ED6650F8-BD85-4411-8B68-3953513D6F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10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altLang="fr-FR"/>
              <a:t>Modifiez les styles du texte du masque</a:t>
            </a:r>
          </a:p>
          <a:p>
            <a:pPr lvl="1"/>
            <a:r>
              <a:rPr lang="fr-CA" altLang="fr-FR"/>
              <a:t>Deuxième niveau</a:t>
            </a:r>
          </a:p>
          <a:p>
            <a:pPr lvl="2"/>
            <a:r>
              <a:rPr lang="fr-CA" altLang="fr-FR"/>
              <a:t>Troisième niveau</a:t>
            </a:r>
          </a:p>
          <a:p>
            <a:pPr lvl="3"/>
            <a:r>
              <a:rPr lang="fr-CA" altLang="fr-FR"/>
              <a:t>Quatrième niveau</a:t>
            </a:r>
          </a:p>
          <a:p>
            <a:pPr lvl="4"/>
            <a:r>
              <a:rPr lang="fr-CA" altLang="fr-FR"/>
              <a:t>Cinquième niveau</a:t>
            </a:r>
          </a:p>
        </p:txBody>
      </p:sp>
      <p:sp>
        <p:nvSpPr>
          <p:cNvPr id="16" name="Espace réservé de la date 3">
            <a:extLst>
              <a:ext uri="{FF2B5EF4-FFF2-40B4-BE49-F238E27FC236}">
                <a16:creationId xmlns:a16="http://schemas.microsoft.com/office/drawing/2014/main" id="{40EF012D-564C-4C33-AFC3-CDB2D4C2D5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146550" y="6337300"/>
            <a:ext cx="1089025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A8CD83E-C573-4111-A51C-283F6D435095}" type="datetimeFigureOut">
              <a:rPr lang="fr-CA"/>
              <a:pPr>
                <a:defRPr/>
              </a:pPr>
              <a:t>2024-06-06</a:t>
            </a:fld>
            <a:endParaRPr lang="fr-CA" dirty="0"/>
          </a:p>
        </p:txBody>
      </p:sp>
      <p:sp>
        <p:nvSpPr>
          <p:cNvPr id="17" name="Espace réservé du pied de page 4">
            <a:extLst>
              <a:ext uri="{FF2B5EF4-FFF2-40B4-BE49-F238E27FC236}">
                <a16:creationId xmlns:a16="http://schemas.microsoft.com/office/drawing/2014/main" id="{ADA0CCE0-0A60-48B3-8179-AF7127E84B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18" name="Espace réservé du numéro de diapositive 5">
            <a:extLst>
              <a:ext uri="{FF2B5EF4-FFF2-40B4-BE49-F238E27FC236}">
                <a16:creationId xmlns:a16="http://schemas.microsoft.com/office/drawing/2014/main" id="{A4156A51-77B6-4B05-925F-7E1F0BA7A9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1089025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89D0D2B-20E3-41A3-B60C-5B86BD0A1979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  <p:pic>
        <p:nvPicPr>
          <p:cNvPr id="1031" name="Espace réservé du contenu 4">
            <a:extLst>
              <a:ext uri="{FF2B5EF4-FFF2-40B4-BE49-F238E27FC236}">
                <a16:creationId xmlns:a16="http://schemas.microsoft.com/office/drawing/2014/main" id="{787A1BAF-DEB3-4891-B38D-8E37A261C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9863" y="6013450"/>
            <a:ext cx="16160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Image 6">
            <a:extLst>
              <a:ext uri="{FF2B5EF4-FFF2-40B4-BE49-F238E27FC236}">
                <a16:creationId xmlns:a16="http://schemas.microsoft.com/office/drawing/2014/main" id="{CCFE65B5-BBE3-46F6-AA96-B4446841B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4438" cy="199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A5B6A70F-5CDE-4A6D-B8A1-6852A2B5626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25" y="5959770"/>
            <a:ext cx="1616075" cy="77051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</p:sldLayoutIdLst>
  <p:txStyles>
    <p:titleStyle>
      <a:lvl1pPr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bg2"/>
          </a:solidFill>
          <a:latin typeface="+mj-lt"/>
          <a:ea typeface="+mj-ea"/>
          <a:cs typeface="+mj-cs"/>
        </a:defRPr>
      </a:lvl1pPr>
      <a:lvl2pPr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Arial Black" panose="020B0A04020102020204" pitchFamily="34" charset="0"/>
        </a:defRPr>
      </a:lvl2pPr>
      <a:lvl3pPr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Arial Black" panose="020B0A04020102020204" pitchFamily="34" charset="0"/>
        </a:defRPr>
      </a:lvl3pPr>
      <a:lvl4pPr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Arial Black" panose="020B0A04020102020204" pitchFamily="34" charset="0"/>
        </a:defRPr>
      </a:lvl4pPr>
      <a:lvl5pPr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Arial Black" panose="020B0A04020102020204" pitchFamily="34" charset="0"/>
        </a:defRPr>
      </a:lvl5pPr>
      <a:lvl6pPr marL="457200"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Arial Black" panose="020B0A04020102020204" pitchFamily="34" charset="0"/>
        </a:defRPr>
      </a:lvl6pPr>
      <a:lvl7pPr marL="914400"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Arial Black" panose="020B0A04020102020204" pitchFamily="34" charset="0"/>
        </a:defRPr>
      </a:lvl7pPr>
      <a:lvl8pPr marL="1371600"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Arial Black" panose="020B0A04020102020204" pitchFamily="34" charset="0"/>
        </a:defRPr>
      </a:lvl8pPr>
      <a:lvl9pPr marL="1828800"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Arial Black" panose="020B0A0402010202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Clr>
          <a:schemeClr val="bg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chemeClr val="bg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chemeClr val="bg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chemeClr val="bg2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chemeClr val="bg2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intranet.cemtl.rtss.qc.ca/index.php?id=1759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7.png"/><Relationship Id="rId7" Type="http://schemas.openxmlformats.org/officeDocument/2006/relationships/hyperlink" Target="https://intranetcemtl.cemtl.rtss.qc.ca/index.php?id=3089" TargetMode="External"/><Relationship Id="rId12" Type="http://schemas.openxmlformats.org/officeDocument/2006/relationships/hyperlink" Target="https://intranet.cemtl.rtss.qc.ca/fileadmin/intranet/ciusss/politiques-procedures/dir-generale/PRO-011_Identification_de_l_usager_V1_2017-03-13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ntranetcemtl.cemtl.rtss.qc.ca/fileadmin/intranet/qualite-performance/evenements-qualite/Fiche_POR_Id_usagers-2023-11.pdf" TargetMode="External"/><Relationship Id="rId11" Type="http://schemas.openxmlformats.org/officeDocument/2006/relationships/image" Target="../media/image27.png"/><Relationship Id="rId5" Type="http://schemas.openxmlformats.org/officeDocument/2006/relationships/hyperlink" Target="https://intranetcemtl.cemtl.rtss.qc.ca/fileadmin/intranet/qualite-performance/evenements-qualite/logigramme11x17-identification_usager.pdf" TargetMode="External"/><Relationship Id="rId10" Type="http://schemas.openxmlformats.org/officeDocument/2006/relationships/image" Target="../media/image26.png"/><Relationship Id="rId4" Type="http://schemas.openxmlformats.org/officeDocument/2006/relationships/image" Target="../media/image24.png"/><Relationship Id="rId9" Type="http://schemas.openxmlformats.org/officeDocument/2006/relationships/hyperlink" Target="https://intranet.cemtl.rtss.qc.ca/fileadmin/intranet/ciusss/politiques-procedures/dir-generale/POL-025_Identification_de_l_usager_V1_2017-03-13.pdf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re 1">
            <a:extLst>
              <a:ext uri="{FF2B5EF4-FFF2-40B4-BE49-F238E27FC236}">
                <a16:creationId xmlns:a16="http://schemas.microsoft.com/office/drawing/2014/main" id="{E47EA2C2-BFF7-47E5-806D-E3A4FEABBD6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372385" y="65395"/>
            <a:ext cx="7426325" cy="2387600"/>
          </a:xfrm>
        </p:spPr>
        <p:txBody>
          <a:bodyPr/>
          <a:lstStyle/>
          <a:p>
            <a:r>
              <a:rPr lang="fr-CA" altLang="fr-FR" sz="4400" dirty="0"/>
              <a:t>POR COMMUNICATION</a:t>
            </a:r>
          </a:p>
        </p:txBody>
      </p:sp>
      <p:sp>
        <p:nvSpPr>
          <p:cNvPr id="9219" name="Sous-titre 2">
            <a:extLst>
              <a:ext uri="{FF2B5EF4-FFF2-40B4-BE49-F238E27FC236}">
                <a16:creationId xmlns:a16="http://schemas.microsoft.com/office/drawing/2014/main" id="{F233CAD8-19AD-4F0B-94FC-D1D7FFCF6DA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374722" y="2457481"/>
            <a:ext cx="6015037" cy="1655762"/>
          </a:xfrm>
        </p:spPr>
        <p:txBody>
          <a:bodyPr/>
          <a:lstStyle/>
          <a:p>
            <a:pPr algn="r"/>
            <a:r>
              <a:rPr lang="fr-CA" altLang="fr-FR" sz="3000" b="1" i="1" dirty="0">
                <a:solidFill>
                  <a:schemeClr val="bg2"/>
                </a:solidFill>
              </a:rPr>
              <a:t>Identification de l’usager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1FF1643-EFEE-45AC-8DC2-18BEC84C9269}"/>
              </a:ext>
            </a:extLst>
          </p:cNvPr>
          <p:cNvSpPr txBox="1"/>
          <p:nvPr/>
        </p:nvSpPr>
        <p:spPr>
          <a:xfrm>
            <a:off x="7258298" y="2969509"/>
            <a:ext cx="4131038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fr-CA" dirty="0">
                <a:latin typeface="Arial"/>
                <a:cs typeface="Arial"/>
              </a:rPr>
              <a:t>Présentée le 10 juin 2024</a:t>
            </a:r>
          </a:p>
          <a:p>
            <a:pPr algn="r"/>
            <a:r>
              <a:rPr lang="fr-CA" dirty="0">
                <a:latin typeface="Arial"/>
                <a:cs typeface="Arial"/>
              </a:rPr>
              <a:t>Par Brenda L'</a:t>
            </a:r>
            <a:r>
              <a:rPr lang="fr-CA" dirty="0" err="1">
                <a:latin typeface="Arial"/>
                <a:cs typeface="Arial"/>
              </a:rPr>
              <a:t>Ecuyer</a:t>
            </a:r>
            <a:endParaRPr lang="fr-CA">
              <a:cs typeface="Arial"/>
            </a:endParaRPr>
          </a:p>
          <a:p>
            <a:pPr algn="r"/>
            <a:endParaRPr lang="fr-CA" sz="1200" dirty="0">
              <a:latin typeface="Arial"/>
              <a:cs typeface="Arial"/>
            </a:endParaRPr>
          </a:p>
          <a:p>
            <a:pPr algn="r"/>
            <a:r>
              <a:rPr lang="fr-CA" sz="1200" dirty="0">
                <a:latin typeface="Arial"/>
                <a:cs typeface="Arial"/>
              </a:rPr>
              <a:t>Conseillère cadre aux pratiques professionnelles (intérim)</a:t>
            </a:r>
            <a:endParaRPr lang="fr-CA" sz="1200" dirty="0">
              <a:cs typeface="Arial"/>
            </a:endParaRPr>
          </a:p>
          <a:p>
            <a:pPr algn="r"/>
            <a:r>
              <a:rPr lang="fr-CA" sz="1200" dirty="0">
                <a:latin typeface="Arial"/>
                <a:cs typeface="Arial"/>
              </a:rPr>
              <a:t>Activités respiratoires et Électrophysiologie médicale</a:t>
            </a:r>
          </a:p>
          <a:p>
            <a:pPr algn="r"/>
            <a:endParaRPr lang="fr-CA" sz="1200" dirty="0">
              <a:latin typeface="Arial"/>
              <a:cs typeface="Arial"/>
            </a:endParaRPr>
          </a:p>
          <a:p>
            <a:pPr algn="r"/>
            <a:r>
              <a:rPr lang="fr-CA" sz="1200" dirty="0">
                <a:latin typeface="Arial"/>
                <a:cs typeface="Arial"/>
              </a:rPr>
              <a:t>brenda.lecuyer.cemtl@ssss.gouv.qc.ca</a:t>
            </a:r>
            <a:endParaRPr lang="fr-CA" sz="1200" dirty="0">
              <a:cs typeface="Arial"/>
            </a:endParaRPr>
          </a:p>
        </p:txBody>
      </p:sp>
      <p:pic>
        <p:nvPicPr>
          <p:cNvPr id="4" name="Image 3" descr="Une image contenant texte, capture d’écran, logiciel, nombre&#10;&#10;Description générée automatiquement">
            <a:extLst>
              <a:ext uri="{FF2B5EF4-FFF2-40B4-BE49-F238E27FC236}">
                <a16:creationId xmlns:a16="http://schemas.microsoft.com/office/drawing/2014/main" id="{BF88A84A-03F4-02D7-6A08-6429108AAB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888" y="2558998"/>
            <a:ext cx="5885836" cy="2649487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B7EE2112-3F49-B86B-A986-6E957F4751ED}"/>
              </a:ext>
            </a:extLst>
          </p:cNvPr>
          <p:cNvSpPr txBox="1"/>
          <p:nvPr/>
        </p:nvSpPr>
        <p:spPr>
          <a:xfrm>
            <a:off x="349046" y="5216012"/>
            <a:ext cx="5864941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CA" sz="1200" dirty="0">
                <a:latin typeface="Arial"/>
                <a:cs typeface="Arial"/>
                <a:hlinkClick r:id="rId4"/>
              </a:rPr>
              <a:t>Cycle d'agrément 2023-2027</a:t>
            </a:r>
            <a:endParaRPr lang="fr-FR"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B10B54-3543-169C-0F2A-65D06587F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Usager inconnu ET inconscient ou inapte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EB21B62A-C1E8-45CB-9E0A-AFA2A78F58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0" t="23155" r="18961" b="22289"/>
          <a:stretch/>
        </p:blipFill>
        <p:spPr>
          <a:xfrm rot="20805989">
            <a:off x="1504683" y="3483971"/>
            <a:ext cx="2835081" cy="1664069"/>
          </a:xfrm>
          <a:prstGeom prst="rect">
            <a:avLst/>
          </a:prstGeom>
        </p:spPr>
      </p:pic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38E3A4D8-2769-4530-823F-6F197BFB7E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0" t="22862" r="18961" b="22003"/>
          <a:stretch/>
        </p:blipFill>
        <p:spPr>
          <a:xfrm rot="584788">
            <a:off x="439894" y="2319030"/>
            <a:ext cx="2835081" cy="1681678"/>
          </a:xfr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E543A194-EF82-4C50-8874-02F954222616}"/>
              </a:ext>
            </a:extLst>
          </p:cNvPr>
          <p:cNvSpPr txBox="1"/>
          <p:nvPr/>
        </p:nvSpPr>
        <p:spPr>
          <a:xfrm>
            <a:off x="5407706" y="2091192"/>
            <a:ext cx="5908963" cy="32778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A" dirty="0">
                <a:latin typeface="Arial"/>
                <a:cs typeface="Arial"/>
              </a:rPr>
              <a:t>Code d’identification temporaire unique comprenant nom ET prénom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A" dirty="0">
                <a:latin typeface="Arial"/>
                <a:cs typeface="Arial"/>
              </a:rPr>
              <a:t>Procéder à l’identification de l’usager en utilisant ce code jusqu’à l’obtention des renseignements personnels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A" dirty="0">
                <a:latin typeface="Arial"/>
                <a:cs typeface="Arial"/>
              </a:rPr>
              <a:t>Lorsque l’identité est confirmée, les 2 identificateurs propres à la personne doivent être utilisés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44950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1">
            <a:extLst>
              <a:ext uri="{FF2B5EF4-FFF2-40B4-BE49-F238E27FC236}">
                <a16:creationId xmlns:a16="http://schemas.microsoft.com/office/drawing/2014/main" id="{59CCC5FB-6935-4F4B-A713-7E19AC296B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A" altLang="fr-FR" dirty="0"/>
              <a:t>ATTENTION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1083D1DC-9834-4B2A-BCD0-E98455E1C459}"/>
              </a:ext>
            </a:extLst>
          </p:cNvPr>
          <p:cNvGrpSpPr/>
          <p:nvPr/>
        </p:nvGrpSpPr>
        <p:grpSpPr>
          <a:xfrm>
            <a:off x="1483978" y="1863295"/>
            <a:ext cx="9224044" cy="1325562"/>
            <a:chOff x="2471977" y="2186182"/>
            <a:chExt cx="7491121" cy="700088"/>
          </a:xfrm>
        </p:grpSpPr>
        <p:sp>
          <p:nvSpPr>
            <p:cNvPr id="5" name="Rectangle : coins arrondis 4">
              <a:extLst>
                <a:ext uri="{FF2B5EF4-FFF2-40B4-BE49-F238E27FC236}">
                  <a16:creationId xmlns:a16="http://schemas.microsoft.com/office/drawing/2014/main" id="{11633CEC-337E-436C-B205-87E8B69D233D}"/>
                </a:ext>
              </a:extLst>
            </p:cNvPr>
            <p:cNvSpPr/>
            <p:nvPr/>
          </p:nvSpPr>
          <p:spPr>
            <a:xfrm>
              <a:off x="2471977" y="2186183"/>
              <a:ext cx="2715208" cy="70008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fr-CA" dirty="0"/>
                <a:t>Identité de l’usager</a:t>
              </a:r>
              <a:endParaRPr lang="fr-CA" dirty="0">
                <a:cs typeface="Arial"/>
              </a:endParaRPr>
            </a:p>
            <a:p>
              <a:pPr algn="ctr"/>
              <a:r>
                <a:rPr lang="fr-CA" dirty="0"/>
                <a:t> (2 identificateurs uniques)</a:t>
              </a:r>
              <a:endParaRPr lang="fr-CA" dirty="0">
                <a:cs typeface="Arial"/>
              </a:endParaRPr>
            </a:p>
          </p:txBody>
        </p:sp>
        <p:sp>
          <p:nvSpPr>
            <p:cNvPr id="12" name="Rectangle : coins arrondis 11">
              <a:extLst>
                <a:ext uri="{FF2B5EF4-FFF2-40B4-BE49-F238E27FC236}">
                  <a16:creationId xmlns:a16="http://schemas.microsoft.com/office/drawing/2014/main" id="{715D927C-B82A-4AEE-A8E0-9B557240A3FC}"/>
                </a:ext>
              </a:extLst>
            </p:cNvPr>
            <p:cNvSpPr/>
            <p:nvPr/>
          </p:nvSpPr>
          <p:spPr>
            <a:xfrm>
              <a:off x="7247890" y="2186182"/>
              <a:ext cx="2715208" cy="70008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fr-CA" dirty="0"/>
                <a:t>Information inscrite sur les documents liés au service/intervention</a:t>
              </a:r>
              <a:endParaRPr lang="fr-CA" dirty="0">
                <a:cs typeface="Arial"/>
              </a:endParaRPr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E5CCA59D-3575-44F3-A56F-CAF4352EFDC5}"/>
                </a:ext>
              </a:extLst>
            </p:cNvPr>
            <p:cNvSpPr txBox="1"/>
            <p:nvPr/>
          </p:nvSpPr>
          <p:spPr>
            <a:xfrm>
              <a:off x="5361666" y="2464642"/>
              <a:ext cx="2018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A" b="1" dirty="0"/>
                <a:t>CONCORDANCE</a:t>
              </a:r>
            </a:p>
          </p:txBody>
        </p:sp>
        <p:cxnSp>
          <p:nvCxnSpPr>
            <p:cNvPr id="9" name="Connecteur droit avec flèche 8">
              <a:extLst>
                <a:ext uri="{FF2B5EF4-FFF2-40B4-BE49-F238E27FC236}">
                  <a16:creationId xmlns:a16="http://schemas.microsoft.com/office/drawing/2014/main" id="{A40E5CA2-4210-4C50-A767-F2FE498EA0E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76434" y="2266278"/>
              <a:ext cx="1455576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Connecteur droit avec flèche 16">
              <a:extLst>
                <a:ext uri="{FF2B5EF4-FFF2-40B4-BE49-F238E27FC236}">
                  <a16:creationId xmlns:a16="http://schemas.microsoft.com/office/drawing/2014/main" id="{4FB8A1B6-176F-4F10-A860-40FABE49E5C7}"/>
                </a:ext>
              </a:extLst>
            </p:cNvPr>
            <p:cNvCxnSpPr>
              <a:cxnSpLocks/>
            </p:cNvCxnSpPr>
            <p:nvPr/>
          </p:nvCxnSpPr>
          <p:spPr>
            <a:xfrm>
              <a:off x="5544857" y="2819894"/>
              <a:ext cx="1455576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478F917D-9B8C-4C42-BBBE-09E549C0F809}"/>
              </a:ext>
            </a:extLst>
          </p:cNvPr>
          <p:cNvSpPr/>
          <p:nvPr/>
        </p:nvSpPr>
        <p:spPr>
          <a:xfrm>
            <a:off x="3720545" y="3971731"/>
            <a:ext cx="5216850" cy="240065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fr-CA" sz="3000" dirty="0"/>
              <a:t>Numéro de la chambre</a:t>
            </a:r>
          </a:p>
          <a:p>
            <a:pPr algn="ctr"/>
            <a:r>
              <a:rPr lang="fr-CA" sz="3000" dirty="0">
                <a:latin typeface="Arial"/>
                <a:cs typeface="Arial"/>
              </a:rPr>
              <a:t>Numéro du lit</a:t>
            </a:r>
          </a:p>
          <a:p>
            <a:pPr algn="ctr"/>
            <a:r>
              <a:rPr lang="fr-CA" sz="3000" dirty="0">
                <a:latin typeface="Arial"/>
                <a:cs typeface="Arial"/>
              </a:rPr>
              <a:t>Nom sur la porte</a:t>
            </a:r>
          </a:p>
          <a:p>
            <a:pPr algn="ctr"/>
            <a:r>
              <a:rPr lang="fr-CA" sz="3000" dirty="0">
                <a:latin typeface="Arial"/>
                <a:cs typeface="Arial"/>
              </a:rPr>
              <a:t>Nom sur un objet/équipement</a:t>
            </a:r>
          </a:p>
        </p:txBody>
      </p:sp>
      <p:sp>
        <p:nvSpPr>
          <p:cNvPr id="3" name="Signe de multiplication 2">
            <a:extLst>
              <a:ext uri="{FF2B5EF4-FFF2-40B4-BE49-F238E27FC236}">
                <a16:creationId xmlns:a16="http://schemas.microsoft.com/office/drawing/2014/main" id="{1BEC605B-752F-499B-94BD-BB91B8149A56}"/>
              </a:ext>
            </a:extLst>
          </p:cNvPr>
          <p:cNvSpPr/>
          <p:nvPr/>
        </p:nvSpPr>
        <p:spPr>
          <a:xfrm>
            <a:off x="3721596" y="3188857"/>
            <a:ext cx="5008628" cy="3669143"/>
          </a:xfrm>
          <a:prstGeom prst="mathMultiply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E5CED29-830C-4789-AAE4-AEC9EAAC79E6}"/>
              </a:ext>
            </a:extLst>
          </p:cNvPr>
          <p:cNvSpPr txBox="1"/>
          <p:nvPr/>
        </p:nvSpPr>
        <p:spPr>
          <a:xfrm>
            <a:off x="7364703" y="3192187"/>
            <a:ext cx="33433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800" i="1" dirty="0"/>
              <a:t>Requête, formulaire, ordonnance, étiquette (p.ex. produit sanguin, pharmacie), dossier ou autre document identifié au nom de l’usager</a:t>
            </a:r>
          </a:p>
        </p:txBody>
      </p:sp>
    </p:spTree>
    <p:extLst>
      <p:ext uri="{BB962C8B-B14F-4D97-AF65-F5344CB8AC3E}">
        <p14:creationId xmlns:p14="http://schemas.microsoft.com/office/powerpoint/2010/main" val="2966455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1">
            <a:extLst>
              <a:ext uri="{FF2B5EF4-FFF2-40B4-BE49-F238E27FC236}">
                <a16:creationId xmlns:a16="http://schemas.microsoft.com/office/drawing/2014/main" id="{59CCC5FB-6935-4F4B-A713-7E19AC296B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A" altLang="fr-FR" dirty="0"/>
              <a:t>Pour qui est prévu le service ?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2AF58969-4DE6-449D-8F5E-0783BE8AC0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6862" y="1919587"/>
            <a:ext cx="2493707" cy="3861587"/>
          </a:xfrm>
          <a:prstGeom prst="rect">
            <a:avLst/>
          </a:prstGeom>
        </p:spPr>
      </p:pic>
      <p:graphicFrame>
        <p:nvGraphicFramePr>
          <p:cNvPr id="12" name="Tableau 11">
            <a:extLst>
              <a:ext uri="{FF2B5EF4-FFF2-40B4-BE49-F238E27FC236}">
                <a16:creationId xmlns:a16="http://schemas.microsoft.com/office/drawing/2014/main" id="{889465A2-2CCC-4D9A-8A94-0CDDDBC040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4967847"/>
              </p:ext>
            </p:extLst>
          </p:nvPr>
        </p:nvGraphicFramePr>
        <p:xfrm>
          <a:off x="1140863" y="3615369"/>
          <a:ext cx="7800392" cy="12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0196">
                  <a:extLst>
                    <a:ext uri="{9D8B030D-6E8A-4147-A177-3AD203B41FA5}">
                      <a16:colId xmlns:a16="http://schemas.microsoft.com/office/drawing/2014/main" val="1558499699"/>
                    </a:ext>
                  </a:extLst>
                </a:gridCol>
                <a:gridCol w="3900196">
                  <a:extLst>
                    <a:ext uri="{9D8B030D-6E8A-4147-A177-3AD203B41FA5}">
                      <a16:colId xmlns:a16="http://schemas.microsoft.com/office/drawing/2014/main" val="13701403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A" sz="1800" dirty="0"/>
                        <a:t>OUI</a:t>
                      </a:r>
                      <a:endParaRPr lang="fr-CA" sz="1800" i="1" dirty="0"/>
                    </a:p>
                  </a:txBody>
                  <a:tcPr>
                    <a:solidFill>
                      <a:srgbClr val="54B94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800" dirty="0"/>
                        <a:t>NON</a:t>
                      </a:r>
                    </a:p>
                  </a:txBody>
                  <a:tcPr>
                    <a:solidFill>
                      <a:srgbClr val="E84E3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86141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A" sz="1800" dirty="0"/>
                        <a:t>Poursuivre la prestation des services et documenter au dossier</a:t>
                      </a:r>
                      <a:endParaRPr lang="fr-FR" sz="1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800" dirty="0"/>
                        <a:t>Ne pas poursuivre la prestation de service avant d’avoir validé l’identité de l’usager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0493530"/>
                  </a:ext>
                </a:extLst>
              </a:tr>
            </a:tbl>
          </a:graphicData>
        </a:graphic>
      </p:graphicFrame>
      <p:grpSp>
        <p:nvGrpSpPr>
          <p:cNvPr id="10" name="Groupe 9">
            <a:extLst>
              <a:ext uri="{FF2B5EF4-FFF2-40B4-BE49-F238E27FC236}">
                <a16:creationId xmlns:a16="http://schemas.microsoft.com/office/drawing/2014/main" id="{181011C8-2E76-2B3D-6BE2-B7FC60509A8B}"/>
              </a:ext>
            </a:extLst>
          </p:cNvPr>
          <p:cNvGrpSpPr/>
          <p:nvPr/>
        </p:nvGrpSpPr>
        <p:grpSpPr>
          <a:xfrm>
            <a:off x="1121717" y="2063163"/>
            <a:ext cx="7725027" cy="825890"/>
            <a:chOff x="2471977" y="2186182"/>
            <a:chExt cx="7491121" cy="700088"/>
          </a:xfrm>
        </p:grpSpPr>
        <p:sp>
          <p:nvSpPr>
            <p:cNvPr id="5" name="Rectangle : coins arrondis 4">
              <a:extLst>
                <a:ext uri="{FF2B5EF4-FFF2-40B4-BE49-F238E27FC236}">
                  <a16:creationId xmlns:a16="http://schemas.microsoft.com/office/drawing/2014/main" id="{27C0194D-EDAD-564A-C6C6-FDBB229F3231}"/>
                </a:ext>
              </a:extLst>
            </p:cNvPr>
            <p:cNvSpPr/>
            <p:nvPr/>
          </p:nvSpPr>
          <p:spPr>
            <a:xfrm>
              <a:off x="2471977" y="2186183"/>
              <a:ext cx="2715208" cy="70008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fr-CA" dirty="0"/>
                <a:t>Identité de l’usager</a:t>
              </a:r>
              <a:endParaRPr lang="fr-CA" dirty="0">
                <a:cs typeface="Arial"/>
              </a:endParaRPr>
            </a:p>
            <a:p>
              <a:pPr algn="ctr"/>
              <a:r>
                <a:rPr lang="fr-CA" dirty="0"/>
                <a:t> (2 identificateurs uniques)</a:t>
              </a:r>
              <a:endParaRPr lang="fr-CA" dirty="0">
                <a:cs typeface="Arial"/>
              </a:endParaRPr>
            </a:p>
          </p:txBody>
        </p:sp>
        <p:sp>
          <p:nvSpPr>
            <p:cNvPr id="6" name="Rectangle : coins arrondis 5">
              <a:extLst>
                <a:ext uri="{FF2B5EF4-FFF2-40B4-BE49-F238E27FC236}">
                  <a16:creationId xmlns:a16="http://schemas.microsoft.com/office/drawing/2014/main" id="{0D0DF4EF-E7EF-9460-B194-C56C8E6A45F8}"/>
                </a:ext>
              </a:extLst>
            </p:cNvPr>
            <p:cNvSpPr/>
            <p:nvPr/>
          </p:nvSpPr>
          <p:spPr>
            <a:xfrm>
              <a:off x="7247890" y="2186182"/>
              <a:ext cx="2715208" cy="70008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fr-CA" dirty="0"/>
                <a:t>Information inscrite sur les documents liés au service/intervention</a:t>
              </a:r>
              <a:endParaRPr lang="fr-CA" dirty="0">
                <a:cs typeface="Arial"/>
              </a:endParaRPr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CF5C3FFA-7F91-5B73-9CF5-1FEE8779D260}"/>
                </a:ext>
              </a:extLst>
            </p:cNvPr>
            <p:cNvSpPr txBox="1"/>
            <p:nvPr/>
          </p:nvSpPr>
          <p:spPr>
            <a:xfrm>
              <a:off x="5216303" y="2348163"/>
              <a:ext cx="2018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A" b="1" dirty="0"/>
                <a:t>CONCORDANCE</a:t>
              </a:r>
            </a:p>
          </p:txBody>
        </p:sp>
        <p:cxnSp>
          <p:nvCxnSpPr>
            <p:cNvPr id="8" name="Connecteur droit avec flèche 7">
              <a:extLst>
                <a:ext uri="{FF2B5EF4-FFF2-40B4-BE49-F238E27FC236}">
                  <a16:creationId xmlns:a16="http://schemas.microsoft.com/office/drawing/2014/main" id="{C765B1BB-2920-C2E9-E705-B3677AB0736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76434" y="2266278"/>
              <a:ext cx="1455576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Connecteur droit avec flèche 8">
              <a:extLst>
                <a:ext uri="{FF2B5EF4-FFF2-40B4-BE49-F238E27FC236}">
                  <a16:creationId xmlns:a16="http://schemas.microsoft.com/office/drawing/2014/main" id="{BAAFB957-DA6C-33F1-34AB-2DE82AF19A04}"/>
                </a:ext>
              </a:extLst>
            </p:cNvPr>
            <p:cNvCxnSpPr>
              <a:cxnSpLocks/>
            </p:cNvCxnSpPr>
            <p:nvPr/>
          </p:nvCxnSpPr>
          <p:spPr>
            <a:xfrm>
              <a:off x="5544857" y="2819894"/>
              <a:ext cx="1455576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6881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1">
            <a:extLst>
              <a:ext uri="{FF2B5EF4-FFF2-40B4-BE49-F238E27FC236}">
                <a16:creationId xmlns:a16="http://schemas.microsoft.com/office/drawing/2014/main" id="{59CCC5FB-6935-4F4B-A713-7E19AC296B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71650" y="365125"/>
            <a:ext cx="9582150" cy="1325563"/>
          </a:xfrm>
        </p:spPr>
        <p:txBody>
          <a:bodyPr/>
          <a:lstStyle/>
          <a:p>
            <a:r>
              <a:rPr lang="fr-CA" altLang="fr-FR" sz="3900" dirty="0"/>
              <a:t>Outils disponibles sur Intranet</a:t>
            </a:r>
            <a:br>
              <a:rPr lang="fr-CA" altLang="fr-FR" sz="3900" dirty="0"/>
            </a:br>
            <a:endParaRPr lang="fr-CA" altLang="fr-FR" sz="3900" i="1" dirty="0">
              <a:solidFill>
                <a:schemeClr val="accent3"/>
              </a:solidFill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4F7229A8-5753-4780-A1B5-04427D1866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9898" y="1241235"/>
            <a:ext cx="12192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fr-FR" altLang="fr-F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EB5CE690-089E-4BAA-B50F-B209A7CEAF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9588" y="1826010"/>
            <a:ext cx="1533379" cy="2358464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25932120-48A9-4672-B36D-18C2A15E56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054" y="1826199"/>
            <a:ext cx="1815233" cy="2356507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65EA0239-6F27-464B-B4AD-A2DB395A62AA}"/>
              </a:ext>
            </a:extLst>
          </p:cNvPr>
          <p:cNvSpPr txBox="1"/>
          <p:nvPr/>
        </p:nvSpPr>
        <p:spPr>
          <a:xfrm>
            <a:off x="2667286" y="4193144"/>
            <a:ext cx="1816242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CA" sz="1200" dirty="0">
                <a:latin typeface="Arial"/>
                <a:cs typeface="Arial"/>
                <a:hlinkClick r:id="rId5"/>
              </a:rPr>
              <a:t>Logigramme </a:t>
            </a:r>
            <a:endParaRPr lang="fr-CA" sz="1200" dirty="0">
              <a:cs typeface="Arial" panose="020B0604020202020204" pitchFamily="34" charset="0"/>
            </a:endParaRPr>
          </a:p>
          <a:p>
            <a:pPr algn="ctr"/>
            <a:r>
              <a:rPr lang="fr-CA" sz="1200" dirty="0">
                <a:latin typeface="Arial"/>
                <a:cs typeface="Arial"/>
                <a:hlinkClick r:id="rId5"/>
              </a:rPr>
              <a:t> Identification de l’usager</a:t>
            </a:r>
            <a:endParaRPr lang="fr-CA" sz="1200">
              <a:latin typeface="Arial"/>
              <a:cs typeface="Arial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EDBE07FD-2194-4157-B0C5-BBAA65AE02A8}"/>
              </a:ext>
            </a:extLst>
          </p:cNvPr>
          <p:cNvSpPr txBox="1"/>
          <p:nvPr/>
        </p:nvSpPr>
        <p:spPr>
          <a:xfrm>
            <a:off x="849737" y="4190155"/>
            <a:ext cx="1811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200" dirty="0">
                <a:hlinkClick r:id="rId6"/>
              </a:rPr>
              <a:t>Identification de l’usager</a:t>
            </a:r>
            <a:endParaRPr lang="fr-CA" sz="12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4772471-D4D6-45F7-99C8-CF27AD2C741F}"/>
              </a:ext>
            </a:extLst>
          </p:cNvPr>
          <p:cNvSpPr/>
          <p:nvPr/>
        </p:nvSpPr>
        <p:spPr>
          <a:xfrm>
            <a:off x="4656478" y="4289519"/>
            <a:ext cx="2963238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fr-CA" sz="1200" dirty="0">
                <a:latin typeface="Arial"/>
                <a:cs typeface="Arial"/>
                <a:hlinkClick r:id="rId7"/>
              </a:rPr>
              <a:t>Identification de l’usager </a:t>
            </a:r>
            <a:endParaRPr lang="fr-CA" sz="1200" dirty="0">
              <a:cs typeface="Arial" panose="020B0604020202020204" pitchFamily="34" charset="0"/>
            </a:endParaRPr>
          </a:p>
          <a:p>
            <a:pPr algn="ctr"/>
            <a:r>
              <a:rPr lang="fr-CA" sz="1200" dirty="0">
                <a:latin typeface="Arial"/>
                <a:cs typeface="Arial"/>
                <a:hlinkClick r:id="rId7"/>
              </a:rPr>
              <a:t>Grille d’audit </a:t>
            </a:r>
            <a:endParaRPr lang="fr-CA" sz="1200">
              <a:cs typeface="Arial"/>
            </a:endParaRP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41B64F5C-9C54-411E-8CC8-0E1E731F643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59517" y="1826199"/>
            <a:ext cx="2960030" cy="2356507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EF9C1F00-B25B-CFB6-2C1E-9B01E9C5176B}"/>
              </a:ext>
            </a:extLst>
          </p:cNvPr>
          <p:cNvSpPr txBox="1"/>
          <p:nvPr/>
        </p:nvSpPr>
        <p:spPr>
          <a:xfrm>
            <a:off x="7787014" y="4290164"/>
            <a:ext cx="1814185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200" dirty="0">
                <a:latin typeface="Arial"/>
                <a:cs typeface="Arial"/>
                <a:hlinkClick r:id="rId9"/>
              </a:rPr>
              <a:t>Politique POL-025</a:t>
            </a:r>
            <a:endParaRPr lang="fr-FR" sz="1200" dirty="0">
              <a:cs typeface="Arial" panose="020B0604020202020204" pitchFamily="34" charset="0"/>
            </a:endParaRPr>
          </a:p>
        </p:txBody>
      </p:sp>
      <p:pic>
        <p:nvPicPr>
          <p:cNvPr id="4" name="Image 3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0B39826B-6047-8897-EFD0-8D79117BAAD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91789" y="1826712"/>
            <a:ext cx="1806723" cy="2359070"/>
          </a:xfrm>
          <a:prstGeom prst="rect">
            <a:avLst/>
          </a:prstGeom>
        </p:spPr>
      </p:pic>
      <p:pic>
        <p:nvPicPr>
          <p:cNvPr id="9" name="Image 8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ED1715DE-62B7-5F77-CCC6-041C2E2EA97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840284" y="1826712"/>
            <a:ext cx="1822448" cy="2359070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C23A3D1E-D76B-78BD-43D2-4D1F62837B03}"/>
              </a:ext>
            </a:extLst>
          </p:cNvPr>
          <p:cNvSpPr txBox="1"/>
          <p:nvPr/>
        </p:nvSpPr>
        <p:spPr>
          <a:xfrm>
            <a:off x="9603287" y="4290164"/>
            <a:ext cx="2054267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200" dirty="0">
                <a:latin typeface="Arial"/>
                <a:cs typeface="Arial"/>
                <a:hlinkClick r:id="rId12"/>
              </a:rPr>
              <a:t>Procédure PRO-011</a:t>
            </a:r>
            <a:endParaRPr lang="fr-FR" sz="1200" dirty="0">
              <a:cs typeface="Arial" panose="020B0604020202020204" pitchFamily="34" charset="0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5EA7BF4B-9E37-1A8D-59A2-003FEA419209}"/>
              </a:ext>
            </a:extLst>
          </p:cNvPr>
          <p:cNvSpPr txBox="1"/>
          <p:nvPr/>
        </p:nvSpPr>
        <p:spPr>
          <a:xfrm>
            <a:off x="7792065" y="1462548"/>
            <a:ext cx="387144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b="1" dirty="0">
                <a:latin typeface="Arial"/>
                <a:cs typeface="Arial"/>
              </a:rPr>
              <a:t>Mise à jour à venir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5947163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1">
            <a:extLst>
              <a:ext uri="{FF2B5EF4-FFF2-40B4-BE49-F238E27FC236}">
                <a16:creationId xmlns:a16="http://schemas.microsoft.com/office/drawing/2014/main" id="{59CCC5FB-6935-4F4B-A713-7E19AC296B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71650" y="365125"/>
            <a:ext cx="9582150" cy="1325563"/>
          </a:xfrm>
        </p:spPr>
        <p:txBody>
          <a:bodyPr/>
          <a:lstStyle/>
          <a:p>
            <a:r>
              <a:rPr lang="fr-CA" altLang="fr-FR" sz="3900" dirty="0"/>
              <a:t>IDENTIFICATION DE L’USAGER</a:t>
            </a:r>
            <a:br>
              <a:rPr lang="fr-CA" altLang="fr-FR" sz="3900" dirty="0"/>
            </a:br>
            <a:r>
              <a:rPr lang="fr-CA" altLang="fr-FR" sz="3900" i="1" dirty="0"/>
              <a:t>Récapitulatif</a:t>
            </a: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11633CEC-337E-436C-B205-87E8B69D233D}"/>
              </a:ext>
            </a:extLst>
          </p:cNvPr>
          <p:cNvSpPr/>
          <p:nvPr/>
        </p:nvSpPr>
        <p:spPr>
          <a:xfrm>
            <a:off x="2295331" y="5396974"/>
            <a:ext cx="2715208" cy="7000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600" dirty="0"/>
              <a:t>Identité de l’usager</a:t>
            </a:r>
          </a:p>
          <a:p>
            <a:pPr algn="ctr"/>
            <a:r>
              <a:rPr lang="fr-CA" sz="1600" dirty="0"/>
              <a:t> (2 identificateurs uniques)</a:t>
            </a: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715D927C-B82A-4AEE-A8E0-9B557240A3FC}"/>
              </a:ext>
            </a:extLst>
          </p:cNvPr>
          <p:cNvSpPr/>
          <p:nvPr/>
        </p:nvSpPr>
        <p:spPr>
          <a:xfrm>
            <a:off x="7071244" y="5396973"/>
            <a:ext cx="2715208" cy="700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600" dirty="0"/>
              <a:t>Information inscrite sur les documents liés au service/intervention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5CCA59D-3575-44F3-A56F-CAF4352EFDC5}"/>
              </a:ext>
            </a:extLst>
          </p:cNvPr>
          <p:cNvSpPr txBox="1"/>
          <p:nvPr/>
        </p:nvSpPr>
        <p:spPr>
          <a:xfrm>
            <a:off x="5086749" y="5562351"/>
            <a:ext cx="201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b="1" dirty="0"/>
              <a:t>CONCORDANCE</a:t>
            </a:r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A40E5CA2-4210-4C50-A767-F2FE498EA0E6}"/>
              </a:ext>
            </a:extLst>
          </p:cNvPr>
          <p:cNvCxnSpPr>
            <a:cxnSpLocks/>
          </p:cNvCxnSpPr>
          <p:nvPr/>
        </p:nvCxnSpPr>
        <p:spPr>
          <a:xfrm flipH="1">
            <a:off x="5299788" y="5477069"/>
            <a:ext cx="145557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4FB8A1B6-176F-4F10-A860-40FABE49E5C7}"/>
              </a:ext>
            </a:extLst>
          </p:cNvPr>
          <p:cNvCxnSpPr>
            <a:cxnSpLocks/>
          </p:cNvCxnSpPr>
          <p:nvPr/>
        </p:nvCxnSpPr>
        <p:spPr>
          <a:xfrm>
            <a:off x="5368211" y="6030685"/>
            <a:ext cx="145557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A9AFC533-CBFD-4950-893D-B8C57ACA27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7761115"/>
              </p:ext>
            </p:extLst>
          </p:nvPr>
        </p:nvGraphicFramePr>
        <p:xfrm>
          <a:off x="1030080" y="1789690"/>
          <a:ext cx="10131838" cy="3059402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5065919">
                  <a:extLst>
                    <a:ext uri="{9D8B030D-6E8A-4147-A177-3AD203B41FA5}">
                      <a16:colId xmlns:a16="http://schemas.microsoft.com/office/drawing/2014/main" val="248517091"/>
                    </a:ext>
                  </a:extLst>
                </a:gridCol>
                <a:gridCol w="5065919">
                  <a:extLst>
                    <a:ext uri="{9D8B030D-6E8A-4147-A177-3AD203B41FA5}">
                      <a16:colId xmlns:a16="http://schemas.microsoft.com/office/drawing/2014/main" val="649479030"/>
                    </a:ext>
                  </a:extLst>
                </a:gridCol>
              </a:tblGrid>
              <a:tr h="437294"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400" dirty="0">
                          <a:effectLst/>
                        </a:rPr>
                        <a:t>Identificateur unique à la personne</a:t>
                      </a:r>
                      <a:endParaRPr lang="fr-FR" sz="1400" b="1" i="0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3684" marR="83684" marT="41842" marB="41842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400" dirty="0">
                          <a:effectLst/>
                        </a:rPr>
                        <a:t>Source d’identificateur unique</a:t>
                      </a:r>
                      <a:endParaRPr lang="fr-FR" sz="1400" b="1" i="0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3684" marR="83684" marT="41842" marB="41842" anchor="ctr"/>
                </a:tc>
                <a:extLst>
                  <a:ext uri="{0D108BD9-81ED-4DB2-BD59-A6C34878D82A}">
                    <a16:rowId xmlns:a16="http://schemas.microsoft.com/office/drawing/2014/main" val="1591431471"/>
                  </a:ext>
                </a:extLst>
              </a:tr>
              <a:tr h="591013"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400" dirty="0">
                          <a:effectLst/>
                        </a:rPr>
                        <a:t>Nom ET prénom</a:t>
                      </a:r>
                      <a:endParaRPr lang="fr-FR" sz="1400" b="0" i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684" marR="83684" marT="41842" marB="41842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400" dirty="0">
                          <a:effectLst/>
                        </a:rPr>
                        <a:t>Cartes d’identité </a:t>
                      </a:r>
                    </a:p>
                    <a:p>
                      <a:pPr algn="ctr" fontAlgn="base"/>
                      <a:r>
                        <a:rPr lang="fr-FR" sz="1400" dirty="0">
                          <a:effectLst/>
                        </a:rPr>
                        <a:t>(carte d’assurance maladie, carte d’établissement, permis de conduire, autres cartes préférablement avec photo)</a:t>
                      </a:r>
                      <a:endParaRPr lang="fr-FR" sz="1400" b="0" i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684" marR="83684" marT="41842" marB="41842" anchor="ctr"/>
                </a:tc>
                <a:extLst>
                  <a:ext uri="{0D108BD9-81ED-4DB2-BD59-A6C34878D82A}">
                    <a16:rowId xmlns:a16="http://schemas.microsoft.com/office/drawing/2014/main" val="1681485856"/>
                  </a:ext>
                </a:extLst>
              </a:tr>
              <a:tr h="402679"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400" dirty="0">
                          <a:effectLst/>
                        </a:rPr>
                        <a:t>Date de naissance</a:t>
                      </a:r>
                      <a:endParaRPr lang="fr-FR" sz="1400" b="0" i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684" marR="83684" marT="41842" marB="41842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400" dirty="0">
                          <a:effectLst/>
                        </a:rPr>
                        <a:t>Bracelets d’identification</a:t>
                      </a:r>
                      <a:endParaRPr lang="fr-FR" sz="1400" b="0" i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684" marR="83684" marT="41842" marB="41842" anchor="ctr"/>
                </a:tc>
                <a:extLst>
                  <a:ext uri="{0D108BD9-81ED-4DB2-BD59-A6C34878D82A}">
                    <a16:rowId xmlns:a16="http://schemas.microsoft.com/office/drawing/2014/main" val="3494431479"/>
                  </a:ext>
                </a:extLst>
              </a:tr>
              <a:tr h="690307"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400" dirty="0">
                          <a:effectLst/>
                        </a:rPr>
                        <a:t>Numéro d'identification propre à l'usager </a:t>
                      </a:r>
                    </a:p>
                    <a:p>
                      <a:pPr algn="ctr" fontAlgn="base"/>
                      <a:r>
                        <a:rPr lang="fr-FR" sz="1400" dirty="0">
                          <a:effectLst/>
                        </a:rPr>
                        <a:t>(numéro dossier, numéro d'assurance maladie)</a:t>
                      </a:r>
                      <a:endParaRPr lang="fr-FR" sz="1400" b="0" i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684" marR="83684" marT="41842" marB="41842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400" dirty="0">
                          <a:effectLst/>
                        </a:rPr>
                        <a:t>Fiche signalétique</a:t>
                      </a:r>
                      <a:endParaRPr lang="fr-FR" sz="1400" b="0" i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684" marR="83684" marT="41842" marB="41842" anchor="ctr"/>
                </a:tc>
                <a:extLst>
                  <a:ext uri="{0D108BD9-81ED-4DB2-BD59-A6C34878D82A}">
                    <a16:rowId xmlns:a16="http://schemas.microsoft.com/office/drawing/2014/main" val="3903104317"/>
                  </a:ext>
                </a:extLst>
              </a:tr>
              <a:tr h="402679"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400" dirty="0">
                          <a:effectLst/>
                        </a:rPr>
                        <a:t>Photo avec données personnelles</a:t>
                      </a:r>
                      <a:endParaRPr lang="fr-FR" sz="1400" b="0" i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684" marR="83684" marT="41842" marB="41842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400" dirty="0">
                          <a:effectLst/>
                        </a:rPr>
                        <a:t>Document relié au service ou à l’intervention</a:t>
                      </a:r>
                      <a:endParaRPr lang="fr-FR" sz="1400" b="0" i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684" marR="83684" marT="41842" marB="41842" anchor="ctr"/>
                </a:tc>
                <a:extLst>
                  <a:ext uri="{0D108BD9-81ED-4DB2-BD59-A6C34878D82A}">
                    <a16:rowId xmlns:a16="http://schemas.microsoft.com/office/drawing/2014/main" val="4093101020"/>
                  </a:ext>
                </a:extLst>
              </a:tr>
              <a:tr h="402679"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fr-FR" sz="1400" b="1" i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Les deux identificateurs uniques peuvent parvenir de la même source.</a:t>
                      </a:r>
                    </a:p>
                  </a:txBody>
                  <a:tcPr marL="83684" marR="83684" marT="41842" marB="41842" anchor="ctr"/>
                </a:tc>
                <a:tc hMerge="1">
                  <a:txBody>
                    <a:bodyPr/>
                    <a:lstStyle/>
                    <a:p>
                      <a:pPr algn="ctr" fontAlgn="base"/>
                      <a:endParaRPr lang="fr-FR" sz="1400" b="0" i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684" marR="83684" marT="41842" marB="41842" anchor="ctr"/>
                </a:tc>
                <a:extLst>
                  <a:ext uri="{0D108BD9-81ED-4DB2-BD59-A6C34878D82A}">
                    <a16:rowId xmlns:a16="http://schemas.microsoft.com/office/drawing/2014/main" val="41146048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55427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1">
            <a:extLst>
              <a:ext uri="{FF2B5EF4-FFF2-40B4-BE49-F238E27FC236}">
                <a16:creationId xmlns:a16="http://schemas.microsoft.com/office/drawing/2014/main" id="{59CCC5FB-6935-4F4B-A713-7E19AC296B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71650" y="365125"/>
            <a:ext cx="9582150" cy="1325563"/>
          </a:xfrm>
        </p:spPr>
        <p:txBody>
          <a:bodyPr/>
          <a:lstStyle/>
          <a:p>
            <a:r>
              <a:rPr lang="fr-CA" altLang="fr-FR" sz="3900" dirty="0"/>
              <a:t>Hospitalisation</a:t>
            </a: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11633CEC-337E-436C-B205-87E8B69D233D}"/>
              </a:ext>
            </a:extLst>
          </p:cNvPr>
          <p:cNvSpPr/>
          <p:nvPr/>
        </p:nvSpPr>
        <p:spPr>
          <a:xfrm>
            <a:off x="2378216" y="5364344"/>
            <a:ext cx="2715208" cy="7000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600" dirty="0"/>
              <a:t>Identité de l’usager</a:t>
            </a:r>
          </a:p>
          <a:p>
            <a:pPr algn="ctr"/>
            <a:r>
              <a:rPr lang="fr-CA" sz="1600" dirty="0"/>
              <a:t> (2 identificateurs uniques)</a:t>
            </a: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715D927C-B82A-4AEE-A8E0-9B557240A3FC}"/>
              </a:ext>
            </a:extLst>
          </p:cNvPr>
          <p:cNvSpPr/>
          <p:nvPr/>
        </p:nvSpPr>
        <p:spPr>
          <a:xfrm>
            <a:off x="7127498" y="4898422"/>
            <a:ext cx="2715208" cy="700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600" dirty="0"/>
              <a:t>Information inscrite sur les documents liés au service/intervention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5CCA59D-3575-44F3-A56F-CAF4352EFDC5}"/>
              </a:ext>
            </a:extLst>
          </p:cNvPr>
          <p:cNvSpPr txBox="1"/>
          <p:nvPr/>
        </p:nvSpPr>
        <p:spPr>
          <a:xfrm>
            <a:off x="5169634" y="5529721"/>
            <a:ext cx="201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b="1" dirty="0"/>
              <a:t>CONCORDANCE</a:t>
            </a:r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A40E5CA2-4210-4C50-A767-F2FE498EA0E6}"/>
              </a:ext>
            </a:extLst>
          </p:cNvPr>
          <p:cNvCxnSpPr>
            <a:cxnSpLocks/>
          </p:cNvCxnSpPr>
          <p:nvPr/>
        </p:nvCxnSpPr>
        <p:spPr>
          <a:xfrm flipH="1">
            <a:off x="5382673" y="5444439"/>
            <a:ext cx="145557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4FB8A1B6-176F-4F10-A860-40FABE49E5C7}"/>
              </a:ext>
            </a:extLst>
          </p:cNvPr>
          <p:cNvCxnSpPr>
            <a:cxnSpLocks/>
          </p:cNvCxnSpPr>
          <p:nvPr/>
        </p:nvCxnSpPr>
        <p:spPr>
          <a:xfrm>
            <a:off x="5451096" y="5998055"/>
            <a:ext cx="145557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93206897-501C-49A4-B1AF-F3439D0600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9451206"/>
              </p:ext>
            </p:extLst>
          </p:nvPr>
        </p:nvGraphicFramePr>
        <p:xfrm>
          <a:off x="996084" y="1414765"/>
          <a:ext cx="10664536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6134">
                  <a:extLst>
                    <a:ext uri="{9D8B030D-6E8A-4147-A177-3AD203B41FA5}">
                      <a16:colId xmlns:a16="http://schemas.microsoft.com/office/drawing/2014/main" val="117913989"/>
                    </a:ext>
                  </a:extLst>
                </a:gridCol>
                <a:gridCol w="2666134">
                  <a:extLst>
                    <a:ext uri="{9D8B030D-6E8A-4147-A177-3AD203B41FA5}">
                      <a16:colId xmlns:a16="http://schemas.microsoft.com/office/drawing/2014/main" val="2193113542"/>
                    </a:ext>
                  </a:extLst>
                </a:gridCol>
                <a:gridCol w="2666134">
                  <a:extLst>
                    <a:ext uri="{9D8B030D-6E8A-4147-A177-3AD203B41FA5}">
                      <a16:colId xmlns:a16="http://schemas.microsoft.com/office/drawing/2014/main" val="3346069192"/>
                    </a:ext>
                  </a:extLst>
                </a:gridCol>
                <a:gridCol w="2666134">
                  <a:extLst>
                    <a:ext uri="{9D8B030D-6E8A-4147-A177-3AD203B41FA5}">
                      <a16:colId xmlns:a16="http://schemas.microsoft.com/office/drawing/2014/main" val="1030979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A" sz="1400" dirty="0"/>
                        <a:t>APTES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dirty="0"/>
                        <a:t>INAPTES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dirty="0"/>
                        <a:t>Nouveau-nés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dirty="0"/>
                        <a:t>Enfants de 13 ans ou moins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96416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400" dirty="0"/>
                        <a:t>Procéder à l’identification </a:t>
                      </a:r>
                      <a:r>
                        <a:rPr lang="fr-FR" sz="1400" b="1" dirty="0"/>
                        <a:t>active</a:t>
                      </a:r>
                      <a:r>
                        <a:rPr lang="fr-FR" sz="1400" dirty="0"/>
                        <a:t> de l’usager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CA" sz="1400" dirty="0"/>
                        <a:t>Procéder à l’identification de l’usager avec un document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CA" sz="1400" dirty="0"/>
                        <a:t>Valider l’identité avec un </a:t>
                      </a:r>
                      <a:r>
                        <a:rPr lang="fr-CA" sz="1400" b="1" dirty="0"/>
                        <a:t>proche aidant</a:t>
                      </a:r>
                      <a:r>
                        <a:rPr lang="fr-CA" sz="1400" dirty="0"/>
                        <a:t> (si celui-ci accompagne l’usager)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CA" sz="1400" dirty="0"/>
                        <a:t>2 </a:t>
                      </a:r>
                      <a:r>
                        <a:rPr lang="fr-CA" sz="1400" b="1" dirty="0"/>
                        <a:t>bracelets</a:t>
                      </a:r>
                      <a:r>
                        <a:rPr lang="fr-CA" sz="1400" dirty="0"/>
                        <a:t> identification (cheville et poignet) et au parent (ou personne significative)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CA" sz="1400" dirty="0"/>
                        <a:t>Nom de famille de la mère ET son prénom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CA" sz="1400" dirty="0"/>
                        <a:t>Nom de famille du bébé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CA" sz="1400" dirty="0"/>
                        <a:t>Date et heure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CA" sz="1400" dirty="0"/>
                        <a:t>Sexe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CA" sz="1400" dirty="0"/>
                        <a:t>Numéro du bracelet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fr-CA" sz="1400" dirty="0"/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CA" sz="1400" dirty="0"/>
                        <a:t>Valider identité avant le départ (congé)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CA" sz="1400" b="1" dirty="0"/>
                        <a:t>Bracelet</a:t>
                      </a:r>
                      <a:r>
                        <a:rPr lang="fr-CA" sz="1400" dirty="0"/>
                        <a:t> à l’enfant et au parent (ou personne significative)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CA" sz="1400" dirty="0"/>
                        <a:t>Nom de famille de la mère ET son prénom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CA" sz="1400" dirty="0"/>
                        <a:t>Nom de famille de l’enfant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CA" sz="1400" dirty="0"/>
                        <a:t>Sexe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CA" sz="1400" dirty="0"/>
                        <a:t>Numéro de dossier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8292865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285806A2-1CB0-4497-BEE2-7C312110B725}"/>
              </a:ext>
            </a:extLst>
          </p:cNvPr>
          <p:cNvSpPr/>
          <p:nvPr/>
        </p:nvSpPr>
        <p:spPr>
          <a:xfrm>
            <a:off x="996084" y="4659427"/>
            <a:ext cx="1066453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800" dirty="0"/>
              <a:t> </a:t>
            </a:r>
            <a:r>
              <a:rPr lang="fr-CA" sz="800" dirty="0"/>
              <a:t>Document * : Carte d’identité (RAMQ, établissement, permis de conduire ou autre avec photo), bracelet, fiche signalétique, pièce d’identité avec photo</a:t>
            </a:r>
          </a:p>
          <a:p>
            <a:endParaRPr lang="fr-CA" sz="800" dirty="0"/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85D4EF22-38B7-4FDE-B496-84F536D1EE99}"/>
              </a:ext>
            </a:extLst>
          </p:cNvPr>
          <p:cNvSpPr/>
          <p:nvPr/>
        </p:nvSpPr>
        <p:spPr>
          <a:xfrm>
            <a:off x="7127498" y="5683791"/>
            <a:ext cx="2715208" cy="700088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600" dirty="0"/>
              <a:t>Concordance bracelet du parent avec celui de l’enfant ou du nouveau-né</a:t>
            </a:r>
          </a:p>
        </p:txBody>
      </p:sp>
    </p:spTree>
    <p:extLst>
      <p:ext uri="{BB962C8B-B14F-4D97-AF65-F5344CB8AC3E}">
        <p14:creationId xmlns:p14="http://schemas.microsoft.com/office/powerpoint/2010/main" val="39789552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1">
            <a:extLst>
              <a:ext uri="{FF2B5EF4-FFF2-40B4-BE49-F238E27FC236}">
                <a16:creationId xmlns:a16="http://schemas.microsoft.com/office/drawing/2014/main" id="{59CCC5FB-6935-4F4B-A713-7E19AC296B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71650" y="365125"/>
            <a:ext cx="9582150" cy="1325563"/>
          </a:xfrm>
        </p:spPr>
        <p:txBody>
          <a:bodyPr/>
          <a:lstStyle/>
          <a:p>
            <a:r>
              <a:rPr lang="fr-CA" altLang="fr-FR" sz="3900" dirty="0"/>
              <a:t>CHSLD, RNI et UR</a:t>
            </a: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11633CEC-337E-436C-B205-87E8B69D233D}"/>
              </a:ext>
            </a:extLst>
          </p:cNvPr>
          <p:cNvSpPr/>
          <p:nvPr/>
        </p:nvSpPr>
        <p:spPr>
          <a:xfrm>
            <a:off x="2295331" y="4867038"/>
            <a:ext cx="2715208" cy="7000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600" dirty="0"/>
              <a:t>Identité de l’usager</a:t>
            </a:r>
          </a:p>
          <a:p>
            <a:pPr algn="ctr"/>
            <a:r>
              <a:rPr lang="fr-CA" sz="1600" dirty="0"/>
              <a:t> (2 identificateurs uniques)</a:t>
            </a: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715D927C-B82A-4AEE-A8E0-9B557240A3FC}"/>
              </a:ext>
            </a:extLst>
          </p:cNvPr>
          <p:cNvSpPr/>
          <p:nvPr/>
        </p:nvSpPr>
        <p:spPr>
          <a:xfrm>
            <a:off x="7071244" y="4867037"/>
            <a:ext cx="2715208" cy="700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600" dirty="0"/>
              <a:t>Information inscrite sur les documents liés au service/intervention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5CCA59D-3575-44F3-A56F-CAF4352EFDC5}"/>
              </a:ext>
            </a:extLst>
          </p:cNvPr>
          <p:cNvSpPr txBox="1"/>
          <p:nvPr/>
        </p:nvSpPr>
        <p:spPr>
          <a:xfrm>
            <a:off x="5086749" y="5032415"/>
            <a:ext cx="201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b="1" dirty="0"/>
              <a:t>CONCORDANCE</a:t>
            </a:r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A40E5CA2-4210-4C50-A767-F2FE498EA0E6}"/>
              </a:ext>
            </a:extLst>
          </p:cNvPr>
          <p:cNvCxnSpPr>
            <a:cxnSpLocks/>
          </p:cNvCxnSpPr>
          <p:nvPr/>
        </p:nvCxnSpPr>
        <p:spPr>
          <a:xfrm flipH="1">
            <a:off x="5299788" y="4947133"/>
            <a:ext cx="145557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4FB8A1B6-176F-4F10-A860-40FABE49E5C7}"/>
              </a:ext>
            </a:extLst>
          </p:cNvPr>
          <p:cNvCxnSpPr>
            <a:cxnSpLocks/>
          </p:cNvCxnSpPr>
          <p:nvPr/>
        </p:nvCxnSpPr>
        <p:spPr>
          <a:xfrm>
            <a:off x="5368211" y="5500749"/>
            <a:ext cx="145557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93206897-501C-49A4-B1AF-F3439D0600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5118047"/>
              </p:ext>
            </p:extLst>
          </p:nvPr>
        </p:nvGraphicFramePr>
        <p:xfrm>
          <a:off x="981739" y="2261793"/>
          <a:ext cx="10228520" cy="1382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4260">
                  <a:extLst>
                    <a:ext uri="{9D8B030D-6E8A-4147-A177-3AD203B41FA5}">
                      <a16:colId xmlns:a16="http://schemas.microsoft.com/office/drawing/2014/main" val="117913989"/>
                    </a:ext>
                  </a:extLst>
                </a:gridCol>
                <a:gridCol w="5114260">
                  <a:extLst>
                    <a:ext uri="{9D8B030D-6E8A-4147-A177-3AD203B41FA5}">
                      <a16:colId xmlns:a16="http://schemas.microsoft.com/office/drawing/2014/main" val="21931135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A" sz="1400" dirty="0"/>
                        <a:t>APTES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dirty="0"/>
                        <a:t>INAPTES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96416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400" dirty="0"/>
                        <a:t>Procéder à l’identification </a:t>
                      </a:r>
                      <a:r>
                        <a:rPr lang="fr-FR" sz="1400" b="1" dirty="0"/>
                        <a:t>active</a:t>
                      </a:r>
                      <a:r>
                        <a:rPr lang="fr-FR" sz="1400" dirty="0"/>
                        <a:t> de l’usager ​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400" dirty="0"/>
                        <a:t>Valider avec la </a:t>
                      </a:r>
                      <a:r>
                        <a:rPr lang="fr-FR" sz="1400" b="1" dirty="0"/>
                        <a:t>photo</a:t>
                      </a:r>
                      <a:r>
                        <a:rPr lang="fr-FR" sz="1400" dirty="0"/>
                        <a:t> du résident*</a:t>
                      </a:r>
                      <a:endParaRPr lang="fr-CA" sz="1400" dirty="0"/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fr-CA" sz="1400" dirty="0"/>
                        <a:t>Demander le </a:t>
                      </a:r>
                      <a:r>
                        <a:rPr lang="fr-CA" sz="1400" b="1" dirty="0"/>
                        <a:t>témoignage</a:t>
                      </a:r>
                      <a:r>
                        <a:rPr lang="fr-CA" sz="1400" dirty="0"/>
                        <a:t>** d’un intervenant de l’équipe ou d’un proche qui connaît le résident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8292865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285806A2-1CB0-4497-BEE2-7C312110B725}"/>
              </a:ext>
            </a:extLst>
          </p:cNvPr>
          <p:cNvSpPr/>
          <p:nvPr/>
        </p:nvSpPr>
        <p:spPr>
          <a:xfrm>
            <a:off x="911808" y="3729914"/>
            <a:ext cx="102285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800" dirty="0"/>
              <a:t>Photo du résident* : Se trouve à la porte de la chambre et dans le cahier de contrôle et de suivi de la médication selon le service ou le soin à effectuer </a:t>
            </a:r>
          </a:p>
          <a:p>
            <a:r>
              <a:rPr lang="fr-FR" sz="800" dirty="0"/>
              <a:t>Témoignage** : Pour le personnel de main-d'œuvre indépendante ou le personnel nouvellement embauché</a:t>
            </a:r>
            <a:endParaRPr lang="fr-CA" sz="800" dirty="0"/>
          </a:p>
        </p:txBody>
      </p:sp>
    </p:spTree>
    <p:extLst>
      <p:ext uri="{BB962C8B-B14F-4D97-AF65-F5344CB8AC3E}">
        <p14:creationId xmlns:p14="http://schemas.microsoft.com/office/powerpoint/2010/main" val="13221691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1">
            <a:extLst>
              <a:ext uri="{FF2B5EF4-FFF2-40B4-BE49-F238E27FC236}">
                <a16:creationId xmlns:a16="http://schemas.microsoft.com/office/drawing/2014/main" id="{59CCC5FB-6935-4F4B-A713-7E19AC296B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71650" y="365125"/>
            <a:ext cx="9582150" cy="1325563"/>
          </a:xfrm>
        </p:spPr>
        <p:txBody>
          <a:bodyPr/>
          <a:lstStyle/>
          <a:p>
            <a:r>
              <a:rPr lang="fr-CA" altLang="fr-FR" sz="3900" dirty="0"/>
              <a:t>SAD (SAPA/DI-TSA-DP)</a:t>
            </a: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11633CEC-337E-436C-B205-87E8B69D233D}"/>
              </a:ext>
            </a:extLst>
          </p:cNvPr>
          <p:cNvSpPr/>
          <p:nvPr/>
        </p:nvSpPr>
        <p:spPr>
          <a:xfrm>
            <a:off x="2378458" y="5167313"/>
            <a:ext cx="2715208" cy="7000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600" dirty="0"/>
              <a:t>Identité de l’usager</a:t>
            </a:r>
          </a:p>
          <a:p>
            <a:pPr algn="ctr"/>
            <a:r>
              <a:rPr lang="fr-CA" sz="1600" dirty="0"/>
              <a:t> (2 identificateurs uniques)</a:t>
            </a: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715D927C-B82A-4AEE-A8E0-9B557240A3FC}"/>
              </a:ext>
            </a:extLst>
          </p:cNvPr>
          <p:cNvSpPr/>
          <p:nvPr/>
        </p:nvSpPr>
        <p:spPr>
          <a:xfrm>
            <a:off x="7154371" y="5167312"/>
            <a:ext cx="2715208" cy="700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600" dirty="0"/>
              <a:t>Information inscrite sur les documents liés au service/intervention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5CCA59D-3575-44F3-A56F-CAF4352EFDC5}"/>
              </a:ext>
            </a:extLst>
          </p:cNvPr>
          <p:cNvSpPr txBox="1"/>
          <p:nvPr/>
        </p:nvSpPr>
        <p:spPr>
          <a:xfrm>
            <a:off x="5169876" y="5332690"/>
            <a:ext cx="201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b="1" dirty="0"/>
              <a:t>CONCORDANCE</a:t>
            </a:r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A40E5CA2-4210-4C50-A767-F2FE498EA0E6}"/>
              </a:ext>
            </a:extLst>
          </p:cNvPr>
          <p:cNvCxnSpPr>
            <a:cxnSpLocks/>
          </p:cNvCxnSpPr>
          <p:nvPr/>
        </p:nvCxnSpPr>
        <p:spPr>
          <a:xfrm flipH="1">
            <a:off x="5382915" y="5247408"/>
            <a:ext cx="145557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4FB8A1B6-176F-4F10-A860-40FABE49E5C7}"/>
              </a:ext>
            </a:extLst>
          </p:cNvPr>
          <p:cNvCxnSpPr>
            <a:cxnSpLocks/>
          </p:cNvCxnSpPr>
          <p:nvPr/>
        </p:nvCxnSpPr>
        <p:spPr>
          <a:xfrm>
            <a:off x="5451338" y="5801024"/>
            <a:ext cx="145557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93206897-501C-49A4-B1AF-F3439D0600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0602237"/>
              </p:ext>
            </p:extLst>
          </p:nvPr>
        </p:nvGraphicFramePr>
        <p:xfrm>
          <a:off x="977309" y="1921106"/>
          <a:ext cx="10237382" cy="234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8691">
                  <a:extLst>
                    <a:ext uri="{9D8B030D-6E8A-4147-A177-3AD203B41FA5}">
                      <a16:colId xmlns:a16="http://schemas.microsoft.com/office/drawing/2014/main" val="117913989"/>
                    </a:ext>
                  </a:extLst>
                </a:gridCol>
                <a:gridCol w="5118691">
                  <a:extLst>
                    <a:ext uri="{9D8B030D-6E8A-4147-A177-3AD203B41FA5}">
                      <a16:colId xmlns:a16="http://schemas.microsoft.com/office/drawing/2014/main" val="21931135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A" sz="1400" dirty="0"/>
                        <a:t>APTES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dirty="0"/>
                        <a:t>INAPTES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96416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400" dirty="0"/>
                        <a:t>Procéder à l’identification </a:t>
                      </a:r>
                      <a:r>
                        <a:rPr lang="fr-FR" sz="1400" b="1" dirty="0"/>
                        <a:t>active</a:t>
                      </a:r>
                      <a:r>
                        <a:rPr lang="fr-FR" sz="1400" dirty="0"/>
                        <a:t> de l’usager ​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CA" sz="1400" dirty="0"/>
                        <a:t>Confirmer, auprès de </a:t>
                      </a:r>
                      <a:r>
                        <a:rPr lang="fr-CA" sz="1400" b="1" dirty="0"/>
                        <a:t>l’accompagnateur</a:t>
                      </a:r>
                      <a:r>
                        <a:rPr lang="fr-CA" sz="1400" dirty="0"/>
                        <a:t>, </a:t>
                      </a:r>
                      <a:r>
                        <a:rPr lang="fr-CA" sz="1400" b="1" dirty="0"/>
                        <a:t>l’adresse</a:t>
                      </a:r>
                      <a:r>
                        <a:rPr lang="fr-CA" sz="1400" dirty="0"/>
                        <a:t> de l’usager ainsi que son </a:t>
                      </a:r>
                      <a:r>
                        <a:rPr lang="fr-CA" sz="1400" b="1" dirty="0"/>
                        <a:t>nom et prénom </a:t>
                      </a:r>
                      <a:r>
                        <a:rPr lang="fr-CA" sz="1400" dirty="0"/>
                        <a:t>avant de se rendre à domicile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CA" sz="1400" dirty="0"/>
                        <a:t>Valider l’identité avec un </a:t>
                      </a:r>
                      <a:r>
                        <a:rPr lang="fr-CA" sz="1400" b="1" dirty="0"/>
                        <a:t>proche aidant</a:t>
                      </a:r>
                      <a:r>
                        <a:rPr lang="fr-CA" sz="1400" dirty="0"/>
                        <a:t> (si celui-ci accompagne l’usager)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400" dirty="0"/>
                        <a:t>Valider avec un </a:t>
                      </a:r>
                      <a:r>
                        <a:rPr lang="fr-FR" sz="1400" b="1" dirty="0"/>
                        <a:t>document</a:t>
                      </a:r>
                      <a:r>
                        <a:rPr lang="fr-FR" sz="1400" dirty="0"/>
                        <a:t>*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8292865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285806A2-1CB0-4497-BEE2-7C312110B725}"/>
              </a:ext>
            </a:extLst>
          </p:cNvPr>
          <p:cNvSpPr/>
          <p:nvPr/>
        </p:nvSpPr>
        <p:spPr>
          <a:xfrm>
            <a:off x="973060" y="4294446"/>
            <a:ext cx="102373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800" dirty="0"/>
              <a:t> </a:t>
            </a:r>
            <a:r>
              <a:rPr lang="fr-CA" sz="800" dirty="0"/>
              <a:t>Document * : Carte d’identité (RAMQ, établissement, permis de conduire ou autre avec photo), bracelet, fiche signalétique, pièce d’identité avec photo</a:t>
            </a:r>
          </a:p>
          <a:p>
            <a:endParaRPr lang="fr-CA" sz="800" dirty="0"/>
          </a:p>
        </p:txBody>
      </p:sp>
    </p:spTree>
    <p:extLst>
      <p:ext uri="{BB962C8B-B14F-4D97-AF65-F5344CB8AC3E}">
        <p14:creationId xmlns:p14="http://schemas.microsoft.com/office/powerpoint/2010/main" val="25790085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1">
            <a:extLst>
              <a:ext uri="{FF2B5EF4-FFF2-40B4-BE49-F238E27FC236}">
                <a16:creationId xmlns:a16="http://schemas.microsoft.com/office/drawing/2014/main" id="{59CCC5FB-6935-4F4B-A713-7E19AC296B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71650" y="365125"/>
            <a:ext cx="9582150" cy="1325563"/>
          </a:xfrm>
        </p:spPr>
        <p:txBody>
          <a:bodyPr/>
          <a:lstStyle/>
          <a:p>
            <a:r>
              <a:rPr lang="fr-CA" altLang="fr-FR" sz="3900" dirty="0"/>
              <a:t>Volet ambulatoire</a:t>
            </a: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11633CEC-337E-436C-B205-87E8B69D233D}"/>
              </a:ext>
            </a:extLst>
          </p:cNvPr>
          <p:cNvSpPr/>
          <p:nvPr/>
        </p:nvSpPr>
        <p:spPr>
          <a:xfrm>
            <a:off x="2284940" y="4831435"/>
            <a:ext cx="2715208" cy="7000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600" dirty="0"/>
              <a:t>Identité de l’usager</a:t>
            </a:r>
          </a:p>
          <a:p>
            <a:pPr algn="ctr"/>
            <a:r>
              <a:rPr lang="fr-CA" sz="1600" dirty="0"/>
              <a:t> (2 identificateurs uniques)</a:t>
            </a: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715D927C-B82A-4AEE-A8E0-9B557240A3FC}"/>
              </a:ext>
            </a:extLst>
          </p:cNvPr>
          <p:cNvSpPr/>
          <p:nvPr/>
        </p:nvSpPr>
        <p:spPr>
          <a:xfrm>
            <a:off x="7060853" y="4831434"/>
            <a:ext cx="2715208" cy="700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600" dirty="0"/>
              <a:t>Information inscrite sur les documents liés au service/intervention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5CCA59D-3575-44F3-A56F-CAF4352EFDC5}"/>
              </a:ext>
            </a:extLst>
          </p:cNvPr>
          <p:cNvSpPr txBox="1"/>
          <p:nvPr/>
        </p:nvSpPr>
        <p:spPr>
          <a:xfrm>
            <a:off x="5076358" y="4996812"/>
            <a:ext cx="201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b="1" dirty="0"/>
              <a:t>CONCORDANCE</a:t>
            </a:r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A40E5CA2-4210-4C50-A767-F2FE498EA0E6}"/>
              </a:ext>
            </a:extLst>
          </p:cNvPr>
          <p:cNvCxnSpPr>
            <a:cxnSpLocks/>
          </p:cNvCxnSpPr>
          <p:nvPr/>
        </p:nvCxnSpPr>
        <p:spPr>
          <a:xfrm flipH="1">
            <a:off x="5289397" y="4911530"/>
            <a:ext cx="145557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4FB8A1B6-176F-4F10-A860-40FABE49E5C7}"/>
              </a:ext>
            </a:extLst>
          </p:cNvPr>
          <p:cNvCxnSpPr>
            <a:cxnSpLocks/>
          </p:cNvCxnSpPr>
          <p:nvPr/>
        </p:nvCxnSpPr>
        <p:spPr>
          <a:xfrm>
            <a:off x="5357820" y="5465146"/>
            <a:ext cx="145557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93206897-501C-49A4-B1AF-F3439D0600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8465273"/>
              </p:ext>
            </p:extLst>
          </p:nvPr>
        </p:nvGraphicFramePr>
        <p:xfrm>
          <a:off x="1073888" y="2158701"/>
          <a:ext cx="10279912" cy="1382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39956">
                  <a:extLst>
                    <a:ext uri="{9D8B030D-6E8A-4147-A177-3AD203B41FA5}">
                      <a16:colId xmlns:a16="http://schemas.microsoft.com/office/drawing/2014/main" val="117913989"/>
                    </a:ext>
                  </a:extLst>
                </a:gridCol>
                <a:gridCol w="5139956">
                  <a:extLst>
                    <a:ext uri="{9D8B030D-6E8A-4147-A177-3AD203B41FA5}">
                      <a16:colId xmlns:a16="http://schemas.microsoft.com/office/drawing/2014/main" val="21931135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A" sz="1400" dirty="0"/>
                        <a:t>APTES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dirty="0"/>
                        <a:t>INAPTES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96416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400" dirty="0"/>
                        <a:t>Procéder à l’identification </a:t>
                      </a:r>
                      <a:r>
                        <a:rPr lang="fr-FR" sz="1400" b="1" dirty="0"/>
                        <a:t>active</a:t>
                      </a:r>
                      <a:r>
                        <a:rPr lang="fr-FR" sz="1400" dirty="0"/>
                        <a:t> de l’usager ​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CA" sz="1400" dirty="0"/>
                        <a:t>Valider avec un </a:t>
                      </a:r>
                      <a:r>
                        <a:rPr lang="fr-CA" sz="1400" b="1" dirty="0"/>
                        <a:t>document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CA" sz="1400" dirty="0"/>
                        <a:t>Valider l’identité avec un </a:t>
                      </a:r>
                      <a:r>
                        <a:rPr lang="fr-CA" sz="1400" b="1" dirty="0"/>
                        <a:t>proche aidant</a:t>
                      </a:r>
                      <a:r>
                        <a:rPr lang="fr-CA" sz="1400" dirty="0"/>
                        <a:t> (si celui-ci accompagne l’usager)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8292865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285806A2-1CB0-4497-BEE2-7C312110B725}"/>
              </a:ext>
            </a:extLst>
          </p:cNvPr>
          <p:cNvSpPr/>
          <p:nvPr/>
        </p:nvSpPr>
        <p:spPr>
          <a:xfrm>
            <a:off x="994993" y="3605303"/>
            <a:ext cx="81627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800" dirty="0"/>
              <a:t> </a:t>
            </a:r>
            <a:r>
              <a:rPr lang="fr-CA" sz="800" dirty="0"/>
              <a:t>Document * : Carte d’identité (RAMQ, établissement, permis de conduire ou autre avec photo), bracelet, fiche signalétique, pièce d’identité avec photo</a:t>
            </a:r>
          </a:p>
          <a:p>
            <a:endParaRPr lang="fr-CA" sz="800" dirty="0"/>
          </a:p>
        </p:txBody>
      </p:sp>
    </p:spTree>
    <p:extLst>
      <p:ext uri="{BB962C8B-B14F-4D97-AF65-F5344CB8AC3E}">
        <p14:creationId xmlns:p14="http://schemas.microsoft.com/office/powerpoint/2010/main" val="466393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re 1">
            <a:extLst>
              <a:ext uri="{FF2B5EF4-FFF2-40B4-BE49-F238E27FC236}">
                <a16:creationId xmlns:a16="http://schemas.microsoft.com/office/drawing/2014/main" id="{E47EA2C2-BFF7-47E5-806D-E3A4FEABBD6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00610" y="198745"/>
            <a:ext cx="6045200" cy="2444750"/>
          </a:xfrm>
        </p:spPr>
        <p:txBody>
          <a:bodyPr/>
          <a:lstStyle/>
          <a:p>
            <a:r>
              <a:rPr lang="fr-CA" altLang="fr-FR" sz="4400" dirty="0"/>
              <a:t>Plan de la présentation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AE281D0-FDCB-C852-64C3-CFC475D4F4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3297" y="2792413"/>
            <a:ext cx="7986652" cy="1655762"/>
          </a:xfrm>
        </p:spPr>
        <p:txBody>
          <a:bodyPr/>
          <a:lstStyle/>
          <a:p>
            <a:pPr marL="228600" indent="-228600">
              <a:buAutoNum type="arabicPeriod"/>
            </a:pPr>
            <a:r>
              <a:rPr lang="fr-FR" sz="2000" dirty="0">
                <a:solidFill>
                  <a:srgbClr val="000000"/>
                </a:solidFill>
                <a:ea typeface="+mn-lt"/>
                <a:cs typeface="+mn-lt"/>
              </a:rPr>
              <a:t>Valider l'identité : pourquoi et à quels moments ?</a:t>
            </a:r>
          </a:p>
          <a:p>
            <a:pPr marL="228600" indent="-228600">
              <a:buAutoNum type="arabicPeriod"/>
            </a:pPr>
            <a:r>
              <a:rPr lang="fr-FR" sz="2000" dirty="0">
                <a:solidFill>
                  <a:srgbClr val="000000"/>
                </a:solidFill>
                <a:cs typeface="Arial"/>
              </a:rPr>
              <a:t>La capacité de l'usager à s'identifier </a:t>
            </a:r>
          </a:p>
          <a:p>
            <a:pPr marL="228600" indent="-228600">
              <a:buAutoNum type="arabicPeriod"/>
            </a:pPr>
            <a:r>
              <a:rPr lang="fr-FR" sz="2000" dirty="0">
                <a:solidFill>
                  <a:srgbClr val="000000"/>
                </a:solidFill>
                <a:cs typeface="Arial"/>
              </a:rPr>
              <a:t>L'identification active, passive et ses particularités</a:t>
            </a:r>
          </a:p>
          <a:p>
            <a:pPr marL="228600" indent="-228600">
              <a:buAutoNum type="arabicPeriod"/>
            </a:pPr>
            <a:r>
              <a:rPr lang="fr-FR" sz="2000" dirty="0">
                <a:solidFill>
                  <a:srgbClr val="000000"/>
                </a:solidFill>
                <a:cs typeface="Arial"/>
              </a:rPr>
              <a:t>Les points de vigilance et le risque d'erreurs</a:t>
            </a:r>
          </a:p>
          <a:p>
            <a:pPr marL="228600" indent="-228600">
              <a:buAutoNum type="arabicPeriod"/>
            </a:pPr>
            <a:r>
              <a:rPr lang="fr-FR" sz="2000" dirty="0">
                <a:solidFill>
                  <a:srgbClr val="000000"/>
                </a:solidFill>
                <a:cs typeface="Arial"/>
              </a:rPr>
              <a:t>Outils disponibles sur Intranet</a:t>
            </a:r>
          </a:p>
          <a:p>
            <a:pPr marL="228600" indent="-228600">
              <a:buAutoNum type="arabicPeriod"/>
            </a:pPr>
            <a:r>
              <a:rPr lang="fr-FR" sz="2000" dirty="0">
                <a:solidFill>
                  <a:srgbClr val="000000"/>
                </a:solidFill>
                <a:cs typeface="Arial"/>
              </a:rPr>
              <a:t>Conclusion</a:t>
            </a:r>
          </a:p>
          <a:p>
            <a:pPr marL="685800" lvl="1" indent="-228600">
              <a:buFont typeface="Courier New"/>
              <a:buChar char="o"/>
            </a:pPr>
            <a:endParaRPr lang="fr-FR" dirty="0">
              <a:solidFill>
                <a:srgbClr val="000000"/>
              </a:solidFill>
              <a:cs typeface="Arial"/>
            </a:endParaRPr>
          </a:p>
          <a:p>
            <a:pPr marL="457200" indent="-457200">
              <a:buAutoNum type="arabicPeriod"/>
            </a:pPr>
            <a:endParaRPr lang="fr-FR" sz="20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5645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1">
            <a:extLst>
              <a:ext uri="{FF2B5EF4-FFF2-40B4-BE49-F238E27FC236}">
                <a16:creationId xmlns:a16="http://schemas.microsoft.com/office/drawing/2014/main" id="{59CCC5FB-6935-4F4B-A713-7E19AC296B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A" altLang="fr-FR" dirty="0"/>
              <a:t>Pourquoi ?</a:t>
            </a:r>
          </a:p>
        </p:txBody>
      </p:sp>
      <p:pic>
        <p:nvPicPr>
          <p:cNvPr id="10243" name="Espace réservé du contenu 4">
            <a:extLst>
              <a:ext uri="{FF2B5EF4-FFF2-40B4-BE49-F238E27FC236}">
                <a16:creationId xmlns:a16="http://schemas.microsoft.com/office/drawing/2014/main" id="{260D8C47-B206-4A69-8297-56411765627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5600" y="5883275"/>
            <a:ext cx="1468438" cy="700088"/>
          </a:xfr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20AC5CD7-74E1-4329-93D2-5589811C4836}"/>
              </a:ext>
            </a:extLst>
          </p:cNvPr>
          <p:cNvSpPr txBox="1"/>
          <p:nvPr/>
        </p:nvSpPr>
        <p:spPr>
          <a:xfrm>
            <a:off x="1246484" y="4019092"/>
            <a:ext cx="969903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b="1" dirty="0"/>
              <a:t>Les erreurs médicales surviennent parfois en raison d’une mauvaise identification</a:t>
            </a:r>
          </a:p>
          <a:p>
            <a:pPr algn="ctr"/>
            <a:endParaRPr lang="fr-CA" b="1" dirty="0"/>
          </a:p>
          <a:p>
            <a:pPr algn="r"/>
            <a:endParaRPr lang="fr-CA" b="1" dirty="0"/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fr-CA" dirty="0"/>
              <a:t>Conformité des renseignements personnels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fr-CA" dirty="0"/>
              <a:t>Bon usager qui reçoit les soins appropriés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fr-CA" dirty="0"/>
              <a:t>Le tout rédigé dans le bon dossier</a:t>
            </a: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FFC20D95-09E6-467D-A74B-BDBFC44405EE}"/>
              </a:ext>
            </a:extLst>
          </p:cNvPr>
          <p:cNvGrpSpPr/>
          <p:nvPr/>
        </p:nvGrpSpPr>
        <p:grpSpPr>
          <a:xfrm>
            <a:off x="3321669" y="1449414"/>
            <a:ext cx="6482112" cy="2569679"/>
            <a:chOff x="1647960" y="1163889"/>
            <a:chExt cx="6482112" cy="2569679"/>
          </a:xfrm>
        </p:grpSpPr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5A153FEF-6341-450A-A5A6-0C243A73AE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7960" y="1215999"/>
              <a:ext cx="1677724" cy="2517569"/>
            </a:xfrm>
            <a:prstGeom prst="round2DiagRect">
              <a:avLst/>
            </a:prstGeom>
          </p:spPr>
        </p:pic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D846B288-895F-4D0F-BEA5-AC065AAF0C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5591"/>
            <a:stretch/>
          </p:blipFill>
          <p:spPr>
            <a:xfrm>
              <a:off x="4061930" y="1215999"/>
              <a:ext cx="1677724" cy="2517568"/>
            </a:xfrm>
            <a:prstGeom prst="round2DiagRect">
              <a:avLst/>
            </a:prstGeom>
          </p:spPr>
        </p:pic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EC94AAC5-1572-46CA-A94E-F01FF4EC85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593" t="-773" r="18430" b="773"/>
            <a:stretch/>
          </p:blipFill>
          <p:spPr>
            <a:xfrm>
              <a:off x="6452348" y="1163889"/>
              <a:ext cx="1677724" cy="2569678"/>
            </a:xfrm>
            <a:prstGeom prst="round2Diag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21264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1">
            <a:extLst>
              <a:ext uri="{FF2B5EF4-FFF2-40B4-BE49-F238E27FC236}">
                <a16:creationId xmlns:a16="http://schemas.microsoft.com/office/drawing/2014/main" id="{59CCC5FB-6935-4F4B-A713-7E19AC296B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A" altLang="fr-FR" dirty="0"/>
              <a:t>Quand valider l’identité ?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0AC5CD7-74E1-4329-93D2-5589811C4836}"/>
              </a:ext>
            </a:extLst>
          </p:cNvPr>
          <p:cNvSpPr txBox="1"/>
          <p:nvPr/>
        </p:nvSpPr>
        <p:spPr>
          <a:xfrm>
            <a:off x="6356350" y="1225466"/>
            <a:ext cx="4786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A" b="1" dirty="0"/>
              <a:t>Avant tout service ou toute intervention</a:t>
            </a:r>
          </a:p>
        </p:txBody>
      </p:sp>
      <p:graphicFrame>
        <p:nvGraphicFramePr>
          <p:cNvPr id="5" name="Diagramme 4">
            <a:extLst>
              <a:ext uri="{FF2B5EF4-FFF2-40B4-BE49-F238E27FC236}">
                <a16:creationId xmlns:a16="http://schemas.microsoft.com/office/drawing/2014/main" id="{A4E04775-09FC-40C6-8385-600E136715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767319"/>
              </p:ext>
            </p:extLst>
          </p:nvPr>
        </p:nvGraphicFramePr>
        <p:xfrm>
          <a:off x="2292350" y="143933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79748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1">
            <a:extLst>
              <a:ext uri="{FF2B5EF4-FFF2-40B4-BE49-F238E27FC236}">
                <a16:creationId xmlns:a16="http://schemas.microsoft.com/office/drawing/2014/main" id="{59CCC5FB-6935-4F4B-A713-7E19AC296B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4520" y="3070777"/>
            <a:ext cx="5606498" cy="1325563"/>
          </a:xfrm>
        </p:spPr>
        <p:txBody>
          <a:bodyPr/>
          <a:lstStyle/>
          <a:p>
            <a:r>
              <a:rPr lang="fr-CA" altLang="fr-FR" dirty="0"/>
              <a:t>Logigramme</a:t>
            </a:r>
            <a:endParaRPr lang="fr-FR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2AF58969-4DE6-449D-8F5E-0783BE8AC0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3383" y="285152"/>
            <a:ext cx="4028750" cy="6302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341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1">
            <a:extLst>
              <a:ext uri="{FF2B5EF4-FFF2-40B4-BE49-F238E27FC236}">
                <a16:creationId xmlns:a16="http://schemas.microsoft.com/office/drawing/2014/main" id="{59CCC5FB-6935-4F4B-A713-7E19AC296B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31128" y="232603"/>
            <a:ext cx="10741715" cy="1811476"/>
          </a:xfrm>
        </p:spPr>
        <p:txBody>
          <a:bodyPr/>
          <a:lstStyle/>
          <a:p>
            <a:r>
              <a:rPr lang="fr-CA" altLang="fr-FR" sz="3500" dirty="0"/>
              <a:t>L'usager* peut-il répondre aux questions ?</a:t>
            </a:r>
            <a:br>
              <a:rPr lang="fr-CA" altLang="fr-FR" sz="4000" dirty="0"/>
            </a:br>
            <a:r>
              <a:rPr lang="fr-CA" altLang="fr-FR" sz="3000" i="1" dirty="0"/>
              <a:t>Capacité à s'identifier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2AF58969-4DE6-449D-8F5E-0783BE8AC0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3906" y="1787065"/>
            <a:ext cx="3123185" cy="4524196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1547313F-3925-40F1-ABEF-93A0D9460C54}"/>
              </a:ext>
            </a:extLst>
          </p:cNvPr>
          <p:cNvSpPr txBox="1"/>
          <p:nvPr/>
        </p:nvSpPr>
        <p:spPr>
          <a:xfrm>
            <a:off x="648586" y="2962374"/>
            <a:ext cx="5585959" cy="20313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CA" dirty="0">
                <a:latin typeface="Arial"/>
                <a:cs typeface="Arial"/>
              </a:rPr>
              <a:t>Capacité cognitive ou habilité de communication permettant de</a:t>
            </a:r>
            <a:r>
              <a:rPr lang="fr-FR" dirty="0"/>
              <a:t> </a:t>
            </a:r>
            <a:r>
              <a:rPr lang="fr-CA" dirty="0">
                <a:latin typeface="Arial"/>
                <a:cs typeface="Arial"/>
              </a:rPr>
              <a:t>faire connaître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latin typeface="Arial"/>
                <a:cs typeface="Arial"/>
              </a:rPr>
              <a:t>son nom 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latin typeface="Arial"/>
                <a:cs typeface="Arial"/>
              </a:rPr>
              <a:t>son prénom 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latin typeface="Arial"/>
                <a:cs typeface="Arial"/>
              </a:rPr>
              <a:t>sa date de naissance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latin typeface="Arial"/>
                <a:cs typeface="Arial"/>
              </a:rPr>
              <a:t>ou toute autre</a:t>
            </a:r>
            <a:r>
              <a:rPr lang="fr-CA" dirty="0"/>
              <a:t> </a:t>
            </a:r>
            <a:r>
              <a:rPr lang="fr-CA" dirty="0">
                <a:latin typeface="Arial"/>
                <a:cs typeface="Arial"/>
              </a:rPr>
              <a:t>information requise pour s’identifier.</a:t>
            </a:r>
            <a:endParaRPr lang="fr-CA" dirty="0"/>
          </a:p>
          <a:p>
            <a:endParaRPr lang="fr-CA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31FEC3-7A10-4586-90B6-F0BFD2F0E68E}"/>
              </a:ext>
            </a:extLst>
          </p:cNvPr>
          <p:cNvSpPr/>
          <p:nvPr/>
        </p:nvSpPr>
        <p:spPr>
          <a:xfrm>
            <a:off x="6733906" y="3214052"/>
            <a:ext cx="3123185" cy="275757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1D67E9BF-A81D-4215-A988-AF8933D1EE5E}"/>
              </a:ext>
            </a:extLst>
          </p:cNvPr>
          <p:cNvSpPr/>
          <p:nvPr/>
        </p:nvSpPr>
        <p:spPr>
          <a:xfrm>
            <a:off x="5953991" y="1143000"/>
            <a:ext cx="5399809" cy="322118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0242" name="Titre 1">
            <a:extLst>
              <a:ext uri="{FF2B5EF4-FFF2-40B4-BE49-F238E27FC236}">
                <a16:creationId xmlns:a16="http://schemas.microsoft.com/office/drawing/2014/main" id="{59CCC5FB-6935-4F4B-A713-7E19AC296B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A" altLang="fr-FR" dirty="0"/>
              <a:t>À qui je m’adresse ?</a:t>
            </a:r>
            <a:br>
              <a:rPr lang="fr-CA" altLang="fr-FR" dirty="0"/>
            </a:br>
            <a:r>
              <a:rPr lang="fr-CA" altLang="fr-FR" sz="3000" i="1" dirty="0"/>
              <a:t>2 identificateurs uniques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2AF58969-4DE6-449D-8F5E-0783BE8AC0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6862" y="1919587"/>
            <a:ext cx="2493707" cy="3861587"/>
          </a:xfrm>
          <a:prstGeom prst="rect">
            <a:avLst/>
          </a:prstGeom>
        </p:spPr>
      </p:pic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0C43E187-8E15-4014-B6BD-3C9DC868A6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8401628"/>
              </p:ext>
            </p:extLst>
          </p:nvPr>
        </p:nvGraphicFramePr>
        <p:xfrm>
          <a:off x="629393" y="1919587"/>
          <a:ext cx="8716488" cy="313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8244">
                  <a:extLst>
                    <a:ext uri="{9D8B030D-6E8A-4147-A177-3AD203B41FA5}">
                      <a16:colId xmlns:a16="http://schemas.microsoft.com/office/drawing/2014/main" val="1558499699"/>
                    </a:ext>
                  </a:extLst>
                </a:gridCol>
                <a:gridCol w="4358244">
                  <a:extLst>
                    <a:ext uri="{9D8B030D-6E8A-4147-A177-3AD203B41FA5}">
                      <a16:colId xmlns:a16="http://schemas.microsoft.com/office/drawing/2014/main" val="13701403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Active</a:t>
                      </a:r>
                    </a:p>
                    <a:p>
                      <a:pPr algn="ctr"/>
                      <a:r>
                        <a:rPr lang="fr-CA" sz="800" i="1" dirty="0"/>
                        <a:t>Positive</a:t>
                      </a:r>
                    </a:p>
                  </a:txBody>
                  <a:tcPr>
                    <a:solidFill>
                      <a:srgbClr val="54B94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Passive</a:t>
                      </a:r>
                    </a:p>
                  </a:txBody>
                  <a:tcPr>
                    <a:solidFill>
                      <a:srgbClr val="FBAF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8614142"/>
                  </a:ext>
                </a:extLst>
              </a:tr>
              <a:tr h="289157">
                <a:tc>
                  <a:txBody>
                    <a:bodyPr/>
                    <a:lstStyle/>
                    <a:p>
                      <a:pPr algn="just"/>
                      <a:r>
                        <a:rPr lang="fr-CA" sz="1400" b="1" dirty="0"/>
                        <a:t>Demander</a:t>
                      </a:r>
                      <a:r>
                        <a:rPr lang="fr-CA" sz="1400" dirty="0"/>
                        <a:t> à </a:t>
                      </a:r>
                      <a:r>
                        <a:rPr lang="fr-CA" sz="1400" b="0" dirty="0"/>
                        <a:t>l’usager</a:t>
                      </a:r>
                      <a:r>
                        <a:rPr lang="fr-CA" sz="1400" dirty="0"/>
                        <a:t> ou une </a:t>
                      </a:r>
                      <a:r>
                        <a:rPr lang="fr-CA" sz="1400" b="0" dirty="0"/>
                        <a:t>tierce personne*</a:t>
                      </a:r>
                      <a:r>
                        <a:rPr lang="fr-CA" sz="1400" dirty="0"/>
                        <a:t> </a:t>
                      </a:r>
                    </a:p>
                    <a:p>
                      <a:pPr algn="just"/>
                      <a:endParaRPr lang="fr-CA" sz="1400" dirty="0"/>
                    </a:p>
                    <a:p>
                      <a:pPr algn="just"/>
                      <a:r>
                        <a:rPr lang="fr-CA" sz="1400" dirty="0"/>
                        <a:t>1. Nom </a:t>
                      </a:r>
                      <a:r>
                        <a:rPr lang="fr-CA" sz="1400" u="sng" dirty="0"/>
                        <a:t>ET</a:t>
                      </a:r>
                      <a:r>
                        <a:rPr lang="fr-CA" sz="1400" dirty="0"/>
                        <a:t> prénom ;</a:t>
                      </a:r>
                    </a:p>
                    <a:p>
                      <a:pPr algn="just"/>
                      <a:r>
                        <a:rPr lang="fr-CA" sz="1400" dirty="0"/>
                        <a:t>2. Date de naissance.</a:t>
                      </a:r>
                    </a:p>
                    <a:p>
                      <a:pPr algn="just"/>
                      <a:endParaRPr lang="fr-CA" sz="1400" dirty="0"/>
                    </a:p>
                    <a:p>
                      <a:pPr algn="just"/>
                      <a:r>
                        <a:rPr lang="fr-FR" sz="1400" b="1" dirty="0"/>
                        <a:t>ATTENTION</a:t>
                      </a:r>
                    </a:p>
                    <a:p>
                      <a:pPr algn="just"/>
                      <a:r>
                        <a:rPr lang="fr-FR" sz="1400" dirty="0"/>
                        <a:t>L'usager doit s’identifier même si on le connaît (et sans suggérer la réponse).</a:t>
                      </a:r>
                    </a:p>
                    <a:p>
                      <a:pPr algn="just"/>
                      <a:endParaRPr lang="fr-FR" sz="1400" dirty="0"/>
                    </a:p>
                    <a:p>
                      <a:pPr lvl="1" algn="just"/>
                      <a:r>
                        <a:rPr lang="fr-FR" sz="1400" dirty="0"/>
                        <a:t>« Vous êtes bien Brenda L’Ecuyer ? »</a:t>
                      </a:r>
                    </a:p>
                    <a:p>
                      <a:pPr lvl="1" algn="just"/>
                      <a:endParaRPr lang="fr-FR" sz="1400" dirty="0"/>
                    </a:p>
                    <a:p>
                      <a:pPr lvl="1" algn="just"/>
                      <a:r>
                        <a:rPr lang="fr-FR" sz="1400" dirty="0"/>
                        <a:t>« Quel est votre nom et votre prénom ? »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sz="1400" b="1" dirty="0"/>
                        <a:t>Vérifier l’information </a:t>
                      </a:r>
                      <a:r>
                        <a:rPr lang="fr-CA" sz="1400" dirty="0"/>
                        <a:t>sur le bracelet de l’usager ou sur un document** avec les renseignements personnels :</a:t>
                      </a:r>
                    </a:p>
                    <a:p>
                      <a:endParaRPr lang="fr-CA" sz="14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A" sz="1400" dirty="0"/>
                        <a:t>Nom </a:t>
                      </a:r>
                      <a:r>
                        <a:rPr lang="fr-CA" sz="1400" u="sng" dirty="0"/>
                        <a:t>ET</a:t>
                      </a:r>
                      <a:r>
                        <a:rPr lang="fr-CA" sz="1400" dirty="0"/>
                        <a:t> prénom 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A" sz="1400" dirty="0"/>
                        <a:t>Date de naissance 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A" sz="1400" dirty="0"/>
                        <a:t>Numéro dossier 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A" sz="1400" dirty="0"/>
                        <a:t>Numéro d’assurance maladie.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fr-CA" sz="1400" dirty="0"/>
                    </a:p>
                    <a:p>
                      <a:pPr marL="0" indent="0">
                        <a:buFontTx/>
                        <a:buNone/>
                      </a:pPr>
                      <a:r>
                        <a:rPr lang="fr-CA" sz="1400" b="1" dirty="0"/>
                        <a:t>Autre :</a:t>
                      </a:r>
                      <a:endParaRPr lang="fr-CA" sz="1400" dirty="0"/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CA" sz="1400" dirty="0"/>
                        <a:t>Photo récente*** en couleur avec données personnelles.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0493530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EAA93DAD-A98A-4210-9449-F8CD721E6ACC}"/>
              </a:ext>
            </a:extLst>
          </p:cNvPr>
          <p:cNvSpPr/>
          <p:nvPr/>
        </p:nvSpPr>
        <p:spPr>
          <a:xfrm>
            <a:off x="629393" y="5174198"/>
            <a:ext cx="87164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800" dirty="0"/>
              <a:t>Tierce personne * : Membre de l’équipe soignante, membre de la famille, pair aidant, représentant ou un membre de la communauté</a:t>
            </a:r>
          </a:p>
          <a:p>
            <a:r>
              <a:rPr lang="fr-CA" sz="800" dirty="0"/>
              <a:t>Document ** : Carte d’identité (RAMQ, établissement, permis de conduire ou autre avec photo), bracelet, fiche signalétique, pièce d’identité avec photo</a:t>
            </a:r>
          </a:p>
        </p:txBody>
      </p:sp>
      <p:sp>
        <p:nvSpPr>
          <p:cNvPr id="15" name="Signe de multiplication 14">
            <a:extLst>
              <a:ext uri="{FF2B5EF4-FFF2-40B4-BE49-F238E27FC236}">
                <a16:creationId xmlns:a16="http://schemas.microsoft.com/office/drawing/2014/main" id="{04A4FA41-C9C6-482C-AE2B-F5BACD5028A8}"/>
              </a:ext>
            </a:extLst>
          </p:cNvPr>
          <p:cNvSpPr/>
          <p:nvPr/>
        </p:nvSpPr>
        <p:spPr>
          <a:xfrm>
            <a:off x="836722" y="4357898"/>
            <a:ext cx="253093" cy="21500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5FEBC2D-32E1-4F01-9BAA-62DE9B8E5B69}"/>
              </a:ext>
            </a:extLst>
          </p:cNvPr>
          <p:cNvSpPr/>
          <p:nvPr/>
        </p:nvSpPr>
        <p:spPr>
          <a:xfrm>
            <a:off x="9516862" y="4465122"/>
            <a:ext cx="2493707" cy="1418152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5" name="Graphique 4" descr="Coche">
            <a:extLst>
              <a:ext uri="{FF2B5EF4-FFF2-40B4-BE49-F238E27FC236}">
                <a16:creationId xmlns:a16="http://schemas.microsoft.com/office/drawing/2014/main" id="{B9024CD7-002D-4B2E-8A84-548AD89721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089" y="4700421"/>
            <a:ext cx="253093" cy="253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289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F92D70C7-696B-4526-BA8F-A601438ECF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5" t="14071" r="49936" b="14052"/>
          <a:stretch/>
        </p:blipFill>
        <p:spPr>
          <a:xfrm rot="434910">
            <a:off x="7362540" y="1868571"/>
            <a:ext cx="2789063" cy="3218747"/>
          </a:xfr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EB10B54-3543-169C-0F2A-65D06587F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Photographie de l’usager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543A194-EF82-4C50-8874-02F954222616}"/>
              </a:ext>
            </a:extLst>
          </p:cNvPr>
          <p:cNvSpPr txBox="1"/>
          <p:nvPr/>
        </p:nvSpPr>
        <p:spPr>
          <a:xfrm>
            <a:off x="559894" y="2234068"/>
            <a:ext cx="5351807" cy="24468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A" dirty="0">
                <a:latin typeface="Arial"/>
                <a:cs typeface="Arial"/>
              </a:rPr>
              <a:t>Obtenir le consentement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A" dirty="0">
                <a:latin typeface="Arial"/>
                <a:cs typeface="Arial"/>
              </a:rPr>
              <a:t>Rédiger une note d’évolution à cet effet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A" dirty="0">
                <a:latin typeface="Arial"/>
                <a:cs typeface="Arial"/>
              </a:rPr>
              <a:t>En couleur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A" dirty="0">
                <a:latin typeface="Arial"/>
                <a:cs typeface="Arial"/>
              </a:rPr>
              <a:t>Doit être vérifiée au moins 1 fois/an ou si modification significative de l’état physique</a:t>
            </a:r>
          </a:p>
          <a:p>
            <a:endParaRPr lang="fr-CA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E425786-39D6-45D4-9502-EAEDB58BB907}"/>
              </a:ext>
            </a:extLst>
          </p:cNvPr>
          <p:cNvSpPr/>
          <p:nvPr/>
        </p:nvSpPr>
        <p:spPr>
          <a:xfrm rot="443932">
            <a:off x="7363432" y="1851108"/>
            <a:ext cx="2696350" cy="3168768"/>
          </a:xfrm>
          <a:prstGeom prst="rect">
            <a:avLst/>
          </a:prstGeom>
          <a:solidFill>
            <a:srgbClr val="F9F9F6"/>
          </a:solidFill>
          <a:ln>
            <a:solidFill>
              <a:srgbClr val="F9F9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Nom ET prénom</a:t>
            </a:r>
          </a:p>
          <a:p>
            <a:pPr algn="ctr"/>
            <a:r>
              <a:rPr lang="fr-CA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Date de naissance</a:t>
            </a:r>
          </a:p>
          <a:p>
            <a:pPr algn="ctr"/>
            <a:r>
              <a:rPr lang="fr-CA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# Dossier</a:t>
            </a:r>
          </a:p>
        </p:txBody>
      </p:sp>
    </p:spTree>
    <p:extLst>
      <p:ext uri="{BB962C8B-B14F-4D97-AF65-F5344CB8AC3E}">
        <p14:creationId xmlns:p14="http://schemas.microsoft.com/office/powerpoint/2010/main" val="183502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B10B54-3543-169C-0F2A-65D06587F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Bracelet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543A194-EF82-4C50-8874-02F954222616}"/>
              </a:ext>
            </a:extLst>
          </p:cNvPr>
          <p:cNvSpPr txBox="1"/>
          <p:nvPr/>
        </p:nvSpPr>
        <p:spPr>
          <a:xfrm>
            <a:off x="5673436" y="2406140"/>
            <a:ext cx="6058869" cy="20313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CA" dirty="0">
                <a:solidFill>
                  <a:srgbClr val="181817"/>
                </a:solidFill>
                <a:latin typeface="Arial"/>
                <a:cs typeface="Arial"/>
              </a:rPr>
              <a:t>Identification de l’usager</a:t>
            </a:r>
          </a:p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CA" sz="1800" b="0" i="0" u="none" strike="noStrike" kern="1200" cap="none" spc="0" normalizeH="0" baseline="0" noProof="0" dirty="0">
                <a:ln>
                  <a:noFill/>
                </a:ln>
                <a:solidFill>
                  <a:srgbClr val="18181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Valider </a:t>
            </a:r>
            <a:r>
              <a:rPr lang="fr-CA" dirty="0">
                <a:solidFill>
                  <a:srgbClr val="181817"/>
                </a:solidFill>
                <a:latin typeface="Arial"/>
                <a:cs typeface="Arial"/>
              </a:rPr>
              <a:t>concordance des informations avec le bracelet</a:t>
            </a:r>
          </a:p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CA" sz="1800" b="0" i="0" u="none" strike="noStrike" kern="1200" cap="none" spc="0" normalizeH="0" baseline="0" noProof="0" dirty="0">
                <a:ln>
                  <a:noFill/>
                </a:ln>
                <a:solidFill>
                  <a:srgbClr val="18181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Installation du bracelet</a:t>
            </a:r>
            <a:endParaRPr lang="fr-CA" dirty="0">
              <a:solidFill>
                <a:srgbClr val="181817"/>
              </a:solidFill>
              <a:latin typeface="Arial"/>
              <a:cs typeface="Arial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CA" sz="1800" b="0" i="0" u="none" strike="noStrike" kern="1200" cap="none" spc="0" normalizeH="0" baseline="0" noProof="0" dirty="0">
                <a:ln>
                  <a:noFill/>
                </a:ln>
                <a:solidFill>
                  <a:srgbClr val="18181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Vérifier son intégrité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 dirty="0">
              <a:ln>
                <a:noFill/>
              </a:ln>
              <a:solidFill>
                <a:srgbClr val="18181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1649E9DC-BABD-4B5D-AF29-E1D7CD4FF0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66" t="21999" r="13382" b="32028"/>
          <a:stretch/>
        </p:blipFill>
        <p:spPr>
          <a:xfrm>
            <a:off x="1672669" y="1267691"/>
            <a:ext cx="4000767" cy="3885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035102"/>
      </p:ext>
    </p:extLst>
  </p:cSld>
  <p:clrMapOvr>
    <a:masterClrMapping/>
  </p:clrMapOvr>
</p:sld>
</file>

<file path=ppt/theme/theme1.xml><?xml version="1.0" encoding="utf-8"?>
<a:theme xmlns:a="http://schemas.openxmlformats.org/drawingml/2006/main" name="CIUSSS_vert">
  <a:themeElements>
    <a:clrScheme name="CIUSSS_vert">
      <a:dk1>
        <a:srgbClr val="181817"/>
      </a:dk1>
      <a:lt1>
        <a:sysClr val="window" lastClr="FFFFFF"/>
      </a:lt1>
      <a:dk2>
        <a:srgbClr val="181817"/>
      </a:dk2>
      <a:lt2>
        <a:srgbClr val="81C731"/>
      </a:lt2>
      <a:accent1>
        <a:srgbClr val="DB1A00"/>
      </a:accent1>
      <a:accent2>
        <a:srgbClr val="F79200"/>
      </a:accent2>
      <a:accent3>
        <a:srgbClr val="0871D9"/>
      </a:accent3>
      <a:accent4>
        <a:srgbClr val="767171"/>
      </a:accent4>
      <a:accent5>
        <a:srgbClr val="00858C"/>
      </a:accent5>
      <a:accent6>
        <a:srgbClr val="00B6BA"/>
      </a:accent6>
      <a:hlink>
        <a:srgbClr val="3333FF"/>
      </a:hlink>
      <a:folHlink>
        <a:srgbClr val="00FFFF"/>
      </a:folHlink>
    </a:clrScheme>
    <a:fontScheme name="CIUSSS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vert-ppt-gabarit" id="{5D7C134A-2071-4DD9-9834-4BDCF4C46CBB}" vid="{A9CC8BF2-1A5A-43CA-B617-2193C5F844F1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CDB8BE11EDF14D888C9E9EEA678C78" ma:contentTypeVersion="14" ma:contentTypeDescription="Create a new document." ma:contentTypeScope="" ma:versionID="9e1ba71055b343dcb36b939c06024114">
  <xsd:schema xmlns:xsd="http://www.w3.org/2001/XMLSchema" xmlns:xs="http://www.w3.org/2001/XMLSchema" xmlns:p="http://schemas.microsoft.com/office/2006/metadata/properties" xmlns:ns2="08431c1e-8442-400d-b905-013045decb5b" xmlns:ns3="d54332cb-4410-46db-ba54-933f57306c08" targetNamespace="http://schemas.microsoft.com/office/2006/metadata/properties" ma:root="true" ma:fieldsID="8c2869809c135931d317725fb1bcf9c6" ns2:_="" ns3:_="">
    <xsd:import namespace="08431c1e-8442-400d-b905-013045decb5b"/>
    <xsd:import namespace="d54332cb-4410-46db-ba54-933f57306c0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431c1e-8442-400d-b905-013045decb5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20125e5a-fbbd-4a39-926c-a359310fd25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4332cb-4410-46db-ba54-933f57306c08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6a59260e-583b-4ff9-a05c-4b91de3f55bf}" ma:internalName="TaxCatchAll" ma:showField="CatchAllData" ma:web="d54332cb-4410-46db-ba54-933f57306c0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8431c1e-8442-400d-b905-013045decb5b">
      <Terms xmlns="http://schemas.microsoft.com/office/infopath/2007/PartnerControls"/>
    </lcf76f155ced4ddcb4097134ff3c332f>
    <TaxCatchAll xmlns="d54332cb-4410-46db-ba54-933f57306c08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0CF1DB3-8A26-4B7D-A1D0-789E2AE994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8431c1e-8442-400d-b905-013045decb5b"/>
    <ds:schemaRef ds:uri="d54332cb-4410-46db-ba54-933f57306c0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AD3B94B-4773-42A1-ABCA-DC3143C35D2E}">
  <ds:schemaRefs>
    <ds:schemaRef ds:uri="http://purl.org/dc/dcmitype/"/>
    <ds:schemaRef ds:uri="http://purl.org/dc/elements/1.1/"/>
    <ds:schemaRef ds:uri="http://schemas.microsoft.com/office/2006/documentManagement/types"/>
    <ds:schemaRef ds:uri="http://purl.org/dc/terms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d54332cb-4410-46db-ba54-933f57306c08"/>
    <ds:schemaRef ds:uri="08431c1e-8442-400d-b905-013045decb5b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B837B13E-03CC-4E0D-9279-BD245C68B49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Presentation_vert-ppt-gabarit (2)</Template>
  <TotalTime>498</TotalTime>
  <Words>1211</Words>
  <Application>Microsoft Office PowerPoint</Application>
  <PresentationFormat>Grand écran</PresentationFormat>
  <Paragraphs>208</Paragraphs>
  <Slides>19</Slides>
  <Notes>12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7" baseType="lpstr">
      <vt:lpstr>Aharoni</vt:lpstr>
      <vt:lpstr>Arial</vt:lpstr>
      <vt:lpstr>Arial Black</vt:lpstr>
      <vt:lpstr>Calibri</vt:lpstr>
      <vt:lpstr>Courier New</vt:lpstr>
      <vt:lpstr>Times New Roman</vt:lpstr>
      <vt:lpstr>Wingdings</vt:lpstr>
      <vt:lpstr>CIUSSS_vert</vt:lpstr>
      <vt:lpstr>POR COMMUNICATION</vt:lpstr>
      <vt:lpstr>Plan de la présentation</vt:lpstr>
      <vt:lpstr>Pourquoi ?</vt:lpstr>
      <vt:lpstr>Quand valider l’identité ?</vt:lpstr>
      <vt:lpstr>Logigramme</vt:lpstr>
      <vt:lpstr>L'usager* peut-il répondre aux questions ? Capacité à s'identifier</vt:lpstr>
      <vt:lpstr>À qui je m’adresse ? 2 identificateurs uniques</vt:lpstr>
      <vt:lpstr>Photographie de l’usager</vt:lpstr>
      <vt:lpstr>Bracelet</vt:lpstr>
      <vt:lpstr>Usager inconnu ET inconscient ou inapte</vt:lpstr>
      <vt:lpstr>ATTENTION</vt:lpstr>
      <vt:lpstr>Pour qui est prévu le service ?</vt:lpstr>
      <vt:lpstr>Outils disponibles sur Intranet </vt:lpstr>
      <vt:lpstr>IDENTIFICATION DE L’USAGER Récapitulatif</vt:lpstr>
      <vt:lpstr>Présentation PowerPoint</vt:lpstr>
      <vt:lpstr>Hospitalisation</vt:lpstr>
      <vt:lpstr>CHSLD, RNI et UR</vt:lpstr>
      <vt:lpstr>SAD (SAPA/DI-TSA-DP)</vt:lpstr>
      <vt:lpstr>Volet ambulatoire</vt:lpstr>
    </vt:vector>
  </TitlesOfParts>
  <Company>Intitut univ. sante mentale Mtl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BRENDA L'ÉCUYER - 8302</dc:creator>
  <cp:lastModifiedBy>Cherki Bouzroud (CIUSSS EMTL)</cp:lastModifiedBy>
  <cp:revision>492</cp:revision>
  <dcterms:created xsi:type="dcterms:W3CDTF">2024-05-07T13:15:44Z</dcterms:created>
  <dcterms:modified xsi:type="dcterms:W3CDTF">2024-06-06T15:30:31Z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0x0101006FCDB8BE11EDF14D888C9E9EEA678C78</vt:lpwstr>
  </property>
  <property fmtid="{D5CDD505-2E9C-101B-9397-08002B2CF9AE}" pid="3" name="MSIP_Label_6a7d8d5d-78e2-4a62-9fcd-016eb5e4c57c_Enabled">
    <vt:lpwstr>true</vt:lpwstr>
  </property>
  <property fmtid="{D5CDD505-2E9C-101B-9397-08002B2CF9AE}" pid="4" name="MSIP_Label_6a7d8d5d-78e2-4a62-9fcd-016eb5e4c57c_SetDate">
    <vt:lpwstr>2024-05-09T12:23:11Z</vt:lpwstr>
  </property>
  <property fmtid="{D5CDD505-2E9C-101B-9397-08002B2CF9AE}" pid="5" name="MSIP_Label_6a7d8d5d-78e2-4a62-9fcd-016eb5e4c57c_Method">
    <vt:lpwstr>Standard</vt:lpwstr>
  </property>
  <property fmtid="{D5CDD505-2E9C-101B-9397-08002B2CF9AE}" pid="6" name="MSIP_Label_6a7d8d5d-78e2-4a62-9fcd-016eb5e4c57c_Name">
    <vt:lpwstr>Général</vt:lpwstr>
  </property>
  <property fmtid="{D5CDD505-2E9C-101B-9397-08002B2CF9AE}" pid="7" name="MSIP_Label_6a7d8d5d-78e2-4a62-9fcd-016eb5e4c57c_SiteId">
    <vt:lpwstr>06e1fe28-5f8b-4075-bf6c-ae24be1a7992</vt:lpwstr>
  </property>
  <property fmtid="{D5CDD505-2E9C-101B-9397-08002B2CF9AE}" pid="8" name="MSIP_Label_6a7d8d5d-78e2-4a62-9fcd-016eb5e4c57c_ActionId">
    <vt:lpwstr>3f1664d1-43b6-4671-a026-df8514931cbf</vt:lpwstr>
  </property>
  <property fmtid="{D5CDD505-2E9C-101B-9397-08002B2CF9AE}" pid="9" name="MSIP_Label_6a7d8d5d-78e2-4a62-9fcd-016eb5e4c57c_ContentBits">
    <vt:lpwstr>0</vt:lpwstr>
  </property>
  <property fmtid="{D5CDD505-2E9C-101B-9397-08002B2CF9AE}" pid="10" name="MediaServiceImageTags">
    <vt:lpwstr/>
  </property>
</Properties>
</file>