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11.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1"/>
  </p:notesMasterIdLst>
  <p:handoutMasterIdLst>
    <p:handoutMasterId r:id="rId22"/>
  </p:handoutMasterIdLst>
  <p:sldIdLst>
    <p:sldId id="256" r:id="rId5"/>
    <p:sldId id="858" r:id="rId6"/>
    <p:sldId id="865" r:id="rId7"/>
    <p:sldId id="543" r:id="rId8"/>
    <p:sldId id="932" r:id="rId9"/>
    <p:sldId id="907" r:id="rId10"/>
    <p:sldId id="607" r:id="rId11"/>
    <p:sldId id="630" r:id="rId12"/>
    <p:sldId id="596" r:id="rId13"/>
    <p:sldId id="914" r:id="rId14"/>
    <p:sldId id="937" r:id="rId15"/>
    <p:sldId id="923" r:id="rId16"/>
    <p:sldId id="938" r:id="rId17"/>
    <p:sldId id="912" r:id="rId18"/>
    <p:sldId id="908" r:id="rId19"/>
    <p:sldId id="775" r:id="rId20"/>
  </p:sldIdLst>
  <p:sldSz cx="12192000" cy="6858000"/>
  <p:notesSz cx="7023100" cy="93091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ré Saralta" initials="MS" lastIdx="5"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66FF"/>
    <a:srgbClr val="FFFFB7"/>
    <a:srgbClr val="D038B3"/>
    <a:srgbClr val="FFFF8B"/>
    <a:srgbClr val="FF3399"/>
    <a:srgbClr val="FCDDCD"/>
    <a:srgbClr val="F9BC95"/>
    <a:srgbClr val="F8E0F3"/>
    <a:srgbClr val="F79200"/>
    <a:srgbClr val="C57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926ACBF-556D-ED2F-E08C-95EBE705E608}" v="1" dt="2024-09-16T13:11:08.978"/>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C4B1156A-380E-4F78-BDF5-A606A8083BF9}" styleName="Style moyen 4 - Accentuation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8A107856-5554-42FB-B03E-39F5DBC370BA}" styleName="Style moyen 4 - Accentuation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1FECB4D8-DB02-4DC6-A0A2-4F2EBAE1DC90}" styleName="Style moyen 1 - Accentuation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7DF18680-E054-41AD-8BC1-D1AEF772440D}" styleName="Style moyen 2 - Accentuation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505E3EF-67EA-436B-97B2-0124C06EBD24}" styleName="Style moyen 4 - Accentuation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8FB837D-C827-4EFA-A057-4D05807E0F7C}" styleName="Style à thème 1 - Accentuation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9C7853C-536D-4A76-A0AE-DD22124D55A5}" styleName="Style à thème 1 - Accentuation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C083E6E3-FA7D-4D7B-A595-EF9225AFEA82}" styleName="Style léger 1 - Accentuation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8799B23B-EC83-4686-B30A-512413B5E67A}" styleName="Style léger 3 - Accentuation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F5AB1C69-6EDB-4FF4-983F-18BD219EF322}" styleName="Style moyen 2 - Accentuation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12C8C85-51F0-491E-9774-3900AFEF0FD7}" styleName="Style léger 2 - Accentuation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5A111915-BE36-4E01-A7E5-04B1672EAD32}" styleName="Style léger 2 - Accentuation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3840"/>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commentAuthors" Target="commentAuthors.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1" y="0"/>
            <a:ext cx="3043343" cy="467072"/>
          </a:xfrm>
          <a:prstGeom prst="rect">
            <a:avLst/>
          </a:prstGeom>
        </p:spPr>
        <p:txBody>
          <a:bodyPr vert="horz" lIns="93317" tIns="46658" rIns="93317" bIns="46658" rtlCol="0"/>
          <a:lstStyle>
            <a:lvl1pPr algn="l">
              <a:defRPr sz="1200"/>
            </a:lvl1pPr>
          </a:lstStyle>
          <a:p>
            <a:endParaRPr lang="fr-CA"/>
          </a:p>
        </p:txBody>
      </p:sp>
      <p:sp>
        <p:nvSpPr>
          <p:cNvPr id="3" name="Espace réservé de la date 2"/>
          <p:cNvSpPr>
            <a:spLocks noGrp="1"/>
          </p:cNvSpPr>
          <p:nvPr>
            <p:ph type="dt" sz="quarter" idx="1"/>
          </p:nvPr>
        </p:nvSpPr>
        <p:spPr>
          <a:xfrm>
            <a:off x="3978133" y="0"/>
            <a:ext cx="3043343" cy="467072"/>
          </a:xfrm>
          <a:prstGeom prst="rect">
            <a:avLst/>
          </a:prstGeom>
        </p:spPr>
        <p:txBody>
          <a:bodyPr vert="horz" lIns="93317" tIns="46658" rIns="93317" bIns="46658" rtlCol="0"/>
          <a:lstStyle>
            <a:lvl1pPr algn="r">
              <a:defRPr sz="1200"/>
            </a:lvl1pPr>
          </a:lstStyle>
          <a:p>
            <a:fld id="{BD178C35-1515-4217-8144-AA4DB0D46225}" type="datetimeFigureOut">
              <a:rPr lang="fr-CA" smtClean="0"/>
              <a:t>2024-09-16</a:t>
            </a:fld>
            <a:endParaRPr lang="fr-CA"/>
          </a:p>
        </p:txBody>
      </p:sp>
      <p:sp>
        <p:nvSpPr>
          <p:cNvPr id="4" name="Espace réservé du pied de page 3"/>
          <p:cNvSpPr>
            <a:spLocks noGrp="1"/>
          </p:cNvSpPr>
          <p:nvPr>
            <p:ph type="ftr" sz="quarter" idx="2"/>
          </p:nvPr>
        </p:nvSpPr>
        <p:spPr>
          <a:xfrm>
            <a:off x="1" y="8842031"/>
            <a:ext cx="3043343" cy="467071"/>
          </a:xfrm>
          <a:prstGeom prst="rect">
            <a:avLst/>
          </a:prstGeom>
        </p:spPr>
        <p:txBody>
          <a:bodyPr vert="horz" lIns="93317" tIns="46658" rIns="93317" bIns="46658" rtlCol="0" anchor="b"/>
          <a:lstStyle>
            <a:lvl1pPr algn="l">
              <a:defRPr sz="1200"/>
            </a:lvl1pPr>
          </a:lstStyle>
          <a:p>
            <a:endParaRPr lang="fr-CA"/>
          </a:p>
        </p:txBody>
      </p:sp>
      <p:sp>
        <p:nvSpPr>
          <p:cNvPr id="5" name="Espace réservé du numéro de diapositive 4"/>
          <p:cNvSpPr>
            <a:spLocks noGrp="1"/>
          </p:cNvSpPr>
          <p:nvPr>
            <p:ph type="sldNum" sz="quarter" idx="3"/>
          </p:nvPr>
        </p:nvSpPr>
        <p:spPr>
          <a:xfrm>
            <a:off x="3978133" y="8842031"/>
            <a:ext cx="3043343" cy="467071"/>
          </a:xfrm>
          <a:prstGeom prst="rect">
            <a:avLst/>
          </a:prstGeom>
        </p:spPr>
        <p:txBody>
          <a:bodyPr vert="horz" lIns="93317" tIns="46658" rIns="93317" bIns="46658" rtlCol="0" anchor="b"/>
          <a:lstStyle>
            <a:lvl1pPr algn="r">
              <a:defRPr sz="1200"/>
            </a:lvl1pPr>
          </a:lstStyle>
          <a:p>
            <a:fld id="{C47D0E2D-2869-41F8-81F7-76A0D5ED11D5}" type="slidenum">
              <a:rPr lang="fr-CA" smtClean="0"/>
              <a:t>‹N°›</a:t>
            </a:fld>
            <a:endParaRPr lang="fr-CA"/>
          </a:p>
        </p:txBody>
      </p:sp>
    </p:spTree>
    <p:extLst>
      <p:ext uri="{BB962C8B-B14F-4D97-AF65-F5344CB8AC3E}">
        <p14:creationId xmlns:p14="http://schemas.microsoft.com/office/powerpoint/2010/main" val="8900192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1" y="0"/>
            <a:ext cx="3043343" cy="467072"/>
          </a:xfrm>
          <a:prstGeom prst="rect">
            <a:avLst/>
          </a:prstGeom>
        </p:spPr>
        <p:txBody>
          <a:bodyPr vert="horz" lIns="93317" tIns="46658" rIns="93317" bIns="46658" rtlCol="0"/>
          <a:lstStyle>
            <a:lvl1pPr algn="l">
              <a:defRPr sz="1200"/>
            </a:lvl1pPr>
          </a:lstStyle>
          <a:p>
            <a:endParaRPr lang="fr-CA"/>
          </a:p>
        </p:txBody>
      </p:sp>
      <p:sp>
        <p:nvSpPr>
          <p:cNvPr id="3" name="Marcador de fecha 2"/>
          <p:cNvSpPr>
            <a:spLocks noGrp="1"/>
          </p:cNvSpPr>
          <p:nvPr>
            <p:ph type="dt" idx="1"/>
          </p:nvPr>
        </p:nvSpPr>
        <p:spPr>
          <a:xfrm>
            <a:off x="3978133" y="0"/>
            <a:ext cx="3043343" cy="467072"/>
          </a:xfrm>
          <a:prstGeom prst="rect">
            <a:avLst/>
          </a:prstGeom>
        </p:spPr>
        <p:txBody>
          <a:bodyPr vert="horz" lIns="93317" tIns="46658" rIns="93317" bIns="46658" rtlCol="0"/>
          <a:lstStyle>
            <a:lvl1pPr algn="r">
              <a:defRPr sz="1200"/>
            </a:lvl1pPr>
          </a:lstStyle>
          <a:p>
            <a:fld id="{BA0F96D0-B822-4CCD-9B26-FD6214EDD962}" type="datetimeFigureOut">
              <a:rPr lang="fr-CA" smtClean="0"/>
              <a:t>2024-09-16</a:t>
            </a:fld>
            <a:endParaRPr lang="fr-CA"/>
          </a:p>
        </p:txBody>
      </p:sp>
      <p:sp>
        <p:nvSpPr>
          <p:cNvPr id="4" name="Marcador de imagen de diapositiva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17" tIns="46658" rIns="93317" bIns="46658" rtlCol="0" anchor="ctr"/>
          <a:lstStyle/>
          <a:p>
            <a:endParaRPr lang="fr-CA"/>
          </a:p>
        </p:txBody>
      </p:sp>
      <p:sp>
        <p:nvSpPr>
          <p:cNvPr id="5" name="Marcador de notas 4"/>
          <p:cNvSpPr>
            <a:spLocks noGrp="1"/>
          </p:cNvSpPr>
          <p:nvPr>
            <p:ph type="body" sz="quarter" idx="3"/>
          </p:nvPr>
        </p:nvSpPr>
        <p:spPr>
          <a:xfrm>
            <a:off x="702310" y="4480004"/>
            <a:ext cx="5618480" cy="3665458"/>
          </a:xfrm>
          <a:prstGeom prst="rect">
            <a:avLst/>
          </a:prstGeom>
        </p:spPr>
        <p:txBody>
          <a:bodyPr vert="horz" lIns="93317" tIns="46658" rIns="93317" bIns="46658"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fr-CA"/>
          </a:p>
        </p:txBody>
      </p:sp>
      <p:sp>
        <p:nvSpPr>
          <p:cNvPr id="6" name="Marcador de pie de página 5"/>
          <p:cNvSpPr>
            <a:spLocks noGrp="1"/>
          </p:cNvSpPr>
          <p:nvPr>
            <p:ph type="ftr" sz="quarter" idx="4"/>
          </p:nvPr>
        </p:nvSpPr>
        <p:spPr>
          <a:xfrm>
            <a:off x="1" y="8842031"/>
            <a:ext cx="3043343" cy="467071"/>
          </a:xfrm>
          <a:prstGeom prst="rect">
            <a:avLst/>
          </a:prstGeom>
        </p:spPr>
        <p:txBody>
          <a:bodyPr vert="horz" lIns="93317" tIns="46658" rIns="93317" bIns="46658" rtlCol="0" anchor="b"/>
          <a:lstStyle>
            <a:lvl1pPr algn="l">
              <a:defRPr sz="1200"/>
            </a:lvl1pPr>
          </a:lstStyle>
          <a:p>
            <a:endParaRPr lang="fr-CA"/>
          </a:p>
        </p:txBody>
      </p:sp>
      <p:sp>
        <p:nvSpPr>
          <p:cNvPr id="7" name="Marcador de número de diapositiva 6"/>
          <p:cNvSpPr>
            <a:spLocks noGrp="1"/>
          </p:cNvSpPr>
          <p:nvPr>
            <p:ph type="sldNum" sz="quarter" idx="5"/>
          </p:nvPr>
        </p:nvSpPr>
        <p:spPr>
          <a:xfrm>
            <a:off x="3978133" y="8842031"/>
            <a:ext cx="3043343" cy="467071"/>
          </a:xfrm>
          <a:prstGeom prst="rect">
            <a:avLst/>
          </a:prstGeom>
        </p:spPr>
        <p:txBody>
          <a:bodyPr vert="horz" lIns="93317" tIns="46658" rIns="93317" bIns="46658" rtlCol="0" anchor="b"/>
          <a:lstStyle>
            <a:lvl1pPr algn="r">
              <a:defRPr sz="1200"/>
            </a:lvl1pPr>
          </a:lstStyle>
          <a:p>
            <a:fld id="{6401FE4D-3E8A-44FA-A907-674F022E5614}" type="slidenum">
              <a:rPr lang="fr-CA" smtClean="0"/>
              <a:t>‹N°›</a:t>
            </a:fld>
            <a:endParaRPr lang="fr-CA"/>
          </a:p>
        </p:txBody>
      </p:sp>
    </p:spTree>
    <p:extLst>
      <p:ext uri="{BB962C8B-B14F-4D97-AF65-F5344CB8AC3E}">
        <p14:creationId xmlns:p14="http://schemas.microsoft.com/office/powerpoint/2010/main" val="2707536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6401FE4D-3E8A-44FA-A907-674F022E5614}" type="slidenum">
              <a:rPr lang="fr-CA" smtClean="0"/>
              <a:t>1</a:t>
            </a:fld>
            <a:endParaRPr lang="fr-CA"/>
          </a:p>
        </p:txBody>
      </p:sp>
    </p:spTree>
    <p:extLst>
      <p:ext uri="{BB962C8B-B14F-4D97-AF65-F5344CB8AC3E}">
        <p14:creationId xmlns:p14="http://schemas.microsoft.com/office/powerpoint/2010/main" val="17926174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a:t>Comment se déroule la visite</a:t>
            </a:r>
          </a:p>
        </p:txBody>
      </p:sp>
      <p:sp>
        <p:nvSpPr>
          <p:cNvPr id="4" name="Espace réservé du numéro de diapositive 3"/>
          <p:cNvSpPr>
            <a:spLocks noGrp="1"/>
          </p:cNvSpPr>
          <p:nvPr>
            <p:ph type="sldNum" sz="quarter" idx="5"/>
          </p:nvPr>
        </p:nvSpPr>
        <p:spPr/>
        <p:txBody>
          <a:bodyPr/>
          <a:lstStyle/>
          <a:p>
            <a:fld id="{6401FE4D-3E8A-44FA-A907-674F022E5614}" type="slidenum">
              <a:rPr lang="fr-CA" smtClean="0"/>
              <a:t>10</a:t>
            </a:fld>
            <a:endParaRPr lang="fr-CA"/>
          </a:p>
        </p:txBody>
      </p:sp>
    </p:spTree>
    <p:extLst>
      <p:ext uri="{BB962C8B-B14F-4D97-AF65-F5344CB8AC3E}">
        <p14:creationId xmlns:p14="http://schemas.microsoft.com/office/powerpoint/2010/main" val="16708933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a:solidFill>
                  <a:schemeClr val="bg2"/>
                </a:solidFill>
              </a:rPr>
              <a:t>Code d’éthique : 23 septembre 2024</a:t>
            </a:r>
          </a:p>
          <a:p>
            <a:endParaRPr lang="fr-CA"/>
          </a:p>
        </p:txBody>
      </p:sp>
      <p:sp>
        <p:nvSpPr>
          <p:cNvPr id="4" name="Espace réservé du numéro de diapositive 3"/>
          <p:cNvSpPr>
            <a:spLocks noGrp="1"/>
          </p:cNvSpPr>
          <p:nvPr>
            <p:ph type="sldNum" sz="quarter" idx="5"/>
          </p:nvPr>
        </p:nvSpPr>
        <p:spPr/>
        <p:txBody>
          <a:bodyPr/>
          <a:lstStyle/>
          <a:p>
            <a:fld id="{6401FE4D-3E8A-44FA-A907-674F022E5614}" type="slidenum">
              <a:rPr lang="fr-CA" smtClean="0"/>
              <a:t>12</a:t>
            </a:fld>
            <a:endParaRPr lang="fr-CA"/>
          </a:p>
        </p:txBody>
      </p:sp>
    </p:spTree>
    <p:extLst>
      <p:ext uri="{BB962C8B-B14F-4D97-AF65-F5344CB8AC3E}">
        <p14:creationId xmlns:p14="http://schemas.microsoft.com/office/powerpoint/2010/main" val="21100116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a:t>Exemples d’outils qui peuvent être partagés dans vos SVO:</a:t>
            </a:r>
          </a:p>
          <a:p>
            <a:r>
              <a:rPr lang="fr-CA"/>
              <a:t>-RDV Qualité</a:t>
            </a:r>
          </a:p>
          <a:p>
            <a:r>
              <a:rPr lang="fr-CA"/>
              <a:t>-</a:t>
            </a:r>
            <a:r>
              <a:rPr lang="fr-CA" b="1"/>
              <a:t>Scan ton environnement</a:t>
            </a:r>
          </a:p>
          <a:p>
            <a:r>
              <a:rPr lang="fr-CA"/>
              <a:t>-Fiches POR</a:t>
            </a:r>
          </a:p>
          <a:p>
            <a:r>
              <a:rPr lang="fr-CA"/>
              <a:t>-Bulletin d’amélioration continue</a:t>
            </a:r>
          </a:p>
          <a:p>
            <a:r>
              <a:rPr lang="fr-CA"/>
              <a:t>-Marche qualité</a:t>
            </a:r>
          </a:p>
          <a:p>
            <a:endParaRPr lang="fr-CA"/>
          </a:p>
          <a:p>
            <a:r>
              <a:rPr lang="fr-CA"/>
              <a:t>Promotion de la marche qualité:</a:t>
            </a:r>
          </a:p>
          <a:p>
            <a:r>
              <a:rPr lang="fr-CA"/>
              <a:t>-Topo du PDG</a:t>
            </a:r>
          </a:p>
          <a:p>
            <a:r>
              <a:rPr lang="fr-CA"/>
              <a:t>-NDS</a:t>
            </a:r>
          </a:p>
          <a:p>
            <a:r>
              <a:rPr lang="fr-CA"/>
              <a:t>-Intranet</a:t>
            </a:r>
          </a:p>
          <a:p>
            <a:endParaRPr lang="fr-CA"/>
          </a:p>
          <a:p>
            <a:r>
              <a:rPr lang="fr-CA"/>
              <a:t>Thématiques mensuelles des marches qualité:</a:t>
            </a:r>
          </a:p>
          <a:p>
            <a:r>
              <a:rPr lang="fr-CA"/>
              <a:t>-Carrousel</a:t>
            </a:r>
          </a:p>
          <a:p>
            <a:r>
              <a:rPr lang="fr-CA"/>
              <a:t>-RDV Qualité</a:t>
            </a:r>
          </a:p>
          <a:p>
            <a:r>
              <a:rPr lang="fr-CA"/>
              <a:t>-Le Bref</a:t>
            </a:r>
          </a:p>
          <a:p>
            <a:endParaRPr lang="fr-CA"/>
          </a:p>
          <a:p>
            <a:r>
              <a:rPr lang="fr-CA"/>
              <a:t>On vous enverra le bulletin d’amélioration continue (mercredi)</a:t>
            </a:r>
          </a:p>
          <a:p>
            <a:r>
              <a:rPr lang="fr-CA"/>
              <a:t>Diffusion de l’horaire Agrément: dans les prochains jours</a:t>
            </a:r>
          </a:p>
        </p:txBody>
      </p:sp>
      <p:sp>
        <p:nvSpPr>
          <p:cNvPr id="4" name="Espace réservé du numéro de diapositive 3"/>
          <p:cNvSpPr>
            <a:spLocks noGrp="1"/>
          </p:cNvSpPr>
          <p:nvPr>
            <p:ph type="sldNum" sz="quarter" idx="5"/>
          </p:nvPr>
        </p:nvSpPr>
        <p:spPr/>
        <p:txBody>
          <a:bodyPr/>
          <a:lstStyle/>
          <a:p>
            <a:fld id="{6401FE4D-3E8A-44FA-A907-674F022E5614}" type="slidenum">
              <a:rPr lang="fr-CA" smtClean="0"/>
              <a:t>14</a:t>
            </a:fld>
            <a:endParaRPr lang="fr-CA"/>
          </a:p>
        </p:txBody>
      </p:sp>
    </p:spTree>
    <p:extLst>
      <p:ext uri="{BB962C8B-B14F-4D97-AF65-F5344CB8AC3E}">
        <p14:creationId xmlns:p14="http://schemas.microsoft.com/office/powerpoint/2010/main" val="28707342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6401FE4D-3E8A-44FA-A907-674F022E5614}" type="slidenum">
              <a:rPr lang="fr-CA" smtClean="0"/>
              <a:t>16</a:t>
            </a:fld>
            <a:endParaRPr lang="fr-CA"/>
          </a:p>
        </p:txBody>
      </p:sp>
    </p:spTree>
    <p:extLst>
      <p:ext uri="{BB962C8B-B14F-4D97-AF65-F5344CB8AC3E}">
        <p14:creationId xmlns:p14="http://schemas.microsoft.com/office/powerpoint/2010/main" val="42876666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sz="1100"/>
          </a:p>
        </p:txBody>
      </p:sp>
      <p:sp>
        <p:nvSpPr>
          <p:cNvPr id="4" name="Espace réservé du numéro de diapositive 3"/>
          <p:cNvSpPr>
            <a:spLocks noGrp="1"/>
          </p:cNvSpPr>
          <p:nvPr>
            <p:ph type="sldNum" sz="quarter" idx="10"/>
          </p:nvPr>
        </p:nvSpPr>
        <p:spPr/>
        <p:txBody>
          <a:bodyPr/>
          <a:lstStyle/>
          <a:p>
            <a:pPr defTabSz="861273">
              <a:defRPr/>
            </a:pPr>
            <a:fld id="{6401FE4D-3E8A-44FA-A907-674F022E5614}" type="slidenum">
              <a:rPr lang="fr-CA">
                <a:solidFill>
                  <a:prstClr val="black"/>
                </a:solidFill>
                <a:latin typeface="Calibri" panose="020F0502020204030204"/>
              </a:rPr>
              <a:pPr defTabSz="861273">
                <a:defRPr/>
              </a:pPr>
              <a:t>2</a:t>
            </a:fld>
            <a:endParaRPr lang="fr-CA">
              <a:solidFill>
                <a:prstClr val="black"/>
              </a:solidFill>
              <a:latin typeface="Calibri" panose="020F0502020204030204"/>
            </a:endParaRPr>
          </a:p>
        </p:txBody>
      </p:sp>
    </p:spTree>
    <p:extLst>
      <p:ext uri="{BB962C8B-B14F-4D97-AF65-F5344CB8AC3E}">
        <p14:creationId xmlns:p14="http://schemas.microsoft.com/office/powerpoint/2010/main" val="16062513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5"/>
          </p:nvPr>
        </p:nvSpPr>
        <p:spPr/>
        <p:txBody>
          <a:bodyPr/>
          <a:lstStyle/>
          <a:p>
            <a:fld id="{6401FE4D-3E8A-44FA-A907-674F022E5614}" type="slidenum">
              <a:rPr lang="fr-CA" smtClean="0"/>
              <a:t>3</a:t>
            </a:fld>
            <a:endParaRPr lang="fr-CA"/>
          </a:p>
        </p:txBody>
      </p:sp>
    </p:spTree>
    <p:extLst>
      <p:ext uri="{BB962C8B-B14F-4D97-AF65-F5344CB8AC3E}">
        <p14:creationId xmlns:p14="http://schemas.microsoft.com/office/powerpoint/2010/main" val="15539803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a:t>Le présent manuel sert à évaluer la structure organisationnelle et les thématiques transversales propres à l'ensemble des établissements publics de la santé et des services sociaux. </a:t>
            </a:r>
          </a:p>
          <a:p>
            <a:r>
              <a:rPr lang="fr-FR"/>
              <a:t>• Cette base est de mise pour assurer un fonctionnement sécuritaire, fiable et de qualité sur le plan des activités des programmes-services, qui, feront l'objet d'une évaluation distincte dans les séquences à venir. </a:t>
            </a:r>
          </a:p>
          <a:p>
            <a:r>
              <a:rPr lang="fr-FR"/>
              <a:t>• Ce manuel est le fruit d'une cocréation ayant mis à contribution les principaux acteurs concernés et a été conçu tout particulièrement pour le réseau de la santé et des services sociaux du Québec. </a:t>
            </a:r>
          </a:p>
          <a:p>
            <a:pPr marL="171450" indent="-171450">
              <a:buFont typeface="Arial" panose="020B0604020202020204" pitchFamily="34" charset="0"/>
              <a:buChar char="•"/>
            </a:pPr>
            <a:r>
              <a:rPr lang="fr-FR"/>
              <a:t>Les critères d'évaluation présentés sont en lien direct avec les orientations ministérielles, les plans d'action et les cadres de références en vigueur au moment de la publication.</a:t>
            </a:r>
          </a:p>
          <a:p>
            <a:endParaRPr lang="fr-FR" sz="1200" b="0" i="0" kern="1200">
              <a:solidFill>
                <a:schemeClr val="tx1"/>
              </a:solidFill>
              <a:effectLst/>
              <a:latin typeface="+mn-lt"/>
              <a:ea typeface="+mn-ea"/>
              <a:cs typeface="+mn-cs"/>
            </a:endParaRPr>
          </a:p>
          <a:p>
            <a:r>
              <a:rPr lang="fr-FR" sz="1200" b="0" i="0" kern="1200">
                <a:solidFill>
                  <a:schemeClr val="tx1"/>
                </a:solidFill>
                <a:effectLst/>
                <a:latin typeface="+mn-lt"/>
                <a:ea typeface="+mn-ea"/>
                <a:cs typeface="+mn-cs"/>
              </a:rPr>
              <a:t>Le nouveau manuel est composé de 10 chapitres dont la contribution de votre exécutif et de vos membres est important.</a:t>
            </a:r>
          </a:p>
          <a:p>
            <a:endParaRPr lang="fr-FR" sz="1200" b="0" i="0" kern="1200">
              <a:solidFill>
                <a:schemeClr val="tx1"/>
              </a:solidFill>
              <a:effectLst/>
              <a:latin typeface="+mn-lt"/>
              <a:ea typeface="+mn-ea"/>
              <a:cs typeface="+mn-cs"/>
            </a:endParaRPr>
          </a:p>
          <a:p>
            <a:r>
              <a:rPr lang="fr-FR" sz="1200" b="0" i="0" kern="1200">
                <a:solidFill>
                  <a:schemeClr val="tx1"/>
                </a:solidFill>
                <a:effectLst/>
                <a:latin typeface="+mn-lt"/>
                <a:ea typeface="+mn-ea"/>
                <a:cs typeface="+mn-cs"/>
              </a:rPr>
              <a:t>Le chapitre 1 ne sera pas évalué à cause de la loi 15</a:t>
            </a:r>
          </a:p>
          <a:p>
            <a:br>
              <a:rPr lang="fr-FR" sz="1200" b="0" i="0" kern="1200">
                <a:solidFill>
                  <a:schemeClr val="tx1"/>
                </a:solidFill>
                <a:effectLst/>
                <a:latin typeface="+mn-lt"/>
                <a:ea typeface="+mn-ea"/>
                <a:cs typeface="+mn-cs"/>
              </a:rPr>
            </a:br>
            <a:r>
              <a:rPr lang="fr-FR" sz="1200" b="0" i="0" kern="1200">
                <a:solidFill>
                  <a:schemeClr val="tx1"/>
                </a:solidFill>
                <a:effectLst/>
                <a:latin typeface="+mn-lt"/>
                <a:ea typeface="+mn-ea"/>
                <a:cs typeface="+mn-cs"/>
              </a:rPr>
              <a:t>Le chapitre 2: qui traite </a:t>
            </a:r>
            <a:r>
              <a:rPr lang="fr-FR">
                <a:solidFill>
                  <a:srgbClr val="767671"/>
                </a:solidFill>
              </a:rPr>
              <a:t>Planification et organisation des services selon les besoins de la population qui inclut la POR cheminement des usagers</a:t>
            </a:r>
          </a:p>
          <a:p>
            <a:endParaRPr lang="fr-FR">
              <a:solidFill>
                <a:srgbClr val="76767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0" i="0" kern="1200">
                <a:solidFill>
                  <a:srgbClr val="767671"/>
                </a:solidFill>
                <a:effectLst/>
                <a:latin typeface="+mn-lt"/>
                <a:ea typeface="+mn-ea"/>
                <a:cs typeface="+mn-cs"/>
              </a:rPr>
              <a:t>Chapitre 3 : </a:t>
            </a:r>
            <a:r>
              <a:rPr lang="fr-FR">
                <a:solidFill>
                  <a:srgbClr val="767671"/>
                </a:solidFill>
              </a:rPr>
              <a:t>Gestion des ressources humaines, matérielles, financières et informationnelles : Donc ça touche plus les directions de soutien que ça soit DQEPE, RH, Finance ou DST et DRT et même DG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b="0" i="0" kern="1200">
              <a:solidFill>
                <a:srgbClr val="76767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0" i="0" kern="1200">
                <a:solidFill>
                  <a:schemeClr val="tx1"/>
                </a:solidFill>
                <a:effectLst/>
                <a:latin typeface="+mn-lt"/>
                <a:ea typeface="+mn-ea"/>
                <a:cs typeface="+mn-cs"/>
              </a:rPr>
              <a:t>Le chapitre 4: c’est la gestion de la qualité et des risques : évaluation de plusieurs concepts dont la POR BCM dont votre implication est importante- POR BCM: recommandation du MD examinateur (commissariat aux plaintes) que tous les médecins doivent assister à la formation</a:t>
            </a:r>
            <a:r>
              <a:rPr lang="fr-FR" sz="1200" b="0" i="0" kern="1200">
                <a:solidFill>
                  <a:srgbClr val="767671"/>
                </a:solidFill>
                <a:effectLst/>
                <a:latin typeface="+mn-lt"/>
                <a:ea typeface="+mn-ea"/>
                <a:cs typeface="+mn-cs"/>
              </a:rPr>
              <a:t> tels que le test de conformité exige</a:t>
            </a:r>
            <a:endParaRPr lang="fr-FR" sz="1200" b="0" i="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b="0" i="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0" i="0" kern="1200">
                <a:solidFill>
                  <a:schemeClr val="tx1"/>
                </a:solidFill>
                <a:effectLst/>
                <a:latin typeface="+mn-lt"/>
                <a:ea typeface="+mn-ea"/>
                <a:cs typeface="+mn-cs"/>
              </a:rPr>
              <a:t>Chapitre 5: planification des soins et des services dans les situations d’urgence et de sinistres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b="0" i="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0" i="0" kern="1200">
                <a:solidFill>
                  <a:schemeClr val="tx1"/>
                </a:solidFill>
                <a:effectLst/>
                <a:latin typeface="+mn-lt"/>
                <a:ea typeface="+mn-ea"/>
                <a:cs typeface="+mn-cs"/>
              </a:rPr>
              <a:t>6; santé publique; on parle juste pour 6,3 car le mandat régional est au </a:t>
            </a:r>
            <a:r>
              <a:rPr lang="fr-FR" sz="1200" b="0" i="0" kern="1200" err="1">
                <a:solidFill>
                  <a:schemeClr val="tx1"/>
                </a:solidFill>
                <a:effectLst/>
                <a:latin typeface="+mn-lt"/>
                <a:ea typeface="+mn-ea"/>
                <a:cs typeface="+mn-cs"/>
              </a:rPr>
              <a:t>csud</a:t>
            </a:r>
            <a:r>
              <a:rPr lang="fr-FR" sz="1200" b="0" i="0" kern="120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b="0" i="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0" i="0" kern="1200">
                <a:solidFill>
                  <a:schemeClr val="tx1"/>
                </a:solidFill>
                <a:effectLst/>
                <a:latin typeface="+mn-lt"/>
                <a:ea typeface="+mn-ea"/>
                <a:cs typeface="+mn-cs"/>
              </a:rPr>
              <a:t>7 télésanté</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0" i="0" kern="1200">
                <a:solidFill>
                  <a:schemeClr val="tx1"/>
                </a:solidFill>
                <a:effectLst/>
                <a:latin typeface="+mn-lt"/>
                <a:ea typeface="+mn-ea"/>
                <a:cs typeface="+mn-cs"/>
              </a:rPr>
              <a:t>8 programme PCI qui inclut la POR HDM et autres critères importants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b="0" i="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0" i="0" kern="1200">
                <a:solidFill>
                  <a:schemeClr val="tx1"/>
                </a:solidFill>
                <a:effectLst/>
                <a:latin typeface="+mn-lt"/>
                <a:ea typeface="+mn-ea"/>
                <a:cs typeface="+mn-cs"/>
              </a:rPr>
              <a:t>9 services de retraitement des dispositifs médicaux</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b="0" i="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0" i="0" kern="1200">
                <a:solidFill>
                  <a:schemeClr val="tx1"/>
                </a:solidFill>
                <a:effectLst/>
                <a:latin typeface="+mn-lt"/>
                <a:ea typeface="+mn-ea"/>
                <a:cs typeface="+mn-cs"/>
              </a:rPr>
              <a:t>10 gestion du circuit du médicament: ça touche les pharmacies mais aussi les équipes cliniques : POR liste d’abréviations qui ne doivent pas être utilisées, POR gérance des antimicrobiens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b="0" i="0" kern="1200">
              <a:solidFill>
                <a:schemeClr val="tx1"/>
              </a:solidFill>
              <a:effectLst/>
              <a:latin typeface="+mn-lt"/>
              <a:ea typeface="+mn-ea"/>
              <a:cs typeface="+mn-cs"/>
            </a:endParaRPr>
          </a:p>
        </p:txBody>
      </p:sp>
      <p:sp>
        <p:nvSpPr>
          <p:cNvPr id="4" name="Espace réservé du numéro de diapositive 3"/>
          <p:cNvSpPr>
            <a:spLocks noGrp="1"/>
          </p:cNvSpPr>
          <p:nvPr>
            <p:ph type="sldNum" sz="quarter" idx="5"/>
          </p:nvPr>
        </p:nvSpPr>
        <p:spPr/>
        <p:txBody>
          <a:bodyPr/>
          <a:lstStyle/>
          <a:p>
            <a:fld id="{6401FE4D-3E8A-44FA-A907-674F022E5614}" type="slidenum">
              <a:rPr lang="fr-CA" smtClean="0"/>
              <a:t>4</a:t>
            </a:fld>
            <a:endParaRPr lang="fr-CA"/>
          </a:p>
        </p:txBody>
      </p:sp>
    </p:spTree>
    <p:extLst>
      <p:ext uri="{BB962C8B-B14F-4D97-AF65-F5344CB8AC3E}">
        <p14:creationId xmlns:p14="http://schemas.microsoft.com/office/powerpoint/2010/main" val="9296096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a:t>ÉLODIE</a:t>
            </a:r>
          </a:p>
          <a:p>
            <a:r>
              <a:rPr lang="fr-FR"/>
              <a:t>Le </a:t>
            </a:r>
            <a:r>
              <a:rPr lang="fr-FR" sz="1200" b="0" i="0" u="none" strike="noStrike" kern="1200" baseline="0">
                <a:solidFill>
                  <a:schemeClr val="tx1"/>
                </a:solidFill>
                <a:latin typeface="+mn-lt"/>
                <a:ea typeface="+mn-ea"/>
                <a:cs typeface="+mn-cs"/>
              </a:rPr>
              <a:t>cadre de qualité d’Agrément Canada comporte huit dimensions de la qualité qui jouent un rôle dans la prestation de soins sécuritaires et de grande qualité dans tous les secteurs des services de santé et des services sociaux. Ces dimensions forment la base des normes, en vertu desquelles chaque critère est lié à l’une des huit dimensions de la qualité.</a:t>
            </a:r>
            <a:r>
              <a:rPr lang="fr-FR"/>
              <a:t> </a:t>
            </a:r>
            <a:endParaRPr lang="fr-FR">
              <a:ea typeface="+mn-ea"/>
              <a:cs typeface="+mn-cs"/>
            </a:endParaRPr>
          </a:p>
          <a:p>
            <a:endParaRPr lang="fr-FR" sz="1200" b="0" i="0" u="none" strike="noStrike" kern="1200" baseline="0">
              <a:solidFill>
                <a:schemeClr val="tx1"/>
              </a:solidFill>
              <a:latin typeface="+mn-lt"/>
              <a:ea typeface="+mn-ea"/>
              <a:cs typeface="+mn-cs"/>
            </a:endParaRPr>
          </a:p>
          <a:p>
            <a:r>
              <a:rPr lang="fr-CA" b="1"/>
              <a:t>Les soins centrés sur les personnes</a:t>
            </a:r>
            <a:endParaRPr lang="fr-CA" b="1">
              <a:cs typeface="Calibri"/>
            </a:endParaRPr>
          </a:p>
          <a:p>
            <a:r>
              <a:rPr lang="fr-CA"/>
              <a:t>Approche de soins qui adopte consciemment la perspective individuelle et celles des aidants, des familles et des communautés en tant que participants à des autorités sanitaires fiables – et bénéficiaires de ces systèmes – pour répondre aux besoins complets des personnes. </a:t>
            </a:r>
            <a:r>
              <a:rPr lang="fr-CA" i="1"/>
              <a:t>Organisation mondiale de la santé</a:t>
            </a:r>
            <a:endParaRPr lang="fr-CA" i="1">
              <a:cs typeface="Calibri"/>
            </a:endParaRPr>
          </a:p>
          <a:p>
            <a:pPr algn="r">
              <a:buFontTx/>
              <a:buChar char="-"/>
            </a:pPr>
            <a:endParaRPr lang="fr-CA" sz="800" i="1"/>
          </a:p>
          <a:p>
            <a:r>
              <a:rPr lang="fr-CA" b="1"/>
              <a:t>Les moyens de participer sont : </a:t>
            </a:r>
            <a:endParaRPr lang="fr-CA" b="1">
              <a:cs typeface="Calibri"/>
            </a:endParaRPr>
          </a:p>
          <a:p>
            <a:pPr marL="171450" indent="-171450">
              <a:buFont typeface="Arial" panose="020B0604020202020204" pitchFamily="34" charset="0"/>
              <a:buChar char="•"/>
            </a:pPr>
            <a:r>
              <a:rPr lang="fr-CA">
                <a:solidFill>
                  <a:srgbClr val="C00000"/>
                </a:solidFill>
              </a:rPr>
              <a:t>En partenariat avec les usagers et les familles.</a:t>
            </a:r>
            <a:endParaRPr lang="fr-CA">
              <a:solidFill>
                <a:srgbClr val="C00000"/>
              </a:solidFill>
              <a:cs typeface="Calibri"/>
            </a:endParaRPr>
          </a:p>
          <a:p>
            <a:pPr marL="171450" indent="-171450">
              <a:buFont typeface="Arial" panose="020B0604020202020204" pitchFamily="34" charset="0"/>
              <a:buChar char="•"/>
            </a:pPr>
            <a:r>
              <a:rPr lang="fr-CA">
                <a:solidFill>
                  <a:srgbClr val="C00000"/>
                </a:solidFill>
              </a:rPr>
              <a:t>Avec l’apport des usagers et des familles.</a:t>
            </a:r>
            <a:endParaRPr lang="fr-CA">
              <a:solidFill>
                <a:srgbClr val="C00000"/>
              </a:solidFill>
              <a:cs typeface="Calibri"/>
            </a:endParaRPr>
          </a:p>
          <a:p>
            <a:endParaRPr lang="fr-CA"/>
          </a:p>
        </p:txBody>
      </p:sp>
      <p:sp>
        <p:nvSpPr>
          <p:cNvPr id="4" name="Espace réservé du numéro de diapositive 3"/>
          <p:cNvSpPr>
            <a:spLocks noGrp="1"/>
          </p:cNvSpPr>
          <p:nvPr>
            <p:ph type="sldNum" sz="quarter" idx="5"/>
          </p:nvPr>
        </p:nvSpPr>
        <p:spPr/>
        <p:txBody>
          <a:bodyPr/>
          <a:lstStyle/>
          <a:p>
            <a:fld id="{6401FE4D-3E8A-44FA-A907-674F022E5614}" type="slidenum">
              <a:rPr lang="fr-CA" smtClean="0"/>
              <a:t>5</a:t>
            </a:fld>
            <a:endParaRPr lang="fr-CA"/>
          </a:p>
        </p:txBody>
      </p:sp>
    </p:spTree>
    <p:extLst>
      <p:ext uri="{BB962C8B-B14F-4D97-AF65-F5344CB8AC3E}">
        <p14:creationId xmlns:p14="http://schemas.microsoft.com/office/powerpoint/2010/main" val="5539553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5"/>
          </p:nvPr>
        </p:nvSpPr>
        <p:spPr/>
        <p:txBody>
          <a:bodyPr/>
          <a:lstStyle/>
          <a:p>
            <a:fld id="{6401FE4D-3E8A-44FA-A907-674F022E5614}" type="slidenum">
              <a:rPr lang="fr-CA" smtClean="0"/>
              <a:t>6</a:t>
            </a:fld>
            <a:endParaRPr lang="fr-CA"/>
          </a:p>
        </p:txBody>
      </p:sp>
    </p:spTree>
    <p:extLst>
      <p:ext uri="{BB962C8B-B14F-4D97-AF65-F5344CB8AC3E}">
        <p14:creationId xmlns:p14="http://schemas.microsoft.com/office/powerpoint/2010/main" val="14075062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a:lnSpc>
                <a:spcPct val="90000"/>
              </a:lnSpc>
              <a:spcBef>
                <a:spcPts val="1000"/>
              </a:spcBef>
              <a:buFont typeface="Arial"/>
              <a:buNone/>
            </a:pPr>
            <a:r>
              <a:rPr lang="fr-FR"/>
              <a:t>Suggestions/Exemples:</a:t>
            </a:r>
          </a:p>
          <a:p>
            <a:pPr marL="0" indent="0">
              <a:lnSpc>
                <a:spcPct val="90000"/>
              </a:lnSpc>
              <a:spcBef>
                <a:spcPts val="1000"/>
              </a:spcBef>
              <a:buFont typeface="Arial"/>
              <a:buNone/>
            </a:pPr>
            <a:r>
              <a:rPr lang="fr-FR"/>
              <a:t>Exemple 1: Suivre le traceur d’une infirmière à domicile. </a:t>
            </a:r>
          </a:p>
          <a:p>
            <a:pPr marL="171450" indent="-171450" rtl="0" fontAlgn="base">
              <a:buFont typeface="Arial" panose="020B0604020202020204" pitchFamily="34" charset="0"/>
              <a:buChar char="•"/>
            </a:pPr>
            <a:r>
              <a:rPr lang="fr-FR" sz="1200" b="0" i="0" kern="1200">
                <a:solidFill>
                  <a:schemeClr val="tx1"/>
                </a:solidFill>
                <a:effectLst/>
                <a:latin typeface="+mn-lt"/>
                <a:ea typeface="+mn-ea"/>
                <a:cs typeface="+mn-cs"/>
              </a:rPr>
              <a:t>Visite des lieux: Visite du CLSC pour évaluer comment l’infirmière prépare son matériel PCI (lingettes, gel, gants) et la préparation de ses médicaments ( entreposage adéquat ou à la bonne température, nécessité de glacière)</a:t>
            </a:r>
          </a:p>
          <a:p>
            <a:pPr marL="171450" indent="-171450" rtl="0" fontAlgn="base">
              <a:buFont typeface="Arial" panose="020B0604020202020204" pitchFamily="34" charset="0"/>
              <a:buChar char="•"/>
            </a:pPr>
            <a:r>
              <a:rPr lang="fr-FR" sz="1200" b="0" i="0" kern="1200">
                <a:solidFill>
                  <a:schemeClr val="tx1"/>
                </a:solidFill>
                <a:effectLst/>
                <a:latin typeface="+mn-lt"/>
                <a:ea typeface="+mn-ea"/>
                <a:cs typeface="+mn-cs"/>
              </a:rPr>
              <a:t>Observation des pratiques (enseignement des bonnes pratiques au patient?)</a:t>
            </a:r>
          </a:p>
          <a:p>
            <a:pPr marL="171450" indent="-171450" rtl="0" fontAlgn="base">
              <a:buFont typeface="Arial" panose="020B0604020202020204" pitchFamily="34" charset="0"/>
              <a:buChar char="•"/>
            </a:pPr>
            <a:r>
              <a:rPr lang="fr-FR" sz="1200" b="0" i="0" kern="1200">
                <a:solidFill>
                  <a:schemeClr val="tx1"/>
                </a:solidFill>
                <a:effectLst/>
                <a:latin typeface="+mn-lt"/>
                <a:ea typeface="+mn-ea"/>
                <a:cs typeface="+mn-cs"/>
              </a:rPr>
              <a:t>Rencontre avec le personnel</a:t>
            </a:r>
            <a:r>
              <a:rPr lang="fr-FR" sz="1200" b="0" i="0" u="sng" kern="1200">
                <a:solidFill>
                  <a:schemeClr val="tx1"/>
                </a:solidFill>
                <a:effectLst/>
                <a:latin typeface="+mn-lt"/>
                <a:ea typeface="+mn-ea"/>
                <a:cs typeface="+mn-cs"/>
              </a:rPr>
              <a:t> (gestionnaire et infirmière)</a:t>
            </a:r>
            <a:r>
              <a:rPr lang="fr-FR" sz="1200" b="0" i="0" kern="1200">
                <a:solidFill>
                  <a:schemeClr val="tx1"/>
                </a:solidFill>
                <a:effectLst/>
                <a:latin typeface="+mn-lt"/>
                <a:ea typeface="+mn-ea"/>
                <a:cs typeface="+mn-cs"/>
              </a:rPr>
              <a:t> </a:t>
            </a:r>
          </a:p>
          <a:p>
            <a:pPr marL="171450" indent="-171450" rtl="0" fontAlgn="base">
              <a:buFont typeface="Arial" panose="020B0604020202020204" pitchFamily="34" charset="0"/>
              <a:buChar char="•"/>
            </a:pPr>
            <a:r>
              <a:rPr lang="fr-FR" sz="1200" b="0" i="0" kern="1200">
                <a:solidFill>
                  <a:schemeClr val="tx1"/>
                </a:solidFill>
                <a:effectLst/>
                <a:latin typeface="+mn-lt"/>
                <a:ea typeface="+mn-ea"/>
                <a:cs typeface="+mn-cs"/>
              </a:rPr>
              <a:t>Rencontre avec les usagers et les proches</a:t>
            </a:r>
          </a:p>
          <a:p>
            <a:pPr marL="171450" indent="-171450" rtl="0" fontAlgn="base">
              <a:buFont typeface="Arial" panose="020B0604020202020204" pitchFamily="34" charset="0"/>
              <a:buChar char="•"/>
            </a:pPr>
            <a:endParaRPr lang="fr-FR" sz="1200" b="0" i="0" kern="1200">
              <a:solidFill>
                <a:schemeClr val="tx1"/>
              </a:solidFill>
              <a:effectLst/>
              <a:latin typeface="+mn-lt"/>
              <a:ea typeface="+mn-ea"/>
              <a:cs typeface="+mn-cs"/>
            </a:endParaRPr>
          </a:p>
          <a:p>
            <a:pPr marL="0" indent="0" rtl="0" fontAlgn="base">
              <a:buFont typeface="Arial" panose="020B0604020202020204" pitchFamily="34" charset="0"/>
              <a:buNone/>
            </a:pPr>
            <a:r>
              <a:rPr lang="fr-FR" sz="1200" b="0" i="0" kern="1200">
                <a:solidFill>
                  <a:schemeClr val="tx1"/>
                </a:solidFill>
                <a:effectLst/>
                <a:latin typeface="+mn-lt"/>
                <a:ea typeface="+mn-ea"/>
                <a:cs typeface="+mn-cs"/>
              </a:rPr>
              <a:t>Exemple 2: Suivre un traceur PCI dans une aire de soins à l’hôpital</a:t>
            </a:r>
          </a:p>
          <a:p>
            <a:pPr marL="171450" indent="-171450" rtl="0" fontAlgn="base">
              <a:buFont typeface="Arial" panose="020B0604020202020204" pitchFamily="34" charset="0"/>
              <a:buChar char="•"/>
            </a:pPr>
            <a:r>
              <a:rPr lang="fr-FR" sz="1200" b="0" i="0" kern="1200">
                <a:solidFill>
                  <a:schemeClr val="tx1"/>
                </a:solidFill>
                <a:effectLst/>
                <a:latin typeface="+mn-lt"/>
                <a:ea typeface="+mn-ea"/>
                <a:cs typeface="+mn-cs"/>
              </a:rPr>
              <a:t>Visite des lieux (scan environnemental)</a:t>
            </a:r>
          </a:p>
          <a:p>
            <a:pPr marL="171450" indent="-171450" rtl="0" fontAlgn="base">
              <a:buFont typeface="Arial" panose="020B0604020202020204" pitchFamily="34" charset="0"/>
              <a:buChar char="•"/>
            </a:pPr>
            <a:r>
              <a:rPr lang="fr-FR" sz="1200" b="0" i="0" kern="1200">
                <a:solidFill>
                  <a:schemeClr val="tx1"/>
                </a:solidFill>
                <a:effectLst/>
                <a:latin typeface="+mn-lt"/>
                <a:ea typeface="+mn-ea"/>
                <a:cs typeface="+mn-cs"/>
              </a:rPr>
              <a:t>Observation des pratiques (pratiques exemplaires sur l’hygiène des mains, affiches précautions additionnelles)</a:t>
            </a:r>
          </a:p>
          <a:p>
            <a:pPr marL="171450" indent="-171450" rtl="0" fontAlgn="base">
              <a:buFont typeface="Arial" panose="020B0604020202020204" pitchFamily="34" charset="0"/>
              <a:buChar char="•"/>
            </a:pPr>
            <a:r>
              <a:rPr lang="fr-FR" sz="1200" b="0" i="0" kern="1200">
                <a:solidFill>
                  <a:schemeClr val="tx1"/>
                </a:solidFill>
                <a:effectLst/>
                <a:latin typeface="+mn-lt"/>
                <a:ea typeface="+mn-ea"/>
                <a:cs typeface="+mn-cs"/>
              </a:rPr>
              <a:t>Rencontre avec le personnel (évaluation: audits, utilisation des outils/aide-mémoire)</a:t>
            </a:r>
          </a:p>
          <a:p>
            <a:pPr marL="171450" indent="-171450" rtl="0" fontAlgn="base">
              <a:buFont typeface="Arial" panose="020B0604020202020204" pitchFamily="34" charset="0"/>
              <a:buChar char="•"/>
            </a:pPr>
            <a:r>
              <a:rPr lang="fr-FR" sz="1200" b="0" i="0" kern="1200">
                <a:solidFill>
                  <a:schemeClr val="tx1"/>
                </a:solidFill>
                <a:effectLst/>
                <a:latin typeface="+mn-lt"/>
                <a:ea typeface="+mn-ea"/>
                <a:cs typeface="+mn-cs"/>
              </a:rPr>
              <a:t>Rencontre avec les usagers et les proches aidants </a:t>
            </a:r>
          </a:p>
          <a:p>
            <a:pPr marL="171450" indent="-171450" rtl="0" fontAlgn="base">
              <a:buFont typeface="Arial" panose="020B0604020202020204" pitchFamily="34" charset="0"/>
              <a:buChar char="•"/>
            </a:pPr>
            <a:r>
              <a:rPr lang="fr-FR" sz="1200" b="0" i="0" kern="1200">
                <a:solidFill>
                  <a:schemeClr val="tx1"/>
                </a:solidFill>
                <a:effectLst/>
                <a:latin typeface="+mn-lt"/>
                <a:ea typeface="+mn-ea"/>
                <a:cs typeface="+mn-cs"/>
              </a:rPr>
              <a:t>Vérification des dossiers des usagers </a:t>
            </a:r>
          </a:p>
          <a:p>
            <a:pPr marL="0" indent="0" rtl="0" fontAlgn="base">
              <a:buFont typeface="Arial" panose="020B0604020202020204" pitchFamily="34" charset="0"/>
              <a:buNone/>
            </a:pPr>
            <a:endParaRPr lang="fr-FR" sz="1200" b="0" i="0" kern="1200">
              <a:solidFill>
                <a:schemeClr val="tx1"/>
              </a:solidFill>
              <a:effectLst/>
              <a:latin typeface="+mn-lt"/>
              <a:ea typeface="+mn-ea"/>
              <a:cs typeface="+mn-cs"/>
            </a:endParaRPr>
          </a:p>
          <a:p>
            <a:pPr marL="0" indent="0" rtl="0" fontAlgn="base">
              <a:buFont typeface="Arial" panose="020B0604020202020204" pitchFamily="34" charset="0"/>
              <a:buNone/>
            </a:pPr>
            <a:r>
              <a:rPr lang="fr-FR" sz="1200" b="0" i="0" kern="1200">
                <a:solidFill>
                  <a:schemeClr val="tx1"/>
                </a:solidFill>
                <a:effectLst/>
                <a:latin typeface="+mn-lt"/>
                <a:ea typeface="+mn-ea"/>
                <a:cs typeface="+mn-cs"/>
              </a:rPr>
              <a:t>Exemple 3: Vérification des dossiers RH via les logiciels</a:t>
            </a:r>
          </a:p>
          <a:p>
            <a:pPr marL="0" indent="0" rtl="0" fontAlgn="base">
              <a:buFont typeface="Arial" panose="020B0604020202020204" pitchFamily="34" charset="0"/>
              <a:buNone/>
            </a:pPr>
            <a:endParaRPr lang="fr-FR" sz="1200" b="0" i="0" kern="1200">
              <a:solidFill>
                <a:schemeClr val="tx1"/>
              </a:solidFill>
              <a:effectLst/>
              <a:latin typeface="+mn-lt"/>
              <a:ea typeface="+mn-ea"/>
              <a:cs typeface="+mn-cs"/>
            </a:endParaRPr>
          </a:p>
          <a:p>
            <a:pPr marL="0" indent="0" rtl="0" fontAlgn="base">
              <a:buFont typeface="Arial" panose="020B0604020202020204" pitchFamily="34" charset="0"/>
              <a:buNone/>
            </a:pPr>
            <a:endParaRPr lang="fr-FR" sz="1200" b="0" i="0" kern="1200">
              <a:solidFill>
                <a:schemeClr val="tx1"/>
              </a:solidFill>
              <a:effectLst/>
              <a:latin typeface="+mn-lt"/>
              <a:ea typeface="+mn-ea"/>
              <a:cs typeface="+mn-cs"/>
            </a:endParaRPr>
          </a:p>
          <a:p>
            <a:pPr marL="0" indent="0">
              <a:lnSpc>
                <a:spcPct val="90000"/>
              </a:lnSpc>
              <a:spcBef>
                <a:spcPts val="1000"/>
              </a:spcBef>
              <a:buFont typeface="Arial"/>
              <a:buNone/>
            </a:pPr>
            <a:endParaRPr lang="fr-FR"/>
          </a:p>
        </p:txBody>
      </p:sp>
      <p:sp>
        <p:nvSpPr>
          <p:cNvPr id="4" name="Espace réservé du numéro de diapositive 3"/>
          <p:cNvSpPr>
            <a:spLocks noGrp="1"/>
          </p:cNvSpPr>
          <p:nvPr>
            <p:ph type="sldNum" sz="quarter" idx="5"/>
          </p:nvPr>
        </p:nvSpPr>
        <p:spPr/>
        <p:txBody>
          <a:bodyPr/>
          <a:lstStyle/>
          <a:p>
            <a:fld id="{6401FE4D-3E8A-44FA-A907-674F022E5614}" type="slidenum">
              <a:rPr lang="fr-CA" smtClean="0"/>
              <a:t>7</a:t>
            </a:fld>
            <a:endParaRPr lang="fr-CA"/>
          </a:p>
        </p:txBody>
      </p:sp>
    </p:spTree>
    <p:extLst>
      <p:ext uri="{BB962C8B-B14F-4D97-AF65-F5344CB8AC3E}">
        <p14:creationId xmlns:p14="http://schemas.microsoft.com/office/powerpoint/2010/main" val="26789600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a:t>11 lieux seront visités</a:t>
            </a:r>
          </a:p>
          <a:p>
            <a:r>
              <a:rPr lang="fr-CA"/>
              <a:t>-2 hôpitaux</a:t>
            </a:r>
            <a:endParaRPr lang="fr-CA">
              <a:ea typeface="Calibri"/>
              <a:cs typeface="Calibri"/>
            </a:endParaRPr>
          </a:p>
          <a:p>
            <a:r>
              <a:rPr lang="fr-CA"/>
              <a:t>-1 institut</a:t>
            </a:r>
            <a:endParaRPr lang="fr-CA">
              <a:ea typeface="Calibri"/>
              <a:cs typeface="Calibri"/>
            </a:endParaRPr>
          </a:p>
          <a:p>
            <a:r>
              <a:rPr lang="fr-CA"/>
              <a:t>-5 CLSC</a:t>
            </a:r>
          </a:p>
          <a:p>
            <a:r>
              <a:rPr lang="fr-CA"/>
              <a:t>-2 CHSLD</a:t>
            </a:r>
            <a:endParaRPr lang="fr-CA">
              <a:ea typeface="Calibri"/>
              <a:cs typeface="Calibri"/>
            </a:endParaRPr>
          </a:p>
          <a:p>
            <a:r>
              <a:rPr lang="fr-CA"/>
              <a:t>-1 clinique</a:t>
            </a:r>
            <a:endParaRPr lang="fr-CA">
              <a:ea typeface="Calibri"/>
              <a:cs typeface="Calibri"/>
            </a:endParaRPr>
          </a:p>
          <a:p>
            <a:r>
              <a:rPr lang="fr-CA"/>
              <a:t>-1 centre de chirurgie </a:t>
            </a:r>
            <a:endParaRPr lang="fr-CA">
              <a:ea typeface="Calibri"/>
              <a:cs typeface="Calibri"/>
            </a:endParaRPr>
          </a:p>
          <a:p>
            <a:r>
              <a:rPr lang="fr-CA"/>
              <a:t>-1 maison de naissance</a:t>
            </a:r>
            <a:endParaRPr lang="fr-CA">
              <a:ea typeface="Calibri"/>
              <a:cs typeface="Calibri"/>
            </a:endParaRPr>
          </a:p>
          <a:p>
            <a:endParaRPr lang="fr-CA"/>
          </a:p>
          <a:p>
            <a:r>
              <a:rPr lang="fr-CA"/>
              <a:t>L’horaire sera diffusé fin août à l’ensemble du CIUSSS. Sabrina partagera le noms des CSI qui seront présentes par emplacement par journée.</a:t>
            </a:r>
            <a:endParaRPr lang="fr-CA">
              <a:ea typeface="Calibri"/>
              <a:cs typeface="Calibri"/>
            </a:endParaRPr>
          </a:p>
          <a:p>
            <a:endParaRPr lang="fr-CA"/>
          </a:p>
        </p:txBody>
      </p:sp>
      <p:sp>
        <p:nvSpPr>
          <p:cNvPr id="4" name="Espace réservé du numéro de diapositive 3"/>
          <p:cNvSpPr>
            <a:spLocks noGrp="1"/>
          </p:cNvSpPr>
          <p:nvPr>
            <p:ph type="sldNum" sz="quarter" idx="5"/>
          </p:nvPr>
        </p:nvSpPr>
        <p:spPr/>
        <p:txBody>
          <a:bodyPr/>
          <a:lstStyle/>
          <a:p>
            <a:fld id="{6401FE4D-3E8A-44FA-A907-674F022E5614}" type="slidenum">
              <a:rPr lang="fr-CA" smtClean="0"/>
              <a:t>8</a:t>
            </a:fld>
            <a:endParaRPr lang="fr-CA"/>
          </a:p>
        </p:txBody>
      </p:sp>
    </p:spTree>
    <p:extLst>
      <p:ext uri="{BB962C8B-B14F-4D97-AF65-F5344CB8AC3E}">
        <p14:creationId xmlns:p14="http://schemas.microsoft.com/office/powerpoint/2010/main" val="38618603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defRPr/>
            </a:pPr>
            <a:r>
              <a:rPr lang="fr-FR"/>
              <a:t>ÉLODIE</a:t>
            </a:r>
          </a:p>
          <a:p>
            <a:pPr marL="0" marR="0" lvl="0" indent="0" algn="l" defTabSz="914400">
              <a:lnSpc>
                <a:spcPct val="100000"/>
              </a:lnSpc>
              <a:spcBef>
                <a:spcPts val="0"/>
              </a:spcBef>
              <a:spcAft>
                <a:spcPts val="0"/>
              </a:spcAft>
              <a:buClrTx/>
              <a:buSzTx/>
              <a:buFontTx/>
              <a:buNone/>
              <a:tabLst/>
              <a:defRPr/>
            </a:pPr>
            <a:r>
              <a:rPr lang="fr-FR"/>
              <a:t>Tout</a:t>
            </a:r>
            <a:r>
              <a:rPr lang="fr-FR" sz="1200" b="0" i="0" kern="1200">
                <a:solidFill>
                  <a:schemeClr val="tx1"/>
                </a:solidFill>
                <a:effectLst/>
                <a:latin typeface="+mn-lt"/>
                <a:ea typeface="+mn-ea"/>
                <a:cs typeface="+mn-cs"/>
              </a:rPr>
              <a:t> le personnel, certains usagers et même des partenaires pourront être interrogés par un des membres du comité d’évaluation. Les membres du comité visiteur pourront également assister à des rencontres de comités en tant qu’observateurs.</a:t>
            </a:r>
            <a:endParaRPr lang="fr-FR">
              <a:ea typeface="+mn-ea"/>
              <a:cs typeface="+mn-cs"/>
            </a:endParaRPr>
          </a:p>
          <a:p>
            <a:r>
              <a:rPr lang="fr-FR" sz="1200" b="0" i="0" kern="1200">
                <a:solidFill>
                  <a:schemeClr val="tx1"/>
                </a:solidFill>
                <a:effectLst/>
                <a:latin typeface="+mn-lt"/>
                <a:ea typeface="+mn-ea"/>
                <a:cs typeface="+mn-cs"/>
              </a:rPr>
              <a:t>Les visiteurs risquent de vous interroger sur les gestes et mesures implantés au CIUSSS pour s'assurer de la qualité et la sécurité des services. Il est important de bien connaître les comportements porteurs de qualité, soit les comportements que chacun adopte pour assurer la qualité et la sécurité des services</a:t>
            </a:r>
            <a:endParaRPr lang="en-US"/>
          </a:p>
          <a:p>
            <a:r>
              <a:rPr lang="fr-FR"/>
              <a:t>Les visiteurs ont recours à l’observation directe et à des interactions avec une grande variété de membres de l’équipe, de prestataires de services, d’usagers, de familles et de partenaires, dans le but de recueillir des preuves quant à la qualité et la sécurité des soins et services dans un secteur en particulier. </a:t>
            </a:r>
            <a:endParaRPr lang="fr-FR">
              <a:cs typeface="Calibri"/>
            </a:endParaRPr>
          </a:p>
          <a:p>
            <a:r>
              <a:rPr lang="fr-FR"/>
              <a:t>La méthode par tracteurs est flexible et peut être adaptée; elle permet aux visiteurs d'observer et d'interagir directement avec les membres du personnel et les médecins dans leur milieu de travail. </a:t>
            </a:r>
            <a:endParaRPr lang="fr-FR">
              <a:cs typeface="Calibri" panose="020F0502020204030204"/>
            </a:endParaRPr>
          </a:p>
          <a:p>
            <a:r>
              <a:rPr lang="fr-FR"/>
              <a:t>Il est important de souligner que les visiteurs n’évaluent pas le rendement individuel des membres de l’équipe ou des médecins lorsqu’ils appliquent la méthode par traceurs. Ils observent les processus et les procédures afin d’évaluer la conformité aux normes.</a:t>
            </a:r>
            <a:endParaRPr lang="fr-FR">
              <a:cs typeface="Calibri"/>
            </a:endParaRPr>
          </a:p>
          <a:p>
            <a:endParaRPr lang="en-US"/>
          </a:p>
          <a:p>
            <a:r>
              <a:rPr lang="en-US"/>
              <a:t>•Consulter les dossiers et les documents: les </a:t>
            </a:r>
            <a:r>
              <a:rPr lang="en-US" err="1"/>
              <a:t>visiteurs</a:t>
            </a:r>
            <a:r>
              <a:rPr lang="en-US"/>
              <a:t> </a:t>
            </a:r>
            <a:r>
              <a:rPr lang="en-US" err="1"/>
              <a:t>consultent</a:t>
            </a:r>
            <a:r>
              <a:rPr lang="en-US"/>
              <a:t> des dossiers </a:t>
            </a:r>
            <a:r>
              <a:rPr lang="en-US" err="1"/>
              <a:t>d’usagers</a:t>
            </a:r>
            <a:r>
              <a:rPr lang="en-US"/>
              <a:t>, </a:t>
            </a:r>
            <a:r>
              <a:rPr lang="en-US" err="1"/>
              <a:t>ceux</a:t>
            </a:r>
            <a:r>
              <a:rPr lang="en-US"/>
              <a:t> des </a:t>
            </a:r>
            <a:r>
              <a:rPr lang="en-US" err="1"/>
              <a:t>ressources</a:t>
            </a:r>
            <a:r>
              <a:rPr lang="en-US"/>
              <a:t> </a:t>
            </a:r>
            <a:r>
              <a:rPr lang="en-US" err="1"/>
              <a:t>humaines</a:t>
            </a:r>
            <a:r>
              <a:rPr lang="en-US"/>
              <a:t>, </a:t>
            </a:r>
            <a:r>
              <a:rPr lang="en-US" err="1"/>
              <a:t>ainsi</a:t>
            </a:r>
            <a:r>
              <a:rPr lang="en-US"/>
              <a:t> que </a:t>
            </a:r>
            <a:r>
              <a:rPr lang="en-US" err="1"/>
              <a:t>d'autres</a:t>
            </a:r>
            <a:r>
              <a:rPr lang="en-US"/>
              <a:t> documents et dossiers, </a:t>
            </a:r>
            <a:r>
              <a:rPr lang="en-US" err="1"/>
              <a:t>en</a:t>
            </a:r>
            <a:r>
              <a:rPr lang="en-US"/>
              <a:t> </a:t>
            </a:r>
            <a:r>
              <a:rPr lang="en-US" err="1"/>
              <a:t>fonction</a:t>
            </a:r>
            <a:r>
              <a:rPr lang="en-US"/>
              <a:t> du </a:t>
            </a:r>
            <a:r>
              <a:rPr lang="en-US" err="1"/>
              <a:t>processus</a:t>
            </a:r>
            <a:r>
              <a:rPr lang="en-US"/>
              <a:t> </a:t>
            </a:r>
            <a:r>
              <a:rPr lang="en-US" err="1"/>
              <a:t>prioritaire</a:t>
            </a:r>
            <a:r>
              <a:rPr lang="en-US"/>
              <a:t> à </a:t>
            </a:r>
            <a:r>
              <a:rPr lang="en-US" err="1"/>
              <a:t>l’étude</a:t>
            </a:r>
            <a:r>
              <a:rPr lang="en-US"/>
              <a:t>.</a:t>
            </a:r>
            <a:endParaRPr lang="fr-FR"/>
          </a:p>
          <a:p>
            <a:r>
              <a:rPr lang="en-US"/>
              <a:t>•</a:t>
            </a:r>
            <a:r>
              <a:rPr lang="en-US" err="1"/>
              <a:t>Parler</a:t>
            </a:r>
            <a:r>
              <a:rPr lang="en-US"/>
              <a:t> et </a:t>
            </a:r>
            <a:r>
              <a:rPr lang="en-US" err="1"/>
              <a:t>écouter</a:t>
            </a:r>
            <a:r>
              <a:rPr lang="en-US"/>
              <a:t>: les </a:t>
            </a:r>
            <a:r>
              <a:rPr lang="en-US" err="1"/>
              <a:t>visiteurs</a:t>
            </a:r>
            <a:r>
              <a:rPr lang="en-US"/>
              <a:t> </a:t>
            </a:r>
            <a:r>
              <a:rPr lang="en-US" err="1"/>
              <a:t>rencontrent</a:t>
            </a:r>
            <a:r>
              <a:rPr lang="en-US"/>
              <a:t> des </a:t>
            </a:r>
            <a:r>
              <a:rPr lang="en-US" err="1"/>
              <a:t>membres</a:t>
            </a:r>
            <a:r>
              <a:rPr lang="en-US"/>
              <a:t> de </a:t>
            </a:r>
            <a:r>
              <a:rPr lang="en-US" err="1"/>
              <a:t>l’équipe</a:t>
            </a:r>
            <a:r>
              <a:rPr lang="en-US"/>
              <a:t>, des </a:t>
            </a:r>
            <a:r>
              <a:rPr lang="en-US" err="1"/>
              <a:t>médecins</a:t>
            </a:r>
            <a:r>
              <a:rPr lang="en-US"/>
              <a:t>, des </a:t>
            </a:r>
            <a:r>
              <a:rPr lang="en-US" err="1"/>
              <a:t>usagers</a:t>
            </a:r>
            <a:r>
              <a:rPr lang="en-US"/>
              <a:t>, des </a:t>
            </a:r>
            <a:r>
              <a:rPr lang="en-US" err="1"/>
              <a:t>familles</a:t>
            </a:r>
            <a:r>
              <a:rPr lang="en-US"/>
              <a:t> </a:t>
            </a:r>
            <a:r>
              <a:rPr lang="en-US" err="1"/>
              <a:t>ou</a:t>
            </a:r>
            <a:r>
              <a:rPr lang="en-US"/>
              <a:t> des </a:t>
            </a:r>
            <a:r>
              <a:rPr lang="en-US" err="1"/>
              <a:t>partenaires</a:t>
            </a:r>
            <a:r>
              <a:rPr lang="en-US"/>
              <a:t> qui </a:t>
            </a:r>
            <a:r>
              <a:rPr lang="en-US" err="1"/>
              <a:t>sont</a:t>
            </a:r>
            <a:r>
              <a:rPr lang="en-US"/>
              <a:t> </a:t>
            </a:r>
            <a:r>
              <a:rPr lang="en-US" err="1"/>
              <a:t>liés</a:t>
            </a:r>
            <a:r>
              <a:rPr lang="en-US"/>
              <a:t> au </a:t>
            </a:r>
            <a:r>
              <a:rPr lang="en-US" err="1"/>
              <a:t>processus</a:t>
            </a:r>
            <a:r>
              <a:rPr lang="en-US"/>
              <a:t> </a:t>
            </a:r>
            <a:r>
              <a:rPr lang="en-US" err="1"/>
              <a:t>prioritaire</a:t>
            </a:r>
            <a:r>
              <a:rPr lang="en-US"/>
              <a:t> </a:t>
            </a:r>
            <a:r>
              <a:rPr lang="en-US" err="1"/>
              <a:t>qu’ils</a:t>
            </a:r>
            <a:r>
              <a:rPr lang="en-US"/>
              <a:t> </a:t>
            </a:r>
            <a:r>
              <a:rPr lang="en-US" err="1"/>
              <a:t>évaluent</a:t>
            </a:r>
            <a:r>
              <a:rPr lang="en-US"/>
              <a:t>. </a:t>
            </a:r>
            <a:r>
              <a:rPr lang="en-US" err="1"/>
              <a:t>Ils</a:t>
            </a:r>
            <a:r>
              <a:rPr lang="en-US"/>
              <a:t> </a:t>
            </a:r>
            <a:r>
              <a:rPr lang="en-US" err="1"/>
              <a:t>peuvent</a:t>
            </a:r>
            <a:r>
              <a:rPr lang="en-US"/>
              <a:t> </a:t>
            </a:r>
            <a:r>
              <a:rPr lang="en-US" err="1"/>
              <a:t>également</a:t>
            </a:r>
            <a:r>
              <a:rPr lang="en-US"/>
              <a:t> </a:t>
            </a:r>
            <a:r>
              <a:rPr lang="en-US" err="1"/>
              <a:t>discuter</a:t>
            </a:r>
            <a:r>
              <a:rPr lang="en-US"/>
              <a:t> avec </a:t>
            </a:r>
            <a:r>
              <a:rPr lang="en-US" err="1"/>
              <a:t>d’autres</a:t>
            </a:r>
            <a:r>
              <a:rPr lang="en-US"/>
              <a:t> </a:t>
            </a:r>
            <a:r>
              <a:rPr lang="en-US" err="1"/>
              <a:t>personnes</a:t>
            </a:r>
            <a:r>
              <a:rPr lang="en-US"/>
              <a:t> pendant </a:t>
            </a:r>
            <a:r>
              <a:rPr lang="en-US" err="1"/>
              <a:t>qu’ils</a:t>
            </a:r>
            <a:r>
              <a:rPr lang="en-US"/>
              <a:t> se </a:t>
            </a:r>
            <a:r>
              <a:rPr lang="en-US" err="1"/>
              <a:t>déplacent</a:t>
            </a:r>
            <a:r>
              <a:rPr lang="en-US"/>
              <a:t> dans </a:t>
            </a:r>
            <a:r>
              <a:rPr lang="en-US" err="1"/>
              <a:t>l’organisme</a:t>
            </a:r>
            <a:r>
              <a:rPr lang="en-US"/>
              <a:t>. Il se </a:t>
            </a:r>
            <a:r>
              <a:rPr lang="en-US" err="1"/>
              <a:t>peut</a:t>
            </a:r>
            <a:r>
              <a:rPr lang="en-US"/>
              <a:t> que les </a:t>
            </a:r>
            <a:r>
              <a:rPr lang="en-US" err="1"/>
              <a:t>visiteurs</a:t>
            </a:r>
            <a:r>
              <a:rPr lang="en-US"/>
              <a:t> </a:t>
            </a:r>
            <a:r>
              <a:rPr lang="en-US" err="1"/>
              <a:t>aient</a:t>
            </a:r>
            <a:r>
              <a:rPr lang="en-US"/>
              <a:t> </a:t>
            </a:r>
            <a:r>
              <a:rPr lang="en-US" err="1"/>
              <a:t>aussi</a:t>
            </a:r>
            <a:r>
              <a:rPr lang="en-US"/>
              <a:t> des discussions avec le personnel </a:t>
            </a:r>
            <a:r>
              <a:rPr lang="en-US" err="1"/>
              <a:t>d'encadrement</a:t>
            </a:r>
            <a:r>
              <a:rPr lang="en-US"/>
              <a:t> et les </a:t>
            </a:r>
            <a:r>
              <a:rPr lang="en-US" err="1"/>
              <a:t>autres</a:t>
            </a:r>
            <a:r>
              <a:rPr lang="en-US"/>
              <a:t> </a:t>
            </a:r>
            <a:r>
              <a:rPr lang="en-US" err="1"/>
              <a:t>membres</a:t>
            </a:r>
            <a:r>
              <a:rPr lang="en-US"/>
              <a:t> de </a:t>
            </a:r>
            <a:r>
              <a:rPr lang="en-US" err="1"/>
              <a:t>l’équipe</a:t>
            </a:r>
            <a:r>
              <a:rPr lang="en-US"/>
              <a:t> pour </a:t>
            </a:r>
            <a:r>
              <a:rPr lang="en-US" err="1"/>
              <a:t>avoir</a:t>
            </a:r>
            <a:r>
              <a:rPr lang="en-US"/>
              <a:t> plus </a:t>
            </a:r>
            <a:r>
              <a:rPr lang="en-US" err="1"/>
              <a:t>d'information</a:t>
            </a:r>
            <a:r>
              <a:rPr lang="en-US"/>
              <a:t> au </a:t>
            </a:r>
            <a:r>
              <a:rPr lang="en-US" err="1"/>
              <a:t>sujet</a:t>
            </a:r>
            <a:r>
              <a:rPr lang="en-US"/>
              <a:t> du </a:t>
            </a:r>
            <a:r>
              <a:rPr lang="en-US" err="1"/>
              <a:t>contexte</a:t>
            </a:r>
            <a:r>
              <a:rPr lang="en-US"/>
              <a:t> dans </a:t>
            </a:r>
            <a:r>
              <a:rPr lang="en-US" err="1"/>
              <a:t>lequel</a:t>
            </a:r>
            <a:r>
              <a:rPr lang="en-US"/>
              <a:t> le service </a:t>
            </a:r>
            <a:r>
              <a:rPr lang="en-US" err="1"/>
              <a:t>ou</a:t>
            </a:r>
            <a:r>
              <a:rPr lang="en-US"/>
              <a:t> le </a:t>
            </a:r>
            <a:r>
              <a:rPr lang="en-US" err="1"/>
              <a:t>programme</a:t>
            </a:r>
            <a:r>
              <a:rPr lang="en-US"/>
              <a:t> </a:t>
            </a:r>
            <a:r>
              <a:rPr lang="en-US" err="1"/>
              <a:t>est</a:t>
            </a:r>
            <a:r>
              <a:rPr lang="en-US"/>
              <a:t> </a:t>
            </a:r>
            <a:r>
              <a:rPr lang="en-US" err="1"/>
              <a:t>offert</a:t>
            </a:r>
            <a:r>
              <a:rPr lang="en-US"/>
              <a:t>, par </a:t>
            </a:r>
            <a:r>
              <a:rPr lang="en-US" err="1"/>
              <a:t>exemple</a:t>
            </a:r>
            <a:r>
              <a:rPr lang="en-US"/>
              <a:t>, un </a:t>
            </a:r>
            <a:r>
              <a:rPr lang="en-US" err="1"/>
              <a:t>aperçu</a:t>
            </a:r>
            <a:r>
              <a:rPr lang="en-US"/>
              <a:t> du </a:t>
            </a:r>
            <a:r>
              <a:rPr lang="en-US" err="1"/>
              <a:t>fonctionnement</a:t>
            </a:r>
            <a:r>
              <a:rPr lang="en-US"/>
              <a:t> d’un </a:t>
            </a:r>
            <a:r>
              <a:rPr lang="en-US" err="1"/>
              <a:t>programme</a:t>
            </a:r>
            <a:r>
              <a:rPr lang="en-US"/>
              <a:t> </a:t>
            </a:r>
            <a:r>
              <a:rPr lang="en-US" err="1"/>
              <a:t>clinique</a:t>
            </a:r>
            <a:r>
              <a:rPr lang="en-US"/>
              <a:t>. </a:t>
            </a:r>
            <a:r>
              <a:rPr lang="en-US" err="1"/>
              <a:t>Habituellement</a:t>
            </a:r>
            <a:r>
              <a:rPr lang="en-US"/>
              <a:t>, </a:t>
            </a:r>
            <a:r>
              <a:rPr lang="en-US" err="1"/>
              <a:t>ces</a:t>
            </a:r>
            <a:r>
              <a:rPr lang="en-US"/>
              <a:t> discussions </a:t>
            </a:r>
            <a:r>
              <a:rPr lang="en-US" err="1"/>
              <a:t>sont</a:t>
            </a:r>
            <a:r>
              <a:rPr lang="en-US"/>
              <a:t> </a:t>
            </a:r>
            <a:r>
              <a:rPr lang="en-US" err="1"/>
              <a:t>brèves</a:t>
            </a:r>
            <a:r>
              <a:rPr lang="en-US"/>
              <a:t> et </a:t>
            </a:r>
            <a:r>
              <a:rPr lang="en-US" err="1"/>
              <a:t>informelles</a:t>
            </a:r>
            <a:r>
              <a:rPr lang="en-US"/>
              <a:t>.</a:t>
            </a:r>
            <a:endParaRPr lang="fr-FR"/>
          </a:p>
          <a:p>
            <a:r>
              <a:rPr lang="en-US"/>
              <a:t>•Observer: les </a:t>
            </a:r>
            <a:r>
              <a:rPr lang="en-US" err="1"/>
              <a:t>visiteurs</a:t>
            </a:r>
            <a:r>
              <a:rPr lang="en-US"/>
              <a:t> </a:t>
            </a:r>
            <a:r>
              <a:rPr lang="en-US" err="1"/>
              <a:t>observent</a:t>
            </a:r>
            <a:r>
              <a:rPr lang="en-US"/>
              <a:t> les </a:t>
            </a:r>
            <a:r>
              <a:rPr lang="en-US" err="1"/>
              <a:t>processus</a:t>
            </a:r>
            <a:r>
              <a:rPr lang="en-US"/>
              <a:t>, les </a:t>
            </a:r>
            <a:r>
              <a:rPr lang="en-US" err="1"/>
              <a:t>procédures</a:t>
            </a:r>
            <a:r>
              <a:rPr lang="en-US"/>
              <a:t> et les </a:t>
            </a:r>
            <a:r>
              <a:rPr lang="en-US" err="1"/>
              <a:t>activités</a:t>
            </a:r>
            <a:r>
              <a:rPr lang="en-US"/>
              <a:t> de </a:t>
            </a:r>
            <a:r>
              <a:rPr lang="en-US" err="1"/>
              <a:t>soins</a:t>
            </a:r>
            <a:r>
              <a:rPr lang="en-US"/>
              <a:t> et services directs dans les </a:t>
            </a:r>
            <a:r>
              <a:rPr lang="en-US" err="1"/>
              <a:t>secteurs</a:t>
            </a:r>
            <a:r>
              <a:rPr lang="en-US"/>
              <a:t> de services.</a:t>
            </a:r>
            <a:endParaRPr lang="fr-FR"/>
          </a:p>
          <a:p>
            <a:r>
              <a:rPr lang="en-US"/>
              <a:t>•Consigner: les </a:t>
            </a:r>
            <a:r>
              <a:rPr lang="en-US" err="1"/>
              <a:t>visiteurs</a:t>
            </a:r>
            <a:r>
              <a:rPr lang="en-US"/>
              <a:t> </a:t>
            </a:r>
            <a:r>
              <a:rPr lang="en-US" err="1"/>
              <a:t>consignent</a:t>
            </a:r>
            <a:r>
              <a:rPr lang="en-US"/>
              <a:t> </a:t>
            </a:r>
            <a:r>
              <a:rPr lang="en-US" err="1"/>
              <a:t>leurs</a:t>
            </a:r>
            <a:r>
              <a:rPr lang="en-US"/>
              <a:t> perceptions et </a:t>
            </a:r>
            <a:r>
              <a:rPr lang="en-US" err="1"/>
              <a:t>leurs</a:t>
            </a:r>
            <a:r>
              <a:rPr lang="en-US"/>
              <a:t> observations au </a:t>
            </a:r>
            <a:r>
              <a:rPr lang="en-US" err="1"/>
              <a:t>sujet</a:t>
            </a:r>
            <a:r>
              <a:rPr lang="en-US"/>
              <a:t> de </a:t>
            </a:r>
            <a:r>
              <a:rPr lang="en-US" err="1"/>
              <a:t>ce</a:t>
            </a:r>
            <a:r>
              <a:rPr lang="en-US"/>
              <a:t> </a:t>
            </a:r>
            <a:r>
              <a:rPr lang="en-US" err="1"/>
              <a:t>qu'ils</a:t>
            </a:r>
            <a:r>
              <a:rPr lang="en-US"/>
              <a:t> </a:t>
            </a:r>
            <a:r>
              <a:rPr lang="en-US" err="1"/>
              <a:t>voient</a:t>
            </a:r>
            <a:r>
              <a:rPr lang="en-US"/>
              <a:t>, </a:t>
            </a:r>
            <a:r>
              <a:rPr lang="en-US" err="1"/>
              <a:t>entendent</a:t>
            </a:r>
            <a:r>
              <a:rPr lang="en-US"/>
              <a:t> et </a:t>
            </a:r>
            <a:r>
              <a:rPr lang="en-US" err="1"/>
              <a:t>lisent</a:t>
            </a:r>
            <a:r>
              <a:rPr lang="en-US"/>
              <a:t>.</a:t>
            </a:r>
            <a:endParaRPr lang="fr-FR"/>
          </a:p>
          <a:p>
            <a:endParaRPr lang="fr-CA"/>
          </a:p>
        </p:txBody>
      </p:sp>
      <p:sp>
        <p:nvSpPr>
          <p:cNvPr id="4" name="Espace réservé du numéro de diapositive 3"/>
          <p:cNvSpPr>
            <a:spLocks noGrp="1"/>
          </p:cNvSpPr>
          <p:nvPr>
            <p:ph type="sldNum" sz="quarter" idx="5"/>
          </p:nvPr>
        </p:nvSpPr>
        <p:spPr/>
        <p:txBody>
          <a:bodyPr/>
          <a:lstStyle/>
          <a:p>
            <a:fld id="{6401FE4D-3E8A-44FA-A907-674F022E5614}" type="slidenum">
              <a:rPr lang="fr-CA" smtClean="0"/>
              <a:t>9</a:t>
            </a:fld>
            <a:endParaRPr lang="fr-CA"/>
          </a:p>
        </p:txBody>
      </p:sp>
    </p:spTree>
    <p:extLst>
      <p:ext uri="{BB962C8B-B14F-4D97-AF65-F5344CB8AC3E}">
        <p14:creationId xmlns:p14="http://schemas.microsoft.com/office/powerpoint/2010/main" val="405212530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3240910" y="1122363"/>
            <a:ext cx="7427089" cy="2387600"/>
          </a:xfrm>
        </p:spPr>
        <p:txBody>
          <a:bodyPr anchor="b"/>
          <a:lstStyle>
            <a:lvl1pPr algn="l">
              <a:defRPr sz="6000">
                <a:solidFill>
                  <a:schemeClr val="bg2"/>
                </a:solidFill>
                <a:latin typeface="+mj-lt"/>
              </a:defRPr>
            </a:lvl1pPr>
          </a:lstStyle>
          <a:p>
            <a:r>
              <a:rPr lang="fr-FR"/>
              <a:t>Modifiez le style du titre</a:t>
            </a:r>
            <a:endParaRPr lang="fr-CA"/>
          </a:p>
        </p:txBody>
      </p:sp>
      <p:sp>
        <p:nvSpPr>
          <p:cNvPr id="3" name="Sous-titre 2"/>
          <p:cNvSpPr>
            <a:spLocks noGrp="1"/>
          </p:cNvSpPr>
          <p:nvPr>
            <p:ph type="subTitle" idx="1"/>
          </p:nvPr>
        </p:nvSpPr>
        <p:spPr>
          <a:xfrm>
            <a:off x="4653022" y="3602038"/>
            <a:ext cx="6014977" cy="1655762"/>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fr-CA"/>
          </a:p>
        </p:txBody>
      </p:sp>
      <p:sp>
        <p:nvSpPr>
          <p:cNvPr id="4" name="Espace réservé de la date 3"/>
          <p:cNvSpPr>
            <a:spLocks noGrp="1"/>
          </p:cNvSpPr>
          <p:nvPr>
            <p:ph type="dt" sz="half" idx="10"/>
          </p:nvPr>
        </p:nvSpPr>
        <p:spPr>
          <a:xfrm>
            <a:off x="838200" y="6356350"/>
            <a:ext cx="2743200" cy="365125"/>
          </a:xfrm>
          <a:prstGeom prst="rect">
            <a:avLst/>
          </a:prstGeom>
        </p:spPr>
        <p:txBody>
          <a:bodyPr/>
          <a:lstStyle>
            <a:lvl1pPr>
              <a:defRPr sz="1200">
                <a:solidFill>
                  <a:schemeClr val="tx1"/>
                </a:solidFill>
                <a:latin typeface="Arial" panose="020B0604020202020204" pitchFamily="34" charset="0"/>
                <a:cs typeface="Arial" panose="020B0604020202020204" pitchFamily="34" charset="0"/>
              </a:defRPr>
            </a:lvl1pPr>
          </a:lstStyle>
          <a:p>
            <a:fld id="{663DD480-2A77-4CAD-A009-FA5CCF66217C}" type="datetimeFigureOut">
              <a:rPr lang="fr-CA" smtClean="0">
                <a:solidFill>
                  <a:srgbClr val="181817"/>
                </a:solidFill>
              </a:rPr>
              <a:pPr/>
              <a:t>2024-09-16</a:t>
            </a:fld>
            <a:endParaRPr lang="fr-CA">
              <a:solidFill>
                <a:srgbClr val="181817"/>
              </a:solidFill>
            </a:endParaRPr>
          </a:p>
        </p:txBody>
      </p:sp>
      <p:sp>
        <p:nvSpPr>
          <p:cNvPr id="5" name="Espace réservé du pied de page 4"/>
          <p:cNvSpPr>
            <a:spLocks noGrp="1"/>
          </p:cNvSpPr>
          <p:nvPr>
            <p:ph type="ftr" sz="quarter" idx="11"/>
          </p:nvPr>
        </p:nvSpPr>
        <p:spPr>
          <a:xfrm>
            <a:off x="4038600" y="6356350"/>
            <a:ext cx="4114800" cy="365125"/>
          </a:xfrm>
          <a:prstGeom prst="rect">
            <a:avLst/>
          </a:prstGeom>
        </p:spPr>
        <p:txBody>
          <a:bodyPr/>
          <a:lstStyle>
            <a:lvl1pPr>
              <a:defRPr sz="1200">
                <a:solidFill>
                  <a:schemeClr val="tx1"/>
                </a:solidFill>
                <a:latin typeface="Arial" panose="020B0604020202020204" pitchFamily="34" charset="0"/>
                <a:cs typeface="Arial" panose="020B0604020202020204" pitchFamily="34" charset="0"/>
              </a:defRPr>
            </a:lvl1pPr>
          </a:lstStyle>
          <a:p>
            <a:endParaRPr lang="fr-CA">
              <a:solidFill>
                <a:srgbClr val="181817"/>
              </a:solidFill>
            </a:endParaRPr>
          </a:p>
        </p:txBody>
      </p:sp>
      <p:sp>
        <p:nvSpPr>
          <p:cNvPr id="6" name="Espace réservé du numéro de diapositive 5"/>
          <p:cNvSpPr>
            <a:spLocks noGrp="1"/>
          </p:cNvSpPr>
          <p:nvPr>
            <p:ph type="sldNum" sz="quarter" idx="12"/>
          </p:nvPr>
        </p:nvSpPr>
        <p:spPr>
          <a:xfrm>
            <a:off x="8610600" y="6356350"/>
            <a:ext cx="1088985" cy="365125"/>
          </a:xfrm>
          <a:prstGeom prst="rect">
            <a:avLst/>
          </a:prstGeom>
        </p:spPr>
        <p:txBody>
          <a:bodyPr/>
          <a:lstStyle>
            <a:lvl1pPr>
              <a:defRPr sz="1200">
                <a:solidFill>
                  <a:schemeClr val="tx1"/>
                </a:solidFill>
                <a:latin typeface="Arial" panose="020B0604020202020204" pitchFamily="34" charset="0"/>
                <a:cs typeface="Arial" panose="020B0604020202020204" pitchFamily="34" charset="0"/>
              </a:defRPr>
            </a:lvl1pPr>
          </a:lstStyle>
          <a:p>
            <a:fld id="{E6C6E2DA-C51A-4E5A-BC6F-C03DFAE86879}" type="slidenum">
              <a:rPr lang="fr-CA" smtClean="0">
                <a:solidFill>
                  <a:srgbClr val="181817"/>
                </a:solidFill>
              </a:rPr>
              <a:pPr/>
              <a:t>‹N°›</a:t>
            </a:fld>
            <a:endParaRPr lang="fr-CA">
              <a:solidFill>
                <a:srgbClr val="181817"/>
              </a:solidFill>
            </a:endParaRPr>
          </a:p>
        </p:txBody>
      </p:sp>
      <p:pic>
        <p:nvPicPr>
          <p:cNvPr id="8" name="Espace réservé du contenu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30103" y="6013654"/>
            <a:ext cx="1615239" cy="720158"/>
          </a:xfrm>
          <a:prstGeom prst="rect">
            <a:avLst/>
          </a:prstGeom>
        </p:spPr>
      </p:pic>
      <p:pic>
        <p:nvPicPr>
          <p:cNvPr id="9" name="Image 8"/>
          <p:cNvPicPr>
            <a:picLocks noChangeAspect="1"/>
          </p:cNvPicPr>
          <p:nvPr/>
        </p:nvPicPr>
        <p:blipFill rotWithShape="1">
          <a:blip r:embed="rId3" cstate="print">
            <a:extLst>
              <a:ext uri="{28A0092B-C50C-407E-A947-70E740481C1C}">
                <a14:useLocalDpi xmlns:a14="http://schemas.microsoft.com/office/drawing/2010/main" val="0"/>
              </a:ext>
            </a:extLst>
          </a:blip>
          <a:srcRect b="39112"/>
          <a:stretch/>
        </p:blipFill>
        <p:spPr>
          <a:xfrm rot="4650061">
            <a:off x="-1641551" y="464373"/>
            <a:ext cx="5704711" cy="4111565"/>
          </a:xfrm>
          <a:prstGeom prst="rect">
            <a:avLst/>
          </a:prstGeom>
        </p:spPr>
      </p:pic>
    </p:spTree>
    <p:extLst>
      <p:ext uri="{BB962C8B-B14F-4D97-AF65-F5344CB8AC3E}">
        <p14:creationId xmlns:p14="http://schemas.microsoft.com/office/powerpoint/2010/main" val="23659617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pic>
        <p:nvPicPr>
          <p:cNvPr id="12" name="Image 11"/>
          <p:cNvPicPr>
            <a:picLocks noChangeAspect="1"/>
          </p:cNvPicPr>
          <p:nvPr/>
        </p:nvPicPr>
        <p:blipFill rotWithShape="1">
          <a:blip r:embed="rId2" cstate="print">
            <a:extLst>
              <a:ext uri="{28A0092B-C50C-407E-A947-70E740481C1C}">
                <a14:useLocalDpi xmlns:a14="http://schemas.microsoft.com/office/drawing/2010/main" val="0"/>
              </a:ext>
            </a:extLst>
          </a:blip>
          <a:srcRect l="13188"/>
          <a:stretch/>
        </p:blipFill>
        <p:spPr>
          <a:xfrm rot="1796214">
            <a:off x="-610389" y="-468316"/>
            <a:ext cx="2528911" cy="3448233"/>
          </a:xfrm>
          <a:prstGeom prst="rect">
            <a:avLst/>
          </a:prstGeom>
        </p:spPr>
      </p:pic>
      <p:sp>
        <p:nvSpPr>
          <p:cNvPr id="2" name="Titre 1"/>
          <p:cNvSpPr>
            <a:spLocks noGrp="1"/>
          </p:cNvSpPr>
          <p:nvPr>
            <p:ph type="title"/>
          </p:nvPr>
        </p:nvSpPr>
        <p:spPr/>
        <p:txBody>
          <a:bodyPr/>
          <a:lstStyle>
            <a:lvl1pPr>
              <a:defRPr>
                <a:solidFill>
                  <a:schemeClr val="bg2"/>
                </a:solidFill>
              </a:defRPr>
            </a:lvl1pPr>
          </a:lstStyle>
          <a:p>
            <a:r>
              <a:rPr lang="fr-FR"/>
              <a:t>Modifiez le style du titre</a:t>
            </a:r>
            <a:endParaRPr lang="fr-CA"/>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8" name="Espace réservé de la date 3"/>
          <p:cNvSpPr>
            <a:spLocks noGrp="1"/>
          </p:cNvSpPr>
          <p:nvPr>
            <p:ph type="dt" sz="half" idx="10"/>
          </p:nvPr>
        </p:nvSpPr>
        <p:spPr>
          <a:xfrm>
            <a:off x="838200" y="6356350"/>
            <a:ext cx="2743200" cy="365125"/>
          </a:xfrm>
          <a:prstGeom prst="rect">
            <a:avLst/>
          </a:prstGeom>
        </p:spPr>
        <p:txBody>
          <a:bodyPr/>
          <a:lstStyle>
            <a:lvl1pPr>
              <a:defRPr sz="1200">
                <a:solidFill>
                  <a:schemeClr val="tx1"/>
                </a:solidFill>
                <a:latin typeface="Arial" panose="020B0604020202020204" pitchFamily="34" charset="0"/>
                <a:cs typeface="Arial" panose="020B0604020202020204" pitchFamily="34" charset="0"/>
              </a:defRPr>
            </a:lvl1pPr>
          </a:lstStyle>
          <a:p>
            <a:fld id="{663DD480-2A77-4CAD-A009-FA5CCF66217C}" type="datetimeFigureOut">
              <a:rPr lang="fr-CA" smtClean="0">
                <a:solidFill>
                  <a:srgbClr val="181817"/>
                </a:solidFill>
              </a:rPr>
              <a:pPr/>
              <a:t>2024-09-16</a:t>
            </a:fld>
            <a:endParaRPr lang="fr-CA">
              <a:solidFill>
                <a:srgbClr val="181817"/>
              </a:solidFill>
            </a:endParaRPr>
          </a:p>
        </p:txBody>
      </p:sp>
      <p:sp>
        <p:nvSpPr>
          <p:cNvPr id="9" name="Espace réservé du pied de page 4"/>
          <p:cNvSpPr>
            <a:spLocks noGrp="1"/>
          </p:cNvSpPr>
          <p:nvPr>
            <p:ph type="ftr" sz="quarter" idx="11"/>
          </p:nvPr>
        </p:nvSpPr>
        <p:spPr>
          <a:xfrm>
            <a:off x="4038600" y="6356350"/>
            <a:ext cx="4114800" cy="365125"/>
          </a:xfrm>
          <a:prstGeom prst="rect">
            <a:avLst/>
          </a:prstGeom>
        </p:spPr>
        <p:txBody>
          <a:bodyPr/>
          <a:lstStyle>
            <a:lvl1pPr>
              <a:defRPr sz="1200">
                <a:solidFill>
                  <a:schemeClr val="tx1"/>
                </a:solidFill>
                <a:latin typeface="Arial" panose="020B0604020202020204" pitchFamily="34" charset="0"/>
                <a:cs typeface="Arial" panose="020B0604020202020204" pitchFamily="34" charset="0"/>
              </a:defRPr>
            </a:lvl1pPr>
          </a:lstStyle>
          <a:p>
            <a:endParaRPr lang="fr-CA">
              <a:solidFill>
                <a:srgbClr val="181817"/>
              </a:solidFill>
            </a:endParaRPr>
          </a:p>
        </p:txBody>
      </p:sp>
      <p:sp>
        <p:nvSpPr>
          <p:cNvPr id="10" name="Espace réservé du numéro de diapositive 5"/>
          <p:cNvSpPr>
            <a:spLocks noGrp="1"/>
          </p:cNvSpPr>
          <p:nvPr>
            <p:ph type="sldNum" sz="quarter" idx="12"/>
          </p:nvPr>
        </p:nvSpPr>
        <p:spPr>
          <a:xfrm>
            <a:off x="8610600" y="6356350"/>
            <a:ext cx="1088985" cy="365125"/>
          </a:xfrm>
          <a:prstGeom prst="rect">
            <a:avLst/>
          </a:prstGeom>
        </p:spPr>
        <p:txBody>
          <a:bodyPr/>
          <a:lstStyle>
            <a:lvl1pPr>
              <a:defRPr sz="1200">
                <a:solidFill>
                  <a:schemeClr val="tx1"/>
                </a:solidFill>
                <a:latin typeface="Arial" panose="020B0604020202020204" pitchFamily="34" charset="0"/>
                <a:cs typeface="Arial" panose="020B0604020202020204" pitchFamily="34" charset="0"/>
              </a:defRPr>
            </a:lvl1pPr>
          </a:lstStyle>
          <a:p>
            <a:fld id="{E6C6E2DA-C51A-4E5A-BC6F-C03DFAE86879}" type="slidenum">
              <a:rPr lang="fr-CA" smtClean="0">
                <a:solidFill>
                  <a:srgbClr val="181817"/>
                </a:solidFill>
              </a:rPr>
              <a:pPr/>
              <a:t>‹N°›</a:t>
            </a:fld>
            <a:endParaRPr lang="fr-CA">
              <a:solidFill>
                <a:srgbClr val="181817"/>
              </a:solidFill>
            </a:endParaRPr>
          </a:p>
        </p:txBody>
      </p:sp>
    </p:spTree>
    <p:extLst>
      <p:ext uri="{BB962C8B-B14F-4D97-AF65-F5344CB8AC3E}">
        <p14:creationId xmlns:p14="http://schemas.microsoft.com/office/powerpoint/2010/main" val="7719264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Diapositive de fin">
    <p:spTree>
      <p:nvGrpSpPr>
        <p:cNvPr id="1" name=""/>
        <p:cNvGrpSpPr/>
        <p:nvPr/>
      </p:nvGrpSpPr>
      <p:grpSpPr>
        <a:xfrm>
          <a:off x="0" y="0"/>
          <a:ext cx="0" cy="0"/>
          <a:chOff x="0" y="0"/>
          <a:chExt cx="0" cy="0"/>
        </a:xfrm>
      </p:grpSpPr>
      <p:pic>
        <p:nvPicPr>
          <p:cNvPr id="9" name="Image 8"/>
          <p:cNvPicPr>
            <a:picLocks noChangeAspect="1"/>
          </p:cNvPicPr>
          <p:nvPr/>
        </p:nvPicPr>
        <p:blipFill rotWithShape="1">
          <a:blip r:embed="rId2" cstate="print">
            <a:extLst>
              <a:ext uri="{28A0092B-C50C-407E-A947-70E740481C1C}">
                <a14:useLocalDpi xmlns:a14="http://schemas.microsoft.com/office/drawing/2010/main" val="0"/>
              </a:ext>
            </a:extLst>
          </a:blip>
          <a:srcRect l="35969" t="10977"/>
          <a:stretch/>
        </p:blipFill>
        <p:spPr>
          <a:xfrm>
            <a:off x="-141668" y="-128789"/>
            <a:ext cx="2634722" cy="4335942"/>
          </a:xfrm>
          <a:prstGeom prst="rect">
            <a:avLst/>
          </a:prstGeom>
        </p:spPr>
      </p:pic>
      <p:sp>
        <p:nvSpPr>
          <p:cNvPr id="3" name="Espace réservé de la date 2"/>
          <p:cNvSpPr>
            <a:spLocks noGrp="1"/>
          </p:cNvSpPr>
          <p:nvPr>
            <p:ph type="dt" sz="half" idx="10"/>
          </p:nvPr>
        </p:nvSpPr>
        <p:spPr/>
        <p:txBody>
          <a:bodyPr/>
          <a:lstStyle/>
          <a:p>
            <a:fld id="{663DD480-2A77-4CAD-A009-FA5CCF66217C}" type="datetimeFigureOut">
              <a:rPr lang="fr-CA" smtClean="0">
                <a:solidFill>
                  <a:srgbClr val="181817"/>
                </a:solidFill>
              </a:rPr>
              <a:pPr/>
              <a:t>2024-09-16</a:t>
            </a:fld>
            <a:endParaRPr lang="fr-CA">
              <a:solidFill>
                <a:srgbClr val="181817"/>
              </a:solidFill>
            </a:endParaRPr>
          </a:p>
        </p:txBody>
      </p:sp>
      <p:sp>
        <p:nvSpPr>
          <p:cNvPr id="4" name="Espace réservé du pied de page 3"/>
          <p:cNvSpPr>
            <a:spLocks noGrp="1"/>
          </p:cNvSpPr>
          <p:nvPr>
            <p:ph type="ftr" sz="quarter" idx="11"/>
          </p:nvPr>
        </p:nvSpPr>
        <p:spPr/>
        <p:txBody>
          <a:bodyPr/>
          <a:lstStyle/>
          <a:p>
            <a:endParaRPr lang="fr-CA">
              <a:solidFill>
                <a:srgbClr val="181817"/>
              </a:solidFill>
            </a:endParaRPr>
          </a:p>
        </p:txBody>
      </p:sp>
      <p:sp>
        <p:nvSpPr>
          <p:cNvPr id="5" name="Espace réservé du numéro de diapositive 4"/>
          <p:cNvSpPr>
            <a:spLocks noGrp="1"/>
          </p:cNvSpPr>
          <p:nvPr>
            <p:ph type="sldNum" sz="quarter" idx="12"/>
          </p:nvPr>
        </p:nvSpPr>
        <p:spPr/>
        <p:txBody>
          <a:bodyPr/>
          <a:lstStyle/>
          <a:p>
            <a:fld id="{E6C6E2DA-C51A-4E5A-BC6F-C03DFAE86879}" type="slidenum">
              <a:rPr lang="fr-CA" smtClean="0">
                <a:solidFill>
                  <a:srgbClr val="181817"/>
                </a:solidFill>
              </a:rPr>
              <a:pPr/>
              <a:t>‹N°›</a:t>
            </a:fld>
            <a:endParaRPr lang="fr-CA">
              <a:solidFill>
                <a:srgbClr val="181817"/>
              </a:solidFill>
            </a:endParaRPr>
          </a:p>
        </p:txBody>
      </p:sp>
      <p:sp>
        <p:nvSpPr>
          <p:cNvPr id="10" name="Titre 3"/>
          <p:cNvSpPr txBox="1">
            <a:spLocks/>
          </p:cNvSpPr>
          <p:nvPr userDrawn="1"/>
        </p:nvSpPr>
        <p:spPr>
          <a:xfrm>
            <a:off x="2514744" y="2146206"/>
            <a:ext cx="9361300" cy="1089209"/>
          </a:xfrm>
          <a:prstGeom prst="rect">
            <a:avLst/>
          </a:prstGeom>
        </p:spPr>
        <p:txBody>
          <a:bodyPr vert="horz" lIns="91440" tIns="45720" rIns="91440" bIns="45720" rtlCol="0" anchor="t">
            <a:normAutofit fontScale="97500" lnSpcReduction="10000"/>
          </a:bodyPr>
          <a:lstStyle>
            <a:lvl1pPr algn="r" defTabSz="914400" rtl="0" eaLnBrk="1" latinLnBrk="0" hangingPunct="1">
              <a:lnSpc>
                <a:spcPct val="90000"/>
              </a:lnSpc>
              <a:spcBef>
                <a:spcPct val="0"/>
              </a:spcBef>
              <a:buNone/>
              <a:defRPr sz="4400" kern="1200">
                <a:solidFill>
                  <a:schemeClr val="bg2"/>
                </a:solidFill>
                <a:latin typeface="+mj-lt"/>
                <a:ea typeface="+mj-ea"/>
                <a:cs typeface="+mj-cs"/>
              </a:defRPr>
            </a:lvl1pPr>
          </a:lstStyle>
          <a:p>
            <a:pPr algn="ctr"/>
            <a:r>
              <a:rPr lang="fr-CA" b="1">
                <a:solidFill>
                  <a:srgbClr val="767171"/>
                </a:solidFill>
                <a:cs typeface="Aharoni" panose="02010803020104030203" pitchFamily="2" charset="-79"/>
              </a:rPr>
              <a:t>CIUSSS </a:t>
            </a:r>
            <a:br>
              <a:rPr lang="fr-CA" b="1">
                <a:solidFill>
                  <a:srgbClr val="767171"/>
                </a:solidFill>
                <a:cs typeface="Aharoni" panose="02010803020104030203" pitchFamily="2" charset="-79"/>
              </a:rPr>
            </a:br>
            <a:r>
              <a:rPr lang="fr-CA" sz="3200" b="1">
                <a:solidFill>
                  <a:srgbClr val="767171"/>
                </a:solidFill>
                <a:cs typeface="Aharoni" panose="02010803020104030203" pitchFamily="2" charset="-79"/>
              </a:rPr>
              <a:t>de l’Est-de-l’Île-de-Montréal</a:t>
            </a:r>
          </a:p>
        </p:txBody>
      </p:sp>
      <p:sp>
        <p:nvSpPr>
          <p:cNvPr id="11" name="Titre 3"/>
          <p:cNvSpPr txBox="1">
            <a:spLocks/>
          </p:cNvSpPr>
          <p:nvPr userDrawn="1"/>
        </p:nvSpPr>
        <p:spPr>
          <a:xfrm>
            <a:off x="2500566" y="3235415"/>
            <a:ext cx="9368389" cy="468708"/>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Arial Black" pitchFamily="34" charset="0"/>
                <a:ea typeface="+mj-ea"/>
                <a:cs typeface="+mj-cs"/>
              </a:defRPr>
            </a:lvl1pPr>
          </a:lstStyle>
          <a:p>
            <a:r>
              <a:rPr lang="fr-CA" sz="4000" b="1">
                <a:solidFill>
                  <a:schemeClr val="bg2"/>
                </a:solidFill>
                <a:cs typeface="Aharoni" panose="02010803020104030203" pitchFamily="2" charset="-79"/>
              </a:rPr>
              <a:t>www.ciusss-estmtl.gouv.qc.ca</a:t>
            </a:r>
            <a:endParaRPr lang="fr-CA" sz="3200" b="1">
              <a:solidFill>
                <a:schemeClr val="bg2"/>
              </a:solidFill>
              <a:cs typeface="Aharoni" panose="02010803020104030203" pitchFamily="2" charset="-79"/>
            </a:endParaRPr>
          </a:p>
        </p:txBody>
      </p:sp>
    </p:spTree>
    <p:extLst>
      <p:ext uri="{BB962C8B-B14F-4D97-AF65-F5344CB8AC3E}">
        <p14:creationId xmlns:p14="http://schemas.microsoft.com/office/powerpoint/2010/main" val="14796904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lvl1pPr>
              <a:defRPr>
                <a:solidFill>
                  <a:schemeClr val="bg2"/>
                </a:solidFill>
              </a:defRPr>
            </a:lvl1pPr>
          </a:lstStyle>
          <a:p>
            <a:r>
              <a:rPr lang="fr-FR"/>
              <a:t>Modifiez le style du titre</a:t>
            </a:r>
            <a:endParaRPr lang="fr-CA"/>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7" name="Espace réservé de la date 3"/>
          <p:cNvSpPr>
            <a:spLocks noGrp="1"/>
          </p:cNvSpPr>
          <p:nvPr>
            <p:ph type="dt" sz="half" idx="10"/>
          </p:nvPr>
        </p:nvSpPr>
        <p:spPr>
          <a:xfrm>
            <a:off x="838200" y="6356350"/>
            <a:ext cx="2743200" cy="365125"/>
          </a:xfrm>
          <a:prstGeom prst="rect">
            <a:avLst/>
          </a:prstGeom>
        </p:spPr>
        <p:txBody>
          <a:bodyPr/>
          <a:lstStyle>
            <a:lvl1pPr>
              <a:defRPr sz="1200">
                <a:solidFill>
                  <a:schemeClr val="tx1"/>
                </a:solidFill>
                <a:latin typeface="Arial" panose="020B0604020202020204" pitchFamily="34" charset="0"/>
                <a:cs typeface="Arial" panose="020B0604020202020204" pitchFamily="34" charset="0"/>
              </a:defRPr>
            </a:lvl1pPr>
          </a:lstStyle>
          <a:p>
            <a:fld id="{663DD480-2A77-4CAD-A009-FA5CCF66217C}" type="datetimeFigureOut">
              <a:rPr lang="fr-CA" smtClean="0">
                <a:solidFill>
                  <a:srgbClr val="181817"/>
                </a:solidFill>
              </a:rPr>
              <a:pPr/>
              <a:t>2024-09-16</a:t>
            </a:fld>
            <a:endParaRPr lang="fr-CA">
              <a:solidFill>
                <a:srgbClr val="181817"/>
              </a:solidFill>
            </a:endParaRPr>
          </a:p>
        </p:txBody>
      </p:sp>
      <p:sp>
        <p:nvSpPr>
          <p:cNvPr id="8" name="Espace réservé du pied de page 4"/>
          <p:cNvSpPr>
            <a:spLocks noGrp="1"/>
          </p:cNvSpPr>
          <p:nvPr>
            <p:ph type="ftr" sz="quarter" idx="11"/>
          </p:nvPr>
        </p:nvSpPr>
        <p:spPr>
          <a:xfrm>
            <a:off x="4038600" y="6356350"/>
            <a:ext cx="4114800" cy="365125"/>
          </a:xfrm>
          <a:prstGeom prst="rect">
            <a:avLst/>
          </a:prstGeom>
        </p:spPr>
        <p:txBody>
          <a:bodyPr/>
          <a:lstStyle>
            <a:lvl1pPr>
              <a:defRPr sz="1200">
                <a:solidFill>
                  <a:schemeClr val="tx1"/>
                </a:solidFill>
                <a:latin typeface="Arial" panose="020B0604020202020204" pitchFamily="34" charset="0"/>
                <a:cs typeface="Arial" panose="020B0604020202020204" pitchFamily="34" charset="0"/>
              </a:defRPr>
            </a:lvl1pPr>
          </a:lstStyle>
          <a:p>
            <a:endParaRPr lang="fr-CA">
              <a:solidFill>
                <a:srgbClr val="181817"/>
              </a:solidFill>
            </a:endParaRPr>
          </a:p>
        </p:txBody>
      </p:sp>
      <p:sp>
        <p:nvSpPr>
          <p:cNvPr id="9" name="Espace réservé du numéro de diapositive 5"/>
          <p:cNvSpPr>
            <a:spLocks noGrp="1"/>
          </p:cNvSpPr>
          <p:nvPr>
            <p:ph type="sldNum" sz="quarter" idx="12"/>
          </p:nvPr>
        </p:nvSpPr>
        <p:spPr>
          <a:xfrm>
            <a:off x="8610600" y="6356350"/>
            <a:ext cx="1088985" cy="365125"/>
          </a:xfrm>
          <a:prstGeom prst="rect">
            <a:avLst/>
          </a:prstGeom>
        </p:spPr>
        <p:txBody>
          <a:bodyPr/>
          <a:lstStyle>
            <a:lvl1pPr>
              <a:defRPr sz="1200">
                <a:solidFill>
                  <a:schemeClr val="tx1"/>
                </a:solidFill>
                <a:latin typeface="Arial" panose="020B0604020202020204" pitchFamily="34" charset="0"/>
                <a:cs typeface="Arial" panose="020B0604020202020204" pitchFamily="34" charset="0"/>
              </a:defRPr>
            </a:lvl1pPr>
          </a:lstStyle>
          <a:p>
            <a:fld id="{E6C6E2DA-C51A-4E5A-BC6F-C03DFAE86879}" type="slidenum">
              <a:rPr lang="fr-CA" smtClean="0">
                <a:solidFill>
                  <a:srgbClr val="181817"/>
                </a:solidFill>
              </a:rPr>
              <a:pPr/>
              <a:t>‹N°›</a:t>
            </a:fld>
            <a:endParaRPr lang="fr-CA">
              <a:solidFill>
                <a:srgbClr val="181817"/>
              </a:solidFill>
            </a:endParaRPr>
          </a:p>
        </p:txBody>
      </p:sp>
    </p:spTree>
    <p:extLst>
      <p:ext uri="{BB962C8B-B14F-4D97-AF65-F5344CB8AC3E}">
        <p14:creationId xmlns:p14="http://schemas.microsoft.com/office/powerpoint/2010/main" val="4660843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type="tx">
  <p:cSld name="Blank">
    <p:spTree>
      <p:nvGrpSpPr>
        <p:cNvPr id="1" name="Shape 51"/>
        <p:cNvGrpSpPr/>
        <p:nvPr/>
      </p:nvGrpSpPr>
      <p:grpSpPr>
        <a:xfrm>
          <a:off x="0" y="0"/>
          <a:ext cx="0" cy="0"/>
          <a:chOff x="0" y="0"/>
          <a:chExt cx="0" cy="0"/>
        </a:xfrm>
      </p:grpSpPr>
    </p:spTree>
    <p:extLst>
      <p:ext uri="{BB962C8B-B14F-4D97-AF65-F5344CB8AC3E}">
        <p14:creationId xmlns:p14="http://schemas.microsoft.com/office/powerpoint/2010/main" val="28489887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chemeClr val="bg2"/>
                </a:solidFill>
              </a:defRPr>
            </a:lvl1pPr>
          </a:lstStyle>
          <a:p>
            <a:r>
              <a:rPr lang="fr-FR"/>
              <a:t>Modifiez le style du titre</a:t>
            </a:r>
            <a:endParaRPr lang="fr-CA"/>
          </a:p>
        </p:txBody>
      </p:sp>
      <p:sp>
        <p:nvSpPr>
          <p:cNvPr id="3" name="Espace réservé du contenu 2"/>
          <p:cNvSpPr>
            <a:spLocks noGrp="1"/>
          </p:cNvSpPr>
          <p:nvPr>
            <p:ph idx="1"/>
          </p:nvPr>
        </p:nvSpPr>
        <p:spPr>
          <a:xfrm>
            <a:off x="838200" y="2032986"/>
            <a:ext cx="10515600" cy="3893252"/>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8" name="Espace réservé de la date 3"/>
          <p:cNvSpPr>
            <a:spLocks noGrp="1"/>
          </p:cNvSpPr>
          <p:nvPr>
            <p:ph type="dt" sz="half" idx="10"/>
          </p:nvPr>
        </p:nvSpPr>
        <p:spPr>
          <a:xfrm>
            <a:off x="838200" y="6356350"/>
            <a:ext cx="2743200" cy="365125"/>
          </a:xfrm>
          <a:prstGeom prst="rect">
            <a:avLst/>
          </a:prstGeom>
        </p:spPr>
        <p:txBody>
          <a:bodyPr/>
          <a:lstStyle>
            <a:lvl1pPr>
              <a:defRPr sz="1200">
                <a:solidFill>
                  <a:schemeClr val="tx1"/>
                </a:solidFill>
                <a:latin typeface="Arial" panose="020B0604020202020204" pitchFamily="34" charset="0"/>
                <a:cs typeface="Arial" panose="020B0604020202020204" pitchFamily="34" charset="0"/>
              </a:defRPr>
            </a:lvl1pPr>
          </a:lstStyle>
          <a:p>
            <a:fld id="{663DD480-2A77-4CAD-A009-FA5CCF66217C}" type="datetimeFigureOut">
              <a:rPr lang="fr-CA" smtClean="0">
                <a:solidFill>
                  <a:srgbClr val="181817"/>
                </a:solidFill>
              </a:rPr>
              <a:pPr/>
              <a:t>2024-09-16</a:t>
            </a:fld>
            <a:endParaRPr lang="fr-CA">
              <a:solidFill>
                <a:srgbClr val="181817"/>
              </a:solidFill>
            </a:endParaRPr>
          </a:p>
        </p:txBody>
      </p:sp>
      <p:sp>
        <p:nvSpPr>
          <p:cNvPr id="9" name="Espace réservé du pied de page 4"/>
          <p:cNvSpPr>
            <a:spLocks noGrp="1"/>
          </p:cNvSpPr>
          <p:nvPr>
            <p:ph type="ftr" sz="quarter" idx="11"/>
          </p:nvPr>
        </p:nvSpPr>
        <p:spPr>
          <a:xfrm>
            <a:off x="4038600" y="6356350"/>
            <a:ext cx="4114800" cy="365125"/>
          </a:xfrm>
          <a:prstGeom prst="rect">
            <a:avLst/>
          </a:prstGeom>
        </p:spPr>
        <p:txBody>
          <a:bodyPr/>
          <a:lstStyle>
            <a:lvl1pPr>
              <a:defRPr sz="1200">
                <a:solidFill>
                  <a:schemeClr val="tx1"/>
                </a:solidFill>
                <a:latin typeface="Arial" panose="020B0604020202020204" pitchFamily="34" charset="0"/>
                <a:cs typeface="Arial" panose="020B0604020202020204" pitchFamily="34" charset="0"/>
              </a:defRPr>
            </a:lvl1pPr>
          </a:lstStyle>
          <a:p>
            <a:endParaRPr lang="fr-CA">
              <a:solidFill>
                <a:srgbClr val="181817"/>
              </a:solidFill>
            </a:endParaRPr>
          </a:p>
        </p:txBody>
      </p:sp>
      <p:sp>
        <p:nvSpPr>
          <p:cNvPr id="10" name="Espace réservé du numéro de diapositive 5"/>
          <p:cNvSpPr>
            <a:spLocks noGrp="1"/>
          </p:cNvSpPr>
          <p:nvPr>
            <p:ph type="sldNum" sz="quarter" idx="12"/>
          </p:nvPr>
        </p:nvSpPr>
        <p:spPr>
          <a:xfrm>
            <a:off x="8610600" y="6356350"/>
            <a:ext cx="1088985" cy="365125"/>
          </a:xfrm>
          <a:prstGeom prst="rect">
            <a:avLst/>
          </a:prstGeom>
        </p:spPr>
        <p:txBody>
          <a:bodyPr/>
          <a:lstStyle>
            <a:lvl1pPr>
              <a:defRPr sz="1200">
                <a:solidFill>
                  <a:schemeClr val="tx1"/>
                </a:solidFill>
                <a:latin typeface="Arial" panose="020B0604020202020204" pitchFamily="34" charset="0"/>
                <a:cs typeface="Arial" panose="020B0604020202020204" pitchFamily="34" charset="0"/>
              </a:defRPr>
            </a:lvl1pPr>
          </a:lstStyle>
          <a:p>
            <a:fld id="{E6C6E2DA-C51A-4E5A-BC6F-C03DFAE86879}" type="slidenum">
              <a:rPr lang="fr-CA" smtClean="0">
                <a:solidFill>
                  <a:srgbClr val="181817"/>
                </a:solidFill>
              </a:rPr>
              <a:pPr/>
              <a:t>‹N°›</a:t>
            </a:fld>
            <a:endParaRPr lang="fr-CA">
              <a:solidFill>
                <a:srgbClr val="181817"/>
              </a:solidFill>
            </a:endParaRPr>
          </a:p>
        </p:txBody>
      </p:sp>
      <p:pic>
        <p:nvPicPr>
          <p:cNvPr id="11" name="Image 10"/>
          <p:cNvPicPr>
            <a:picLocks noChangeAspect="1"/>
          </p:cNvPicPr>
          <p:nvPr/>
        </p:nvPicPr>
        <p:blipFill rotWithShape="1">
          <a:blip r:embed="rId2" cstate="print">
            <a:extLst>
              <a:ext uri="{28A0092B-C50C-407E-A947-70E740481C1C}">
                <a14:useLocalDpi xmlns:a14="http://schemas.microsoft.com/office/drawing/2010/main" val="0"/>
              </a:ext>
            </a:extLst>
          </a:blip>
          <a:srcRect l="21547" r="13837" b="56645"/>
          <a:stretch/>
        </p:blipFill>
        <p:spPr>
          <a:xfrm rot="6345719">
            <a:off x="-557535" y="-123504"/>
            <a:ext cx="2685625" cy="2132958"/>
          </a:xfrm>
          <a:prstGeom prst="rect">
            <a:avLst/>
          </a:prstGeom>
        </p:spPr>
      </p:pic>
    </p:spTree>
    <p:extLst>
      <p:ext uri="{BB962C8B-B14F-4D97-AF65-F5344CB8AC3E}">
        <p14:creationId xmlns:p14="http://schemas.microsoft.com/office/powerpoint/2010/main" val="8395781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bg>
      <p:bgPr>
        <a:solidFill>
          <a:srgbClr val="F79200"/>
        </a:solidFill>
        <a:effectLst/>
      </p:bgPr>
    </p:bg>
    <p:spTree>
      <p:nvGrpSpPr>
        <p:cNvPr id="1" name=""/>
        <p:cNvGrpSpPr/>
        <p:nvPr/>
      </p:nvGrpSpPr>
      <p:grpSpPr>
        <a:xfrm>
          <a:off x="0" y="0"/>
          <a:ext cx="0" cy="0"/>
          <a:chOff x="0" y="0"/>
          <a:chExt cx="0" cy="0"/>
        </a:xfrm>
      </p:grpSpPr>
      <p:sp>
        <p:nvSpPr>
          <p:cNvPr id="7" name="Rectangle 6"/>
          <p:cNvSpPr/>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solidFill>
                <a:prstClr val="white"/>
              </a:solidFill>
            </a:endParaRPr>
          </a:p>
        </p:txBody>
      </p:sp>
      <p:pic>
        <p:nvPicPr>
          <p:cNvPr id="13" name="Imag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27556" y="6013654"/>
            <a:ext cx="1612331" cy="720719"/>
          </a:xfrm>
          <a:prstGeom prst="rect">
            <a:avLst/>
          </a:prstGeom>
        </p:spPr>
      </p:pic>
      <p:sp>
        <p:nvSpPr>
          <p:cNvPr id="2" name="Titre 1"/>
          <p:cNvSpPr>
            <a:spLocks noGrp="1"/>
          </p:cNvSpPr>
          <p:nvPr>
            <p:ph type="title"/>
          </p:nvPr>
        </p:nvSpPr>
        <p:spPr>
          <a:xfrm>
            <a:off x="831850" y="1512966"/>
            <a:ext cx="10515600" cy="2852737"/>
          </a:xfrm>
        </p:spPr>
        <p:txBody>
          <a:bodyPr anchor="b"/>
          <a:lstStyle>
            <a:lvl1pPr algn="r">
              <a:defRPr sz="6000">
                <a:solidFill>
                  <a:schemeClr val="bg1"/>
                </a:solidFill>
              </a:defRPr>
            </a:lvl1pPr>
          </a:lstStyle>
          <a:p>
            <a:r>
              <a:rPr lang="fr-FR"/>
              <a:t>Modifiez le style du titre</a:t>
            </a:r>
            <a:endParaRPr lang="fr-CA"/>
          </a:p>
        </p:txBody>
      </p:sp>
      <p:sp>
        <p:nvSpPr>
          <p:cNvPr id="3" name="Espace réservé du texte 2"/>
          <p:cNvSpPr>
            <a:spLocks noGrp="1"/>
          </p:cNvSpPr>
          <p:nvPr>
            <p:ph type="body" idx="1"/>
          </p:nvPr>
        </p:nvSpPr>
        <p:spPr>
          <a:xfrm>
            <a:off x="831850" y="4392691"/>
            <a:ext cx="10515600" cy="1500187"/>
          </a:xfrm>
        </p:spPr>
        <p:txBody>
          <a:bodyPr/>
          <a:lstStyle>
            <a:lvl1pPr marL="0" indent="0" algn="r">
              <a:buNone/>
              <a:defRPr sz="2400">
                <a:solidFill>
                  <a:schemeClr val="bg2">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Modifiez les styles du texte du masque</a:t>
            </a:r>
          </a:p>
        </p:txBody>
      </p:sp>
      <p:sp>
        <p:nvSpPr>
          <p:cNvPr id="8" name="Espace réservé de la date 3"/>
          <p:cNvSpPr>
            <a:spLocks noGrp="1"/>
          </p:cNvSpPr>
          <p:nvPr>
            <p:ph type="dt" sz="half" idx="10"/>
          </p:nvPr>
        </p:nvSpPr>
        <p:spPr>
          <a:xfrm>
            <a:off x="838200" y="6356350"/>
            <a:ext cx="2743200" cy="365125"/>
          </a:xfrm>
          <a:prstGeom prst="rect">
            <a:avLst/>
          </a:prstGeom>
        </p:spPr>
        <p:txBody>
          <a:bodyPr/>
          <a:lstStyle>
            <a:lvl1pPr>
              <a:defRPr sz="1200">
                <a:solidFill>
                  <a:schemeClr val="tx1"/>
                </a:solidFill>
                <a:latin typeface="Arial" panose="020B0604020202020204" pitchFamily="34" charset="0"/>
                <a:cs typeface="Arial" panose="020B0604020202020204" pitchFamily="34" charset="0"/>
              </a:defRPr>
            </a:lvl1pPr>
          </a:lstStyle>
          <a:p>
            <a:fld id="{663DD480-2A77-4CAD-A009-FA5CCF66217C}" type="datetimeFigureOut">
              <a:rPr lang="fr-CA" smtClean="0">
                <a:solidFill>
                  <a:srgbClr val="181817"/>
                </a:solidFill>
              </a:rPr>
              <a:pPr/>
              <a:t>2024-09-16</a:t>
            </a:fld>
            <a:endParaRPr lang="fr-CA">
              <a:solidFill>
                <a:srgbClr val="181817"/>
              </a:solidFill>
            </a:endParaRPr>
          </a:p>
        </p:txBody>
      </p:sp>
      <p:sp>
        <p:nvSpPr>
          <p:cNvPr id="9" name="Espace réservé du pied de page 4"/>
          <p:cNvSpPr>
            <a:spLocks noGrp="1"/>
          </p:cNvSpPr>
          <p:nvPr>
            <p:ph type="ftr" sz="quarter" idx="11"/>
          </p:nvPr>
        </p:nvSpPr>
        <p:spPr>
          <a:xfrm>
            <a:off x="4038600" y="6356350"/>
            <a:ext cx="4114800" cy="365125"/>
          </a:xfrm>
          <a:prstGeom prst="rect">
            <a:avLst/>
          </a:prstGeom>
        </p:spPr>
        <p:txBody>
          <a:bodyPr/>
          <a:lstStyle>
            <a:lvl1pPr>
              <a:defRPr sz="1200">
                <a:solidFill>
                  <a:schemeClr val="tx1"/>
                </a:solidFill>
                <a:latin typeface="Arial" panose="020B0604020202020204" pitchFamily="34" charset="0"/>
                <a:cs typeface="Arial" panose="020B0604020202020204" pitchFamily="34" charset="0"/>
              </a:defRPr>
            </a:lvl1pPr>
          </a:lstStyle>
          <a:p>
            <a:endParaRPr lang="fr-CA">
              <a:solidFill>
                <a:srgbClr val="181817"/>
              </a:solidFill>
            </a:endParaRPr>
          </a:p>
        </p:txBody>
      </p:sp>
      <p:sp>
        <p:nvSpPr>
          <p:cNvPr id="10" name="Espace réservé du numéro de diapositive 5"/>
          <p:cNvSpPr>
            <a:spLocks noGrp="1"/>
          </p:cNvSpPr>
          <p:nvPr>
            <p:ph type="sldNum" sz="quarter" idx="12"/>
          </p:nvPr>
        </p:nvSpPr>
        <p:spPr>
          <a:xfrm>
            <a:off x="8610600" y="6356350"/>
            <a:ext cx="1088985" cy="365125"/>
          </a:xfrm>
          <a:prstGeom prst="rect">
            <a:avLst/>
          </a:prstGeom>
        </p:spPr>
        <p:txBody>
          <a:bodyPr/>
          <a:lstStyle>
            <a:lvl1pPr>
              <a:defRPr sz="1200">
                <a:solidFill>
                  <a:schemeClr val="tx1"/>
                </a:solidFill>
                <a:latin typeface="Arial" panose="020B0604020202020204" pitchFamily="34" charset="0"/>
                <a:cs typeface="Arial" panose="020B0604020202020204" pitchFamily="34" charset="0"/>
              </a:defRPr>
            </a:lvl1pPr>
          </a:lstStyle>
          <a:p>
            <a:fld id="{E6C6E2DA-C51A-4E5A-BC6F-C03DFAE86879}" type="slidenum">
              <a:rPr lang="fr-CA" smtClean="0">
                <a:solidFill>
                  <a:srgbClr val="181817"/>
                </a:solidFill>
              </a:rPr>
              <a:pPr/>
              <a:t>‹N°›</a:t>
            </a:fld>
            <a:endParaRPr lang="fr-CA">
              <a:solidFill>
                <a:srgbClr val="181817"/>
              </a:solidFill>
            </a:endParaRPr>
          </a:p>
        </p:txBody>
      </p:sp>
      <p:pic>
        <p:nvPicPr>
          <p:cNvPr id="12" name="Image 11"/>
          <p:cNvPicPr>
            <a:picLocks noChangeAspect="1"/>
          </p:cNvPicPr>
          <p:nvPr/>
        </p:nvPicPr>
        <p:blipFill rotWithShape="1">
          <a:blip r:embed="rId3" cstate="print">
            <a:extLst>
              <a:ext uri="{28A0092B-C50C-407E-A947-70E740481C1C}">
                <a14:useLocalDpi xmlns:a14="http://schemas.microsoft.com/office/drawing/2010/main" val="0"/>
              </a:ext>
            </a:extLst>
          </a:blip>
          <a:srcRect l="9700" t="8667"/>
          <a:stretch/>
        </p:blipFill>
        <p:spPr>
          <a:xfrm rot="3029273">
            <a:off x="12491" y="-1096996"/>
            <a:ext cx="2839917" cy="3400033"/>
          </a:xfrm>
          <a:prstGeom prst="rect">
            <a:avLst/>
          </a:prstGeom>
        </p:spPr>
      </p:pic>
    </p:spTree>
    <p:extLst>
      <p:ext uri="{BB962C8B-B14F-4D97-AF65-F5344CB8AC3E}">
        <p14:creationId xmlns:p14="http://schemas.microsoft.com/office/powerpoint/2010/main" val="39216912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pic>
        <p:nvPicPr>
          <p:cNvPr id="12" name="Image 11"/>
          <p:cNvPicPr>
            <a:picLocks noChangeAspect="1"/>
          </p:cNvPicPr>
          <p:nvPr/>
        </p:nvPicPr>
        <p:blipFill rotWithShape="1">
          <a:blip r:embed="rId2" cstate="print">
            <a:extLst>
              <a:ext uri="{28A0092B-C50C-407E-A947-70E740481C1C}">
                <a14:useLocalDpi xmlns:a14="http://schemas.microsoft.com/office/drawing/2010/main" val="0"/>
              </a:ext>
            </a:extLst>
          </a:blip>
          <a:srcRect l="33422" t="5699" b="15921"/>
          <a:stretch/>
        </p:blipFill>
        <p:spPr>
          <a:xfrm rot="20174779">
            <a:off x="-347299" y="4946796"/>
            <a:ext cx="1599880" cy="2229470"/>
          </a:xfrm>
          <a:prstGeom prst="rect">
            <a:avLst/>
          </a:prstGeom>
        </p:spPr>
      </p:pic>
      <p:sp>
        <p:nvSpPr>
          <p:cNvPr id="2" name="Titre 1"/>
          <p:cNvSpPr>
            <a:spLocks noGrp="1"/>
          </p:cNvSpPr>
          <p:nvPr>
            <p:ph type="title"/>
          </p:nvPr>
        </p:nvSpPr>
        <p:spPr/>
        <p:txBody>
          <a:bodyPr/>
          <a:lstStyle>
            <a:lvl1pPr>
              <a:defRPr>
                <a:solidFill>
                  <a:schemeClr val="bg2"/>
                </a:solidFill>
              </a:defRPr>
            </a:lvl1pPr>
          </a:lstStyle>
          <a:p>
            <a:r>
              <a:rPr lang="fr-FR"/>
              <a:t>Modifiez le style du titre</a:t>
            </a:r>
            <a:endParaRPr lang="fr-CA"/>
          </a:p>
        </p:txBody>
      </p:sp>
      <p:sp>
        <p:nvSpPr>
          <p:cNvPr id="3" name="Espace réservé du contenu 2"/>
          <p:cNvSpPr>
            <a:spLocks noGrp="1"/>
          </p:cNvSpPr>
          <p:nvPr>
            <p:ph sz="half" idx="1"/>
          </p:nvPr>
        </p:nvSpPr>
        <p:spPr>
          <a:xfrm>
            <a:off x="838200" y="1825625"/>
            <a:ext cx="5181600" cy="4123762"/>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u contenu 3"/>
          <p:cNvSpPr>
            <a:spLocks noGrp="1"/>
          </p:cNvSpPr>
          <p:nvPr>
            <p:ph sz="half" idx="2"/>
          </p:nvPr>
        </p:nvSpPr>
        <p:spPr>
          <a:xfrm>
            <a:off x="6172200" y="1825625"/>
            <a:ext cx="5181600" cy="4123762"/>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9" name="Espace réservé de la date 3"/>
          <p:cNvSpPr>
            <a:spLocks noGrp="1"/>
          </p:cNvSpPr>
          <p:nvPr>
            <p:ph type="dt" sz="half" idx="10"/>
          </p:nvPr>
        </p:nvSpPr>
        <p:spPr>
          <a:xfrm>
            <a:off x="838200" y="6356350"/>
            <a:ext cx="2743200" cy="365125"/>
          </a:xfrm>
          <a:prstGeom prst="rect">
            <a:avLst/>
          </a:prstGeom>
        </p:spPr>
        <p:txBody>
          <a:bodyPr/>
          <a:lstStyle>
            <a:lvl1pPr>
              <a:defRPr sz="1200">
                <a:solidFill>
                  <a:schemeClr val="tx1"/>
                </a:solidFill>
                <a:latin typeface="Arial" panose="020B0604020202020204" pitchFamily="34" charset="0"/>
                <a:cs typeface="Arial" panose="020B0604020202020204" pitchFamily="34" charset="0"/>
              </a:defRPr>
            </a:lvl1pPr>
          </a:lstStyle>
          <a:p>
            <a:fld id="{663DD480-2A77-4CAD-A009-FA5CCF66217C}" type="datetimeFigureOut">
              <a:rPr lang="fr-CA" smtClean="0">
                <a:solidFill>
                  <a:srgbClr val="181817"/>
                </a:solidFill>
              </a:rPr>
              <a:pPr/>
              <a:t>2024-09-16</a:t>
            </a:fld>
            <a:endParaRPr lang="fr-CA">
              <a:solidFill>
                <a:srgbClr val="181817"/>
              </a:solidFill>
            </a:endParaRPr>
          </a:p>
        </p:txBody>
      </p:sp>
      <p:sp>
        <p:nvSpPr>
          <p:cNvPr id="10" name="Espace réservé du pied de page 4"/>
          <p:cNvSpPr>
            <a:spLocks noGrp="1"/>
          </p:cNvSpPr>
          <p:nvPr>
            <p:ph type="ftr" sz="quarter" idx="11"/>
          </p:nvPr>
        </p:nvSpPr>
        <p:spPr>
          <a:xfrm>
            <a:off x="4038600" y="6356350"/>
            <a:ext cx="4114800" cy="365125"/>
          </a:xfrm>
          <a:prstGeom prst="rect">
            <a:avLst/>
          </a:prstGeom>
        </p:spPr>
        <p:txBody>
          <a:bodyPr/>
          <a:lstStyle>
            <a:lvl1pPr>
              <a:defRPr sz="1200">
                <a:solidFill>
                  <a:schemeClr val="tx1"/>
                </a:solidFill>
                <a:latin typeface="Arial" panose="020B0604020202020204" pitchFamily="34" charset="0"/>
                <a:cs typeface="Arial" panose="020B0604020202020204" pitchFamily="34" charset="0"/>
              </a:defRPr>
            </a:lvl1pPr>
          </a:lstStyle>
          <a:p>
            <a:endParaRPr lang="fr-CA">
              <a:solidFill>
                <a:srgbClr val="181817"/>
              </a:solidFill>
            </a:endParaRPr>
          </a:p>
        </p:txBody>
      </p:sp>
      <p:sp>
        <p:nvSpPr>
          <p:cNvPr id="11" name="Espace réservé du numéro de diapositive 5"/>
          <p:cNvSpPr>
            <a:spLocks noGrp="1"/>
          </p:cNvSpPr>
          <p:nvPr>
            <p:ph type="sldNum" sz="quarter" idx="12"/>
          </p:nvPr>
        </p:nvSpPr>
        <p:spPr>
          <a:xfrm>
            <a:off x="8610600" y="6356350"/>
            <a:ext cx="1088985" cy="365125"/>
          </a:xfrm>
          <a:prstGeom prst="rect">
            <a:avLst/>
          </a:prstGeom>
        </p:spPr>
        <p:txBody>
          <a:bodyPr/>
          <a:lstStyle>
            <a:lvl1pPr>
              <a:defRPr sz="1200">
                <a:solidFill>
                  <a:schemeClr val="tx1"/>
                </a:solidFill>
                <a:latin typeface="Arial" panose="020B0604020202020204" pitchFamily="34" charset="0"/>
                <a:cs typeface="Arial" panose="020B0604020202020204" pitchFamily="34" charset="0"/>
              </a:defRPr>
            </a:lvl1pPr>
          </a:lstStyle>
          <a:p>
            <a:fld id="{E6C6E2DA-C51A-4E5A-BC6F-C03DFAE86879}" type="slidenum">
              <a:rPr lang="fr-CA" smtClean="0">
                <a:solidFill>
                  <a:srgbClr val="181817"/>
                </a:solidFill>
              </a:rPr>
              <a:pPr/>
              <a:t>‹N°›</a:t>
            </a:fld>
            <a:endParaRPr lang="fr-CA">
              <a:solidFill>
                <a:srgbClr val="181817"/>
              </a:solidFill>
            </a:endParaRPr>
          </a:p>
        </p:txBody>
      </p:sp>
    </p:spTree>
    <p:extLst>
      <p:ext uri="{BB962C8B-B14F-4D97-AF65-F5344CB8AC3E}">
        <p14:creationId xmlns:p14="http://schemas.microsoft.com/office/powerpoint/2010/main" val="28573952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8859797" cy="1325563"/>
          </a:xfrm>
        </p:spPr>
        <p:txBody>
          <a:bodyPr/>
          <a:lstStyle>
            <a:lvl1pPr>
              <a:defRPr>
                <a:solidFill>
                  <a:schemeClr val="bg2"/>
                </a:solidFill>
              </a:defRPr>
            </a:lvl1pPr>
          </a:lstStyle>
          <a:p>
            <a:r>
              <a:rPr lang="fr-FR"/>
              <a:t>Modifiez le style du titre</a:t>
            </a:r>
            <a:endParaRPr lang="fr-CA"/>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839788" y="2505075"/>
            <a:ext cx="5157787" cy="34327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6172200" y="2505075"/>
            <a:ext cx="5183188" cy="34327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11" name="Espace réservé de la date 3"/>
          <p:cNvSpPr>
            <a:spLocks noGrp="1"/>
          </p:cNvSpPr>
          <p:nvPr>
            <p:ph type="dt" sz="half" idx="10"/>
          </p:nvPr>
        </p:nvSpPr>
        <p:spPr>
          <a:xfrm>
            <a:off x="838200" y="6356350"/>
            <a:ext cx="2743200" cy="365125"/>
          </a:xfrm>
          <a:prstGeom prst="rect">
            <a:avLst/>
          </a:prstGeom>
        </p:spPr>
        <p:txBody>
          <a:bodyPr/>
          <a:lstStyle>
            <a:lvl1pPr>
              <a:defRPr sz="1200">
                <a:solidFill>
                  <a:schemeClr val="tx1"/>
                </a:solidFill>
                <a:latin typeface="Arial" panose="020B0604020202020204" pitchFamily="34" charset="0"/>
                <a:cs typeface="Arial" panose="020B0604020202020204" pitchFamily="34" charset="0"/>
              </a:defRPr>
            </a:lvl1pPr>
          </a:lstStyle>
          <a:p>
            <a:fld id="{663DD480-2A77-4CAD-A009-FA5CCF66217C}" type="datetimeFigureOut">
              <a:rPr lang="fr-CA" smtClean="0">
                <a:solidFill>
                  <a:srgbClr val="181817"/>
                </a:solidFill>
              </a:rPr>
              <a:pPr/>
              <a:t>2024-09-16</a:t>
            </a:fld>
            <a:endParaRPr lang="fr-CA">
              <a:solidFill>
                <a:srgbClr val="181817"/>
              </a:solidFill>
            </a:endParaRPr>
          </a:p>
        </p:txBody>
      </p:sp>
      <p:sp>
        <p:nvSpPr>
          <p:cNvPr id="12" name="Espace réservé du pied de page 4"/>
          <p:cNvSpPr>
            <a:spLocks noGrp="1"/>
          </p:cNvSpPr>
          <p:nvPr>
            <p:ph type="ftr" sz="quarter" idx="11"/>
          </p:nvPr>
        </p:nvSpPr>
        <p:spPr>
          <a:xfrm>
            <a:off x="4038600" y="6356350"/>
            <a:ext cx="4114800" cy="365125"/>
          </a:xfrm>
          <a:prstGeom prst="rect">
            <a:avLst/>
          </a:prstGeom>
        </p:spPr>
        <p:txBody>
          <a:bodyPr/>
          <a:lstStyle>
            <a:lvl1pPr>
              <a:defRPr sz="1200">
                <a:solidFill>
                  <a:schemeClr val="tx1"/>
                </a:solidFill>
                <a:latin typeface="Arial" panose="020B0604020202020204" pitchFamily="34" charset="0"/>
                <a:cs typeface="Arial" panose="020B0604020202020204" pitchFamily="34" charset="0"/>
              </a:defRPr>
            </a:lvl1pPr>
          </a:lstStyle>
          <a:p>
            <a:endParaRPr lang="fr-CA">
              <a:solidFill>
                <a:srgbClr val="181817"/>
              </a:solidFill>
            </a:endParaRPr>
          </a:p>
        </p:txBody>
      </p:sp>
      <p:sp>
        <p:nvSpPr>
          <p:cNvPr id="13" name="Espace réservé du numéro de diapositive 5"/>
          <p:cNvSpPr>
            <a:spLocks noGrp="1"/>
          </p:cNvSpPr>
          <p:nvPr>
            <p:ph type="sldNum" sz="quarter" idx="12"/>
          </p:nvPr>
        </p:nvSpPr>
        <p:spPr>
          <a:xfrm>
            <a:off x="8610600" y="6356350"/>
            <a:ext cx="1088985" cy="365125"/>
          </a:xfrm>
          <a:prstGeom prst="rect">
            <a:avLst/>
          </a:prstGeom>
        </p:spPr>
        <p:txBody>
          <a:bodyPr/>
          <a:lstStyle>
            <a:lvl1pPr>
              <a:defRPr sz="1200">
                <a:solidFill>
                  <a:schemeClr val="tx1"/>
                </a:solidFill>
                <a:latin typeface="Arial" panose="020B0604020202020204" pitchFamily="34" charset="0"/>
                <a:cs typeface="Arial" panose="020B0604020202020204" pitchFamily="34" charset="0"/>
              </a:defRPr>
            </a:lvl1pPr>
          </a:lstStyle>
          <a:p>
            <a:fld id="{E6C6E2DA-C51A-4E5A-BC6F-C03DFAE86879}" type="slidenum">
              <a:rPr lang="fr-CA" smtClean="0">
                <a:solidFill>
                  <a:srgbClr val="181817"/>
                </a:solidFill>
              </a:rPr>
              <a:pPr/>
              <a:t>‹N°›</a:t>
            </a:fld>
            <a:endParaRPr lang="fr-CA">
              <a:solidFill>
                <a:srgbClr val="181817"/>
              </a:solidFill>
            </a:endParaRPr>
          </a:p>
        </p:txBody>
      </p:sp>
      <p:pic>
        <p:nvPicPr>
          <p:cNvPr id="14" name="Image 13"/>
          <p:cNvPicPr>
            <a:picLocks noChangeAspect="1"/>
          </p:cNvPicPr>
          <p:nvPr/>
        </p:nvPicPr>
        <p:blipFill rotWithShape="1">
          <a:blip r:embed="rId2" cstate="print">
            <a:extLst>
              <a:ext uri="{28A0092B-C50C-407E-A947-70E740481C1C}">
                <a14:useLocalDpi xmlns:a14="http://schemas.microsoft.com/office/drawing/2010/main" val="0"/>
              </a:ext>
            </a:extLst>
          </a:blip>
          <a:srcRect r="5474" b="1955"/>
          <a:stretch/>
        </p:blipFill>
        <p:spPr>
          <a:xfrm rot="18071140">
            <a:off x="10232156" y="-659755"/>
            <a:ext cx="2271469" cy="2788828"/>
          </a:xfrm>
          <a:prstGeom prst="rect">
            <a:avLst/>
          </a:prstGeom>
        </p:spPr>
      </p:pic>
    </p:spTree>
    <p:extLst>
      <p:ext uri="{BB962C8B-B14F-4D97-AF65-F5344CB8AC3E}">
        <p14:creationId xmlns:p14="http://schemas.microsoft.com/office/powerpoint/2010/main" val="1354072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pic>
        <p:nvPicPr>
          <p:cNvPr id="11" name="Image 10"/>
          <p:cNvPicPr>
            <a:picLocks noChangeAspect="1"/>
          </p:cNvPicPr>
          <p:nvPr/>
        </p:nvPicPr>
        <p:blipFill rotWithShape="1">
          <a:blip r:embed="rId2" cstate="print">
            <a:extLst>
              <a:ext uri="{28A0092B-C50C-407E-A947-70E740481C1C}">
                <a14:useLocalDpi xmlns:a14="http://schemas.microsoft.com/office/drawing/2010/main" val="0"/>
              </a:ext>
            </a:extLst>
          </a:blip>
          <a:srcRect l="8036" t="36657"/>
          <a:stretch/>
        </p:blipFill>
        <p:spPr>
          <a:xfrm rot="1185234">
            <a:off x="-177080" y="-457979"/>
            <a:ext cx="2680418" cy="2185376"/>
          </a:xfrm>
          <a:prstGeom prst="rect">
            <a:avLst/>
          </a:prstGeom>
        </p:spPr>
      </p:pic>
      <p:sp>
        <p:nvSpPr>
          <p:cNvPr id="2" name="Titre 1"/>
          <p:cNvSpPr>
            <a:spLocks noGrp="1"/>
          </p:cNvSpPr>
          <p:nvPr>
            <p:ph type="title"/>
          </p:nvPr>
        </p:nvSpPr>
        <p:spPr>
          <a:xfrm>
            <a:off x="2511706" y="365125"/>
            <a:ext cx="8842094" cy="1325563"/>
          </a:xfrm>
        </p:spPr>
        <p:txBody>
          <a:bodyPr/>
          <a:lstStyle>
            <a:lvl1pPr>
              <a:defRPr>
                <a:solidFill>
                  <a:schemeClr val="bg2"/>
                </a:solidFill>
              </a:defRPr>
            </a:lvl1pPr>
          </a:lstStyle>
          <a:p>
            <a:r>
              <a:rPr lang="fr-FR"/>
              <a:t>Modifiez le style du titre</a:t>
            </a:r>
            <a:endParaRPr lang="fr-CA"/>
          </a:p>
        </p:txBody>
      </p:sp>
      <p:sp>
        <p:nvSpPr>
          <p:cNvPr id="6" name="Espace réservé de la date 3"/>
          <p:cNvSpPr>
            <a:spLocks noGrp="1"/>
          </p:cNvSpPr>
          <p:nvPr>
            <p:ph type="dt" sz="half" idx="10"/>
          </p:nvPr>
        </p:nvSpPr>
        <p:spPr>
          <a:xfrm>
            <a:off x="838200" y="6356350"/>
            <a:ext cx="2743200" cy="365125"/>
          </a:xfrm>
          <a:prstGeom prst="rect">
            <a:avLst/>
          </a:prstGeom>
        </p:spPr>
        <p:txBody>
          <a:bodyPr/>
          <a:lstStyle>
            <a:lvl1pPr>
              <a:defRPr sz="1200">
                <a:solidFill>
                  <a:schemeClr val="tx1"/>
                </a:solidFill>
                <a:latin typeface="Arial" panose="020B0604020202020204" pitchFamily="34" charset="0"/>
                <a:cs typeface="Arial" panose="020B0604020202020204" pitchFamily="34" charset="0"/>
              </a:defRPr>
            </a:lvl1pPr>
          </a:lstStyle>
          <a:p>
            <a:fld id="{663DD480-2A77-4CAD-A009-FA5CCF66217C}" type="datetimeFigureOut">
              <a:rPr lang="fr-CA" smtClean="0">
                <a:solidFill>
                  <a:srgbClr val="181817"/>
                </a:solidFill>
              </a:rPr>
              <a:pPr/>
              <a:t>2024-09-16</a:t>
            </a:fld>
            <a:endParaRPr lang="fr-CA">
              <a:solidFill>
                <a:srgbClr val="181817"/>
              </a:solidFill>
            </a:endParaRPr>
          </a:p>
        </p:txBody>
      </p:sp>
      <p:sp>
        <p:nvSpPr>
          <p:cNvPr id="7" name="Espace réservé du pied de page 4"/>
          <p:cNvSpPr>
            <a:spLocks noGrp="1"/>
          </p:cNvSpPr>
          <p:nvPr>
            <p:ph type="ftr" sz="quarter" idx="11"/>
          </p:nvPr>
        </p:nvSpPr>
        <p:spPr>
          <a:xfrm>
            <a:off x="4038600" y="6356350"/>
            <a:ext cx="4114800" cy="365125"/>
          </a:xfrm>
          <a:prstGeom prst="rect">
            <a:avLst/>
          </a:prstGeom>
        </p:spPr>
        <p:txBody>
          <a:bodyPr/>
          <a:lstStyle>
            <a:lvl1pPr>
              <a:defRPr sz="1200">
                <a:solidFill>
                  <a:schemeClr val="tx1"/>
                </a:solidFill>
                <a:latin typeface="Arial" panose="020B0604020202020204" pitchFamily="34" charset="0"/>
                <a:cs typeface="Arial" panose="020B0604020202020204" pitchFamily="34" charset="0"/>
              </a:defRPr>
            </a:lvl1pPr>
          </a:lstStyle>
          <a:p>
            <a:endParaRPr lang="fr-CA">
              <a:solidFill>
                <a:srgbClr val="181817"/>
              </a:solidFill>
            </a:endParaRPr>
          </a:p>
        </p:txBody>
      </p:sp>
      <p:sp>
        <p:nvSpPr>
          <p:cNvPr id="8" name="Espace réservé du numéro de diapositive 5"/>
          <p:cNvSpPr>
            <a:spLocks noGrp="1"/>
          </p:cNvSpPr>
          <p:nvPr>
            <p:ph type="sldNum" sz="quarter" idx="12"/>
          </p:nvPr>
        </p:nvSpPr>
        <p:spPr>
          <a:xfrm>
            <a:off x="8610600" y="6356350"/>
            <a:ext cx="1088985" cy="365125"/>
          </a:xfrm>
          <a:prstGeom prst="rect">
            <a:avLst/>
          </a:prstGeom>
        </p:spPr>
        <p:txBody>
          <a:bodyPr/>
          <a:lstStyle>
            <a:lvl1pPr>
              <a:defRPr sz="1200">
                <a:solidFill>
                  <a:schemeClr val="tx1"/>
                </a:solidFill>
                <a:latin typeface="Arial" panose="020B0604020202020204" pitchFamily="34" charset="0"/>
                <a:cs typeface="Arial" panose="020B0604020202020204" pitchFamily="34" charset="0"/>
              </a:defRPr>
            </a:lvl1pPr>
          </a:lstStyle>
          <a:p>
            <a:fld id="{E6C6E2DA-C51A-4E5A-BC6F-C03DFAE86879}" type="slidenum">
              <a:rPr lang="fr-CA" smtClean="0">
                <a:solidFill>
                  <a:srgbClr val="181817"/>
                </a:solidFill>
              </a:rPr>
              <a:pPr/>
              <a:t>‹N°›</a:t>
            </a:fld>
            <a:endParaRPr lang="fr-CA">
              <a:solidFill>
                <a:srgbClr val="181817"/>
              </a:solidFill>
            </a:endParaRPr>
          </a:p>
        </p:txBody>
      </p:sp>
    </p:spTree>
    <p:extLst>
      <p:ext uri="{BB962C8B-B14F-4D97-AF65-F5344CB8AC3E}">
        <p14:creationId xmlns:p14="http://schemas.microsoft.com/office/powerpoint/2010/main" val="9610094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5" name="Rectangle 4"/>
          <p:cNvSpPr/>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solidFill>
                <a:srgbClr val="F79200"/>
              </a:solidFill>
            </a:endParaRPr>
          </a:p>
        </p:txBody>
      </p:sp>
      <p:pic>
        <p:nvPicPr>
          <p:cNvPr id="6" name="Imag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27556" y="6013654"/>
            <a:ext cx="1612331" cy="720719"/>
          </a:xfrm>
          <a:prstGeom prst="rect">
            <a:avLst/>
          </a:prstGeom>
        </p:spPr>
      </p:pic>
      <p:sp>
        <p:nvSpPr>
          <p:cNvPr id="7" name="Espace réservé de la date 3"/>
          <p:cNvSpPr>
            <a:spLocks noGrp="1"/>
          </p:cNvSpPr>
          <p:nvPr>
            <p:ph type="dt" sz="half" idx="10"/>
          </p:nvPr>
        </p:nvSpPr>
        <p:spPr>
          <a:xfrm>
            <a:off x="838200" y="6356350"/>
            <a:ext cx="2743200" cy="365125"/>
          </a:xfrm>
          <a:prstGeom prst="rect">
            <a:avLst/>
          </a:prstGeom>
        </p:spPr>
        <p:txBody>
          <a:bodyPr/>
          <a:lstStyle>
            <a:lvl1pPr>
              <a:defRPr sz="1200">
                <a:solidFill>
                  <a:schemeClr val="tx1"/>
                </a:solidFill>
                <a:latin typeface="Arial" panose="020B0604020202020204" pitchFamily="34" charset="0"/>
                <a:cs typeface="Arial" panose="020B0604020202020204" pitchFamily="34" charset="0"/>
              </a:defRPr>
            </a:lvl1pPr>
          </a:lstStyle>
          <a:p>
            <a:fld id="{663DD480-2A77-4CAD-A009-FA5CCF66217C}" type="datetimeFigureOut">
              <a:rPr lang="fr-CA" smtClean="0">
                <a:solidFill>
                  <a:srgbClr val="181817"/>
                </a:solidFill>
              </a:rPr>
              <a:pPr/>
              <a:t>2024-09-16</a:t>
            </a:fld>
            <a:endParaRPr lang="fr-CA">
              <a:solidFill>
                <a:srgbClr val="181817"/>
              </a:solidFill>
            </a:endParaRPr>
          </a:p>
        </p:txBody>
      </p:sp>
      <p:sp>
        <p:nvSpPr>
          <p:cNvPr id="8" name="Espace réservé du pied de page 4"/>
          <p:cNvSpPr>
            <a:spLocks noGrp="1"/>
          </p:cNvSpPr>
          <p:nvPr>
            <p:ph type="ftr" sz="quarter" idx="11"/>
          </p:nvPr>
        </p:nvSpPr>
        <p:spPr>
          <a:xfrm>
            <a:off x="4038600" y="6356350"/>
            <a:ext cx="4114800" cy="365125"/>
          </a:xfrm>
          <a:prstGeom prst="rect">
            <a:avLst/>
          </a:prstGeom>
        </p:spPr>
        <p:txBody>
          <a:bodyPr/>
          <a:lstStyle>
            <a:lvl1pPr>
              <a:defRPr sz="1200">
                <a:solidFill>
                  <a:schemeClr val="tx1"/>
                </a:solidFill>
                <a:latin typeface="Arial" panose="020B0604020202020204" pitchFamily="34" charset="0"/>
                <a:cs typeface="Arial" panose="020B0604020202020204" pitchFamily="34" charset="0"/>
              </a:defRPr>
            </a:lvl1pPr>
          </a:lstStyle>
          <a:p>
            <a:endParaRPr lang="fr-CA">
              <a:solidFill>
                <a:srgbClr val="181817"/>
              </a:solidFill>
            </a:endParaRPr>
          </a:p>
        </p:txBody>
      </p:sp>
      <p:sp>
        <p:nvSpPr>
          <p:cNvPr id="9" name="Espace réservé du numéro de diapositive 5"/>
          <p:cNvSpPr>
            <a:spLocks noGrp="1"/>
          </p:cNvSpPr>
          <p:nvPr>
            <p:ph type="sldNum" sz="quarter" idx="12"/>
          </p:nvPr>
        </p:nvSpPr>
        <p:spPr>
          <a:xfrm>
            <a:off x="8610600" y="6356350"/>
            <a:ext cx="1088985" cy="365125"/>
          </a:xfrm>
          <a:prstGeom prst="rect">
            <a:avLst/>
          </a:prstGeom>
        </p:spPr>
        <p:txBody>
          <a:bodyPr/>
          <a:lstStyle>
            <a:lvl1pPr>
              <a:defRPr sz="1200">
                <a:solidFill>
                  <a:schemeClr val="tx1"/>
                </a:solidFill>
                <a:latin typeface="Arial" panose="020B0604020202020204" pitchFamily="34" charset="0"/>
                <a:cs typeface="Arial" panose="020B0604020202020204" pitchFamily="34" charset="0"/>
              </a:defRPr>
            </a:lvl1pPr>
          </a:lstStyle>
          <a:p>
            <a:fld id="{E6C6E2DA-C51A-4E5A-BC6F-C03DFAE86879}" type="slidenum">
              <a:rPr lang="fr-CA" smtClean="0">
                <a:solidFill>
                  <a:srgbClr val="181817"/>
                </a:solidFill>
              </a:rPr>
              <a:pPr/>
              <a:t>‹N°›</a:t>
            </a:fld>
            <a:endParaRPr lang="fr-CA">
              <a:solidFill>
                <a:srgbClr val="181817"/>
              </a:solidFill>
            </a:endParaRPr>
          </a:p>
        </p:txBody>
      </p:sp>
    </p:spTree>
    <p:extLst>
      <p:ext uri="{BB962C8B-B14F-4D97-AF65-F5344CB8AC3E}">
        <p14:creationId xmlns:p14="http://schemas.microsoft.com/office/powerpoint/2010/main" val="42067509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pic>
        <p:nvPicPr>
          <p:cNvPr id="12" name="Image 11"/>
          <p:cNvPicPr>
            <a:picLocks noChangeAspect="1"/>
          </p:cNvPicPr>
          <p:nvPr/>
        </p:nvPicPr>
        <p:blipFill rotWithShape="1">
          <a:blip r:embed="rId2" cstate="print">
            <a:extLst>
              <a:ext uri="{28A0092B-C50C-407E-A947-70E740481C1C}">
                <a14:useLocalDpi xmlns:a14="http://schemas.microsoft.com/office/drawing/2010/main" val="0"/>
              </a:ext>
            </a:extLst>
          </a:blip>
          <a:srcRect t="36724" r="8232"/>
          <a:stretch/>
        </p:blipFill>
        <p:spPr>
          <a:xfrm rot="13224891">
            <a:off x="-393252" y="5714411"/>
            <a:ext cx="1720037" cy="1403863"/>
          </a:xfrm>
          <a:prstGeom prst="rect">
            <a:avLst/>
          </a:prstGeom>
        </p:spPr>
      </p:pic>
      <p:sp>
        <p:nvSpPr>
          <p:cNvPr id="2" name="Titre 1"/>
          <p:cNvSpPr>
            <a:spLocks noGrp="1"/>
          </p:cNvSpPr>
          <p:nvPr>
            <p:ph type="title"/>
          </p:nvPr>
        </p:nvSpPr>
        <p:spPr>
          <a:xfrm>
            <a:off x="839788" y="457200"/>
            <a:ext cx="3932237" cy="1600200"/>
          </a:xfrm>
        </p:spPr>
        <p:txBody>
          <a:bodyPr anchor="b"/>
          <a:lstStyle>
            <a:lvl1pPr>
              <a:defRPr sz="3200">
                <a:solidFill>
                  <a:schemeClr val="bg2"/>
                </a:solidFill>
              </a:defRPr>
            </a:lvl1pPr>
          </a:lstStyle>
          <a:p>
            <a:r>
              <a:rPr lang="fr-FR"/>
              <a:t>Modifiez le style du titre</a:t>
            </a:r>
            <a:endParaRPr lang="fr-CA"/>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8" name="Espace réservé de la date 3"/>
          <p:cNvSpPr>
            <a:spLocks noGrp="1"/>
          </p:cNvSpPr>
          <p:nvPr>
            <p:ph type="dt" sz="half" idx="10"/>
          </p:nvPr>
        </p:nvSpPr>
        <p:spPr>
          <a:xfrm>
            <a:off x="838200" y="6356350"/>
            <a:ext cx="2743200" cy="365125"/>
          </a:xfrm>
          <a:prstGeom prst="rect">
            <a:avLst/>
          </a:prstGeom>
        </p:spPr>
        <p:txBody>
          <a:bodyPr/>
          <a:lstStyle>
            <a:lvl1pPr>
              <a:defRPr sz="1200">
                <a:solidFill>
                  <a:schemeClr val="tx1"/>
                </a:solidFill>
                <a:latin typeface="Arial" panose="020B0604020202020204" pitchFamily="34" charset="0"/>
                <a:cs typeface="Arial" panose="020B0604020202020204" pitchFamily="34" charset="0"/>
              </a:defRPr>
            </a:lvl1pPr>
          </a:lstStyle>
          <a:p>
            <a:fld id="{663DD480-2A77-4CAD-A009-FA5CCF66217C}" type="datetimeFigureOut">
              <a:rPr lang="fr-CA" smtClean="0">
                <a:solidFill>
                  <a:srgbClr val="181817"/>
                </a:solidFill>
              </a:rPr>
              <a:pPr/>
              <a:t>2024-09-16</a:t>
            </a:fld>
            <a:endParaRPr lang="fr-CA">
              <a:solidFill>
                <a:srgbClr val="181817"/>
              </a:solidFill>
            </a:endParaRPr>
          </a:p>
        </p:txBody>
      </p:sp>
      <p:sp>
        <p:nvSpPr>
          <p:cNvPr id="9" name="Espace réservé du pied de page 4"/>
          <p:cNvSpPr>
            <a:spLocks noGrp="1"/>
          </p:cNvSpPr>
          <p:nvPr>
            <p:ph type="ftr" sz="quarter" idx="11"/>
          </p:nvPr>
        </p:nvSpPr>
        <p:spPr>
          <a:xfrm>
            <a:off x="4038600" y="6356350"/>
            <a:ext cx="4114800" cy="365125"/>
          </a:xfrm>
          <a:prstGeom prst="rect">
            <a:avLst/>
          </a:prstGeom>
        </p:spPr>
        <p:txBody>
          <a:bodyPr/>
          <a:lstStyle>
            <a:lvl1pPr>
              <a:defRPr sz="1200">
                <a:solidFill>
                  <a:schemeClr val="tx1"/>
                </a:solidFill>
                <a:latin typeface="Arial" panose="020B0604020202020204" pitchFamily="34" charset="0"/>
                <a:cs typeface="Arial" panose="020B0604020202020204" pitchFamily="34" charset="0"/>
              </a:defRPr>
            </a:lvl1pPr>
          </a:lstStyle>
          <a:p>
            <a:endParaRPr lang="fr-CA">
              <a:solidFill>
                <a:srgbClr val="181817"/>
              </a:solidFill>
            </a:endParaRPr>
          </a:p>
        </p:txBody>
      </p:sp>
      <p:sp>
        <p:nvSpPr>
          <p:cNvPr id="10" name="Espace réservé du numéro de diapositive 5"/>
          <p:cNvSpPr>
            <a:spLocks noGrp="1"/>
          </p:cNvSpPr>
          <p:nvPr>
            <p:ph type="sldNum" sz="quarter" idx="12"/>
          </p:nvPr>
        </p:nvSpPr>
        <p:spPr>
          <a:xfrm>
            <a:off x="8610600" y="6356350"/>
            <a:ext cx="1088985" cy="365125"/>
          </a:xfrm>
          <a:prstGeom prst="rect">
            <a:avLst/>
          </a:prstGeom>
        </p:spPr>
        <p:txBody>
          <a:bodyPr/>
          <a:lstStyle>
            <a:lvl1pPr>
              <a:defRPr sz="1200">
                <a:solidFill>
                  <a:schemeClr val="tx1"/>
                </a:solidFill>
                <a:latin typeface="Arial" panose="020B0604020202020204" pitchFamily="34" charset="0"/>
                <a:cs typeface="Arial" panose="020B0604020202020204" pitchFamily="34" charset="0"/>
              </a:defRPr>
            </a:lvl1pPr>
          </a:lstStyle>
          <a:p>
            <a:fld id="{E6C6E2DA-C51A-4E5A-BC6F-C03DFAE86879}" type="slidenum">
              <a:rPr lang="fr-CA" smtClean="0">
                <a:solidFill>
                  <a:srgbClr val="181817"/>
                </a:solidFill>
              </a:rPr>
              <a:pPr/>
              <a:t>‹N°›</a:t>
            </a:fld>
            <a:endParaRPr lang="fr-CA">
              <a:solidFill>
                <a:srgbClr val="181817"/>
              </a:solidFill>
            </a:endParaRPr>
          </a:p>
        </p:txBody>
      </p:sp>
    </p:spTree>
    <p:extLst>
      <p:ext uri="{BB962C8B-B14F-4D97-AF65-F5344CB8AC3E}">
        <p14:creationId xmlns:p14="http://schemas.microsoft.com/office/powerpoint/2010/main" val="17160095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bg>
      <p:bgPr>
        <a:solidFill>
          <a:srgbClr val="F79200"/>
        </a:solidFill>
        <a:effectLst/>
      </p:bgPr>
    </p:bg>
    <p:spTree>
      <p:nvGrpSpPr>
        <p:cNvPr id="1" name=""/>
        <p:cNvGrpSpPr/>
        <p:nvPr/>
      </p:nvGrpSpPr>
      <p:grpSpPr>
        <a:xfrm>
          <a:off x="0" y="0"/>
          <a:ext cx="0" cy="0"/>
          <a:chOff x="0" y="0"/>
          <a:chExt cx="0" cy="0"/>
        </a:xfrm>
      </p:grpSpPr>
      <p:sp>
        <p:nvSpPr>
          <p:cNvPr id="11" name="Rectangle 10"/>
          <p:cNvSpPr/>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solidFill>
                <a:prstClr val="white"/>
              </a:solidFill>
            </a:endParaRPr>
          </a:p>
        </p:txBody>
      </p:sp>
      <p:sp>
        <p:nvSpPr>
          <p:cNvPr id="12" name="Espace réservé de la date 3"/>
          <p:cNvSpPr>
            <a:spLocks noGrp="1"/>
          </p:cNvSpPr>
          <p:nvPr>
            <p:ph type="dt" sz="half" idx="10"/>
          </p:nvPr>
        </p:nvSpPr>
        <p:spPr>
          <a:xfrm>
            <a:off x="838200" y="6356350"/>
            <a:ext cx="2743200" cy="365125"/>
          </a:xfrm>
          <a:prstGeom prst="rect">
            <a:avLst/>
          </a:prstGeom>
        </p:spPr>
        <p:txBody>
          <a:bodyPr/>
          <a:lstStyle>
            <a:lvl1pPr>
              <a:defRPr sz="1200">
                <a:solidFill>
                  <a:schemeClr val="tx1"/>
                </a:solidFill>
                <a:latin typeface="Arial" panose="020B0604020202020204" pitchFamily="34" charset="0"/>
                <a:cs typeface="Arial" panose="020B0604020202020204" pitchFamily="34" charset="0"/>
              </a:defRPr>
            </a:lvl1pPr>
          </a:lstStyle>
          <a:p>
            <a:fld id="{663DD480-2A77-4CAD-A009-FA5CCF66217C}" type="datetimeFigureOut">
              <a:rPr lang="fr-CA" smtClean="0">
                <a:solidFill>
                  <a:srgbClr val="181817"/>
                </a:solidFill>
              </a:rPr>
              <a:pPr/>
              <a:t>2024-09-16</a:t>
            </a:fld>
            <a:endParaRPr lang="fr-CA">
              <a:solidFill>
                <a:srgbClr val="181817"/>
              </a:solidFill>
            </a:endParaRPr>
          </a:p>
        </p:txBody>
      </p:sp>
      <p:sp>
        <p:nvSpPr>
          <p:cNvPr id="13" name="Espace réservé du pied de page 4"/>
          <p:cNvSpPr>
            <a:spLocks noGrp="1"/>
          </p:cNvSpPr>
          <p:nvPr>
            <p:ph type="ftr" sz="quarter" idx="11"/>
          </p:nvPr>
        </p:nvSpPr>
        <p:spPr>
          <a:xfrm>
            <a:off x="4038600" y="6356350"/>
            <a:ext cx="4114800" cy="365125"/>
          </a:xfrm>
          <a:prstGeom prst="rect">
            <a:avLst/>
          </a:prstGeom>
        </p:spPr>
        <p:txBody>
          <a:bodyPr/>
          <a:lstStyle>
            <a:lvl1pPr>
              <a:defRPr sz="1200">
                <a:solidFill>
                  <a:schemeClr val="tx1"/>
                </a:solidFill>
                <a:latin typeface="Arial" panose="020B0604020202020204" pitchFamily="34" charset="0"/>
                <a:cs typeface="Arial" panose="020B0604020202020204" pitchFamily="34" charset="0"/>
              </a:defRPr>
            </a:lvl1pPr>
          </a:lstStyle>
          <a:p>
            <a:endParaRPr lang="fr-CA">
              <a:solidFill>
                <a:srgbClr val="181817"/>
              </a:solidFill>
            </a:endParaRPr>
          </a:p>
        </p:txBody>
      </p:sp>
      <p:sp>
        <p:nvSpPr>
          <p:cNvPr id="14" name="Espace réservé du numéro de diapositive 5"/>
          <p:cNvSpPr>
            <a:spLocks noGrp="1"/>
          </p:cNvSpPr>
          <p:nvPr>
            <p:ph type="sldNum" sz="quarter" idx="12"/>
          </p:nvPr>
        </p:nvSpPr>
        <p:spPr>
          <a:xfrm>
            <a:off x="8610600" y="6356350"/>
            <a:ext cx="1088985" cy="365125"/>
          </a:xfrm>
          <a:prstGeom prst="rect">
            <a:avLst/>
          </a:prstGeom>
        </p:spPr>
        <p:txBody>
          <a:bodyPr/>
          <a:lstStyle>
            <a:lvl1pPr>
              <a:defRPr sz="1200">
                <a:solidFill>
                  <a:schemeClr val="tx1"/>
                </a:solidFill>
                <a:latin typeface="Arial" panose="020B0604020202020204" pitchFamily="34" charset="0"/>
                <a:cs typeface="Arial" panose="020B0604020202020204" pitchFamily="34" charset="0"/>
              </a:defRPr>
            </a:lvl1pPr>
          </a:lstStyle>
          <a:p>
            <a:fld id="{E6C6E2DA-C51A-4E5A-BC6F-C03DFAE86879}" type="slidenum">
              <a:rPr lang="fr-CA" smtClean="0">
                <a:solidFill>
                  <a:srgbClr val="181817"/>
                </a:solidFill>
              </a:rPr>
              <a:pPr/>
              <a:t>‹N°›</a:t>
            </a:fld>
            <a:endParaRPr lang="fr-CA">
              <a:solidFill>
                <a:srgbClr val="181817"/>
              </a:solidFill>
            </a:endParaRPr>
          </a:p>
        </p:txBody>
      </p:sp>
      <p:sp>
        <p:nvSpPr>
          <p:cNvPr id="2" name="Titre 1"/>
          <p:cNvSpPr>
            <a:spLocks noGrp="1"/>
          </p:cNvSpPr>
          <p:nvPr>
            <p:ph type="title"/>
          </p:nvPr>
        </p:nvSpPr>
        <p:spPr>
          <a:xfrm>
            <a:off x="839788" y="457200"/>
            <a:ext cx="3932237" cy="1600200"/>
          </a:xfrm>
        </p:spPr>
        <p:txBody>
          <a:bodyPr anchor="b"/>
          <a:lstStyle>
            <a:lvl1pPr>
              <a:defRPr sz="3200">
                <a:solidFill>
                  <a:schemeClr val="bg1"/>
                </a:solidFill>
              </a:defRPr>
            </a:lvl1pPr>
          </a:lstStyle>
          <a:p>
            <a:r>
              <a:rPr lang="fr-FR"/>
              <a:t>Modifiez le style du titre</a:t>
            </a:r>
            <a:endParaRPr lang="fr-CA"/>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fr-CA"/>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pic>
        <p:nvPicPr>
          <p:cNvPr id="15" name="Imag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27556" y="6013654"/>
            <a:ext cx="1612331" cy="720719"/>
          </a:xfrm>
          <a:prstGeom prst="rect">
            <a:avLst/>
          </a:prstGeom>
        </p:spPr>
      </p:pic>
      <p:pic>
        <p:nvPicPr>
          <p:cNvPr id="10" name="Image 9"/>
          <p:cNvPicPr>
            <a:picLocks noChangeAspect="1"/>
          </p:cNvPicPr>
          <p:nvPr/>
        </p:nvPicPr>
        <p:blipFill rotWithShape="1">
          <a:blip r:embed="rId3" cstate="print">
            <a:extLst>
              <a:ext uri="{28A0092B-C50C-407E-A947-70E740481C1C}">
                <a14:useLocalDpi xmlns:a14="http://schemas.microsoft.com/office/drawing/2010/main" val="0"/>
              </a:ext>
            </a:extLst>
          </a:blip>
          <a:srcRect l="15382" b="7674"/>
          <a:stretch/>
        </p:blipFill>
        <p:spPr>
          <a:xfrm rot="7628708">
            <a:off x="10543185" y="-703141"/>
            <a:ext cx="1586029" cy="2048381"/>
          </a:xfrm>
          <a:prstGeom prst="rect">
            <a:avLst/>
          </a:prstGeom>
        </p:spPr>
      </p:pic>
    </p:spTree>
    <p:extLst>
      <p:ext uri="{BB962C8B-B14F-4D97-AF65-F5344CB8AC3E}">
        <p14:creationId xmlns:p14="http://schemas.microsoft.com/office/powerpoint/2010/main" val="24371996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1770927" y="365125"/>
            <a:ext cx="9582873" cy="1325563"/>
          </a:xfrm>
          <a:prstGeom prst="rect">
            <a:avLst/>
          </a:prstGeom>
        </p:spPr>
        <p:txBody>
          <a:bodyPr vert="horz" lIns="91440" tIns="45720" rIns="91440" bIns="45720" rtlCol="0" anchor="ctr">
            <a:normAutofit/>
          </a:bodyPr>
          <a:lstStyle/>
          <a:p>
            <a:r>
              <a:rPr lang="fr-FR"/>
              <a:t>Modifiez le style du titre</a:t>
            </a:r>
            <a:endParaRPr lang="fr-CA"/>
          </a:p>
        </p:txBody>
      </p:sp>
      <p:sp>
        <p:nvSpPr>
          <p:cNvPr id="3" name="Espace réservé du texte 2"/>
          <p:cNvSpPr>
            <a:spLocks noGrp="1"/>
          </p:cNvSpPr>
          <p:nvPr>
            <p:ph type="body" idx="1"/>
          </p:nvPr>
        </p:nvSpPr>
        <p:spPr>
          <a:xfrm>
            <a:off x="838200" y="1825625"/>
            <a:ext cx="10515600" cy="4100613"/>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16" name="Espace réservé de la date 3"/>
          <p:cNvSpPr>
            <a:spLocks noGrp="1"/>
          </p:cNvSpPr>
          <p:nvPr>
            <p:ph type="dt" sz="half" idx="2"/>
          </p:nvPr>
        </p:nvSpPr>
        <p:spPr>
          <a:xfrm>
            <a:off x="838200" y="6356350"/>
            <a:ext cx="2743200" cy="365125"/>
          </a:xfrm>
          <a:prstGeom prst="rect">
            <a:avLst/>
          </a:prstGeom>
        </p:spPr>
        <p:txBody>
          <a:bodyPr/>
          <a:lstStyle>
            <a:lvl1pPr>
              <a:defRPr sz="1200">
                <a:solidFill>
                  <a:schemeClr val="tx1"/>
                </a:solidFill>
                <a:latin typeface="Arial" panose="020B0604020202020204" pitchFamily="34" charset="0"/>
                <a:cs typeface="Arial" panose="020B0604020202020204" pitchFamily="34" charset="0"/>
              </a:defRPr>
            </a:lvl1pPr>
          </a:lstStyle>
          <a:p>
            <a:fld id="{663DD480-2A77-4CAD-A009-FA5CCF66217C}" type="datetimeFigureOut">
              <a:rPr lang="fr-CA" smtClean="0">
                <a:solidFill>
                  <a:srgbClr val="181817"/>
                </a:solidFill>
              </a:rPr>
              <a:pPr/>
              <a:t>2024-09-16</a:t>
            </a:fld>
            <a:endParaRPr lang="fr-CA">
              <a:solidFill>
                <a:srgbClr val="181817"/>
              </a:solidFill>
            </a:endParaRPr>
          </a:p>
        </p:txBody>
      </p:sp>
      <p:sp>
        <p:nvSpPr>
          <p:cNvPr id="17" name="Espace réservé du pied de page 4"/>
          <p:cNvSpPr>
            <a:spLocks noGrp="1"/>
          </p:cNvSpPr>
          <p:nvPr>
            <p:ph type="ftr" sz="quarter" idx="3"/>
          </p:nvPr>
        </p:nvSpPr>
        <p:spPr>
          <a:xfrm>
            <a:off x="4038600" y="6356350"/>
            <a:ext cx="4114800" cy="365125"/>
          </a:xfrm>
          <a:prstGeom prst="rect">
            <a:avLst/>
          </a:prstGeom>
        </p:spPr>
        <p:txBody>
          <a:bodyPr/>
          <a:lstStyle>
            <a:lvl1pPr>
              <a:defRPr sz="1200">
                <a:solidFill>
                  <a:schemeClr val="tx1"/>
                </a:solidFill>
                <a:latin typeface="Arial" panose="020B0604020202020204" pitchFamily="34" charset="0"/>
                <a:cs typeface="Arial" panose="020B0604020202020204" pitchFamily="34" charset="0"/>
              </a:defRPr>
            </a:lvl1pPr>
          </a:lstStyle>
          <a:p>
            <a:endParaRPr lang="fr-CA">
              <a:solidFill>
                <a:srgbClr val="181817"/>
              </a:solidFill>
            </a:endParaRPr>
          </a:p>
        </p:txBody>
      </p:sp>
      <p:sp>
        <p:nvSpPr>
          <p:cNvPr id="18" name="Espace réservé du numéro de diapositive 5"/>
          <p:cNvSpPr>
            <a:spLocks noGrp="1"/>
          </p:cNvSpPr>
          <p:nvPr>
            <p:ph type="sldNum" sz="quarter" idx="4"/>
          </p:nvPr>
        </p:nvSpPr>
        <p:spPr>
          <a:xfrm>
            <a:off x="8610600" y="6356350"/>
            <a:ext cx="1088985" cy="365125"/>
          </a:xfrm>
          <a:prstGeom prst="rect">
            <a:avLst/>
          </a:prstGeom>
        </p:spPr>
        <p:txBody>
          <a:bodyPr/>
          <a:lstStyle>
            <a:lvl1pPr>
              <a:defRPr sz="1200">
                <a:solidFill>
                  <a:schemeClr val="tx1"/>
                </a:solidFill>
                <a:latin typeface="Arial" panose="020B0604020202020204" pitchFamily="34" charset="0"/>
                <a:cs typeface="Arial" panose="020B0604020202020204" pitchFamily="34" charset="0"/>
              </a:defRPr>
            </a:lvl1pPr>
          </a:lstStyle>
          <a:p>
            <a:fld id="{E6C6E2DA-C51A-4E5A-BC6F-C03DFAE86879}" type="slidenum">
              <a:rPr lang="fr-CA" smtClean="0">
                <a:solidFill>
                  <a:srgbClr val="181817"/>
                </a:solidFill>
              </a:rPr>
              <a:pPr/>
              <a:t>‹N°›</a:t>
            </a:fld>
            <a:endParaRPr lang="fr-CA">
              <a:solidFill>
                <a:srgbClr val="181817"/>
              </a:solidFill>
            </a:endParaRPr>
          </a:p>
        </p:txBody>
      </p:sp>
      <p:pic>
        <p:nvPicPr>
          <p:cNvPr id="19" name="Espace réservé du contenu 4"/>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0330103" y="6013654"/>
            <a:ext cx="1615239" cy="720158"/>
          </a:xfrm>
          <a:prstGeom prst="rect">
            <a:avLst/>
          </a:prstGeom>
        </p:spPr>
      </p:pic>
    </p:spTree>
    <p:extLst>
      <p:ext uri="{BB962C8B-B14F-4D97-AF65-F5344CB8AC3E}">
        <p14:creationId xmlns:p14="http://schemas.microsoft.com/office/powerpoint/2010/main" val="388930760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r" defTabSz="914400" rtl="0" eaLnBrk="1" latinLnBrk="0" hangingPunct="1">
        <a:lnSpc>
          <a:spcPct val="90000"/>
        </a:lnSpc>
        <a:spcBef>
          <a:spcPct val="0"/>
        </a:spcBef>
        <a:buNone/>
        <a:defRPr sz="4400" kern="1200">
          <a:solidFill>
            <a:schemeClr val="bg2"/>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bg2"/>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bg2"/>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bg2"/>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bg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themeOverride" Target="../theme/themeOverride1.xml"/><Relationship Id="rId6" Type="http://schemas.openxmlformats.org/officeDocument/2006/relationships/notesSlide" Target="../notesSlides/notesSlide1.xml"/><Relationship Id="rId5" Type="http://schemas.openxmlformats.org/officeDocument/2006/relationships/slideLayout" Target="../slideLayouts/slideLayout1.xml"/><Relationship Id="rId4" Type="http://schemas.openxmlformats.org/officeDocument/2006/relationships/tags" Target="../tags/tag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hyperlink" Target="https://intranetcemtl.cemtl.rtss.qc.ca/fileadmin/intranet/qualite-performance/Agrement/Fiches_POR/Marche_qualite_PCI_URDM_VF.pdf" TargetMode="External"/><Relationship Id="rId2" Type="http://schemas.openxmlformats.org/officeDocument/2006/relationships/hyperlink" Target="https://intranetcemtl.cemtl.rtss.qc.ca/fileadmin/intranet/qualite-performance/Agrement/Fiches_POR/Scan_Environnement_2024_VF02.pdf" TargetMode="External"/><Relationship Id="rId1" Type="http://schemas.openxmlformats.org/officeDocument/2006/relationships/slideLayout" Target="../slideLayouts/slideLayout2.xml"/><Relationship Id="rId5" Type="http://schemas.openxmlformats.org/officeDocument/2006/relationships/hyperlink" Target="https://intranetcemtl.cemtl.rtss.qc.ca/index.php?id=3873" TargetMode="External"/><Relationship Id="rId4" Type="http://schemas.openxmlformats.org/officeDocument/2006/relationships/hyperlink" Target="https://intranetcemtl.cemtl.rtss.qc.ca/fileadmin/intranet/qualite-performance/Agrement/Fiches_POR/Marche_qualite_Circuit_medicaments_VF.pdf"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3" Type="http://schemas.openxmlformats.org/officeDocument/2006/relationships/hyperlink" Target="https://intranetcemtl.cemtl.rtss.qc.ca/fileadmin/intranet/qualite-performance/Agrement/Fiches_POR/Fiche_POR_CHEMIN_USAG_2022.pdf" TargetMode="External"/><Relationship Id="rId2" Type="http://schemas.openxmlformats.org/officeDocument/2006/relationships/hyperlink" Target="https://intranetcemtl.cemtl.rtss.qc.ca/index.php?id=3089"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2.xml"/><Relationship Id="rId7" Type="http://schemas.openxmlformats.org/officeDocument/2006/relationships/image" Target="../media/image32.png"/><Relationship Id="rId2" Type="http://schemas.openxmlformats.org/officeDocument/2006/relationships/slideLayout" Target="../slideLayouts/slideLayout2.xml"/><Relationship Id="rId1" Type="http://schemas.openxmlformats.org/officeDocument/2006/relationships/tags" Target="../tags/tag11.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5.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image" Target="../media/image11.png"/><Relationship Id="rId5" Type="http://schemas.openxmlformats.org/officeDocument/2006/relationships/notesSlide" Target="../notesSlides/notesSlide2.xml"/><Relationship Id="rId4"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tags" Target="../tags/tag9.xml"/><Relationship Id="rId7" Type="http://schemas.openxmlformats.org/officeDocument/2006/relationships/image" Target="../media/image12.png"/><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notesSlide" Target="../notesSlides/notesSlide4.xml"/><Relationship Id="rId5" Type="http://schemas.openxmlformats.org/officeDocument/2006/relationships/slideLayout" Target="../slideLayouts/slideLayout2.xml"/><Relationship Id="rId4" Type="http://schemas.openxmlformats.org/officeDocument/2006/relationships/tags" Target="../tags/tag10.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hyperlink" Target="https://intranetcemtl.cemtl.rtss.qc.ca/index.php?id=1765" TargetMode="External"/><Relationship Id="rId7"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emf"/><Relationship Id="rId9" Type="http://schemas.openxmlformats.org/officeDocument/2006/relationships/image" Target="../media/image19.emf"/></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gif"/><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4.gif"/><Relationship Id="rId5" Type="http://schemas.openxmlformats.org/officeDocument/2006/relationships/image" Target="../media/image23.gif"/><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EAE3168-DA82-45FB-9B33-B7F1B634B1F4}"/>
              </a:ext>
            </a:extLst>
          </p:cNvPr>
          <p:cNvSpPr>
            <a:spLocks noGrp="1"/>
          </p:cNvSpPr>
          <p:nvPr>
            <p:ph type="ctrTitle"/>
            <p:custDataLst>
              <p:tags r:id="rId2"/>
            </p:custDataLst>
          </p:nvPr>
        </p:nvSpPr>
        <p:spPr>
          <a:xfrm>
            <a:off x="3243979" y="422031"/>
            <a:ext cx="8629362" cy="3094892"/>
          </a:xfrm>
        </p:spPr>
        <p:txBody>
          <a:bodyPr>
            <a:normAutofit/>
          </a:bodyPr>
          <a:lstStyle/>
          <a:p>
            <a:pPr algn="r"/>
            <a:r>
              <a:rPr lang="fr-CA" sz="4400" cap="small">
                <a:solidFill>
                  <a:schemeClr val="bg2"/>
                </a:solidFill>
              </a:rPr>
              <a:t>Démarche d’amélioration continue de la qualité – agrément</a:t>
            </a:r>
            <a:br>
              <a:rPr lang="fr-CA" sz="4900" cap="small">
                <a:solidFill>
                  <a:schemeClr val="bg2"/>
                </a:solidFill>
              </a:rPr>
            </a:br>
            <a:r>
              <a:rPr lang="fr-CA" sz="2000">
                <a:solidFill>
                  <a:schemeClr val="tx1"/>
                </a:solidFill>
              </a:rPr>
              <a:t>Préparation à la visite</a:t>
            </a:r>
            <a:br>
              <a:rPr lang="fr-CA" sz="3600">
                <a:solidFill>
                  <a:schemeClr val="bg2"/>
                </a:solidFill>
              </a:rPr>
            </a:br>
            <a:endParaRPr lang="fr-CA" sz="3600" cap="small">
              <a:solidFill>
                <a:schemeClr val="bg2"/>
              </a:solidFill>
            </a:endParaRPr>
          </a:p>
        </p:txBody>
      </p:sp>
      <p:sp>
        <p:nvSpPr>
          <p:cNvPr id="3" name="Subtítulo 2">
            <a:extLst>
              <a:ext uri="{FF2B5EF4-FFF2-40B4-BE49-F238E27FC236}">
                <a16:creationId xmlns:a16="http://schemas.microsoft.com/office/drawing/2014/main" id="{730C4499-E10D-4667-B277-3E50F00ECED8}"/>
              </a:ext>
            </a:extLst>
          </p:cNvPr>
          <p:cNvSpPr>
            <a:spLocks noGrp="1"/>
          </p:cNvSpPr>
          <p:nvPr>
            <p:ph type="subTitle" idx="1"/>
            <p:custDataLst>
              <p:tags r:id="rId3"/>
            </p:custDataLst>
          </p:nvPr>
        </p:nvSpPr>
        <p:spPr>
          <a:xfrm>
            <a:off x="3435928" y="3757757"/>
            <a:ext cx="8245464" cy="1584591"/>
          </a:xfrm>
        </p:spPr>
        <p:txBody>
          <a:bodyPr>
            <a:noAutofit/>
          </a:bodyPr>
          <a:lstStyle/>
          <a:p>
            <a:pPr algn="r" fontAlgn="base">
              <a:spcAft>
                <a:spcPct val="0"/>
              </a:spcAft>
              <a:buClr>
                <a:srgbClr val="81C731"/>
              </a:buClr>
            </a:pPr>
            <a:r>
              <a:rPr lang="fr-CA" altLang="fr-FR" sz="1800">
                <a:cs typeface="Arial" pitchFamily="34" charset="0"/>
              </a:rPr>
              <a:t>RDV qualité</a:t>
            </a:r>
          </a:p>
          <a:p>
            <a:pPr algn="r" fontAlgn="base">
              <a:spcAft>
                <a:spcPct val="0"/>
              </a:spcAft>
              <a:buClr>
                <a:srgbClr val="81C731"/>
              </a:buClr>
            </a:pPr>
            <a:r>
              <a:rPr lang="fr-CA" altLang="fr-FR" sz="1800">
                <a:cs typeface="Arial" pitchFamily="34" charset="0"/>
              </a:rPr>
              <a:t>16 septembre 2024</a:t>
            </a:r>
          </a:p>
          <a:p>
            <a:pPr algn="r" fontAlgn="base">
              <a:spcAft>
                <a:spcPct val="0"/>
              </a:spcAft>
              <a:buClr>
                <a:srgbClr val="81C731"/>
              </a:buClr>
            </a:pPr>
            <a:endParaRPr lang="fr-CA" altLang="fr-FR" sz="1800" b="1">
              <a:solidFill>
                <a:srgbClr val="FF0000"/>
              </a:solidFill>
              <a:cs typeface="Arial" pitchFamily="34" charset="0"/>
            </a:endParaRPr>
          </a:p>
          <a:p>
            <a:pPr algn="r" fontAlgn="base">
              <a:spcAft>
                <a:spcPct val="0"/>
              </a:spcAft>
              <a:buClr>
                <a:srgbClr val="81C731"/>
              </a:buClr>
            </a:pPr>
            <a:r>
              <a:rPr lang="fr-CA" altLang="fr-FR" sz="1800" b="1">
                <a:solidFill>
                  <a:schemeClr val="bg1">
                    <a:lumMod val="50000"/>
                  </a:schemeClr>
                </a:solidFill>
                <a:cs typeface="Arial" pitchFamily="34" charset="0"/>
              </a:rPr>
              <a:t>Direction de la qualité, de l’évaluation, de la performance </a:t>
            </a:r>
          </a:p>
          <a:p>
            <a:pPr algn="r" fontAlgn="base">
              <a:spcAft>
                <a:spcPct val="0"/>
              </a:spcAft>
              <a:buClr>
                <a:srgbClr val="81C731"/>
              </a:buClr>
            </a:pPr>
            <a:r>
              <a:rPr lang="fr-CA" altLang="fr-FR" sz="1800" b="1">
                <a:solidFill>
                  <a:schemeClr val="bg1">
                    <a:lumMod val="50000"/>
                  </a:schemeClr>
                </a:solidFill>
                <a:cs typeface="Arial" pitchFamily="34" charset="0"/>
              </a:rPr>
              <a:t>et de l’éthique (DQEPE)</a:t>
            </a:r>
          </a:p>
        </p:txBody>
      </p:sp>
      <p:sp>
        <p:nvSpPr>
          <p:cNvPr id="4" name="CuadroTexto 3">
            <a:extLst>
              <a:ext uri="{FF2B5EF4-FFF2-40B4-BE49-F238E27FC236}">
                <a16:creationId xmlns:a16="http://schemas.microsoft.com/office/drawing/2014/main" id="{5F83ACB0-1252-4269-BDF6-899B95084B74}"/>
              </a:ext>
            </a:extLst>
          </p:cNvPr>
          <p:cNvSpPr txBox="1"/>
          <p:nvPr>
            <p:custDataLst>
              <p:tags r:id="rId4"/>
            </p:custDataLst>
          </p:nvPr>
        </p:nvSpPr>
        <p:spPr>
          <a:xfrm>
            <a:off x="0" y="0"/>
            <a:ext cx="3810000" cy="1270000"/>
          </a:xfrm>
          <a:prstGeom prst="rect">
            <a:avLst/>
          </a:prstGeom>
          <a:noFill/>
        </p:spPr>
        <p:txBody>
          <a:bodyPr vert="horz" rtlCol="0">
            <a:spAutoFit/>
          </a:bodyPr>
          <a:lstStyle/>
          <a:p>
            <a:endParaRPr lang="fr-CA"/>
          </a:p>
        </p:txBody>
      </p:sp>
    </p:spTree>
    <p:extLst>
      <p:ext uri="{BB962C8B-B14F-4D97-AF65-F5344CB8AC3E}">
        <p14:creationId xmlns:p14="http://schemas.microsoft.com/office/powerpoint/2010/main" val="3964763711"/>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82FD416-848D-4F1D-B866-5DD57BF1B774}"/>
              </a:ext>
            </a:extLst>
          </p:cNvPr>
          <p:cNvSpPr>
            <a:spLocks noGrp="1"/>
          </p:cNvSpPr>
          <p:nvPr>
            <p:ph type="title"/>
          </p:nvPr>
        </p:nvSpPr>
        <p:spPr>
          <a:xfrm>
            <a:off x="1065766" y="1842577"/>
            <a:ext cx="10515600" cy="2257476"/>
          </a:xfrm>
        </p:spPr>
        <p:txBody>
          <a:bodyPr>
            <a:normAutofit/>
          </a:bodyPr>
          <a:lstStyle/>
          <a:p>
            <a:pPr>
              <a:lnSpc>
                <a:spcPct val="100000"/>
              </a:lnSpc>
            </a:pPr>
            <a:r>
              <a:rPr lang="fr-CA" sz="4800"/>
              <a:t>3. Préparons-nous !</a:t>
            </a:r>
          </a:p>
        </p:txBody>
      </p:sp>
      <p:sp>
        <p:nvSpPr>
          <p:cNvPr id="3" name="Espace réservé du texte 2">
            <a:extLst>
              <a:ext uri="{FF2B5EF4-FFF2-40B4-BE49-F238E27FC236}">
                <a16:creationId xmlns:a16="http://schemas.microsoft.com/office/drawing/2014/main" id="{89BDDB1D-BC09-459E-8187-0975E62731B1}"/>
              </a:ext>
            </a:extLst>
          </p:cNvPr>
          <p:cNvSpPr>
            <a:spLocks noGrp="1"/>
          </p:cNvSpPr>
          <p:nvPr>
            <p:ph type="body" idx="1"/>
          </p:nvPr>
        </p:nvSpPr>
        <p:spPr/>
        <p:txBody>
          <a:bodyPr/>
          <a:lstStyle/>
          <a:p>
            <a:endParaRPr lang="fr-CA"/>
          </a:p>
        </p:txBody>
      </p:sp>
      <p:sp>
        <p:nvSpPr>
          <p:cNvPr id="4" name="AutoShape 2" descr="https://cac-powerpoint.officeapps.live.com/pods/GetClipboardImage.ashx?Id=1c1d315b-6569-4353-8463-bfee7c23f516&amp;DC=GCA1&amp;pkey=66069955-8f0e-447a-868b-3e75ff35d3b7&amp;wdwaccluster=GCA1">
            <a:extLst>
              <a:ext uri="{FF2B5EF4-FFF2-40B4-BE49-F238E27FC236}">
                <a16:creationId xmlns:a16="http://schemas.microsoft.com/office/drawing/2014/main" id="{9E951819-A33B-4E05-A279-6DDE57ED0010}"/>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CA"/>
          </a:p>
        </p:txBody>
      </p:sp>
      <p:sp>
        <p:nvSpPr>
          <p:cNvPr id="5" name="AutoShape 4" descr="https://cac-powerpoint.officeapps.live.com/pods/GetClipboardImage.ashx?Id=1c1d315b-6569-4353-8463-bfee7c23f516&amp;DC=GCA1&amp;pkey=66069955-8f0e-447a-868b-3e75ff35d3b7&amp;wdwaccluster=GCA1">
            <a:extLst>
              <a:ext uri="{FF2B5EF4-FFF2-40B4-BE49-F238E27FC236}">
                <a16:creationId xmlns:a16="http://schemas.microsoft.com/office/drawing/2014/main" id="{D1D06BB9-AEBD-4577-8819-79D51A6FC7D5}"/>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CA"/>
          </a:p>
        </p:txBody>
      </p:sp>
    </p:spTree>
    <p:extLst>
      <p:ext uri="{BB962C8B-B14F-4D97-AF65-F5344CB8AC3E}">
        <p14:creationId xmlns:p14="http://schemas.microsoft.com/office/powerpoint/2010/main" val="31350136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B50CB63-EB44-43BB-A621-475A0DE3643C}"/>
              </a:ext>
            </a:extLst>
          </p:cNvPr>
          <p:cNvSpPr>
            <a:spLocks noGrp="1"/>
          </p:cNvSpPr>
          <p:nvPr>
            <p:ph type="title"/>
          </p:nvPr>
        </p:nvSpPr>
        <p:spPr>
          <a:xfrm>
            <a:off x="1800110" y="511040"/>
            <a:ext cx="9582873" cy="1325563"/>
          </a:xfrm>
        </p:spPr>
        <p:txBody>
          <a:bodyPr>
            <a:normAutofit fontScale="90000"/>
          </a:bodyPr>
          <a:lstStyle/>
          <a:p>
            <a:r>
              <a:rPr lang="fr-CA"/>
              <a:t>En préparation de la visite : </a:t>
            </a:r>
            <a:br>
              <a:rPr lang="fr-CA"/>
            </a:br>
            <a:r>
              <a:rPr lang="fr-CA"/>
              <a:t>Vos incontournables ! </a:t>
            </a:r>
            <a:br>
              <a:rPr lang="fr-CA"/>
            </a:br>
            <a:endParaRPr lang="fr-CA"/>
          </a:p>
        </p:txBody>
      </p:sp>
      <p:sp>
        <p:nvSpPr>
          <p:cNvPr id="5" name="Espace réservé du contenu 2">
            <a:extLst>
              <a:ext uri="{FF2B5EF4-FFF2-40B4-BE49-F238E27FC236}">
                <a16:creationId xmlns:a16="http://schemas.microsoft.com/office/drawing/2014/main" id="{178D080F-09FF-48E9-AEE4-6E647CA65C40}"/>
              </a:ext>
            </a:extLst>
          </p:cNvPr>
          <p:cNvSpPr>
            <a:spLocks noGrp="1"/>
          </p:cNvSpPr>
          <p:nvPr>
            <p:ph idx="1"/>
          </p:nvPr>
        </p:nvSpPr>
        <p:spPr>
          <a:xfrm>
            <a:off x="1583008" y="1836603"/>
            <a:ext cx="9652439" cy="4120642"/>
          </a:xfrm>
        </p:spPr>
        <p:txBody>
          <a:bodyPr vert="horz" lIns="91440" tIns="45720" rIns="91440" bIns="45720" rtlCol="0" anchor="t">
            <a:normAutofit fontScale="92500" lnSpcReduction="20000"/>
          </a:bodyPr>
          <a:lstStyle/>
          <a:p>
            <a:pPr marL="0" indent="0">
              <a:buNone/>
            </a:pPr>
            <a:r>
              <a:rPr lang="fr-CA" sz="2400" b="1"/>
              <a:t>Marcher </a:t>
            </a:r>
            <a:r>
              <a:rPr lang="fr-FR" sz="2400"/>
              <a:t>un processus clinique, administratif ou un épisode de soins et de services</a:t>
            </a:r>
            <a:r>
              <a:rPr lang="fr-CA" sz="2400" b="1"/>
              <a:t> </a:t>
            </a:r>
            <a:r>
              <a:rPr lang="fr-CA" sz="2400"/>
              <a:t>en utilisant par exemple les</a:t>
            </a:r>
            <a:r>
              <a:rPr lang="fr-CA" sz="2400" b="1"/>
              <a:t> marches qualité suivantes </a:t>
            </a:r>
            <a:r>
              <a:rPr lang="fr-CA" sz="2400"/>
              <a:t>:</a:t>
            </a:r>
          </a:p>
          <a:p>
            <a:r>
              <a:rPr lang="fr-CA" sz="2400">
                <a:solidFill>
                  <a:srgbClr val="6666FF"/>
                </a:solidFill>
                <a:hlinkClick r:id="rId2">
                  <a:extLst>
                    <a:ext uri="{A12FA001-AC4F-418D-AE19-62706E023703}">
                      <ahyp:hlinkClr xmlns:ahyp="http://schemas.microsoft.com/office/drawing/2018/hyperlinkcolor" val="tx"/>
                    </a:ext>
                  </a:extLst>
                </a:hlinkClick>
              </a:rPr>
              <a:t>Scan ton environnement</a:t>
            </a:r>
            <a:endParaRPr lang="fr-CA" sz="2400">
              <a:solidFill>
                <a:srgbClr val="6666FF"/>
              </a:solidFill>
            </a:endParaRPr>
          </a:p>
          <a:p>
            <a:r>
              <a:rPr lang="fr-CA" sz="2400">
                <a:solidFill>
                  <a:schemeClr val="bg2"/>
                </a:solidFill>
                <a:hlinkClick r:id="rId3"/>
              </a:rPr>
              <a:t>PCI et URDM</a:t>
            </a:r>
            <a:endParaRPr lang="fr-CA" sz="2400">
              <a:solidFill>
                <a:schemeClr val="bg2"/>
              </a:solidFill>
            </a:endParaRPr>
          </a:p>
          <a:p>
            <a:r>
              <a:rPr lang="fr-CA" sz="2400">
                <a:solidFill>
                  <a:srgbClr val="6666FF"/>
                </a:solidFill>
                <a:hlinkClick r:id="rId4">
                  <a:extLst>
                    <a:ext uri="{A12FA001-AC4F-418D-AE19-62706E023703}">
                      <ahyp:hlinkClr xmlns:ahyp="http://schemas.microsoft.com/office/drawing/2018/hyperlinkcolor" val="tx"/>
                    </a:ext>
                  </a:extLst>
                </a:hlinkClick>
              </a:rPr>
              <a:t>Circuit du médicament</a:t>
            </a:r>
            <a:endParaRPr lang="fr-CA" sz="2400">
              <a:solidFill>
                <a:srgbClr val="6666FF"/>
              </a:solidFill>
            </a:endParaRPr>
          </a:p>
          <a:p>
            <a:pPr marL="0" indent="0">
              <a:buNone/>
            </a:pPr>
            <a:endParaRPr lang="fr-CA" sz="2400">
              <a:solidFill>
                <a:schemeClr val="bg2"/>
              </a:solidFill>
              <a:hlinkClick r:id="rId3"/>
            </a:endParaRPr>
          </a:p>
          <a:p>
            <a:pPr marL="0" indent="0">
              <a:buNone/>
            </a:pPr>
            <a:r>
              <a:rPr lang="fr-CA" sz="2400" b="1"/>
              <a:t>Relire les </a:t>
            </a:r>
            <a:r>
              <a:rPr lang="fr-FR" sz="2400">
                <a:solidFill>
                  <a:srgbClr val="6666FF"/>
                </a:solidFill>
                <a:hlinkClick r:id="rId5">
                  <a:extLst>
                    <a:ext uri="{A12FA001-AC4F-418D-AE19-62706E023703}">
                      <ahyp:hlinkClr xmlns:ahyp="http://schemas.microsoft.com/office/drawing/2018/hyperlinkcolor" val="tx"/>
                    </a:ext>
                  </a:extLst>
                </a:hlinkClick>
              </a:rPr>
              <a:t>Bulletins d'information "Amélioration Continue"</a:t>
            </a:r>
            <a:r>
              <a:rPr lang="fr-FR" sz="2400">
                <a:solidFill>
                  <a:schemeClr val="bg2"/>
                </a:solidFill>
              </a:rPr>
              <a:t> </a:t>
            </a:r>
            <a:r>
              <a:rPr lang="fr-CA" sz="2400">
                <a:solidFill>
                  <a:schemeClr val="bg2"/>
                </a:solidFill>
              </a:rPr>
              <a:t> </a:t>
            </a:r>
            <a:r>
              <a:rPr lang="fr-CA" sz="2400" b="1"/>
              <a:t>suivants</a:t>
            </a:r>
            <a:r>
              <a:rPr lang="fr-CA" sz="2400"/>
              <a:t>:</a:t>
            </a:r>
          </a:p>
          <a:p>
            <a:r>
              <a:rPr lang="fr-CA" sz="2400">
                <a:solidFill>
                  <a:schemeClr val="bg2"/>
                </a:solidFill>
              </a:rPr>
              <a:t>PCI</a:t>
            </a:r>
            <a:r>
              <a:rPr lang="fr-CA" sz="2400"/>
              <a:t> (Volet hospitalier ou Volet CHSLD, IUSMM, CLSC et unité de réadaptation)</a:t>
            </a:r>
          </a:p>
          <a:p>
            <a:r>
              <a:rPr lang="fr-CA" sz="2400">
                <a:solidFill>
                  <a:schemeClr val="bg2"/>
                </a:solidFill>
              </a:rPr>
              <a:t>URDM </a:t>
            </a:r>
            <a:r>
              <a:rPr lang="fr-CA" sz="2400"/>
              <a:t>: pré-nettoyage des dispositifs médicaux</a:t>
            </a:r>
          </a:p>
          <a:p>
            <a:r>
              <a:rPr lang="fr-CA" sz="2400">
                <a:solidFill>
                  <a:schemeClr val="bg2"/>
                </a:solidFill>
              </a:rPr>
              <a:t>Gestion du circuit des médicaments </a:t>
            </a:r>
            <a:r>
              <a:rPr lang="fr-CA" sz="2400"/>
              <a:t>(volet hospitalier et hébergement ou volet ambulatoire)</a:t>
            </a:r>
          </a:p>
          <a:p>
            <a:pPr marL="0" indent="0">
              <a:buNone/>
            </a:pPr>
            <a:endParaRPr lang="fr-CA" sz="2400"/>
          </a:p>
        </p:txBody>
      </p:sp>
    </p:spTree>
    <p:extLst>
      <p:ext uri="{BB962C8B-B14F-4D97-AF65-F5344CB8AC3E}">
        <p14:creationId xmlns:p14="http://schemas.microsoft.com/office/powerpoint/2010/main" val="34264465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18376AE-410B-4609-A26C-9477B4DEB6D3}"/>
              </a:ext>
            </a:extLst>
          </p:cNvPr>
          <p:cNvSpPr>
            <a:spLocks noGrp="1"/>
          </p:cNvSpPr>
          <p:nvPr>
            <p:ph type="title"/>
          </p:nvPr>
        </p:nvSpPr>
        <p:spPr/>
        <p:txBody>
          <a:bodyPr/>
          <a:lstStyle/>
          <a:p>
            <a:r>
              <a:rPr lang="fr-CA"/>
              <a:t>Activités planifiées</a:t>
            </a:r>
          </a:p>
        </p:txBody>
      </p:sp>
      <p:sp>
        <p:nvSpPr>
          <p:cNvPr id="3" name="Espace réservé du contenu 2">
            <a:extLst>
              <a:ext uri="{FF2B5EF4-FFF2-40B4-BE49-F238E27FC236}">
                <a16:creationId xmlns:a16="http://schemas.microsoft.com/office/drawing/2014/main" id="{E3D4A6B0-A3AA-4284-B77C-545A9E9D37BC}"/>
              </a:ext>
            </a:extLst>
          </p:cNvPr>
          <p:cNvSpPr>
            <a:spLocks noGrp="1"/>
          </p:cNvSpPr>
          <p:nvPr>
            <p:ph idx="1"/>
          </p:nvPr>
        </p:nvSpPr>
        <p:spPr>
          <a:xfrm>
            <a:off x="2516863" y="1947261"/>
            <a:ext cx="8574387" cy="3893252"/>
          </a:xfrm>
        </p:spPr>
        <p:txBody>
          <a:bodyPr vert="horz" lIns="91440" tIns="45720" rIns="91440" bIns="45720" rtlCol="0" anchor="t">
            <a:normAutofit/>
          </a:bodyPr>
          <a:lstStyle/>
          <a:p>
            <a:r>
              <a:rPr lang="fr-CA"/>
              <a:t>Poursuite des </a:t>
            </a:r>
            <a:r>
              <a:rPr lang="fr-CA" err="1">
                <a:solidFill>
                  <a:schemeClr val="bg2"/>
                </a:solidFill>
              </a:rPr>
              <a:t>RDVs</a:t>
            </a:r>
            <a:r>
              <a:rPr lang="fr-CA">
                <a:solidFill>
                  <a:schemeClr val="bg2"/>
                </a:solidFill>
              </a:rPr>
              <a:t> qualité </a:t>
            </a:r>
            <a:r>
              <a:rPr lang="fr-CA"/>
              <a:t>les lundis de 11h45-12h00</a:t>
            </a:r>
          </a:p>
          <a:p>
            <a:r>
              <a:rPr lang="fr-CA"/>
              <a:t>Prochaines </a:t>
            </a:r>
            <a:r>
              <a:rPr lang="fr-CA">
                <a:solidFill>
                  <a:schemeClr val="bg2"/>
                </a:solidFill>
              </a:rPr>
              <a:t>Marches qualité </a:t>
            </a:r>
            <a:r>
              <a:rPr lang="fr-CA"/>
              <a:t>: </a:t>
            </a:r>
          </a:p>
          <a:p>
            <a:pPr lvl="1"/>
            <a:r>
              <a:rPr lang="fr-FR" sz="2800">
                <a:solidFill>
                  <a:schemeClr val="bg2"/>
                </a:solidFill>
              </a:rPr>
              <a:t>Mercredi 25 septembre </a:t>
            </a:r>
            <a:r>
              <a:rPr lang="fr-FR"/>
              <a:t>sur le partenariat et la proche </a:t>
            </a:r>
            <a:r>
              <a:rPr lang="fr-FR" err="1"/>
              <a:t>aidance</a:t>
            </a:r>
            <a:endParaRPr lang="fr-CA"/>
          </a:p>
          <a:p>
            <a:r>
              <a:rPr lang="fr-CA"/>
              <a:t>Rencontres de </a:t>
            </a:r>
            <a:r>
              <a:rPr lang="fr-CA">
                <a:solidFill>
                  <a:schemeClr val="bg2"/>
                </a:solidFill>
              </a:rPr>
              <a:t>simulations</a:t>
            </a:r>
            <a:r>
              <a:rPr lang="fr-CA"/>
              <a:t> animées par la DQEPE en préparation à la visite</a:t>
            </a:r>
          </a:p>
        </p:txBody>
      </p:sp>
      <p:pic>
        <p:nvPicPr>
          <p:cNvPr id="5" name="Picture 52" descr="A green silhouettes of people&#10;&#10;Description automatically generated">
            <a:extLst>
              <a:ext uri="{FF2B5EF4-FFF2-40B4-BE49-F238E27FC236}">
                <a16:creationId xmlns:a16="http://schemas.microsoft.com/office/drawing/2014/main" id="{5032204F-258A-4217-98F6-F9DDD86431D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30927" y="1896145"/>
            <a:ext cx="859668" cy="859668"/>
          </a:xfrm>
          <a:prstGeom prst="rect">
            <a:avLst/>
          </a:prstGeom>
        </p:spPr>
      </p:pic>
      <p:pic>
        <p:nvPicPr>
          <p:cNvPr id="7" name="Picture 47" descr="A green and black calendar with a globe&#10;&#10;Description automatically generated">
            <a:extLst>
              <a:ext uri="{FF2B5EF4-FFF2-40B4-BE49-F238E27FC236}">
                <a16:creationId xmlns:a16="http://schemas.microsoft.com/office/drawing/2014/main" id="{4BDC28DC-F0AE-4FCD-BE46-FC83FCE77E9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30927" y="2901100"/>
            <a:ext cx="859668" cy="859668"/>
          </a:xfrm>
          <a:prstGeom prst="rect">
            <a:avLst/>
          </a:prstGeom>
        </p:spPr>
      </p:pic>
      <p:pic>
        <p:nvPicPr>
          <p:cNvPr id="8" name="Picture 49" descr="A group of green people&#10;&#10;Description automatically generated">
            <a:extLst>
              <a:ext uri="{FF2B5EF4-FFF2-40B4-BE49-F238E27FC236}">
                <a16:creationId xmlns:a16="http://schemas.microsoft.com/office/drawing/2014/main" id="{AF9852E7-7AFE-47F7-8863-EF56EEC0803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23656" y="3990275"/>
            <a:ext cx="859668" cy="859668"/>
          </a:xfrm>
          <a:prstGeom prst="rect">
            <a:avLst/>
          </a:prstGeom>
        </p:spPr>
      </p:pic>
    </p:spTree>
    <p:extLst>
      <p:ext uri="{BB962C8B-B14F-4D97-AF65-F5344CB8AC3E}">
        <p14:creationId xmlns:p14="http://schemas.microsoft.com/office/powerpoint/2010/main" val="12398721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C5EA8C8-9CE7-40B3-9B31-6E1283746BCD}"/>
              </a:ext>
            </a:extLst>
          </p:cNvPr>
          <p:cNvSpPr>
            <a:spLocks noGrp="1"/>
          </p:cNvSpPr>
          <p:nvPr>
            <p:ph type="title"/>
          </p:nvPr>
        </p:nvSpPr>
        <p:spPr/>
        <p:txBody>
          <a:bodyPr>
            <a:normAutofit/>
          </a:bodyPr>
          <a:lstStyle/>
          <a:p>
            <a:r>
              <a:rPr lang="fr-CA" sz="4000"/>
              <a:t>En préparation de la visite : </a:t>
            </a:r>
            <a:br>
              <a:rPr lang="fr-CA" sz="4000"/>
            </a:br>
            <a:r>
              <a:rPr lang="fr-CA" sz="4000"/>
              <a:t>En complément</a:t>
            </a:r>
          </a:p>
        </p:txBody>
      </p:sp>
      <p:sp>
        <p:nvSpPr>
          <p:cNvPr id="3" name="Espace réservé du contenu 2">
            <a:extLst>
              <a:ext uri="{FF2B5EF4-FFF2-40B4-BE49-F238E27FC236}">
                <a16:creationId xmlns:a16="http://schemas.microsoft.com/office/drawing/2014/main" id="{6A91D051-6F83-4CCD-8563-84FDDBE6D9F3}"/>
              </a:ext>
            </a:extLst>
          </p:cNvPr>
          <p:cNvSpPr>
            <a:spLocks noGrp="1"/>
          </p:cNvSpPr>
          <p:nvPr>
            <p:ph idx="1"/>
          </p:nvPr>
        </p:nvSpPr>
        <p:spPr>
          <a:xfrm>
            <a:off x="1457325" y="1947261"/>
            <a:ext cx="9896475" cy="3893252"/>
          </a:xfrm>
        </p:spPr>
        <p:txBody>
          <a:bodyPr>
            <a:normAutofit fontScale="92500" lnSpcReduction="10000"/>
          </a:bodyPr>
          <a:lstStyle/>
          <a:p>
            <a:r>
              <a:rPr lang="fr-CA" sz="2400"/>
              <a:t> PCI: (4) </a:t>
            </a:r>
            <a:r>
              <a:rPr lang="fr-CA" sz="2400">
                <a:solidFill>
                  <a:srgbClr val="00B0F0"/>
                </a:solidFill>
                <a:hlinkClick r:id="rId2">
                  <a:extLst>
                    <a:ext uri="{A12FA001-AC4F-418D-AE19-62706E023703}">
                      <ahyp:hlinkClr xmlns:ahyp="http://schemas.microsoft.com/office/drawing/2018/hyperlinkcolor" val="tx"/>
                    </a:ext>
                  </a:extLst>
                </a:hlinkClick>
              </a:rPr>
              <a:t>fiches POR</a:t>
            </a:r>
            <a:r>
              <a:rPr lang="fr-CA" sz="2400">
                <a:solidFill>
                  <a:srgbClr val="00B0F0"/>
                </a:solidFill>
              </a:rPr>
              <a:t>:</a:t>
            </a:r>
          </a:p>
          <a:p>
            <a:pPr lvl="1"/>
            <a:r>
              <a:rPr lang="fr-CA" sz="1800"/>
              <a:t>Conformité à l’hygiène des mains</a:t>
            </a:r>
          </a:p>
          <a:p>
            <a:pPr lvl="1"/>
            <a:r>
              <a:rPr lang="fr-CA" sz="1800"/>
              <a:t>Formation et perfectionnement aux pratiques d’hygiène des mains</a:t>
            </a:r>
          </a:p>
          <a:p>
            <a:pPr lvl="1"/>
            <a:r>
              <a:rPr lang="fr-CA" sz="1800"/>
              <a:t>Taux d’infection</a:t>
            </a:r>
          </a:p>
          <a:p>
            <a:pPr lvl="1"/>
            <a:r>
              <a:rPr lang="fr-CA" sz="1800"/>
              <a:t>Nettoyage et désinfection des équipement bas niveau </a:t>
            </a:r>
            <a:r>
              <a:rPr lang="fr-CA" sz="1800" b="1">
                <a:solidFill>
                  <a:srgbClr val="92D050"/>
                </a:solidFill>
              </a:rPr>
              <a:t>*NOUVELLE POR </a:t>
            </a:r>
            <a:r>
              <a:rPr lang="fr-CA" sz="1800"/>
              <a:t> </a:t>
            </a:r>
            <a:endParaRPr lang="fr-CA" sz="1800" b="1"/>
          </a:p>
          <a:p>
            <a:pPr marL="457200" lvl="1" indent="0">
              <a:buNone/>
            </a:pPr>
            <a:endParaRPr lang="fr-CA" sz="1800" b="1"/>
          </a:p>
          <a:p>
            <a:r>
              <a:rPr lang="fr-CA" sz="2400"/>
              <a:t>Circuit de gestion des médicaments: (4) </a:t>
            </a:r>
            <a:r>
              <a:rPr lang="fr-CA" sz="2400">
                <a:solidFill>
                  <a:srgbClr val="00B0F0"/>
                </a:solidFill>
                <a:hlinkClick r:id="rId2">
                  <a:extLst>
                    <a:ext uri="{A12FA001-AC4F-418D-AE19-62706E023703}">
                      <ahyp:hlinkClr xmlns:ahyp="http://schemas.microsoft.com/office/drawing/2018/hyperlinkcolor" val="tx"/>
                    </a:ext>
                  </a:extLst>
                </a:hlinkClick>
              </a:rPr>
              <a:t>fiches POR</a:t>
            </a:r>
            <a:r>
              <a:rPr lang="fr-CA" sz="2400">
                <a:solidFill>
                  <a:srgbClr val="00B0F0"/>
                </a:solidFill>
              </a:rPr>
              <a:t>:</a:t>
            </a:r>
          </a:p>
          <a:p>
            <a:pPr lvl="1"/>
            <a:r>
              <a:rPr lang="fr-CA" sz="1800"/>
              <a:t>Liste des abréviations à ne pas utiliser</a:t>
            </a:r>
          </a:p>
          <a:p>
            <a:pPr lvl="1"/>
            <a:r>
              <a:rPr lang="fr-CA" sz="1800"/>
              <a:t>Gérance des antimicrobiens</a:t>
            </a:r>
          </a:p>
          <a:p>
            <a:pPr lvl="1"/>
            <a:r>
              <a:rPr lang="fr-CA" sz="1800"/>
              <a:t>Médicaments de niveau alerte élevée</a:t>
            </a:r>
          </a:p>
          <a:p>
            <a:pPr lvl="1"/>
            <a:r>
              <a:rPr lang="fr-CA" sz="1800"/>
              <a:t>Sécurité liée aux narcotiques</a:t>
            </a:r>
          </a:p>
          <a:p>
            <a:pPr marL="457200" lvl="1" indent="0">
              <a:buNone/>
            </a:pPr>
            <a:endParaRPr lang="fr-CA" sz="1800"/>
          </a:p>
          <a:p>
            <a:r>
              <a:rPr lang="fr-CA" sz="2400"/>
              <a:t>Cheminement de l’usager </a:t>
            </a:r>
            <a:r>
              <a:rPr lang="fr-CA" sz="2200"/>
              <a:t>: </a:t>
            </a:r>
            <a:r>
              <a:rPr lang="fr-CA" sz="2400">
                <a:solidFill>
                  <a:schemeClr val="accent3">
                    <a:lumMod val="60000"/>
                    <a:lumOff val="40000"/>
                  </a:schemeClr>
                </a:solidFill>
                <a:hlinkClick r:id="rId3">
                  <a:extLst>
                    <a:ext uri="{A12FA001-AC4F-418D-AE19-62706E023703}">
                      <ahyp:hlinkClr xmlns:ahyp="http://schemas.microsoft.com/office/drawing/2018/hyperlinkcolor" val="tx"/>
                    </a:ext>
                  </a:extLst>
                </a:hlinkClick>
              </a:rPr>
              <a:t>fiche POR</a:t>
            </a:r>
            <a:endParaRPr lang="fr-CA" sz="2200">
              <a:solidFill>
                <a:schemeClr val="accent3">
                  <a:lumMod val="60000"/>
                  <a:lumOff val="40000"/>
                </a:schemeClr>
              </a:solidFill>
            </a:endParaRPr>
          </a:p>
        </p:txBody>
      </p:sp>
    </p:spTree>
    <p:extLst>
      <p:ext uri="{BB962C8B-B14F-4D97-AF65-F5344CB8AC3E}">
        <p14:creationId xmlns:p14="http://schemas.microsoft.com/office/powerpoint/2010/main" val="31235330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07654F6E-68B6-4B8D-8A46-223F90F1F71E}"/>
              </a:ext>
            </a:extLst>
          </p:cNvPr>
          <p:cNvPicPr>
            <a:picLocks noChangeAspect="1"/>
          </p:cNvPicPr>
          <p:nvPr/>
        </p:nvPicPr>
        <p:blipFill>
          <a:blip r:embed="rId4"/>
          <a:stretch>
            <a:fillRect/>
          </a:stretch>
        </p:blipFill>
        <p:spPr>
          <a:xfrm rot="523148">
            <a:off x="4777343" y="1401168"/>
            <a:ext cx="3791145" cy="4991357"/>
          </a:xfrm>
          <a:prstGeom prst="rect">
            <a:avLst/>
          </a:prstGeom>
          <a:ln>
            <a:solidFill>
              <a:schemeClr val="tx1"/>
            </a:solidFill>
          </a:ln>
        </p:spPr>
      </p:pic>
      <p:sp>
        <p:nvSpPr>
          <p:cNvPr id="2" name="Title 1">
            <a:extLst>
              <a:ext uri="{FF2B5EF4-FFF2-40B4-BE49-F238E27FC236}">
                <a16:creationId xmlns:a16="http://schemas.microsoft.com/office/drawing/2014/main" id="{C0B6F920-738A-9960-C9BE-20991783B64D}"/>
              </a:ext>
            </a:extLst>
          </p:cNvPr>
          <p:cNvSpPr>
            <a:spLocks noGrp="1"/>
          </p:cNvSpPr>
          <p:nvPr>
            <p:ph type="title"/>
          </p:nvPr>
        </p:nvSpPr>
        <p:spPr>
          <a:xfrm>
            <a:off x="2020309" y="100864"/>
            <a:ext cx="9582873" cy="1325563"/>
          </a:xfrm>
        </p:spPr>
        <p:txBody>
          <a:bodyPr/>
          <a:lstStyle/>
          <a:p>
            <a:r>
              <a:rPr lang="en-US"/>
              <a:t>Vos </a:t>
            </a:r>
            <a:r>
              <a:rPr lang="en-US" err="1"/>
              <a:t>outils</a:t>
            </a:r>
            <a:endParaRPr lang="en-US"/>
          </a:p>
        </p:txBody>
      </p:sp>
      <p:pic>
        <p:nvPicPr>
          <p:cNvPr id="10" name="Image 9">
            <a:extLst>
              <a:ext uri="{FF2B5EF4-FFF2-40B4-BE49-F238E27FC236}">
                <a16:creationId xmlns:a16="http://schemas.microsoft.com/office/drawing/2014/main" id="{C11789FC-BAE0-4281-9195-CD805102D471}"/>
              </a:ext>
            </a:extLst>
          </p:cNvPr>
          <p:cNvPicPr>
            <a:picLocks noChangeAspect="1"/>
          </p:cNvPicPr>
          <p:nvPr>
            <p:custDataLst>
              <p:tags r:id="rId1"/>
            </p:custDataLst>
          </p:nvPr>
        </p:nvPicPr>
        <p:blipFill>
          <a:blip r:embed="rId5"/>
          <a:stretch>
            <a:fillRect/>
          </a:stretch>
        </p:blipFill>
        <p:spPr>
          <a:xfrm rot="21214547">
            <a:off x="2094680" y="398761"/>
            <a:ext cx="2755259" cy="3278909"/>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12" name="Espace réservé du contenu 3">
            <a:extLst>
              <a:ext uri="{FF2B5EF4-FFF2-40B4-BE49-F238E27FC236}">
                <a16:creationId xmlns:a16="http://schemas.microsoft.com/office/drawing/2014/main" id="{117C963A-960B-49D0-B1A3-8FCC31CC2734}"/>
              </a:ext>
            </a:extLst>
          </p:cNvPr>
          <p:cNvPicPr>
            <a:picLocks noGrp="1"/>
          </p:cNvPicPr>
          <p:nvPr>
            <p:ph idx="1"/>
          </p:nvPr>
        </p:nvPicPr>
        <p:blipFill rotWithShape="1">
          <a:blip r:embed="rId6"/>
          <a:srcRect l="13304" t="15245" r="55324" b="13148"/>
          <a:stretch/>
        </p:blipFill>
        <p:spPr bwMode="auto">
          <a:xfrm>
            <a:off x="180655" y="3598286"/>
            <a:ext cx="4503976" cy="2859664"/>
          </a:xfrm>
          <a:prstGeom prst="rect">
            <a:avLst/>
          </a:prstGeom>
          <a:ln>
            <a:solidFill>
              <a:schemeClr val="tx1">
                <a:lumMod val="90000"/>
                <a:lumOff val="10000"/>
              </a:schemeClr>
            </a:solidFill>
          </a:ln>
          <a:extLst>
            <a:ext uri="{53640926-AAD7-44D8-BBD7-CCE9431645EC}">
              <a14:shadowObscured xmlns:a14="http://schemas.microsoft.com/office/drawing/2010/main"/>
            </a:ext>
          </a:extLst>
        </p:spPr>
      </p:pic>
      <p:pic>
        <p:nvPicPr>
          <p:cNvPr id="6" name="Image 5">
            <a:extLst>
              <a:ext uri="{FF2B5EF4-FFF2-40B4-BE49-F238E27FC236}">
                <a16:creationId xmlns:a16="http://schemas.microsoft.com/office/drawing/2014/main" id="{CE7AAE3C-8FEF-4AC1-B7C2-1EA3C556D149}"/>
              </a:ext>
            </a:extLst>
          </p:cNvPr>
          <p:cNvPicPr>
            <a:picLocks noChangeAspect="1"/>
          </p:cNvPicPr>
          <p:nvPr/>
        </p:nvPicPr>
        <p:blipFill>
          <a:blip r:embed="rId7"/>
          <a:stretch>
            <a:fillRect/>
          </a:stretch>
        </p:blipFill>
        <p:spPr>
          <a:xfrm rot="21331621">
            <a:off x="8337441" y="1683287"/>
            <a:ext cx="3442651" cy="4276462"/>
          </a:xfrm>
          <a:prstGeom prst="rect">
            <a:avLst/>
          </a:prstGeom>
          <a:ln>
            <a:solidFill>
              <a:schemeClr val="tx1"/>
            </a:solidFill>
          </a:ln>
        </p:spPr>
      </p:pic>
    </p:spTree>
    <p:extLst>
      <p:ext uri="{BB962C8B-B14F-4D97-AF65-F5344CB8AC3E}">
        <p14:creationId xmlns:p14="http://schemas.microsoft.com/office/powerpoint/2010/main" val="20562750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F25E333-8F60-4F7B-9121-43B94CF247DE}"/>
              </a:ext>
            </a:extLst>
          </p:cNvPr>
          <p:cNvSpPr>
            <a:spLocks noGrp="1"/>
          </p:cNvSpPr>
          <p:nvPr>
            <p:ph type="title"/>
          </p:nvPr>
        </p:nvSpPr>
        <p:spPr/>
        <p:txBody>
          <a:bodyPr/>
          <a:lstStyle/>
          <a:p>
            <a:endParaRPr lang="fr-CA"/>
          </a:p>
        </p:txBody>
      </p:sp>
      <p:sp>
        <p:nvSpPr>
          <p:cNvPr id="4" name="AutoShape 2" descr="Savoir dire merci | Educatout">
            <a:extLst>
              <a:ext uri="{FF2B5EF4-FFF2-40B4-BE49-F238E27FC236}">
                <a16:creationId xmlns:a16="http://schemas.microsoft.com/office/drawing/2014/main" id="{3EEA9C44-99B2-41FB-951C-C564692370B5}"/>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CA"/>
          </a:p>
        </p:txBody>
      </p:sp>
      <p:pic>
        <p:nvPicPr>
          <p:cNvPr id="6" name="Picture 6" descr="Savoir dire merci | Educatout">
            <a:extLst>
              <a:ext uri="{FF2B5EF4-FFF2-40B4-BE49-F238E27FC236}">
                <a16:creationId xmlns:a16="http://schemas.microsoft.com/office/drawing/2014/main" id="{4007EC62-C211-4BF2-A884-C72EC942797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501775" y="2060525"/>
            <a:ext cx="5188449" cy="27369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31449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7250139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4B1E90B-3D91-41E3-9ED0-2D8BE2328640}"/>
              </a:ext>
            </a:extLst>
          </p:cNvPr>
          <p:cNvSpPr>
            <a:spLocks noGrp="1"/>
          </p:cNvSpPr>
          <p:nvPr>
            <p:ph type="title"/>
            <p:custDataLst>
              <p:tags r:id="rId1"/>
            </p:custDataLst>
          </p:nvPr>
        </p:nvSpPr>
        <p:spPr>
          <a:xfrm>
            <a:off x="2298854" y="305602"/>
            <a:ext cx="9341875" cy="1325563"/>
          </a:xfrm>
        </p:spPr>
        <p:txBody>
          <a:bodyPr/>
          <a:lstStyle/>
          <a:p>
            <a:r>
              <a:rPr lang="fr-CA">
                <a:solidFill>
                  <a:schemeClr val="bg2"/>
                </a:solidFill>
              </a:rPr>
              <a:t>Plan de la présentation</a:t>
            </a:r>
          </a:p>
        </p:txBody>
      </p:sp>
      <p:graphicFrame>
        <p:nvGraphicFramePr>
          <p:cNvPr id="6" name="Tableau 5"/>
          <p:cNvGraphicFramePr/>
          <p:nvPr>
            <p:custDataLst>
              <p:tags r:id="rId2"/>
            </p:custDataLst>
            <p:extLst>
              <p:ext uri="{D42A27DB-BD31-4B8C-83A1-F6EECF244321}">
                <p14:modId xmlns:p14="http://schemas.microsoft.com/office/powerpoint/2010/main" val="2223648942"/>
              </p:ext>
            </p:extLst>
          </p:nvPr>
        </p:nvGraphicFramePr>
        <p:xfrm>
          <a:off x="2298854" y="2125973"/>
          <a:ext cx="8768993" cy="2856309"/>
        </p:xfrm>
        <a:graphic>
          <a:graphicData uri="http://schemas.openxmlformats.org/drawingml/2006/table">
            <a:tbl>
              <a:tblPr firstRow="1" bandRow="1"/>
              <a:tblGrid>
                <a:gridCol w="822091">
                  <a:extLst>
                    <a:ext uri="{9D8B030D-6E8A-4147-A177-3AD203B41FA5}">
                      <a16:colId xmlns:a16="http://schemas.microsoft.com/office/drawing/2014/main" val="20000"/>
                    </a:ext>
                  </a:extLst>
                </a:gridCol>
                <a:gridCol w="7946902">
                  <a:extLst>
                    <a:ext uri="{9D8B030D-6E8A-4147-A177-3AD203B41FA5}">
                      <a16:colId xmlns:a16="http://schemas.microsoft.com/office/drawing/2014/main" val="20001"/>
                    </a:ext>
                  </a:extLst>
                </a:gridCol>
              </a:tblGrid>
              <a:tr h="719805">
                <a:tc>
                  <a:txBody>
                    <a:bodyPr/>
                    <a:lstStyle/>
                    <a:p>
                      <a:pPr algn="ctr">
                        <a:defRPr sz="1800" b="0">
                          <a:solidFill>
                            <a:srgbClr val="000000"/>
                          </a:solidFill>
                        </a:defRPr>
                      </a:pPr>
                      <a:r>
                        <a:rPr lang="fr-CA" sz="2800">
                          <a:solidFill>
                            <a:schemeClr val="bg1"/>
                          </a:solidFill>
                          <a:latin typeface="Arial Black"/>
                          <a:ea typeface="Arial Black"/>
                          <a:cs typeface="Arial Black"/>
                          <a:sym typeface="Arial Black"/>
                        </a:rPr>
                        <a:t>1</a:t>
                      </a:r>
                    </a:p>
                  </a:txBody>
                  <a:tcPr marL="45714" marR="45714" marT="45733" marB="4573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180975" marR="0" lvl="1" indent="0" algn="l" defTabSz="914400" rtl="0" eaLnBrk="1" fontAlgn="auto" latinLnBrk="0" hangingPunct="1">
                        <a:lnSpc>
                          <a:spcPct val="150000"/>
                        </a:lnSpc>
                        <a:spcBef>
                          <a:spcPts val="0"/>
                        </a:spcBef>
                        <a:spcAft>
                          <a:spcPts val="0"/>
                        </a:spcAft>
                        <a:buClr>
                          <a:srgbClr val="81C731"/>
                        </a:buClr>
                        <a:buSzPct val="150000"/>
                        <a:buFontTx/>
                        <a:buNone/>
                        <a:tabLst/>
                        <a:defRPr/>
                      </a:pPr>
                      <a:r>
                        <a:rPr lang="fr-CA" sz="2400" b="0" i="0" u="none" strike="noStrike" kern="1200" cap="none" spc="0" baseline="0">
                          <a:ln>
                            <a:noFill/>
                          </a:ln>
                          <a:solidFill>
                            <a:srgbClr val="767171"/>
                          </a:solidFill>
                          <a:uFillTx/>
                          <a:latin typeface="+mn-lt"/>
                          <a:ea typeface="+mn-ea"/>
                          <a:cs typeface="+mn-cs"/>
                        </a:rPr>
                        <a:t>Le cycle 2023-2027 – Séquence 1</a:t>
                      </a:r>
                    </a:p>
                  </a:txBody>
                  <a:tcPr marL="45714" marR="45714" marT="45733" marB="45733" horzOverflow="overflow">
                    <a:lnL w="12700" cap="flat" cmpd="sng" algn="ctr">
                      <a:solidFill>
                        <a:schemeClr val="bg1"/>
                      </a:solidFill>
                      <a:prstDash val="solid"/>
                      <a:round/>
                      <a:headEnd type="none" w="med" len="med"/>
                      <a:tailEnd type="none" w="med" len="med"/>
                    </a:lnL>
                    <a:lnR w="12700">
                      <a:noFill/>
                      <a:miter lim="400000"/>
                    </a:lnR>
                    <a:lnT w="12700">
                      <a:noFill/>
                      <a:miter lim="400000"/>
                    </a:lnT>
                    <a:lnB w="12700">
                      <a:noFill/>
                      <a:miter lim="400000"/>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0"/>
                  </a:ext>
                </a:extLst>
              </a:tr>
              <a:tr h="712168">
                <a:tc>
                  <a:txBody>
                    <a:bodyPr/>
                    <a:lstStyle/>
                    <a:p>
                      <a:pPr algn="ctr">
                        <a:defRPr sz="1800">
                          <a:solidFill>
                            <a:srgbClr val="000000"/>
                          </a:solidFill>
                        </a:defRPr>
                      </a:pPr>
                      <a:r>
                        <a:rPr lang="fr-CA" sz="2800">
                          <a:solidFill>
                            <a:schemeClr val="bg1"/>
                          </a:solidFill>
                          <a:latin typeface="Arial Black"/>
                          <a:ea typeface="Arial Black"/>
                          <a:cs typeface="Arial Black"/>
                          <a:sym typeface="Arial Black"/>
                        </a:rPr>
                        <a:t>2</a:t>
                      </a:r>
                      <a:endParaRPr sz="2800">
                        <a:solidFill>
                          <a:schemeClr val="bg1"/>
                        </a:solidFill>
                        <a:latin typeface="Arial Black"/>
                        <a:ea typeface="Arial Black"/>
                        <a:cs typeface="Arial Black"/>
                        <a:sym typeface="Arial Black"/>
                      </a:endParaRPr>
                    </a:p>
                  </a:txBody>
                  <a:tcPr marL="45714" marR="45714" marT="45733" marB="4573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176213" marR="0" lvl="0" indent="0" algn="l" defTabSz="914400" rtl="0" eaLnBrk="1" fontAlgn="auto" latinLnBrk="0" hangingPunct="1">
                        <a:lnSpc>
                          <a:spcPct val="100000"/>
                        </a:lnSpc>
                        <a:spcBef>
                          <a:spcPts val="0"/>
                        </a:spcBef>
                        <a:spcAft>
                          <a:spcPts val="0"/>
                        </a:spcAft>
                        <a:buClrTx/>
                        <a:buSzTx/>
                        <a:buFontTx/>
                        <a:buNone/>
                        <a:tabLst/>
                        <a:defRPr/>
                      </a:pPr>
                      <a:r>
                        <a:rPr lang="fr-CA" sz="2400" kern="1200">
                          <a:solidFill>
                            <a:srgbClr val="767171"/>
                          </a:solidFill>
                          <a:latin typeface="+mn-lt"/>
                          <a:ea typeface="+mn-ea"/>
                          <a:cs typeface="+mn-cs"/>
                        </a:rPr>
                        <a:t>La visite d’agrément du 7 au 11 octobre 2024</a:t>
                      </a:r>
                    </a:p>
                  </a:txBody>
                  <a:tcPr marL="45714" marR="45714" marT="45733" marB="45733" anchor="ctr" horzOverflow="overflow">
                    <a:lnL w="12700" cap="flat" cmpd="sng" algn="ctr">
                      <a:solidFill>
                        <a:schemeClr val="bg1"/>
                      </a:solidFill>
                      <a:prstDash val="solid"/>
                      <a:round/>
                      <a:headEnd type="none" w="med" len="med"/>
                      <a:tailEnd type="none" w="med" len="med"/>
                    </a:lnL>
                    <a:lnR w="12700">
                      <a:noFill/>
                      <a:miter lim="400000"/>
                    </a:lnR>
                    <a:lnT w="12700">
                      <a:noFill/>
                      <a:miter lim="400000"/>
                    </a:lnT>
                    <a:lnB w="12700">
                      <a:noFill/>
                      <a:miter lim="400000"/>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578227567"/>
                  </a:ext>
                </a:extLst>
              </a:tr>
              <a:tr h="712168">
                <a:tc>
                  <a:txBody>
                    <a:bodyPr/>
                    <a:lstStyle/>
                    <a:p>
                      <a:pPr algn="ctr">
                        <a:defRPr sz="1800">
                          <a:solidFill>
                            <a:srgbClr val="000000"/>
                          </a:solidFill>
                        </a:defRPr>
                      </a:pPr>
                      <a:r>
                        <a:rPr lang="fr-CA" sz="2800">
                          <a:solidFill>
                            <a:schemeClr val="bg1"/>
                          </a:solidFill>
                          <a:latin typeface="Arial Black"/>
                          <a:ea typeface="Arial Black"/>
                          <a:cs typeface="Arial Black"/>
                          <a:sym typeface="Arial Black"/>
                        </a:rPr>
                        <a:t>3</a:t>
                      </a:r>
                      <a:endParaRPr sz="2800">
                        <a:solidFill>
                          <a:schemeClr val="bg1"/>
                        </a:solidFill>
                        <a:latin typeface="Arial Black"/>
                        <a:ea typeface="Arial Black"/>
                        <a:cs typeface="Arial Black"/>
                        <a:sym typeface="Arial Black"/>
                      </a:endParaRPr>
                    </a:p>
                  </a:txBody>
                  <a:tcPr marL="45714" marR="45714" marT="45733" marB="4573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176213" indent="0"/>
                      <a:r>
                        <a:rPr lang="fr-CA" sz="2400" kern="1200">
                          <a:solidFill>
                            <a:srgbClr val="767171"/>
                          </a:solidFill>
                          <a:latin typeface="+mn-lt"/>
                          <a:ea typeface="+mn-ea"/>
                          <a:cs typeface="+mn-cs"/>
                        </a:rPr>
                        <a:t>Préparons-nous !</a:t>
                      </a:r>
                    </a:p>
                  </a:txBody>
                  <a:tcPr marL="45714" marR="45714" marT="45733" marB="45733" anchor="ctr" horzOverflow="overflow">
                    <a:lnL w="12700" cap="flat" cmpd="sng" algn="ctr">
                      <a:solidFill>
                        <a:schemeClr val="bg1"/>
                      </a:solidFill>
                      <a:prstDash val="solid"/>
                      <a:round/>
                      <a:headEnd type="none" w="med" len="med"/>
                      <a:tailEnd type="none" w="med" len="med"/>
                    </a:lnL>
                    <a:lnR w="12700">
                      <a:noFill/>
                      <a:miter lim="400000"/>
                    </a:lnR>
                    <a:lnT w="12700">
                      <a:noFill/>
                      <a:miter lim="400000"/>
                    </a:lnT>
                    <a:lnB w="12700">
                      <a:noFill/>
                      <a:miter lim="400000"/>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622137518"/>
                  </a:ext>
                </a:extLst>
              </a:tr>
              <a:tr h="712168">
                <a:tc>
                  <a:txBody>
                    <a:bodyPr/>
                    <a:lstStyle/>
                    <a:p>
                      <a:pPr algn="ctr">
                        <a:defRPr sz="1800">
                          <a:solidFill>
                            <a:srgbClr val="000000"/>
                          </a:solidFill>
                        </a:defRPr>
                      </a:pPr>
                      <a:r>
                        <a:rPr lang="fr-CA" sz="2800">
                          <a:solidFill>
                            <a:schemeClr val="bg1"/>
                          </a:solidFill>
                          <a:latin typeface="Arial Black"/>
                          <a:ea typeface="Arial Black"/>
                          <a:cs typeface="Arial Black"/>
                          <a:sym typeface="Arial Black"/>
                        </a:rPr>
                        <a:t>4</a:t>
                      </a:r>
                      <a:endParaRPr sz="2800">
                        <a:solidFill>
                          <a:schemeClr val="bg1"/>
                        </a:solidFill>
                        <a:latin typeface="Arial Black"/>
                        <a:ea typeface="Arial Black"/>
                        <a:cs typeface="Arial Black"/>
                        <a:sym typeface="Arial Black"/>
                      </a:endParaRPr>
                    </a:p>
                  </a:txBody>
                  <a:tcPr marL="45714" marR="45714" marT="45733" marB="4573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176213" marR="0" lvl="0" indent="0" algn="l" defTabSz="914400" rtl="0" eaLnBrk="1" fontAlgn="auto" latinLnBrk="0" hangingPunct="1">
                        <a:lnSpc>
                          <a:spcPct val="100000"/>
                        </a:lnSpc>
                        <a:spcBef>
                          <a:spcPts val="0"/>
                        </a:spcBef>
                        <a:spcAft>
                          <a:spcPts val="0"/>
                        </a:spcAft>
                        <a:buClrTx/>
                        <a:buSzTx/>
                        <a:buFontTx/>
                        <a:buNone/>
                        <a:tabLst/>
                        <a:defRPr/>
                      </a:pPr>
                      <a:r>
                        <a:rPr lang="fr-CA" sz="2400" kern="1200">
                          <a:solidFill>
                            <a:srgbClr val="767171"/>
                          </a:solidFill>
                          <a:latin typeface="+mn-lt"/>
                          <a:ea typeface="+mn-ea"/>
                          <a:cs typeface="+mn-cs"/>
                        </a:rPr>
                        <a:t>Rôles et responsabilités DSI</a:t>
                      </a:r>
                    </a:p>
                  </a:txBody>
                  <a:tcPr marL="45714" marR="45714" marT="45733" marB="45733" anchor="ctr" horzOverflow="overflow">
                    <a:lnL w="12700" cap="flat" cmpd="sng" algn="ctr">
                      <a:solidFill>
                        <a:schemeClr val="bg1"/>
                      </a:solidFill>
                      <a:prstDash val="solid"/>
                      <a:round/>
                      <a:headEnd type="none" w="med" len="med"/>
                      <a:tailEnd type="none" w="med" len="med"/>
                    </a:lnL>
                    <a:lnR w="12700">
                      <a:noFill/>
                      <a:miter lim="400000"/>
                    </a:lnR>
                    <a:lnT w="12700">
                      <a:noFill/>
                      <a:miter lim="400000"/>
                    </a:lnT>
                    <a:lnB w="12700">
                      <a:noFill/>
                      <a:miter lim="400000"/>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875406660"/>
                  </a:ext>
                </a:extLst>
              </a:tr>
            </a:tbl>
          </a:graphicData>
        </a:graphic>
      </p:graphicFrame>
      <p:pic>
        <p:nvPicPr>
          <p:cNvPr id="3" name="Image 3" descr="Une image contenant texte, tableau blanc&#10;&#10;Description générée automatiquement">
            <a:extLst>
              <a:ext uri="{FF2B5EF4-FFF2-40B4-BE49-F238E27FC236}">
                <a16:creationId xmlns:a16="http://schemas.microsoft.com/office/drawing/2014/main" id="{A52607A5-D383-70C7-5815-94BF8014B61E}"/>
              </a:ext>
            </a:extLst>
          </p:cNvPr>
          <p:cNvPicPr>
            <a:picLocks noChangeAspect="1"/>
          </p:cNvPicPr>
          <p:nvPr>
            <p:custDataLst>
              <p:tags r:id="rId3"/>
            </p:custDataLst>
          </p:nvPr>
        </p:nvPicPr>
        <p:blipFill>
          <a:blip r:embed="rId6"/>
          <a:stretch>
            <a:fillRect/>
          </a:stretch>
        </p:blipFill>
        <p:spPr>
          <a:xfrm>
            <a:off x="-3672" y="5759775"/>
            <a:ext cx="2302526" cy="1094762"/>
          </a:xfrm>
          <a:prstGeom prst="rect">
            <a:avLst/>
          </a:prstGeom>
        </p:spPr>
      </p:pic>
    </p:spTree>
    <p:extLst>
      <p:ext uri="{BB962C8B-B14F-4D97-AF65-F5344CB8AC3E}">
        <p14:creationId xmlns:p14="http://schemas.microsoft.com/office/powerpoint/2010/main" val="12761397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82FD416-848D-4F1D-B866-5DD57BF1B774}"/>
              </a:ext>
            </a:extLst>
          </p:cNvPr>
          <p:cNvSpPr>
            <a:spLocks noGrp="1"/>
          </p:cNvSpPr>
          <p:nvPr>
            <p:ph type="title"/>
          </p:nvPr>
        </p:nvSpPr>
        <p:spPr>
          <a:xfrm>
            <a:off x="1065766" y="1842577"/>
            <a:ext cx="10515600" cy="2178818"/>
          </a:xfrm>
        </p:spPr>
        <p:txBody>
          <a:bodyPr>
            <a:normAutofit/>
          </a:bodyPr>
          <a:lstStyle/>
          <a:p>
            <a:r>
              <a:rPr lang="fr-CA" sz="4800"/>
              <a:t>1. Le cycle 2023-2027 – Séquence 1</a:t>
            </a:r>
          </a:p>
        </p:txBody>
      </p:sp>
    </p:spTree>
    <p:extLst>
      <p:ext uri="{BB962C8B-B14F-4D97-AF65-F5344CB8AC3E}">
        <p14:creationId xmlns:p14="http://schemas.microsoft.com/office/powerpoint/2010/main" val="31888762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CEA28B-DEDD-453C-A0C4-C29CE30C2150}"/>
              </a:ext>
            </a:extLst>
          </p:cNvPr>
          <p:cNvSpPr>
            <a:spLocks noGrp="1"/>
          </p:cNvSpPr>
          <p:nvPr>
            <p:ph type="title"/>
            <p:custDataLst>
              <p:tags r:id="rId1"/>
            </p:custDataLst>
          </p:nvPr>
        </p:nvSpPr>
        <p:spPr>
          <a:xfrm>
            <a:off x="2341960" y="46037"/>
            <a:ext cx="9582873" cy="1325563"/>
          </a:xfrm>
        </p:spPr>
        <p:txBody>
          <a:bodyPr/>
          <a:lstStyle/>
          <a:p>
            <a:r>
              <a:rPr lang="fr-FR">
                <a:solidFill>
                  <a:schemeClr val="bg2"/>
                </a:solidFill>
              </a:rPr>
              <a:t>Séquence 1</a:t>
            </a:r>
            <a:br>
              <a:rPr lang="fr-FR">
                <a:solidFill>
                  <a:schemeClr val="bg2"/>
                </a:solidFill>
              </a:rPr>
            </a:br>
            <a:r>
              <a:rPr lang="fr-FR">
                <a:solidFill>
                  <a:schemeClr val="bg2"/>
                </a:solidFill>
              </a:rPr>
              <a:t>Manuel d’évaluation</a:t>
            </a:r>
          </a:p>
        </p:txBody>
      </p:sp>
      <p:sp>
        <p:nvSpPr>
          <p:cNvPr id="3" name="Rectangle 2">
            <a:extLst>
              <a:ext uri="{FF2B5EF4-FFF2-40B4-BE49-F238E27FC236}">
                <a16:creationId xmlns:a16="http://schemas.microsoft.com/office/drawing/2014/main" id="{3F3E37AE-39B2-4FCA-A0F9-6ACB40DE4E2B}"/>
              </a:ext>
            </a:extLst>
          </p:cNvPr>
          <p:cNvSpPr/>
          <p:nvPr>
            <p:custDataLst>
              <p:tags r:id="rId2"/>
            </p:custDataLst>
          </p:nvPr>
        </p:nvSpPr>
        <p:spPr>
          <a:xfrm>
            <a:off x="269509" y="6148280"/>
            <a:ext cx="10887437" cy="461665"/>
          </a:xfrm>
          <a:prstGeom prst="rect">
            <a:avLst/>
          </a:prstGeom>
        </p:spPr>
        <p:txBody>
          <a:bodyPr wrap="square">
            <a:spAutoFit/>
          </a:bodyPr>
          <a:lstStyle/>
          <a:p>
            <a:r>
              <a:rPr lang="fr-CA" sz="2400">
                <a:solidFill>
                  <a:schemeClr val="tx2">
                    <a:lumMod val="75000"/>
                    <a:lumOff val="25000"/>
                  </a:schemeClr>
                </a:solidFill>
              </a:rPr>
              <a:t>La prochaine visite d’Agrément Canada est du </a:t>
            </a:r>
            <a:r>
              <a:rPr lang="fr-CA" sz="2400" b="1">
                <a:solidFill>
                  <a:schemeClr val="bg2"/>
                </a:solidFill>
              </a:rPr>
              <a:t>7</a:t>
            </a:r>
            <a:r>
              <a:rPr lang="fr-CA" sz="2400" b="1">
                <a:solidFill>
                  <a:srgbClr val="FF0000"/>
                </a:solidFill>
              </a:rPr>
              <a:t> </a:t>
            </a:r>
            <a:r>
              <a:rPr lang="fr-CA" sz="2400" b="1">
                <a:solidFill>
                  <a:schemeClr val="bg2"/>
                </a:solidFill>
              </a:rPr>
              <a:t>au</a:t>
            </a:r>
            <a:r>
              <a:rPr lang="fr-CA" sz="2400" b="1">
                <a:solidFill>
                  <a:srgbClr val="FF0000"/>
                </a:solidFill>
              </a:rPr>
              <a:t> </a:t>
            </a:r>
            <a:r>
              <a:rPr lang="fr-CA" sz="2400" b="1">
                <a:solidFill>
                  <a:schemeClr val="bg2"/>
                </a:solidFill>
              </a:rPr>
              <a:t>11</a:t>
            </a:r>
            <a:r>
              <a:rPr lang="fr-CA" sz="2400" b="1">
                <a:solidFill>
                  <a:srgbClr val="FF0000"/>
                </a:solidFill>
              </a:rPr>
              <a:t> </a:t>
            </a:r>
            <a:r>
              <a:rPr lang="fr-CA" sz="2400" b="1">
                <a:solidFill>
                  <a:schemeClr val="bg2"/>
                </a:solidFill>
              </a:rPr>
              <a:t>octobre</a:t>
            </a:r>
            <a:r>
              <a:rPr lang="fr-CA" sz="2400" b="1">
                <a:solidFill>
                  <a:srgbClr val="FF0000"/>
                </a:solidFill>
              </a:rPr>
              <a:t> </a:t>
            </a:r>
            <a:r>
              <a:rPr lang="fr-CA" sz="2400" b="1">
                <a:solidFill>
                  <a:schemeClr val="bg2"/>
                </a:solidFill>
              </a:rPr>
              <a:t>2024</a:t>
            </a:r>
          </a:p>
        </p:txBody>
      </p:sp>
      <p:sp>
        <p:nvSpPr>
          <p:cNvPr id="9" name="Espace réservé du texte 2">
            <a:extLst>
              <a:ext uri="{FF2B5EF4-FFF2-40B4-BE49-F238E27FC236}">
                <a16:creationId xmlns:a16="http://schemas.microsoft.com/office/drawing/2014/main" id="{FE142F42-4A2C-498D-8831-A189F62E73A9}"/>
              </a:ext>
            </a:extLst>
          </p:cNvPr>
          <p:cNvSpPr>
            <a:spLocks noGrp="1"/>
          </p:cNvSpPr>
          <p:nvPr>
            <p:ph idx="1"/>
            <p:custDataLst>
              <p:tags r:id="rId3"/>
            </p:custDataLst>
          </p:nvPr>
        </p:nvSpPr>
        <p:spPr>
          <a:xfrm>
            <a:off x="3019426" y="1355748"/>
            <a:ext cx="9172576" cy="4454382"/>
          </a:xfrm>
        </p:spPr>
        <p:txBody>
          <a:bodyPr>
            <a:noAutofit/>
          </a:bodyPr>
          <a:lstStyle/>
          <a:p>
            <a:pPr marL="914400" lvl="1" indent="-457200">
              <a:buFont typeface="+mj-lt"/>
              <a:buAutoNum type="arabicPeriod"/>
            </a:pPr>
            <a:r>
              <a:rPr lang="fr-CA" sz="2000">
                <a:highlight>
                  <a:srgbClr val="FFFFB7"/>
                </a:highlight>
              </a:rPr>
              <a:t>Gouvernance - Ne sera pas évalué</a:t>
            </a:r>
          </a:p>
          <a:p>
            <a:pPr marL="914400" lvl="1" indent="-457200">
              <a:buFont typeface="+mj-lt"/>
              <a:buAutoNum type="arabicPeriod"/>
            </a:pPr>
            <a:r>
              <a:rPr lang="fr-FR" sz="2000"/>
              <a:t>Leadership – Planification et organisation des services selon les besoins de la population </a:t>
            </a:r>
            <a:r>
              <a:rPr lang="fr-FR" sz="1400">
                <a:solidFill>
                  <a:schemeClr val="bg2"/>
                </a:solidFill>
              </a:rPr>
              <a:t>(POR cheminement des usagers etc.) </a:t>
            </a:r>
          </a:p>
          <a:p>
            <a:pPr marL="914400" lvl="1" indent="-457200">
              <a:buFont typeface="+mj-lt"/>
              <a:buAutoNum type="arabicPeriod"/>
            </a:pPr>
            <a:r>
              <a:rPr lang="fr-FR" sz="2000"/>
              <a:t>Leadership – Gestion des ressources humaines, matérielles, financières et informationnelles</a:t>
            </a:r>
          </a:p>
          <a:p>
            <a:pPr marL="914400" lvl="1" indent="-457200">
              <a:buFont typeface="+mj-lt"/>
              <a:buAutoNum type="arabicPeriod"/>
            </a:pPr>
            <a:r>
              <a:rPr lang="fr-FR" sz="2000"/>
              <a:t>Leadership – Gestion de la qualité et des risques </a:t>
            </a:r>
            <a:r>
              <a:rPr lang="fr-FR" sz="1400">
                <a:solidFill>
                  <a:schemeClr val="bg2"/>
                </a:solidFill>
              </a:rPr>
              <a:t>(POR BCM etc.)</a:t>
            </a:r>
          </a:p>
          <a:p>
            <a:pPr marL="914400" lvl="1" indent="-457200">
              <a:buFont typeface="+mj-lt"/>
              <a:buAutoNum type="arabicPeriod"/>
            </a:pPr>
            <a:r>
              <a:rPr lang="fr-FR" sz="2000"/>
              <a:t>Planification des soins et des services dans les situations d'urgence et de sinistres</a:t>
            </a:r>
          </a:p>
          <a:p>
            <a:pPr marL="914400" lvl="1" indent="-457200">
              <a:buFont typeface="+mj-lt"/>
              <a:buAutoNum type="arabicPeriod"/>
            </a:pPr>
            <a:r>
              <a:rPr lang="fr-CA" sz="2000"/>
              <a:t>Santé publique (6.3 seulement)</a:t>
            </a:r>
          </a:p>
          <a:p>
            <a:pPr marL="914400" lvl="1" indent="-457200">
              <a:buFont typeface="+mj-lt"/>
              <a:buAutoNum type="arabicPeriod"/>
            </a:pPr>
            <a:r>
              <a:rPr lang="fr-CA" sz="2000"/>
              <a:t>Télésanté</a:t>
            </a:r>
          </a:p>
          <a:p>
            <a:pPr marL="914400" lvl="1" indent="-457200">
              <a:buFont typeface="+mj-lt"/>
              <a:buAutoNum type="arabicPeriod"/>
            </a:pPr>
            <a:r>
              <a:rPr lang="fr-FR" sz="2000"/>
              <a:t>Programme de prévention et de contrôle des infections </a:t>
            </a:r>
            <a:r>
              <a:rPr lang="fr-FR" sz="1400">
                <a:solidFill>
                  <a:schemeClr val="bg2"/>
                </a:solidFill>
              </a:rPr>
              <a:t>(POR HDM etc.)</a:t>
            </a:r>
          </a:p>
          <a:p>
            <a:pPr marL="914400" lvl="1" indent="-457200">
              <a:buFont typeface="+mj-lt"/>
              <a:buAutoNum type="arabicPeriod"/>
            </a:pPr>
            <a:r>
              <a:rPr lang="fr-FR" sz="2000"/>
              <a:t>Services de retraitement des dispositifs médicaux </a:t>
            </a:r>
            <a:r>
              <a:rPr lang="fr-FR" sz="1400">
                <a:solidFill>
                  <a:schemeClr val="bg2"/>
                </a:solidFill>
              </a:rPr>
              <a:t>(respect de leurs procédures)</a:t>
            </a:r>
          </a:p>
          <a:p>
            <a:pPr marL="914400" lvl="1" indent="-457200">
              <a:buFont typeface="+mj-lt"/>
              <a:buAutoNum type="arabicPeriod"/>
            </a:pPr>
            <a:r>
              <a:rPr lang="fr-FR" sz="2000"/>
              <a:t>Gestion du circuit du médicament </a:t>
            </a:r>
            <a:r>
              <a:rPr lang="fr-FR" sz="1400">
                <a:solidFill>
                  <a:schemeClr val="bg2"/>
                </a:solidFill>
              </a:rPr>
              <a:t>(POR Liste des abréviations, symboles et désignations de doses qui ne doivent pas être utilisés, POR </a:t>
            </a:r>
            <a:r>
              <a:rPr lang="fr-CA" sz="1400">
                <a:solidFill>
                  <a:schemeClr val="bg2"/>
                </a:solidFill>
              </a:rPr>
              <a:t>Gérance des antimicrobiens etc.…) </a:t>
            </a:r>
          </a:p>
        </p:txBody>
      </p:sp>
      <p:pic>
        <p:nvPicPr>
          <p:cNvPr id="5" name="Image 4">
            <a:extLst>
              <a:ext uri="{FF2B5EF4-FFF2-40B4-BE49-F238E27FC236}">
                <a16:creationId xmlns:a16="http://schemas.microsoft.com/office/drawing/2014/main" id="{F3BE3EC9-4186-4E78-91F4-9BECBF7FF1ED}"/>
              </a:ext>
            </a:extLst>
          </p:cNvPr>
          <p:cNvPicPr>
            <a:picLocks noChangeAspect="1"/>
          </p:cNvPicPr>
          <p:nvPr>
            <p:custDataLst>
              <p:tags r:id="rId4"/>
            </p:custDataLst>
          </p:nvPr>
        </p:nvPicPr>
        <p:blipFill>
          <a:blip r:embed="rId7"/>
          <a:stretch>
            <a:fillRect/>
          </a:stretch>
        </p:blipFill>
        <p:spPr>
          <a:xfrm>
            <a:off x="475429" y="1673746"/>
            <a:ext cx="2994379" cy="4172387"/>
          </a:xfrm>
          <a:prstGeom prst="rect">
            <a:avLst/>
          </a:prstGeom>
        </p:spPr>
      </p:pic>
    </p:spTree>
    <p:extLst>
      <p:ext uri="{BB962C8B-B14F-4D97-AF65-F5344CB8AC3E}">
        <p14:creationId xmlns:p14="http://schemas.microsoft.com/office/powerpoint/2010/main" val="25582793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DCAE87F1-CEE5-4388-A629-07AEA2435B4D}"/>
              </a:ext>
            </a:extLst>
          </p:cNvPr>
          <p:cNvPicPr>
            <a:picLocks noChangeAspect="1"/>
          </p:cNvPicPr>
          <p:nvPr/>
        </p:nvPicPr>
        <p:blipFill>
          <a:blip r:embed="rId3"/>
          <a:stretch>
            <a:fillRect/>
          </a:stretch>
        </p:blipFill>
        <p:spPr>
          <a:xfrm>
            <a:off x="489755" y="2160384"/>
            <a:ext cx="11212490" cy="3829584"/>
          </a:xfrm>
          <a:prstGeom prst="rect">
            <a:avLst/>
          </a:prstGeom>
        </p:spPr>
      </p:pic>
      <p:sp>
        <p:nvSpPr>
          <p:cNvPr id="2" name="Titre 1">
            <a:extLst>
              <a:ext uri="{FF2B5EF4-FFF2-40B4-BE49-F238E27FC236}">
                <a16:creationId xmlns:a16="http://schemas.microsoft.com/office/drawing/2014/main" id="{83ABC8D3-4C92-44AC-A3C9-BDEA59D2D65A}"/>
              </a:ext>
            </a:extLst>
          </p:cNvPr>
          <p:cNvSpPr>
            <a:spLocks noGrp="1"/>
          </p:cNvSpPr>
          <p:nvPr>
            <p:ph type="title"/>
          </p:nvPr>
        </p:nvSpPr>
        <p:spPr/>
        <p:txBody>
          <a:bodyPr/>
          <a:lstStyle/>
          <a:p>
            <a:r>
              <a:rPr lang="fr-CA"/>
              <a:t>8 dimensions de la qualité</a:t>
            </a:r>
          </a:p>
        </p:txBody>
      </p:sp>
    </p:spTree>
    <p:extLst>
      <p:ext uri="{BB962C8B-B14F-4D97-AF65-F5344CB8AC3E}">
        <p14:creationId xmlns:p14="http://schemas.microsoft.com/office/powerpoint/2010/main" val="34368701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82FD416-848D-4F1D-B866-5DD57BF1B774}"/>
              </a:ext>
            </a:extLst>
          </p:cNvPr>
          <p:cNvSpPr>
            <a:spLocks noGrp="1"/>
          </p:cNvSpPr>
          <p:nvPr>
            <p:ph type="title"/>
          </p:nvPr>
        </p:nvSpPr>
        <p:spPr>
          <a:xfrm>
            <a:off x="3234088" y="1842576"/>
            <a:ext cx="8325853" cy="2852737"/>
          </a:xfrm>
        </p:spPr>
        <p:txBody>
          <a:bodyPr>
            <a:normAutofit/>
          </a:bodyPr>
          <a:lstStyle/>
          <a:p>
            <a:r>
              <a:rPr lang="fr-CA" sz="4800"/>
              <a:t>2. La visite d’agrément  du 7 au 11 octobre 2024</a:t>
            </a:r>
          </a:p>
        </p:txBody>
      </p:sp>
      <p:sp>
        <p:nvSpPr>
          <p:cNvPr id="3" name="Espace réservé du texte 2">
            <a:extLst>
              <a:ext uri="{FF2B5EF4-FFF2-40B4-BE49-F238E27FC236}">
                <a16:creationId xmlns:a16="http://schemas.microsoft.com/office/drawing/2014/main" id="{89BDDB1D-BC09-459E-8187-0975E62731B1}"/>
              </a:ext>
            </a:extLst>
          </p:cNvPr>
          <p:cNvSpPr>
            <a:spLocks noGrp="1"/>
          </p:cNvSpPr>
          <p:nvPr>
            <p:ph type="body" idx="1"/>
          </p:nvPr>
        </p:nvSpPr>
        <p:spPr/>
        <p:txBody>
          <a:bodyPr/>
          <a:lstStyle/>
          <a:p>
            <a:endParaRPr lang="fr-CA"/>
          </a:p>
        </p:txBody>
      </p:sp>
      <p:sp>
        <p:nvSpPr>
          <p:cNvPr id="4" name="AutoShape 2" descr="https://cac-powerpoint.officeapps.live.com/pods/GetClipboardImage.ashx?Id=1c1d315b-6569-4353-8463-bfee7c23f516&amp;DC=GCA1&amp;pkey=66069955-8f0e-447a-868b-3e75ff35d3b7&amp;wdwaccluster=GCA1">
            <a:extLst>
              <a:ext uri="{FF2B5EF4-FFF2-40B4-BE49-F238E27FC236}">
                <a16:creationId xmlns:a16="http://schemas.microsoft.com/office/drawing/2014/main" id="{9E951819-A33B-4E05-A279-6DDE57ED0010}"/>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CA"/>
          </a:p>
        </p:txBody>
      </p:sp>
      <p:sp>
        <p:nvSpPr>
          <p:cNvPr id="5" name="AutoShape 4" descr="https://cac-powerpoint.officeapps.live.com/pods/GetClipboardImage.ashx?Id=1c1d315b-6569-4353-8463-bfee7c23f516&amp;DC=GCA1&amp;pkey=66069955-8f0e-447a-868b-3e75ff35d3b7&amp;wdwaccluster=GCA1">
            <a:extLst>
              <a:ext uri="{FF2B5EF4-FFF2-40B4-BE49-F238E27FC236}">
                <a16:creationId xmlns:a16="http://schemas.microsoft.com/office/drawing/2014/main" id="{D1D06BB9-AEBD-4577-8819-79D51A6FC7D5}"/>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CA"/>
          </a:p>
        </p:txBody>
      </p:sp>
    </p:spTree>
    <p:extLst>
      <p:ext uri="{BB962C8B-B14F-4D97-AF65-F5344CB8AC3E}">
        <p14:creationId xmlns:p14="http://schemas.microsoft.com/office/powerpoint/2010/main" val="2453490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8B10B06-E9A5-414F-A633-C21BABFABF5D}"/>
              </a:ext>
            </a:extLst>
          </p:cNvPr>
          <p:cNvSpPr>
            <a:spLocks noGrp="1"/>
          </p:cNvSpPr>
          <p:nvPr>
            <p:ph type="title"/>
          </p:nvPr>
        </p:nvSpPr>
        <p:spPr>
          <a:xfrm>
            <a:off x="2221799" y="189953"/>
            <a:ext cx="9582873" cy="1325563"/>
          </a:xfrm>
        </p:spPr>
        <p:txBody>
          <a:bodyPr>
            <a:normAutofit/>
          </a:bodyPr>
          <a:lstStyle/>
          <a:p>
            <a:r>
              <a:rPr lang="fr-CA"/>
              <a:t>Liste des visiteurs</a:t>
            </a:r>
            <a:br>
              <a:rPr lang="fr-CA"/>
            </a:br>
            <a:r>
              <a:rPr lang="fr-CA" sz="2800">
                <a:solidFill>
                  <a:schemeClr val="bg1">
                    <a:lumMod val="50000"/>
                  </a:schemeClr>
                </a:solidFill>
              </a:rPr>
              <a:t>Répartition des chapitres par visiteur</a:t>
            </a:r>
            <a:endParaRPr lang="fr-CA" sz="2800"/>
          </a:p>
        </p:txBody>
      </p:sp>
      <p:sp>
        <p:nvSpPr>
          <p:cNvPr id="4" name="Espace réservé du contenu 3">
            <a:extLst>
              <a:ext uri="{FF2B5EF4-FFF2-40B4-BE49-F238E27FC236}">
                <a16:creationId xmlns:a16="http://schemas.microsoft.com/office/drawing/2014/main" id="{592BADC5-1310-4C38-9DF0-EDB7098609F0}"/>
              </a:ext>
            </a:extLst>
          </p:cNvPr>
          <p:cNvSpPr>
            <a:spLocks noGrp="1"/>
          </p:cNvSpPr>
          <p:nvPr>
            <p:ph idx="1"/>
          </p:nvPr>
        </p:nvSpPr>
        <p:spPr>
          <a:xfrm>
            <a:off x="347547" y="6075533"/>
            <a:ext cx="10344610" cy="472752"/>
          </a:xfrm>
        </p:spPr>
        <p:txBody>
          <a:bodyPr>
            <a:normAutofit/>
          </a:bodyPr>
          <a:lstStyle/>
          <a:p>
            <a:pPr marL="0" indent="0">
              <a:buNone/>
            </a:pPr>
            <a:r>
              <a:rPr lang="fr-CA" sz="2000"/>
              <a:t>Pour plus d’informations, vous pouvez consulter leur profil via Intranet: </a:t>
            </a:r>
            <a:r>
              <a:rPr lang="fr-CA" sz="1800" b="1">
                <a:solidFill>
                  <a:srgbClr val="0070C0"/>
                </a:solidFill>
                <a:hlinkClick r:id="rId3">
                  <a:extLst>
                    <a:ext uri="{A12FA001-AC4F-418D-AE19-62706E023703}">
                      <ahyp:hlinkClr xmlns:ahyp="http://schemas.microsoft.com/office/drawing/2018/hyperlinkcolor" val="tx"/>
                    </a:ext>
                  </a:extLst>
                </a:hlinkClick>
              </a:rPr>
              <a:t>Profil visiteurs</a:t>
            </a:r>
            <a:endParaRPr lang="fr-CA" sz="2000" b="1">
              <a:solidFill>
                <a:srgbClr val="0070C0"/>
              </a:solidFill>
            </a:endParaRPr>
          </a:p>
        </p:txBody>
      </p:sp>
      <p:graphicFrame>
        <p:nvGraphicFramePr>
          <p:cNvPr id="7" name="Tableau 6">
            <a:extLst>
              <a:ext uri="{FF2B5EF4-FFF2-40B4-BE49-F238E27FC236}">
                <a16:creationId xmlns:a16="http://schemas.microsoft.com/office/drawing/2014/main" id="{02CB9113-9B1D-40BE-999D-5804296894EB}"/>
              </a:ext>
            </a:extLst>
          </p:cNvPr>
          <p:cNvGraphicFramePr>
            <a:graphicFrameLocks noGrp="1"/>
          </p:cNvGraphicFramePr>
          <p:nvPr>
            <p:extLst>
              <p:ext uri="{D42A27DB-BD31-4B8C-83A1-F6EECF244321}">
                <p14:modId xmlns:p14="http://schemas.microsoft.com/office/powerpoint/2010/main" val="300261882"/>
              </p:ext>
            </p:extLst>
          </p:nvPr>
        </p:nvGraphicFramePr>
        <p:xfrm>
          <a:off x="1249466" y="1800118"/>
          <a:ext cx="10260544" cy="3885916"/>
        </p:xfrm>
        <a:graphic>
          <a:graphicData uri="http://schemas.openxmlformats.org/drawingml/2006/table">
            <a:tbl>
              <a:tblPr firstRow="1" bandRow="1">
                <a:tableStyleId>{8799B23B-EC83-4686-B30A-512413B5E67A}</a:tableStyleId>
              </a:tblPr>
              <a:tblGrid>
                <a:gridCol w="2751034">
                  <a:extLst>
                    <a:ext uri="{9D8B030D-6E8A-4147-A177-3AD203B41FA5}">
                      <a16:colId xmlns:a16="http://schemas.microsoft.com/office/drawing/2014/main" val="1404811134"/>
                    </a:ext>
                  </a:extLst>
                </a:gridCol>
                <a:gridCol w="2468880">
                  <a:extLst>
                    <a:ext uri="{9D8B030D-6E8A-4147-A177-3AD203B41FA5}">
                      <a16:colId xmlns:a16="http://schemas.microsoft.com/office/drawing/2014/main" val="3795886755"/>
                    </a:ext>
                  </a:extLst>
                </a:gridCol>
                <a:gridCol w="2834640">
                  <a:extLst>
                    <a:ext uri="{9D8B030D-6E8A-4147-A177-3AD203B41FA5}">
                      <a16:colId xmlns:a16="http://schemas.microsoft.com/office/drawing/2014/main" val="1775772212"/>
                    </a:ext>
                  </a:extLst>
                </a:gridCol>
                <a:gridCol w="2205990">
                  <a:extLst>
                    <a:ext uri="{9D8B030D-6E8A-4147-A177-3AD203B41FA5}">
                      <a16:colId xmlns:a16="http://schemas.microsoft.com/office/drawing/2014/main" val="947312303"/>
                    </a:ext>
                  </a:extLst>
                </a:gridCol>
              </a:tblGrid>
              <a:tr h="1171682">
                <a:tc>
                  <a:txBody>
                    <a:bodyPr/>
                    <a:lstStyle/>
                    <a:p>
                      <a:pPr algn="l"/>
                      <a:r>
                        <a:rPr lang="fr-CA" sz="1600"/>
                        <a:t>Mario Bolduc</a:t>
                      </a:r>
                    </a:p>
                    <a:p>
                      <a:pPr algn="l"/>
                      <a:r>
                        <a:rPr lang="fr-CA" sz="1600"/>
                        <a:t>(chef d’équipe)</a:t>
                      </a:r>
                    </a:p>
                  </a:txBody>
                  <a:tcPr anchor="ctr">
                    <a:solidFill>
                      <a:schemeClr val="accent3">
                        <a:lumMod val="20000"/>
                        <a:lumOff val="80000"/>
                      </a:schemeClr>
                    </a:solidFill>
                  </a:tcPr>
                </a:tc>
                <a:tc>
                  <a:txBody>
                    <a:bodyPr/>
                    <a:lstStyle/>
                    <a:p>
                      <a:pPr algn="l"/>
                      <a:r>
                        <a:rPr lang="fr-CA" sz="1600"/>
                        <a:t>Mélanie Dubé</a:t>
                      </a:r>
                    </a:p>
                  </a:txBody>
                  <a:tcPr anchor="ctr">
                    <a:solidFill>
                      <a:schemeClr val="accent3">
                        <a:lumMod val="20000"/>
                        <a:lumOff val="80000"/>
                      </a:schemeClr>
                    </a:solidFill>
                  </a:tcPr>
                </a:tc>
                <a:tc>
                  <a:txBody>
                    <a:bodyPr/>
                    <a:lstStyle/>
                    <a:p>
                      <a:pPr algn="l"/>
                      <a:r>
                        <a:rPr lang="fr-CA" sz="1600"/>
                        <a:t>Donald </a:t>
                      </a:r>
                      <a:r>
                        <a:rPr lang="fr-CA" sz="1600" err="1"/>
                        <a:t>Haineault</a:t>
                      </a:r>
                      <a:endParaRPr lang="fr-CA" sz="1600"/>
                    </a:p>
                  </a:txBody>
                  <a:tcPr anchor="ctr">
                    <a:solidFill>
                      <a:schemeClr val="accent3">
                        <a:lumMod val="20000"/>
                        <a:lumOff val="80000"/>
                      </a:schemeClr>
                    </a:solidFill>
                  </a:tcPr>
                </a:tc>
                <a:tc>
                  <a:txBody>
                    <a:bodyPr/>
                    <a:lstStyle/>
                    <a:p>
                      <a:pPr algn="l"/>
                      <a:r>
                        <a:rPr lang="fr-CA" sz="1600" kern="1200" err="1">
                          <a:solidFill>
                            <a:schemeClr val="tx1"/>
                          </a:solidFill>
                          <a:latin typeface="+mn-lt"/>
                          <a:ea typeface="+mn-ea"/>
                          <a:cs typeface="+mn-cs"/>
                        </a:rPr>
                        <a:t>Visal</a:t>
                      </a:r>
                      <a:r>
                        <a:rPr lang="fr-CA" sz="1600" kern="1200">
                          <a:solidFill>
                            <a:schemeClr val="tx1"/>
                          </a:solidFill>
                          <a:latin typeface="+mn-lt"/>
                          <a:ea typeface="+mn-ea"/>
                          <a:cs typeface="+mn-cs"/>
                        </a:rPr>
                        <a:t> </a:t>
                      </a:r>
                      <a:r>
                        <a:rPr lang="fr-CA" sz="1600" kern="1200" err="1">
                          <a:solidFill>
                            <a:schemeClr val="tx1"/>
                          </a:solidFill>
                          <a:latin typeface="+mn-lt"/>
                          <a:ea typeface="+mn-ea"/>
                          <a:cs typeface="+mn-cs"/>
                        </a:rPr>
                        <a:t>Uon</a:t>
                      </a:r>
                      <a:endParaRPr lang="fr-CA" sz="1600" kern="1200">
                        <a:solidFill>
                          <a:schemeClr val="tx1"/>
                        </a:solidFill>
                        <a:latin typeface="+mn-lt"/>
                        <a:ea typeface="+mn-ea"/>
                        <a:cs typeface="+mn-cs"/>
                      </a:endParaRPr>
                    </a:p>
                  </a:txBody>
                  <a:tcPr anchor="ctr">
                    <a:solidFill>
                      <a:schemeClr val="accent3">
                        <a:lumMod val="20000"/>
                        <a:lumOff val="80000"/>
                      </a:schemeClr>
                    </a:solidFill>
                  </a:tcPr>
                </a:tc>
                <a:extLst>
                  <a:ext uri="{0D108BD9-81ED-4DB2-BD59-A6C34878D82A}">
                    <a16:rowId xmlns:a16="http://schemas.microsoft.com/office/drawing/2014/main" val="4165704181"/>
                  </a:ext>
                </a:extLst>
              </a:tr>
              <a:tr h="1037834">
                <a:tc>
                  <a:txBody>
                    <a:bodyPr/>
                    <a:lstStyle/>
                    <a:p>
                      <a:pPr algn="l" rtl="0" fontAlgn="base"/>
                      <a:r>
                        <a:rPr lang="fr-FR" sz="1400">
                          <a:effectLst/>
                        </a:rPr>
                        <a:t>Chapitre 2-Leadership – Planification et organisation des services selon les besoins de la population  </a:t>
                      </a:r>
                      <a:endParaRPr lang="fr-FR" sz="1400" b="0" i="0">
                        <a:effectLst/>
                      </a:endParaRPr>
                    </a:p>
                  </a:txBody>
                  <a:tcPr>
                    <a:solidFill>
                      <a:schemeClr val="bg1"/>
                    </a:solidFill>
                  </a:tcPr>
                </a:tc>
                <a:tc>
                  <a: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fr-FR" sz="1400" u="none" strike="noStrike" kern="1200" cap="none" spc="0" normalizeH="0" baseline="0" noProof="0">
                          <a:ln>
                            <a:noFill/>
                          </a:ln>
                          <a:effectLst/>
                          <a:uLnTx/>
                          <a:uFillTx/>
                        </a:rPr>
                        <a:t>Chapitre 8-Programme de prévention et de contrôle des infections  </a:t>
                      </a:r>
                    </a:p>
                    <a:p>
                      <a:endParaRPr lang="fr-CA" sz="1400" b="0"/>
                    </a:p>
                  </a:txBody>
                  <a:tcPr>
                    <a:solidFill>
                      <a:schemeClr val="bg1"/>
                    </a:solidFill>
                  </a:tcPr>
                </a:tc>
                <a:tc>
                  <a:txBody>
                    <a:bodyPr/>
                    <a:lstStyle/>
                    <a:p>
                      <a:r>
                        <a:rPr kumimoji="0" lang="fr-FR" sz="1400" u="none" strike="noStrike" kern="1200" cap="none" spc="0" normalizeH="0" baseline="0" noProof="0">
                          <a:ln>
                            <a:noFill/>
                          </a:ln>
                          <a:effectLst/>
                          <a:uLnTx/>
                          <a:uFillTx/>
                        </a:rPr>
                        <a:t>Chapitre 5-Planification des soins et des services dans les situations d'urgence et de sinistres </a:t>
                      </a:r>
                      <a:endParaRPr lang="fr-CA" sz="1400" b="0"/>
                    </a:p>
                  </a:txBody>
                  <a:tcPr>
                    <a:solidFill>
                      <a:schemeClr val="bg1"/>
                    </a:solidFill>
                  </a:tcPr>
                </a:tc>
                <a:tc>
                  <a:txBody>
                    <a:bodyPr/>
                    <a:lstStyle/>
                    <a:p>
                      <a:r>
                        <a:rPr kumimoji="0" lang="fr-FR" sz="1400" u="none" strike="noStrike" kern="1200" cap="none" spc="0" normalizeH="0" baseline="0" noProof="0">
                          <a:ln>
                            <a:noFill/>
                          </a:ln>
                          <a:effectLst/>
                          <a:uLnTx/>
                          <a:uFillTx/>
                        </a:rPr>
                        <a:t>Chapitre 10-Gestion du circuit du médicament </a:t>
                      </a:r>
                      <a:endParaRPr lang="fr-CA" sz="1400" b="0"/>
                    </a:p>
                  </a:txBody>
                  <a:tcPr>
                    <a:solidFill>
                      <a:schemeClr val="bg1"/>
                    </a:solidFill>
                  </a:tcPr>
                </a:tc>
                <a:extLst>
                  <a:ext uri="{0D108BD9-81ED-4DB2-BD59-A6C34878D82A}">
                    <a16:rowId xmlns:a16="http://schemas.microsoft.com/office/drawing/2014/main" val="1725606698"/>
                  </a:ext>
                </a:extLst>
              </a:tr>
              <a:tr h="228491">
                <a:tc>
                  <a: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fr-FR" sz="1400" u="none" strike="noStrike" kern="1200" cap="none" spc="0" normalizeH="0" baseline="0" noProof="0">
                          <a:ln>
                            <a:noFill/>
                          </a:ln>
                          <a:effectLst/>
                          <a:uLnTx/>
                          <a:uFillTx/>
                        </a:rPr>
                        <a:t>Chapitre 3-Leadership – Gestion des ressources humaines, matérielles, financières et informationnelles  </a:t>
                      </a:r>
                    </a:p>
                    <a:p>
                      <a:endParaRPr lang="fr-CA" sz="1400" b="0"/>
                    </a:p>
                  </a:txBody>
                  <a:tcPr>
                    <a:solidFill>
                      <a:schemeClr val="bg1"/>
                    </a:solidFill>
                  </a:tcPr>
                </a:tc>
                <a:tc>
                  <a: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fr-FR" sz="1400" u="none" strike="noStrike" kern="1200" cap="none" spc="0" normalizeH="0" baseline="0" noProof="0">
                          <a:ln>
                            <a:noFill/>
                          </a:ln>
                          <a:effectLst/>
                          <a:uLnTx/>
                          <a:uFillTx/>
                        </a:rPr>
                        <a:t>Chapitre 9-Services de retraitement des dispositifs médicaux  </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fr-FR" sz="1400" u="none" strike="noStrike" kern="1200" cap="none" spc="0" normalizeH="0" baseline="0" noProof="0">
                          <a:ln>
                            <a:noFill/>
                          </a:ln>
                          <a:effectLst/>
                          <a:uLnTx/>
                          <a:uFillTx/>
                        </a:rPr>
                        <a:t> </a:t>
                      </a:r>
                    </a:p>
                    <a:p>
                      <a:endParaRPr lang="fr-CA" sz="1400" b="0"/>
                    </a:p>
                  </a:txBody>
                  <a:tcPr>
                    <a:solidFill>
                      <a:schemeClr val="bg1"/>
                    </a:solidFill>
                  </a:tcPr>
                </a:tc>
                <a:tc>
                  <a: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fr-CA" sz="1400" u="none" strike="noStrike" kern="1200" cap="none" spc="0" normalizeH="0" baseline="0" noProof="0">
                          <a:ln>
                            <a:noFill/>
                          </a:ln>
                          <a:effectLst/>
                          <a:uLnTx/>
                          <a:uFillTx/>
                        </a:rPr>
                        <a:t>Chapitre 6-Santé publique  </a:t>
                      </a:r>
                      <a:endParaRPr kumimoji="0" lang="fr-CA" sz="1400" b="0" i="0" u="none" strike="noStrike" kern="1200" cap="none" spc="0" normalizeH="0" baseline="0" noProof="0">
                        <a:ln>
                          <a:noFill/>
                        </a:ln>
                        <a:solidFill>
                          <a:srgbClr val="181817"/>
                        </a:solidFill>
                        <a:effectLst/>
                        <a:uLnTx/>
                        <a:uFillTx/>
                        <a:latin typeface="+mn-lt"/>
                        <a:ea typeface="+mn-ea"/>
                        <a:cs typeface="+mn-cs"/>
                      </a:endParaRPr>
                    </a:p>
                  </a:txBody>
                  <a:tcPr>
                    <a:solidFill>
                      <a:schemeClr val="bg1"/>
                    </a:solidFill>
                  </a:tcPr>
                </a:tc>
                <a:tc>
                  <a: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fr-CA" sz="1400" u="none" strike="noStrike" kern="1200" cap="none" spc="0" normalizeH="0" baseline="0" noProof="0">
                          <a:ln>
                            <a:noFill/>
                          </a:ln>
                          <a:effectLst/>
                          <a:uLnTx/>
                          <a:uFillTx/>
                        </a:rPr>
                        <a:t>Chapitre 7-Télésanté  </a:t>
                      </a:r>
                    </a:p>
                    <a:p>
                      <a:endParaRPr lang="fr-CA" sz="1400" b="0"/>
                    </a:p>
                  </a:txBody>
                  <a:tcPr>
                    <a:solidFill>
                      <a:schemeClr val="bg1"/>
                    </a:solidFill>
                  </a:tcPr>
                </a:tc>
                <a:extLst>
                  <a:ext uri="{0D108BD9-81ED-4DB2-BD59-A6C34878D82A}">
                    <a16:rowId xmlns:a16="http://schemas.microsoft.com/office/drawing/2014/main" val="49512483"/>
                  </a:ext>
                </a:extLst>
              </a:tr>
              <a:tr h="228491">
                <a:tc>
                  <a: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fr-FR" sz="1400" u="none" strike="noStrike" kern="1200" cap="none" spc="0" normalizeH="0" baseline="0" noProof="0">
                          <a:ln>
                            <a:noFill/>
                          </a:ln>
                          <a:effectLst/>
                          <a:uLnTx/>
                          <a:uFillTx/>
                        </a:rPr>
                        <a:t>Chapitre 4-Leadership – Gestion de la qualité et des risques </a:t>
                      </a:r>
                      <a:endParaRPr kumimoji="0" lang="fr-FR" sz="1400" b="0" i="0" u="none" strike="noStrike" kern="1200" cap="none" spc="0" normalizeH="0" baseline="0" noProof="0">
                        <a:ln>
                          <a:noFill/>
                        </a:ln>
                        <a:solidFill>
                          <a:srgbClr val="181817"/>
                        </a:solidFill>
                        <a:effectLst/>
                        <a:uLnTx/>
                        <a:uFillTx/>
                        <a:latin typeface="+mn-lt"/>
                        <a:ea typeface="+mn-ea"/>
                        <a:cs typeface="+mn-cs"/>
                      </a:endParaRPr>
                    </a:p>
                  </a:txBody>
                  <a:tcPr>
                    <a:solidFill>
                      <a:schemeClr val="bg1"/>
                    </a:solidFill>
                  </a:tcPr>
                </a:tc>
                <a:tc>
                  <a:txBody>
                    <a:bodyPr/>
                    <a:lstStyle/>
                    <a:p>
                      <a:endParaRPr lang="fr-CA" sz="1400" b="0"/>
                    </a:p>
                  </a:txBody>
                  <a:tcPr>
                    <a:solidFill>
                      <a:schemeClr val="bg1"/>
                    </a:solidFill>
                  </a:tcPr>
                </a:tc>
                <a:tc>
                  <a:txBody>
                    <a:bodyPr/>
                    <a:lstStyle/>
                    <a:p>
                      <a:endParaRPr lang="fr-CA" sz="1400" b="0"/>
                    </a:p>
                  </a:txBody>
                  <a:tcPr>
                    <a:solidFill>
                      <a:schemeClr val="bg1"/>
                    </a:solidFill>
                  </a:tcPr>
                </a:tc>
                <a:tc>
                  <a:txBody>
                    <a:bodyPr/>
                    <a:lstStyle/>
                    <a:p>
                      <a:endParaRPr lang="fr-CA" sz="1400" b="0"/>
                    </a:p>
                  </a:txBody>
                  <a:tcPr>
                    <a:solidFill>
                      <a:schemeClr val="bg1"/>
                    </a:solidFill>
                  </a:tcPr>
                </a:tc>
                <a:extLst>
                  <a:ext uri="{0D108BD9-81ED-4DB2-BD59-A6C34878D82A}">
                    <a16:rowId xmlns:a16="http://schemas.microsoft.com/office/drawing/2014/main" val="3194665582"/>
                  </a:ext>
                </a:extLst>
              </a:tr>
            </a:tbl>
          </a:graphicData>
        </a:graphic>
      </p:graphicFrame>
      <p:pic>
        <p:nvPicPr>
          <p:cNvPr id="5" name="Image 4">
            <a:extLst>
              <a:ext uri="{FF2B5EF4-FFF2-40B4-BE49-F238E27FC236}">
                <a16:creationId xmlns:a16="http://schemas.microsoft.com/office/drawing/2014/main" id="{4E0DE15A-EA67-4AF7-8631-D61B0E791E81}"/>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48705" y="2023471"/>
            <a:ext cx="624272" cy="760203"/>
          </a:xfrm>
          <a:prstGeom prst="rect">
            <a:avLst/>
          </a:prstGeom>
          <a:noFill/>
          <a:ln w="76200">
            <a:solidFill>
              <a:srgbClr val="00B050"/>
            </a:solidFill>
          </a:ln>
        </p:spPr>
      </p:pic>
      <p:grpSp>
        <p:nvGrpSpPr>
          <p:cNvPr id="6" name="Group 8">
            <a:extLst>
              <a:ext uri="{FF2B5EF4-FFF2-40B4-BE49-F238E27FC236}">
                <a16:creationId xmlns:a16="http://schemas.microsoft.com/office/drawing/2014/main" id="{0E31EF73-5DE0-4E58-B63E-5EBCE929F3DA}"/>
              </a:ext>
            </a:extLst>
          </p:cNvPr>
          <p:cNvGrpSpPr/>
          <p:nvPr/>
        </p:nvGrpSpPr>
        <p:grpSpPr>
          <a:xfrm>
            <a:off x="5472216" y="1955324"/>
            <a:ext cx="757260" cy="896496"/>
            <a:chOff x="0" y="0"/>
            <a:chExt cx="1267968" cy="1773932"/>
          </a:xfrm>
        </p:grpSpPr>
        <p:pic>
          <p:nvPicPr>
            <p:cNvPr id="8" name="Image 7">
              <a:extLst>
                <a:ext uri="{FF2B5EF4-FFF2-40B4-BE49-F238E27FC236}">
                  <a16:creationId xmlns:a16="http://schemas.microsoft.com/office/drawing/2014/main" id="{1D493B28-0068-4345-B590-A1C8249BA0C5}"/>
                </a:ext>
              </a:extLst>
            </p:cNvPr>
            <p:cNvPicPr/>
            <p:nvPr/>
          </p:nvPicPr>
          <p:blipFill>
            <a:blip r:embed="rId5" cstate="print"/>
            <a:stretch>
              <a:fillRect/>
            </a:stretch>
          </p:blipFill>
          <p:spPr>
            <a:xfrm>
              <a:off x="0" y="0"/>
              <a:ext cx="1267968" cy="445005"/>
            </a:xfrm>
            <a:prstGeom prst="rect">
              <a:avLst/>
            </a:prstGeom>
          </p:spPr>
        </p:pic>
        <p:pic>
          <p:nvPicPr>
            <p:cNvPr id="9" name="Image 8">
              <a:extLst>
                <a:ext uri="{FF2B5EF4-FFF2-40B4-BE49-F238E27FC236}">
                  <a16:creationId xmlns:a16="http://schemas.microsoft.com/office/drawing/2014/main" id="{78BD9FD5-8CA4-4DE1-BC41-BF528A2C87C9}"/>
                </a:ext>
              </a:extLst>
            </p:cNvPr>
            <p:cNvPicPr/>
            <p:nvPr/>
          </p:nvPicPr>
          <p:blipFill>
            <a:blip r:embed="rId6" cstate="print"/>
            <a:stretch>
              <a:fillRect/>
            </a:stretch>
          </p:blipFill>
          <p:spPr>
            <a:xfrm>
              <a:off x="0" y="443484"/>
              <a:ext cx="1267968" cy="445005"/>
            </a:xfrm>
            <a:prstGeom prst="rect">
              <a:avLst/>
            </a:prstGeom>
          </p:spPr>
        </p:pic>
        <p:pic>
          <p:nvPicPr>
            <p:cNvPr id="10" name="Image 9">
              <a:extLst>
                <a:ext uri="{FF2B5EF4-FFF2-40B4-BE49-F238E27FC236}">
                  <a16:creationId xmlns:a16="http://schemas.microsoft.com/office/drawing/2014/main" id="{36FFFF38-FFFE-421F-807A-6DC3496B5FD7}"/>
                </a:ext>
              </a:extLst>
            </p:cNvPr>
            <p:cNvPicPr/>
            <p:nvPr/>
          </p:nvPicPr>
          <p:blipFill>
            <a:blip r:embed="rId7" cstate="print"/>
            <a:stretch>
              <a:fillRect/>
            </a:stretch>
          </p:blipFill>
          <p:spPr>
            <a:xfrm>
              <a:off x="0" y="885444"/>
              <a:ext cx="1267968" cy="445005"/>
            </a:xfrm>
            <a:prstGeom prst="rect">
              <a:avLst/>
            </a:prstGeom>
          </p:spPr>
        </p:pic>
        <p:pic>
          <p:nvPicPr>
            <p:cNvPr id="11" name="Image 10">
              <a:extLst>
                <a:ext uri="{FF2B5EF4-FFF2-40B4-BE49-F238E27FC236}">
                  <a16:creationId xmlns:a16="http://schemas.microsoft.com/office/drawing/2014/main" id="{25E25FDA-D430-4726-9482-BB5096788ED7}"/>
                </a:ext>
              </a:extLst>
            </p:cNvPr>
            <p:cNvPicPr/>
            <p:nvPr/>
          </p:nvPicPr>
          <p:blipFill>
            <a:blip r:embed="rId8" cstate="print"/>
            <a:stretch>
              <a:fillRect/>
            </a:stretch>
          </p:blipFill>
          <p:spPr>
            <a:xfrm>
              <a:off x="0" y="1328927"/>
              <a:ext cx="1267968" cy="445005"/>
            </a:xfrm>
            <a:prstGeom prst="rect">
              <a:avLst/>
            </a:prstGeom>
          </p:spPr>
        </p:pic>
      </p:grpSp>
      <p:pic>
        <p:nvPicPr>
          <p:cNvPr id="12" name="Image 11">
            <a:extLst>
              <a:ext uri="{FF2B5EF4-FFF2-40B4-BE49-F238E27FC236}">
                <a16:creationId xmlns:a16="http://schemas.microsoft.com/office/drawing/2014/main" id="{33E32A73-6402-4FD1-9958-0ED2236EA006}"/>
              </a:ext>
            </a:extLst>
          </p:cNvPr>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369617" y="1945783"/>
            <a:ext cx="733425" cy="939165"/>
          </a:xfrm>
          <a:prstGeom prst="rect">
            <a:avLst/>
          </a:prstGeom>
          <a:noFill/>
          <a:ln>
            <a:noFill/>
          </a:ln>
        </p:spPr>
      </p:pic>
      <p:pic>
        <p:nvPicPr>
          <p:cNvPr id="13" name="Image 12">
            <a:extLst>
              <a:ext uri="{FF2B5EF4-FFF2-40B4-BE49-F238E27FC236}">
                <a16:creationId xmlns:a16="http://schemas.microsoft.com/office/drawing/2014/main" id="{C30E3814-9F6F-44F1-BF83-DD0240C561D3}"/>
              </a:ext>
            </a:extLst>
          </p:cNvPr>
          <p:cNvPicPr/>
          <p:nvPr/>
        </p:nvPicPr>
        <p:blipFill>
          <a:blip r:embed="rId10" cstate="print"/>
          <a:stretch>
            <a:fillRect/>
          </a:stretch>
        </p:blipFill>
        <p:spPr>
          <a:xfrm>
            <a:off x="10509972" y="1934786"/>
            <a:ext cx="733211" cy="939165"/>
          </a:xfrm>
          <a:prstGeom prst="rect">
            <a:avLst/>
          </a:prstGeom>
        </p:spPr>
      </p:pic>
    </p:spTree>
    <p:extLst>
      <p:ext uri="{BB962C8B-B14F-4D97-AF65-F5344CB8AC3E}">
        <p14:creationId xmlns:p14="http://schemas.microsoft.com/office/powerpoint/2010/main" val="9360448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9AA2F8-0BFF-AA0E-D6F7-944F37AFA9E9}"/>
            </a:ext>
          </a:extLst>
        </p:cNvPr>
        <p:cNvGrpSpPr/>
        <p:nvPr/>
      </p:nvGrpSpPr>
      <p:grpSpPr>
        <a:xfrm>
          <a:off x="0" y="0"/>
          <a:ext cx="0" cy="0"/>
          <a:chOff x="0" y="0"/>
          <a:chExt cx="0" cy="0"/>
        </a:xfrm>
      </p:grpSpPr>
      <p:sp>
        <p:nvSpPr>
          <p:cNvPr id="4" name="Titre 3">
            <a:extLst>
              <a:ext uri="{FF2B5EF4-FFF2-40B4-BE49-F238E27FC236}">
                <a16:creationId xmlns:a16="http://schemas.microsoft.com/office/drawing/2014/main" id="{521152A6-1065-DBE4-20BB-DB42BE2CAC65}"/>
              </a:ext>
            </a:extLst>
          </p:cNvPr>
          <p:cNvSpPr>
            <a:spLocks noGrp="1"/>
          </p:cNvSpPr>
          <p:nvPr>
            <p:ph type="title"/>
          </p:nvPr>
        </p:nvSpPr>
        <p:spPr>
          <a:xfrm>
            <a:off x="2358598" y="453239"/>
            <a:ext cx="9282417" cy="1028669"/>
          </a:xfrm>
        </p:spPr>
        <p:txBody>
          <a:bodyPr>
            <a:normAutofit/>
          </a:bodyPr>
          <a:lstStyle/>
          <a:p>
            <a:r>
              <a:rPr lang="fr-CA"/>
              <a:t>Installations visitées</a:t>
            </a:r>
            <a:endParaRPr lang="fr-CA" sz="3100">
              <a:solidFill>
                <a:schemeClr val="bg1">
                  <a:lumMod val="50000"/>
                </a:schemeClr>
              </a:solidFill>
            </a:endParaRPr>
          </a:p>
        </p:txBody>
      </p:sp>
      <p:sp>
        <p:nvSpPr>
          <p:cNvPr id="9" name="Espace réservé du contenu 8">
            <a:extLst>
              <a:ext uri="{FF2B5EF4-FFF2-40B4-BE49-F238E27FC236}">
                <a16:creationId xmlns:a16="http://schemas.microsoft.com/office/drawing/2014/main" id="{EB610863-A974-4924-9356-969B7E87AF6E}"/>
              </a:ext>
            </a:extLst>
          </p:cNvPr>
          <p:cNvSpPr>
            <a:spLocks noGrp="1"/>
          </p:cNvSpPr>
          <p:nvPr>
            <p:ph idx="1"/>
          </p:nvPr>
        </p:nvSpPr>
        <p:spPr>
          <a:xfrm>
            <a:off x="1967071" y="1714786"/>
            <a:ext cx="9496540" cy="4349041"/>
          </a:xfrm>
        </p:spPr>
        <p:txBody>
          <a:bodyPr vert="horz" lIns="91440" tIns="45720" rIns="91440" bIns="45720" rtlCol="0" anchor="t">
            <a:normAutofit fontScale="62500" lnSpcReduction="20000"/>
          </a:bodyPr>
          <a:lstStyle/>
          <a:p>
            <a:r>
              <a:rPr lang="fr-CA"/>
              <a:t>Hôpital Maisonneuve-Rosemont</a:t>
            </a:r>
          </a:p>
          <a:p>
            <a:r>
              <a:rPr lang="fr-CA"/>
              <a:t>Hôpital Santa </a:t>
            </a:r>
            <a:r>
              <a:rPr lang="fr-CA" err="1"/>
              <a:t>Cabrini</a:t>
            </a:r>
            <a:r>
              <a:rPr lang="fr-CA"/>
              <a:t> </a:t>
            </a:r>
            <a:r>
              <a:rPr lang="fr-CA" err="1"/>
              <a:t>Ospedale</a:t>
            </a:r>
            <a:endParaRPr lang="fr-CA"/>
          </a:p>
          <a:p>
            <a:r>
              <a:rPr lang="fr-CA"/>
              <a:t>Institut universitaire en santé mentale de Montréal</a:t>
            </a:r>
            <a:endParaRPr lang="fr-CA">
              <a:cs typeface="Arial"/>
            </a:endParaRPr>
          </a:p>
          <a:p>
            <a:r>
              <a:rPr lang="fr-CA"/>
              <a:t>CLSC Hochelaga</a:t>
            </a:r>
          </a:p>
          <a:p>
            <a:r>
              <a:rPr lang="fr-CA"/>
              <a:t>CLSC Mercier-Est</a:t>
            </a:r>
          </a:p>
          <a:p>
            <a:r>
              <a:rPr lang="fr-CA"/>
              <a:t>CLSC Olivier-Guimond</a:t>
            </a:r>
          </a:p>
          <a:p>
            <a:r>
              <a:rPr lang="fr-CA"/>
              <a:t>CLSC Rosemont</a:t>
            </a:r>
          </a:p>
          <a:p>
            <a:r>
              <a:rPr lang="fr-CA"/>
              <a:t>CLSC St-Michel</a:t>
            </a:r>
          </a:p>
          <a:p>
            <a:r>
              <a:rPr lang="fr-CA"/>
              <a:t>CHSLD Jean-Hubert-</a:t>
            </a:r>
            <a:r>
              <a:rPr lang="fr-CA" err="1"/>
              <a:t>Biermans</a:t>
            </a:r>
            <a:endParaRPr lang="fr-CA"/>
          </a:p>
          <a:p>
            <a:r>
              <a:rPr lang="fr-CA"/>
              <a:t>CHSLD Dante</a:t>
            </a:r>
          </a:p>
          <a:p>
            <a:r>
              <a:rPr lang="fr-CA"/>
              <a:t>Clinique Chauveau</a:t>
            </a:r>
          </a:p>
          <a:p>
            <a:r>
              <a:rPr lang="fr-CA"/>
              <a:t>Centre de chirurgie ambulatoire ophtalmologie Angus</a:t>
            </a:r>
          </a:p>
          <a:p>
            <a:r>
              <a:rPr lang="fr-CA"/>
              <a:t>Maison de naissance Anne-Courtemanche</a:t>
            </a:r>
          </a:p>
          <a:p>
            <a:endParaRPr lang="fr-CA"/>
          </a:p>
          <a:p>
            <a:endParaRPr lang="fr-CA"/>
          </a:p>
        </p:txBody>
      </p:sp>
    </p:spTree>
    <p:extLst>
      <p:ext uri="{BB962C8B-B14F-4D97-AF65-F5344CB8AC3E}">
        <p14:creationId xmlns:p14="http://schemas.microsoft.com/office/powerpoint/2010/main" val="7387683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02666" y="324219"/>
            <a:ext cx="9846319" cy="1325563"/>
          </a:xfrm>
        </p:spPr>
        <p:txBody>
          <a:bodyPr>
            <a:normAutofit/>
          </a:bodyPr>
          <a:lstStyle/>
          <a:p>
            <a:r>
              <a:rPr lang="fr-CA"/>
              <a:t>Préparer vos présentations et vos exemples concrets</a:t>
            </a:r>
          </a:p>
        </p:txBody>
      </p:sp>
      <p:grpSp>
        <p:nvGrpSpPr>
          <p:cNvPr id="41" name="Group 39"/>
          <p:cNvGrpSpPr>
            <a:grpSpLocks noGrp="1"/>
          </p:cNvGrpSpPr>
          <p:nvPr/>
        </p:nvGrpSpPr>
        <p:grpSpPr bwMode="auto">
          <a:xfrm>
            <a:off x="481869" y="1539258"/>
            <a:ext cx="5854386" cy="5335050"/>
            <a:chOff x="126" y="892"/>
            <a:chExt cx="5828" cy="3553"/>
          </a:xfrm>
        </p:grpSpPr>
        <p:sp>
          <p:nvSpPr>
            <p:cNvPr id="42" name="Oval 2"/>
            <p:cNvSpPr>
              <a:spLocks noChangeArrowheads="1"/>
            </p:cNvSpPr>
            <p:nvPr/>
          </p:nvSpPr>
          <p:spPr bwMode="auto">
            <a:xfrm>
              <a:off x="765" y="981"/>
              <a:ext cx="4400" cy="2812"/>
            </a:xfrm>
            <a:prstGeom prst="ellipse">
              <a:avLst/>
            </a:prstGeom>
            <a:noFill/>
            <a:ln w="9525">
              <a:solidFill>
                <a:srgbClr val="DDDDDD"/>
              </a:solidFill>
              <a:prstDash val="lgDashDot"/>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FontTx/>
                <a:buNone/>
              </a:pPr>
              <a:endParaRPr lang="fr-CA" altLang="fr-FR" sz="1350">
                <a:solidFill>
                  <a:srgbClr val="000000"/>
                </a:solidFill>
              </a:endParaRPr>
            </a:p>
          </p:txBody>
        </p:sp>
        <p:grpSp>
          <p:nvGrpSpPr>
            <p:cNvPr id="43" name="Group 3"/>
            <p:cNvGrpSpPr>
              <a:grpSpLocks/>
            </p:cNvGrpSpPr>
            <p:nvPr/>
          </p:nvGrpSpPr>
          <p:grpSpPr bwMode="auto">
            <a:xfrm rot="780793">
              <a:off x="1379" y="1078"/>
              <a:ext cx="499" cy="363"/>
              <a:chOff x="1783" y="1686"/>
              <a:chExt cx="658" cy="462"/>
            </a:xfrm>
          </p:grpSpPr>
          <p:sp>
            <p:nvSpPr>
              <p:cNvPr id="76" name="Freeform 4"/>
              <p:cNvSpPr>
                <a:spLocks/>
              </p:cNvSpPr>
              <p:nvPr/>
            </p:nvSpPr>
            <p:spPr bwMode="auto">
              <a:xfrm>
                <a:off x="2064" y="1686"/>
                <a:ext cx="377" cy="335"/>
              </a:xfrm>
              <a:custGeom>
                <a:avLst/>
                <a:gdLst>
                  <a:gd name="T0" fmla="*/ 1863955 w 204"/>
                  <a:gd name="T1" fmla="*/ 1694 h 226"/>
                  <a:gd name="T2" fmla="*/ 1981678 w 204"/>
                  <a:gd name="T3" fmla="*/ 6245 h 226"/>
                  <a:gd name="T4" fmla="*/ 2043541 w 204"/>
                  <a:gd name="T5" fmla="*/ 13102 h 226"/>
                  <a:gd name="T6" fmla="*/ 2043541 w 204"/>
                  <a:gd name="T7" fmla="*/ 20340 h 226"/>
                  <a:gd name="T8" fmla="*/ 2005854 w 204"/>
                  <a:gd name="T9" fmla="*/ 27267 h 226"/>
                  <a:gd name="T10" fmla="*/ 1961374 w 204"/>
                  <a:gd name="T11" fmla="*/ 32729 h 226"/>
                  <a:gd name="T12" fmla="*/ 1936191 w 204"/>
                  <a:gd name="T13" fmla="*/ 37790 h 226"/>
                  <a:gd name="T14" fmla="*/ 1912571 w 204"/>
                  <a:gd name="T15" fmla="*/ 41530 h 226"/>
                  <a:gd name="T16" fmla="*/ 1880341 w 204"/>
                  <a:gd name="T17" fmla="*/ 44691 h 226"/>
                  <a:gd name="T18" fmla="*/ 1842623 w 204"/>
                  <a:gd name="T19" fmla="*/ 48018 h 226"/>
                  <a:gd name="T20" fmla="*/ 1804292 w 204"/>
                  <a:gd name="T21" fmla="*/ 51799 h 226"/>
                  <a:gd name="T22" fmla="*/ 1712181 w 204"/>
                  <a:gd name="T23" fmla="*/ 54896 h 226"/>
                  <a:gd name="T24" fmla="*/ 1622216 w 204"/>
                  <a:gd name="T25" fmla="*/ 58521 h 226"/>
                  <a:gd name="T26" fmla="*/ 1500752 w 204"/>
                  <a:gd name="T27" fmla="*/ 63253 h 226"/>
                  <a:gd name="T28" fmla="*/ 1393433 w 204"/>
                  <a:gd name="T29" fmla="*/ 67036 h 226"/>
                  <a:gd name="T30" fmla="*/ 1302382 w 204"/>
                  <a:gd name="T31" fmla="*/ 69898 h 226"/>
                  <a:gd name="T32" fmla="*/ 1214108 w 204"/>
                  <a:gd name="T33" fmla="*/ 72344 h 226"/>
                  <a:gd name="T34" fmla="*/ 1123122 w 204"/>
                  <a:gd name="T35" fmla="*/ 74721 h 226"/>
                  <a:gd name="T36" fmla="*/ 1023500 w 204"/>
                  <a:gd name="T37" fmla="*/ 77424 h 226"/>
                  <a:gd name="T38" fmla="*/ 900102 w 204"/>
                  <a:gd name="T39" fmla="*/ 79840 h 226"/>
                  <a:gd name="T40" fmla="*/ 754006 w 204"/>
                  <a:gd name="T41" fmla="*/ 82932 h 226"/>
                  <a:gd name="T42" fmla="*/ 708961 w 204"/>
                  <a:gd name="T43" fmla="*/ 81372 h 226"/>
                  <a:gd name="T44" fmla="*/ 660260 w 204"/>
                  <a:gd name="T45" fmla="*/ 78104 h 226"/>
                  <a:gd name="T46" fmla="*/ 557136 w 204"/>
                  <a:gd name="T47" fmla="*/ 72344 h 226"/>
                  <a:gd name="T48" fmla="*/ 449214 w 204"/>
                  <a:gd name="T49" fmla="*/ 66054 h 226"/>
                  <a:gd name="T50" fmla="*/ 318763 w 204"/>
                  <a:gd name="T51" fmla="*/ 58386 h 226"/>
                  <a:gd name="T52" fmla="*/ 211429 w 204"/>
                  <a:gd name="T53" fmla="*/ 50208 h 226"/>
                  <a:gd name="T54" fmla="*/ 90186 w 204"/>
                  <a:gd name="T55" fmla="*/ 43193 h 226"/>
                  <a:gd name="T56" fmla="*/ 0 w 204"/>
                  <a:gd name="T57" fmla="*/ 36546 h 226"/>
                  <a:gd name="T58" fmla="*/ 211429 w 204"/>
                  <a:gd name="T59" fmla="*/ 29381 h 226"/>
                  <a:gd name="T60" fmla="*/ 363201 w 204"/>
                  <a:gd name="T61" fmla="*/ 23580 h 226"/>
                  <a:gd name="T62" fmla="*/ 480924 w 204"/>
                  <a:gd name="T63" fmla="*/ 19421 h 226"/>
                  <a:gd name="T64" fmla="*/ 601160 w 204"/>
                  <a:gd name="T65" fmla="*/ 15908 h 226"/>
                  <a:gd name="T66" fmla="*/ 722083 w 204"/>
                  <a:gd name="T67" fmla="*/ 13102 h 226"/>
                  <a:gd name="T68" fmla="*/ 850882 w 204"/>
                  <a:gd name="T69" fmla="*/ 10332 h 226"/>
                  <a:gd name="T70" fmla="*/ 1014202 w 204"/>
                  <a:gd name="T71" fmla="*/ 6589 h 226"/>
                  <a:gd name="T72" fmla="*/ 1231217 w 204"/>
                  <a:gd name="T73" fmla="*/ 2999 h 226"/>
                  <a:gd name="T74" fmla="*/ 1289700 w 204"/>
                  <a:gd name="T75" fmla="*/ 2140 h 226"/>
                  <a:gd name="T76" fmla="*/ 1372975 w 204"/>
                  <a:gd name="T77" fmla="*/ 1444 h 226"/>
                  <a:gd name="T78" fmla="*/ 1463080 w 204"/>
                  <a:gd name="T79" fmla="*/ 1 h 226"/>
                  <a:gd name="T80" fmla="*/ 1551466 w 204"/>
                  <a:gd name="T81" fmla="*/ 1 h 226"/>
                  <a:gd name="T82" fmla="*/ 1653688 w 204"/>
                  <a:gd name="T83" fmla="*/ 0 h 226"/>
                  <a:gd name="T84" fmla="*/ 1745626 w 204"/>
                  <a:gd name="T85" fmla="*/ 1 h 226"/>
                  <a:gd name="T86" fmla="*/ 1809169 w 204"/>
                  <a:gd name="T87" fmla="*/ 657 h 226"/>
                  <a:gd name="T88" fmla="*/ 1863955 w 204"/>
                  <a:gd name="T89" fmla="*/ 1694 h 22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04"/>
                  <a:gd name="T136" fmla="*/ 0 h 226"/>
                  <a:gd name="T137" fmla="*/ 204 w 204"/>
                  <a:gd name="T138" fmla="*/ 226 h 22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04" h="226">
                    <a:moveTo>
                      <a:pt x="186" y="5"/>
                    </a:moveTo>
                    <a:lnTo>
                      <a:pt x="198" y="17"/>
                    </a:lnTo>
                    <a:lnTo>
                      <a:pt x="204" y="36"/>
                    </a:lnTo>
                    <a:lnTo>
                      <a:pt x="204" y="55"/>
                    </a:lnTo>
                    <a:lnTo>
                      <a:pt x="200" y="74"/>
                    </a:lnTo>
                    <a:lnTo>
                      <a:pt x="196" y="89"/>
                    </a:lnTo>
                    <a:lnTo>
                      <a:pt x="193" y="103"/>
                    </a:lnTo>
                    <a:lnTo>
                      <a:pt x="191" y="113"/>
                    </a:lnTo>
                    <a:lnTo>
                      <a:pt x="188" y="122"/>
                    </a:lnTo>
                    <a:lnTo>
                      <a:pt x="184" y="131"/>
                    </a:lnTo>
                    <a:lnTo>
                      <a:pt x="180" y="141"/>
                    </a:lnTo>
                    <a:lnTo>
                      <a:pt x="171" y="150"/>
                    </a:lnTo>
                    <a:lnTo>
                      <a:pt x="162" y="160"/>
                    </a:lnTo>
                    <a:lnTo>
                      <a:pt x="150" y="173"/>
                    </a:lnTo>
                    <a:lnTo>
                      <a:pt x="139" y="183"/>
                    </a:lnTo>
                    <a:lnTo>
                      <a:pt x="130" y="191"/>
                    </a:lnTo>
                    <a:lnTo>
                      <a:pt x="121" y="198"/>
                    </a:lnTo>
                    <a:lnTo>
                      <a:pt x="112" y="204"/>
                    </a:lnTo>
                    <a:lnTo>
                      <a:pt x="102" y="211"/>
                    </a:lnTo>
                    <a:lnTo>
                      <a:pt x="90" y="218"/>
                    </a:lnTo>
                    <a:lnTo>
                      <a:pt x="75" y="226"/>
                    </a:lnTo>
                    <a:lnTo>
                      <a:pt x="71" y="222"/>
                    </a:lnTo>
                    <a:lnTo>
                      <a:pt x="66" y="213"/>
                    </a:lnTo>
                    <a:lnTo>
                      <a:pt x="56" y="198"/>
                    </a:lnTo>
                    <a:lnTo>
                      <a:pt x="45" y="180"/>
                    </a:lnTo>
                    <a:lnTo>
                      <a:pt x="32" y="159"/>
                    </a:lnTo>
                    <a:lnTo>
                      <a:pt x="21" y="137"/>
                    </a:lnTo>
                    <a:lnTo>
                      <a:pt x="9" y="118"/>
                    </a:lnTo>
                    <a:lnTo>
                      <a:pt x="0" y="100"/>
                    </a:lnTo>
                    <a:lnTo>
                      <a:pt x="21" y="80"/>
                    </a:lnTo>
                    <a:lnTo>
                      <a:pt x="36" y="65"/>
                    </a:lnTo>
                    <a:lnTo>
                      <a:pt x="48" y="53"/>
                    </a:lnTo>
                    <a:lnTo>
                      <a:pt x="60" y="44"/>
                    </a:lnTo>
                    <a:lnTo>
                      <a:pt x="72" y="36"/>
                    </a:lnTo>
                    <a:lnTo>
                      <a:pt x="85" y="28"/>
                    </a:lnTo>
                    <a:lnTo>
                      <a:pt x="101" y="18"/>
                    </a:lnTo>
                    <a:lnTo>
                      <a:pt x="123" y="8"/>
                    </a:lnTo>
                    <a:lnTo>
                      <a:pt x="129" y="6"/>
                    </a:lnTo>
                    <a:lnTo>
                      <a:pt x="137" y="4"/>
                    </a:lnTo>
                    <a:lnTo>
                      <a:pt x="146" y="1"/>
                    </a:lnTo>
                    <a:lnTo>
                      <a:pt x="155" y="1"/>
                    </a:lnTo>
                    <a:lnTo>
                      <a:pt x="165" y="0"/>
                    </a:lnTo>
                    <a:lnTo>
                      <a:pt x="174" y="1"/>
                    </a:lnTo>
                    <a:lnTo>
                      <a:pt x="181" y="2"/>
                    </a:lnTo>
                    <a:lnTo>
                      <a:pt x="186" y="5"/>
                    </a:lnTo>
                    <a:close/>
                  </a:path>
                </a:pathLst>
              </a:custGeom>
              <a:solidFill>
                <a:srgbClr val="FFB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fr-CA" sz="1350">
                  <a:solidFill>
                    <a:srgbClr val="000000"/>
                  </a:solidFill>
                </a:endParaRPr>
              </a:p>
            </p:txBody>
          </p:sp>
          <p:sp>
            <p:nvSpPr>
              <p:cNvPr id="77" name="Freeform 5"/>
              <p:cNvSpPr>
                <a:spLocks/>
              </p:cNvSpPr>
              <p:nvPr/>
            </p:nvSpPr>
            <p:spPr bwMode="auto">
              <a:xfrm>
                <a:off x="1783" y="1935"/>
                <a:ext cx="251" cy="213"/>
              </a:xfrm>
              <a:custGeom>
                <a:avLst/>
                <a:gdLst>
                  <a:gd name="T0" fmla="*/ 648403 w 136"/>
                  <a:gd name="T1" fmla="*/ 0 h 143"/>
                  <a:gd name="T2" fmla="*/ 735336 w 136"/>
                  <a:gd name="T3" fmla="*/ 5058 h 143"/>
                  <a:gd name="T4" fmla="*/ 812358 w 136"/>
                  <a:gd name="T5" fmla="*/ 10638 h 143"/>
                  <a:gd name="T6" fmla="*/ 893680 w 136"/>
                  <a:gd name="T7" fmla="*/ 16239 h 143"/>
                  <a:gd name="T8" fmla="*/ 982530 w 136"/>
                  <a:gd name="T9" fmla="*/ 21103 h 143"/>
                  <a:gd name="T10" fmla="*/ 1056874 w 136"/>
                  <a:gd name="T11" fmla="*/ 26483 h 143"/>
                  <a:gd name="T12" fmla="*/ 1149008 w 136"/>
                  <a:gd name="T13" fmla="*/ 31931 h 143"/>
                  <a:gd name="T14" fmla="*/ 1239634 w 136"/>
                  <a:gd name="T15" fmla="*/ 37084 h 143"/>
                  <a:gd name="T16" fmla="*/ 1335089 w 136"/>
                  <a:gd name="T17" fmla="*/ 41216 h 143"/>
                  <a:gd name="T18" fmla="*/ 1219053 w 136"/>
                  <a:gd name="T19" fmla="*/ 44294 h 143"/>
                  <a:gd name="T20" fmla="*/ 1111991 w 136"/>
                  <a:gd name="T21" fmla="*/ 47462 h 143"/>
                  <a:gd name="T22" fmla="*/ 988560 w 136"/>
                  <a:gd name="T23" fmla="*/ 50418 h 143"/>
                  <a:gd name="T24" fmla="*/ 862630 w 136"/>
                  <a:gd name="T25" fmla="*/ 53125 h 143"/>
                  <a:gd name="T26" fmla="*/ 742772 w 136"/>
                  <a:gd name="T27" fmla="*/ 55589 h 143"/>
                  <a:gd name="T28" fmla="*/ 616668 w 136"/>
                  <a:gd name="T29" fmla="*/ 56315 h 143"/>
                  <a:gd name="T30" fmla="*/ 490631 w 136"/>
                  <a:gd name="T31" fmla="*/ 56229 h 143"/>
                  <a:gd name="T32" fmla="*/ 371408 w 136"/>
                  <a:gd name="T33" fmla="*/ 53664 h 143"/>
                  <a:gd name="T34" fmla="*/ 303121 w 136"/>
                  <a:gd name="T35" fmla="*/ 51242 h 143"/>
                  <a:gd name="T36" fmla="*/ 233039 w 136"/>
                  <a:gd name="T37" fmla="*/ 49243 h 143"/>
                  <a:gd name="T38" fmla="*/ 164241 w 136"/>
                  <a:gd name="T39" fmla="*/ 46023 h 143"/>
                  <a:gd name="T40" fmla="*/ 106845 w 136"/>
                  <a:gd name="T41" fmla="*/ 42835 h 143"/>
                  <a:gd name="T42" fmla="*/ 68416 w 136"/>
                  <a:gd name="T43" fmla="*/ 38913 h 143"/>
                  <a:gd name="T44" fmla="*/ 31368 w 136"/>
                  <a:gd name="T45" fmla="*/ 35544 h 143"/>
                  <a:gd name="T46" fmla="*/ 10883 w 136"/>
                  <a:gd name="T47" fmla="*/ 31433 h 143"/>
                  <a:gd name="T48" fmla="*/ 0 w 136"/>
                  <a:gd name="T49" fmla="*/ 27218 h 143"/>
                  <a:gd name="T50" fmla="*/ 10883 w 136"/>
                  <a:gd name="T51" fmla="*/ 22725 h 143"/>
                  <a:gd name="T52" fmla="*/ 68416 w 136"/>
                  <a:gd name="T53" fmla="*/ 19307 h 143"/>
                  <a:gd name="T54" fmla="*/ 150107 w 136"/>
                  <a:gd name="T55" fmla="*/ 16239 h 143"/>
                  <a:gd name="T56" fmla="*/ 245305 w 136"/>
                  <a:gd name="T57" fmla="*/ 12962 h 143"/>
                  <a:gd name="T58" fmla="*/ 351326 w 136"/>
                  <a:gd name="T59" fmla="*/ 10243 h 143"/>
                  <a:gd name="T60" fmla="*/ 463610 w 136"/>
                  <a:gd name="T61" fmla="*/ 7534 h 143"/>
                  <a:gd name="T62" fmla="*/ 568770 w 136"/>
                  <a:gd name="T63" fmla="*/ 3396 h 143"/>
                  <a:gd name="T64" fmla="*/ 648403 w 136"/>
                  <a:gd name="T65" fmla="*/ 0 h 14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6"/>
                  <a:gd name="T100" fmla="*/ 0 h 143"/>
                  <a:gd name="T101" fmla="*/ 136 w 136"/>
                  <a:gd name="T102" fmla="*/ 143 h 14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6" h="143">
                    <a:moveTo>
                      <a:pt x="66" y="0"/>
                    </a:moveTo>
                    <a:lnTo>
                      <a:pt x="75" y="13"/>
                    </a:lnTo>
                    <a:lnTo>
                      <a:pt x="83" y="27"/>
                    </a:lnTo>
                    <a:lnTo>
                      <a:pt x="91" y="41"/>
                    </a:lnTo>
                    <a:lnTo>
                      <a:pt x="100" y="54"/>
                    </a:lnTo>
                    <a:lnTo>
                      <a:pt x="108" y="67"/>
                    </a:lnTo>
                    <a:lnTo>
                      <a:pt x="117" y="81"/>
                    </a:lnTo>
                    <a:lnTo>
                      <a:pt x="126" y="94"/>
                    </a:lnTo>
                    <a:lnTo>
                      <a:pt x="136" y="105"/>
                    </a:lnTo>
                    <a:lnTo>
                      <a:pt x="124" y="112"/>
                    </a:lnTo>
                    <a:lnTo>
                      <a:pt x="113" y="120"/>
                    </a:lnTo>
                    <a:lnTo>
                      <a:pt x="101" y="128"/>
                    </a:lnTo>
                    <a:lnTo>
                      <a:pt x="88" y="135"/>
                    </a:lnTo>
                    <a:lnTo>
                      <a:pt x="76" y="141"/>
                    </a:lnTo>
                    <a:lnTo>
                      <a:pt x="63" y="143"/>
                    </a:lnTo>
                    <a:lnTo>
                      <a:pt x="50" y="142"/>
                    </a:lnTo>
                    <a:lnTo>
                      <a:pt x="38" y="136"/>
                    </a:lnTo>
                    <a:lnTo>
                      <a:pt x="31" y="130"/>
                    </a:lnTo>
                    <a:lnTo>
                      <a:pt x="24" y="125"/>
                    </a:lnTo>
                    <a:lnTo>
                      <a:pt x="17" y="117"/>
                    </a:lnTo>
                    <a:lnTo>
                      <a:pt x="11" y="109"/>
                    </a:lnTo>
                    <a:lnTo>
                      <a:pt x="7" y="99"/>
                    </a:lnTo>
                    <a:lnTo>
                      <a:pt x="3" y="90"/>
                    </a:lnTo>
                    <a:lnTo>
                      <a:pt x="1" y="80"/>
                    </a:lnTo>
                    <a:lnTo>
                      <a:pt x="0" y="69"/>
                    </a:lnTo>
                    <a:lnTo>
                      <a:pt x="1" y="58"/>
                    </a:lnTo>
                    <a:lnTo>
                      <a:pt x="7" y="49"/>
                    </a:lnTo>
                    <a:lnTo>
                      <a:pt x="15" y="41"/>
                    </a:lnTo>
                    <a:lnTo>
                      <a:pt x="25" y="33"/>
                    </a:lnTo>
                    <a:lnTo>
                      <a:pt x="36" y="26"/>
                    </a:lnTo>
                    <a:lnTo>
                      <a:pt x="47" y="19"/>
                    </a:lnTo>
                    <a:lnTo>
                      <a:pt x="58" y="9"/>
                    </a:lnTo>
                    <a:lnTo>
                      <a:pt x="66" y="0"/>
                    </a:lnTo>
                    <a:close/>
                  </a:path>
                </a:pathLst>
              </a:custGeom>
              <a:solidFill>
                <a:srgbClr val="FFB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fr-CA" sz="1350">
                  <a:solidFill>
                    <a:srgbClr val="000000"/>
                  </a:solidFill>
                </a:endParaRPr>
              </a:p>
            </p:txBody>
          </p:sp>
        </p:grpSp>
        <p:grpSp>
          <p:nvGrpSpPr>
            <p:cNvPr id="44" name="Group 6"/>
            <p:cNvGrpSpPr>
              <a:grpSpLocks/>
            </p:cNvGrpSpPr>
            <p:nvPr/>
          </p:nvGrpSpPr>
          <p:grpSpPr bwMode="auto">
            <a:xfrm rot="-321762">
              <a:off x="742" y="1631"/>
              <a:ext cx="409" cy="363"/>
              <a:chOff x="1066" y="1636"/>
              <a:chExt cx="584" cy="524"/>
            </a:xfrm>
          </p:grpSpPr>
          <p:sp>
            <p:nvSpPr>
              <p:cNvPr id="74" name="Freeform 7"/>
              <p:cNvSpPr>
                <a:spLocks/>
              </p:cNvSpPr>
              <p:nvPr/>
            </p:nvSpPr>
            <p:spPr bwMode="auto">
              <a:xfrm>
                <a:off x="1229" y="1636"/>
                <a:ext cx="421" cy="302"/>
              </a:xfrm>
              <a:custGeom>
                <a:avLst/>
                <a:gdLst>
                  <a:gd name="T0" fmla="*/ 2364432 w 227"/>
                  <a:gd name="T1" fmla="*/ 6449 h 203"/>
                  <a:gd name="T2" fmla="*/ 2300346 w 227"/>
                  <a:gd name="T3" fmla="*/ 3889 h 203"/>
                  <a:gd name="T4" fmla="*/ 2226851 w 227"/>
                  <a:gd name="T5" fmla="*/ 1757 h 203"/>
                  <a:gd name="T6" fmla="*/ 2134765 w 227"/>
                  <a:gd name="T7" fmla="*/ 671 h 203"/>
                  <a:gd name="T8" fmla="*/ 2026994 w 227"/>
                  <a:gd name="T9" fmla="*/ 1 h 203"/>
                  <a:gd name="T10" fmla="*/ 1925910 w 227"/>
                  <a:gd name="T11" fmla="*/ 0 h 203"/>
                  <a:gd name="T12" fmla="*/ 1828648 w 227"/>
                  <a:gd name="T13" fmla="*/ 0 h 203"/>
                  <a:gd name="T14" fmla="*/ 1732345 w 227"/>
                  <a:gd name="T15" fmla="*/ 1 h 203"/>
                  <a:gd name="T16" fmla="*/ 1627745 w 227"/>
                  <a:gd name="T17" fmla="*/ 998 h 203"/>
                  <a:gd name="T18" fmla="*/ 1480460 w 227"/>
                  <a:gd name="T19" fmla="*/ 2209 h 203"/>
                  <a:gd name="T20" fmla="*/ 1333083 w 227"/>
                  <a:gd name="T21" fmla="*/ 3889 h 203"/>
                  <a:gd name="T22" fmla="*/ 1213472 w 227"/>
                  <a:gd name="T23" fmla="*/ 4707 h 203"/>
                  <a:gd name="T24" fmla="*/ 1121236 w 227"/>
                  <a:gd name="T25" fmla="*/ 5354 h 203"/>
                  <a:gd name="T26" fmla="*/ 1024938 w 227"/>
                  <a:gd name="T27" fmla="*/ 7003 h 203"/>
                  <a:gd name="T28" fmla="*/ 927725 w 227"/>
                  <a:gd name="T29" fmla="*/ 8919 h 203"/>
                  <a:gd name="T30" fmla="*/ 826260 w 227"/>
                  <a:gd name="T31" fmla="*/ 11135 h 203"/>
                  <a:gd name="T32" fmla="*/ 718788 w 227"/>
                  <a:gd name="T33" fmla="*/ 15014 h 203"/>
                  <a:gd name="T34" fmla="*/ 581275 w 227"/>
                  <a:gd name="T35" fmla="*/ 19740 h 203"/>
                  <a:gd name="T36" fmla="*/ 473232 w 227"/>
                  <a:gd name="T37" fmla="*/ 23947 h 203"/>
                  <a:gd name="T38" fmla="*/ 381318 w 227"/>
                  <a:gd name="T39" fmla="*/ 27882 h 203"/>
                  <a:gd name="T40" fmla="*/ 306273 w 227"/>
                  <a:gd name="T41" fmla="*/ 30896 h 203"/>
                  <a:gd name="T42" fmla="*/ 233874 w 227"/>
                  <a:gd name="T43" fmla="*/ 34303 h 203"/>
                  <a:gd name="T44" fmla="*/ 172298 w 227"/>
                  <a:gd name="T45" fmla="*/ 38766 h 203"/>
                  <a:gd name="T46" fmla="*/ 85654 w 227"/>
                  <a:gd name="T47" fmla="*/ 42796 h 203"/>
                  <a:gd name="T48" fmla="*/ 0 w 227"/>
                  <a:gd name="T49" fmla="*/ 48655 h 203"/>
                  <a:gd name="T50" fmla="*/ 39999 w 227"/>
                  <a:gd name="T51" fmla="*/ 50192 h 203"/>
                  <a:gd name="T52" fmla="*/ 147393 w 227"/>
                  <a:gd name="T53" fmla="*/ 52285 h 203"/>
                  <a:gd name="T54" fmla="*/ 306273 w 227"/>
                  <a:gd name="T55" fmla="*/ 56528 h 203"/>
                  <a:gd name="T56" fmla="*/ 495417 w 227"/>
                  <a:gd name="T57" fmla="*/ 60889 h 203"/>
                  <a:gd name="T58" fmla="*/ 707202 w 227"/>
                  <a:gd name="T59" fmla="*/ 65736 h 203"/>
                  <a:gd name="T60" fmla="*/ 940256 w 227"/>
                  <a:gd name="T61" fmla="*/ 70559 h 203"/>
                  <a:gd name="T62" fmla="*/ 1139658 w 227"/>
                  <a:gd name="T63" fmla="*/ 74670 h 203"/>
                  <a:gd name="T64" fmla="*/ 1333083 w 227"/>
                  <a:gd name="T65" fmla="*/ 78533 h 203"/>
                  <a:gd name="T66" fmla="*/ 1544929 w 227"/>
                  <a:gd name="T67" fmla="*/ 70842 h 203"/>
                  <a:gd name="T68" fmla="*/ 1704054 w 227"/>
                  <a:gd name="T69" fmla="*/ 64995 h 203"/>
                  <a:gd name="T70" fmla="*/ 1828648 w 227"/>
                  <a:gd name="T71" fmla="*/ 60221 h 203"/>
                  <a:gd name="T72" fmla="*/ 1932195 w 227"/>
                  <a:gd name="T73" fmla="*/ 55614 h 203"/>
                  <a:gd name="T74" fmla="*/ 2017306 w 227"/>
                  <a:gd name="T75" fmla="*/ 51032 h 203"/>
                  <a:gd name="T76" fmla="*/ 2102010 w 227"/>
                  <a:gd name="T77" fmla="*/ 45822 h 203"/>
                  <a:gd name="T78" fmla="*/ 2185865 w 227"/>
                  <a:gd name="T79" fmla="*/ 39522 h 203"/>
                  <a:gd name="T80" fmla="*/ 2313321 w 227"/>
                  <a:gd name="T81" fmla="*/ 31546 h 203"/>
                  <a:gd name="T82" fmla="*/ 2364432 w 227"/>
                  <a:gd name="T83" fmla="*/ 26058 h 203"/>
                  <a:gd name="T84" fmla="*/ 2397656 w 227"/>
                  <a:gd name="T85" fmla="*/ 19051 h 203"/>
                  <a:gd name="T86" fmla="*/ 2397656 w 227"/>
                  <a:gd name="T87" fmla="*/ 11849 h 203"/>
                  <a:gd name="T88" fmla="*/ 2364432 w 227"/>
                  <a:gd name="T89" fmla="*/ 6449 h 20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27"/>
                  <a:gd name="T136" fmla="*/ 0 h 203"/>
                  <a:gd name="T137" fmla="*/ 227 w 227"/>
                  <a:gd name="T138" fmla="*/ 203 h 203"/>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27" h="203">
                    <a:moveTo>
                      <a:pt x="224" y="17"/>
                    </a:moveTo>
                    <a:lnTo>
                      <a:pt x="218" y="10"/>
                    </a:lnTo>
                    <a:lnTo>
                      <a:pt x="211" y="5"/>
                    </a:lnTo>
                    <a:lnTo>
                      <a:pt x="202" y="2"/>
                    </a:lnTo>
                    <a:lnTo>
                      <a:pt x="192" y="1"/>
                    </a:lnTo>
                    <a:lnTo>
                      <a:pt x="182" y="0"/>
                    </a:lnTo>
                    <a:lnTo>
                      <a:pt x="173" y="0"/>
                    </a:lnTo>
                    <a:lnTo>
                      <a:pt x="164" y="1"/>
                    </a:lnTo>
                    <a:lnTo>
                      <a:pt x="154" y="3"/>
                    </a:lnTo>
                    <a:lnTo>
                      <a:pt x="140" y="6"/>
                    </a:lnTo>
                    <a:lnTo>
                      <a:pt x="126" y="10"/>
                    </a:lnTo>
                    <a:lnTo>
                      <a:pt x="115" y="12"/>
                    </a:lnTo>
                    <a:lnTo>
                      <a:pt x="106" y="14"/>
                    </a:lnTo>
                    <a:lnTo>
                      <a:pt x="97" y="18"/>
                    </a:lnTo>
                    <a:lnTo>
                      <a:pt x="88" y="23"/>
                    </a:lnTo>
                    <a:lnTo>
                      <a:pt x="78" y="29"/>
                    </a:lnTo>
                    <a:lnTo>
                      <a:pt x="68" y="39"/>
                    </a:lnTo>
                    <a:lnTo>
                      <a:pt x="55" y="51"/>
                    </a:lnTo>
                    <a:lnTo>
                      <a:pt x="45" y="62"/>
                    </a:lnTo>
                    <a:lnTo>
                      <a:pt x="36" y="72"/>
                    </a:lnTo>
                    <a:lnTo>
                      <a:pt x="29" y="80"/>
                    </a:lnTo>
                    <a:lnTo>
                      <a:pt x="22" y="89"/>
                    </a:lnTo>
                    <a:lnTo>
                      <a:pt x="16" y="100"/>
                    </a:lnTo>
                    <a:lnTo>
                      <a:pt x="8" y="111"/>
                    </a:lnTo>
                    <a:lnTo>
                      <a:pt x="0" y="126"/>
                    </a:lnTo>
                    <a:lnTo>
                      <a:pt x="4" y="130"/>
                    </a:lnTo>
                    <a:lnTo>
                      <a:pt x="14" y="135"/>
                    </a:lnTo>
                    <a:lnTo>
                      <a:pt x="29" y="146"/>
                    </a:lnTo>
                    <a:lnTo>
                      <a:pt x="47" y="157"/>
                    </a:lnTo>
                    <a:lnTo>
                      <a:pt x="67" y="170"/>
                    </a:lnTo>
                    <a:lnTo>
                      <a:pt x="89" y="182"/>
                    </a:lnTo>
                    <a:lnTo>
                      <a:pt x="108" y="193"/>
                    </a:lnTo>
                    <a:lnTo>
                      <a:pt x="126" y="203"/>
                    </a:lnTo>
                    <a:lnTo>
                      <a:pt x="146" y="183"/>
                    </a:lnTo>
                    <a:lnTo>
                      <a:pt x="161" y="168"/>
                    </a:lnTo>
                    <a:lnTo>
                      <a:pt x="173" y="155"/>
                    </a:lnTo>
                    <a:lnTo>
                      <a:pt x="183" y="144"/>
                    </a:lnTo>
                    <a:lnTo>
                      <a:pt x="191" y="132"/>
                    </a:lnTo>
                    <a:lnTo>
                      <a:pt x="199" y="118"/>
                    </a:lnTo>
                    <a:lnTo>
                      <a:pt x="207" y="102"/>
                    </a:lnTo>
                    <a:lnTo>
                      <a:pt x="219" y="81"/>
                    </a:lnTo>
                    <a:lnTo>
                      <a:pt x="224" y="67"/>
                    </a:lnTo>
                    <a:lnTo>
                      <a:pt x="227" y="49"/>
                    </a:lnTo>
                    <a:lnTo>
                      <a:pt x="227" y="31"/>
                    </a:lnTo>
                    <a:lnTo>
                      <a:pt x="224" y="17"/>
                    </a:lnTo>
                    <a:close/>
                  </a:path>
                </a:pathLst>
              </a:custGeom>
              <a:solidFill>
                <a:srgbClr val="FFB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fr-CA" sz="1350">
                  <a:solidFill>
                    <a:srgbClr val="000000"/>
                  </a:solidFill>
                </a:endParaRPr>
              </a:p>
            </p:txBody>
          </p:sp>
          <p:sp>
            <p:nvSpPr>
              <p:cNvPr id="75" name="Freeform 8"/>
              <p:cNvSpPr>
                <a:spLocks/>
              </p:cNvSpPr>
              <p:nvPr/>
            </p:nvSpPr>
            <p:spPr bwMode="auto">
              <a:xfrm>
                <a:off x="1066" y="1959"/>
                <a:ext cx="266" cy="201"/>
              </a:xfrm>
              <a:custGeom>
                <a:avLst/>
                <a:gdLst>
                  <a:gd name="T0" fmla="*/ 1741968 w 142"/>
                  <a:gd name="T1" fmla="*/ 22334 h 137"/>
                  <a:gd name="T2" fmla="*/ 1597547 w 142"/>
                  <a:gd name="T3" fmla="*/ 19606 h 137"/>
                  <a:gd name="T4" fmla="*/ 1420966 w 142"/>
                  <a:gd name="T5" fmla="*/ 16872 h 137"/>
                  <a:gd name="T6" fmla="*/ 1252834 w 142"/>
                  <a:gd name="T7" fmla="*/ 14344 h 137"/>
                  <a:gd name="T8" fmla="*/ 1094352 w 142"/>
                  <a:gd name="T9" fmla="*/ 11500 h 137"/>
                  <a:gd name="T10" fmla="*/ 929923 w 142"/>
                  <a:gd name="T11" fmla="*/ 9136 h 137"/>
                  <a:gd name="T12" fmla="*/ 773663 w 142"/>
                  <a:gd name="T13" fmla="*/ 6227 h 137"/>
                  <a:gd name="T14" fmla="*/ 616020 w 142"/>
                  <a:gd name="T15" fmla="*/ 3360 h 137"/>
                  <a:gd name="T16" fmla="*/ 479392 w 142"/>
                  <a:gd name="T17" fmla="*/ 0 h 137"/>
                  <a:gd name="T18" fmla="*/ 380888 w 142"/>
                  <a:gd name="T19" fmla="*/ 3779 h 137"/>
                  <a:gd name="T20" fmla="*/ 284004 w 142"/>
                  <a:gd name="T21" fmla="*/ 7233 h 137"/>
                  <a:gd name="T22" fmla="*/ 181487 w 142"/>
                  <a:gd name="T23" fmla="*/ 10902 h 137"/>
                  <a:gd name="T24" fmla="*/ 96884 w 142"/>
                  <a:gd name="T25" fmla="*/ 14702 h 137"/>
                  <a:gd name="T26" fmla="*/ 23801 w 142"/>
                  <a:gd name="T27" fmla="*/ 18762 h 137"/>
                  <a:gd name="T28" fmla="*/ 0 w 142"/>
                  <a:gd name="T29" fmla="*/ 22842 h 137"/>
                  <a:gd name="T30" fmla="*/ 12706 w 142"/>
                  <a:gd name="T31" fmla="*/ 26689 h 137"/>
                  <a:gd name="T32" fmla="*/ 59586 w 142"/>
                  <a:gd name="T33" fmla="*/ 30876 h 137"/>
                  <a:gd name="T34" fmla="*/ 136617 w 142"/>
                  <a:gd name="T35" fmla="*/ 33046 h 137"/>
                  <a:gd name="T36" fmla="*/ 224101 w 142"/>
                  <a:gd name="T37" fmla="*/ 35200 h 137"/>
                  <a:gd name="T38" fmla="*/ 308067 w 142"/>
                  <a:gd name="T39" fmla="*/ 37490 h 137"/>
                  <a:gd name="T40" fmla="*/ 404946 w 142"/>
                  <a:gd name="T41" fmla="*/ 39157 h 137"/>
                  <a:gd name="T42" fmla="*/ 517209 w 142"/>
                  <a:gd name="T43" fmla="*/ 40872 h 137"/>
                  <a:gd name="T44" fmla="*/ 648148 w 142"/>
                  <a:gd name="T45" fmla="*/ 42203 h 137"/>
                  <a:gd name="T46" fmla="*/ 758561 w 142"/>
                  <a:gd name="T47" fmla="*/ 42812 h 137"/>
                  <a:gd name="T48" fmla="*/ 898016 w 142"/>
                  <a:gd name="T49" fmla="*/ 43064 h 137"/>
                  <a:gd name="T50" fmla="*/ 1041742 w 142"/>
                  <a:gd name="T51" fmla="*/ 42812 h 137"/>
                  <a:gd name="T52" fmla="*/ 1153953 w 142"/>
                  <a:gd name="T53" fmla="*/ 40872 h 137"/>
                  <a:gd name="T54" fmla="*/ 1252834 w 142"/>
                  <a:gd name="T55" fmla="*/ 38368 h 137"/>
                  <a:gd name="T56" fmla="*/ 1349411 w 142"/>
                  <a:gd name="T57" fmla="*/ 35200 h 137"/>
                  <a:gd name="T58" fmla="*/ 1434321 w 142"/>
                  <a:gd name="T59" fmla="*/ 31535 h 137"/>
                  <a:gd name="T60" fmla="*/ 1521464 w 142"/>
                  <a:gd name="T61" fmla="*/ 28315 h 137"/>
                  <a:gd name="T62" fmla="*/ 1629711 w 142"/>
                  <a:gd name="T63" fmla="*/ 24754 h 137"/>
                  <a:gd name="T64" fmla="*/ 1741968 w 142"/>
                  <a:gd name="T65" fmla="*/ 22334 h 1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42"/>
                  <a:gd name="T100" fmla="*/ 0 h 137"/>
                  <a:gd name="T101" fmla="*/ 142 w 142"/>
                  <a:gd name="T102" fmla="*/ 137 h 13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42" h="137">
                    <a:moveTo>
                      <a:pt x="142" y="71"/>
                    </a:moveTo>
                    <a:lnTo>
                      <a:pt x="130" y="62"/>
                    </a:lnTo>
                    <a:lnTo>
                      <a:pt x="116" y="54"/>
                    </a:lnTo>
                    <a:lnTo>
                      <a:pt x="102" y="46"/>
                    </a:lnTo>
                    <a:lnTo>
                      <a:pt x="89" y="37"/>
                    </a:lnTo>
                    <a:lnTo>
                      <a:pt x="76" y="29"/>
                    </a:lnTo>
                    <a:lnTo>
                      <a:pt x="63" y="20"/>
                    </a:lnTo>
                    <a:lnTo>
                      <a:pt x="50" y="11"/>
                    </a:lnTo>
                    <a:lnTo>
                      <a:pt x="39" y="0"/>
                    </a:lnTo>
                    <a:lnTo>
                      <a:pt x="31" y="12"/>
                    </a:lnTo>
                    <a:lnTo>
                      <a:pt x="23" y="23"/>
                    </a:lnTo>
                    <a:lnTo>
                      <a:pt x="15" y="35"/>
                    </a:lnTo>
                    <a:lnTo>
                      <a:pt x="8" y="47"/>
                    </a:lnTo>
                    <a:lnTo>
                      <a:pt x="2" y="60"/>
                    </a:lnTo>
                    <a:lnTo>
                      <a:pt x="0" y="73"/>
                    </a:lnTo>
                    <a:lnTo>
                      <a:pt x="1" y="85"/>
                    </a:lnTo>
                    <a:lnTo>
                      <a:pt x="5" y="98"/>
                    </a:lnTo>
                    <a:lnTo>
                      <a:pt x="11" y="105"/>
                    </a:lnTo>
                    <a:lnTo>
                      <a:pt x="18" y="112"/>
                    </a:lnTo>
                    <a:lnTo>
                      <a:pt x="25" y="119"/>
                    </a:lnTo>
                    <a:lnTo>
                      <a:pt x="33" y="125"/>
                    </a:lnTo>
                    <a:lnTo>
                      <a:pt x="42" y="130"/>
                    </a:lnTo>
                    <a:lnTo>
                      <a:pt x="53" y="134"/>
                    </a:lnTo>
                    <a:lnTo>
                      <a:pt x="62" y="136"/>
                    </a:lnTo>
                    <a:lnTo>
                      <a:pt x="73" y="137"/>
                    </a:lnTo>
                    <a:lnTo>
                      <a:pt x="85" y="136"/>
                    </a:lnTo>
                    <a:lnTo>
                      <a:pt x="94" y="130"/>
                    </a:lnTo>
                    <a:lnTo>
                      <a:pt x="102" y="122"/>
                    </a:lnTo>
                    <a:lnTo>
                      <a:pt x="110" y="112"/>
                    </a:lnTo>
                    <a:lnTo>
                      <a:pt x="117" y="100"/>
                    </a:lnTo>
                    <a:lnTo>
                      <a:pt x="124" y="90"/>
                    </a:lnTo>
                    <a:lnTo>
                      <a:pt x="133" y="79"/>
                    </a:lnTo>
                    <a:lnTo>
                      <a:pt x="142" y="71"/>
                    </a:lnTo>
                    <a:close/>
                  </a:path>
                </a:pathLst>
              </a:custGeom>
              <a:solidFill>
                <a:srgbClr val="FFB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fr-CA" sz="1350">
                  <a:solidFill>
                    <a:srgbClr val="000000"/>
                  </a:solidFill>
                </a:endParaRPr>
              </a:p>
            </p:txBody>
          </p:sp>
        </p:grpSp>
        <p:sp>
          <p:nvSpPr>
            <p:cNvPr id="45" name="Rectangle 9"/>
            <p:cNvSpPr>
              <a:spLocks noChangeArrowheads="1"/>
            </p:cNvSpPr>
            <p:nvPr/>
          </p:nvSpPr>
          <p:spPr bwMode="auto">
            <a:xfrm>
              <a:off x="2026" y="898"/>
              <a:ext cx="1345" cy="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lnSpc>
                  <a:spcPct val="90000"/>
                </a:lnSpc>
                <a:spcAft>
                  <a:spcPct val="0"/>
                </a:spcAft>
                <a:buFontTx/>
                <a:buNone/>
              </a:pPr>
              <a:r>
                <a:rPr lang="en-US" altLang="fr-FR" sz="1350" b="1">
                  <a:solidFill>
                    <a:srgbClr val="000000"/>
                  </a:solidFill>
                </a:rPr>
                <a:t>CONSULTER</a:t>
              </a:r>
              <a:br>
                <a:rPr lang="en-US" altLang="fr-FR" sz="1350" b="1">
                  <a:solidFill>
                    <a:srgbClr val="000000"/>
                  </a:solidFill>
                </a:rPr>
              </a:br>
              <a:r>
                <a:rPr lang="en-US" altLang="fr-FR" sz="1350">
                  <a:solidFill>
                    <a:srgbClr val="000000"/>
                  </a:solidFill>
                </a:rPr>
                <a:t>les dossiers des </a:t>
              </a:r>
              <a:r>
                <a:rPr lang="en-US" altLang="fr-FR" sz="1350" err="1">
                  <a:solidFill>
                    <a:srgbClr val="000000"/>
                  </a:solidFill>
                </a:rPr>
                <a:t>usagers</a:t>
              </a:r>
              <a:r>
                <a:rPr lang="en-US" altLang="fr-FR" sz="1350">
                  <a:solidFill>
                    <a:srgbClr val="000000"/>
                  </a:solidFill>
                </a:rPr>
                <a:t> et les </a:t>
              </a:r>
              <a:r>
                <a:rPr lang="en-US" altLang="fr-FR" sz="1350" err="1">
                  <a:solidFill>
                    <a:srgbClr val="000000"/>
                  </a:solidFill>
                </a:rPr>
                <a:t>preuves</a:t>
              </a:r>
              <a:r>
                <a:rPr lang="en-US" altLang="fr-FR" sz="1350">
                  <a:solidFill>
                    <a:srgbClr val="000000"/>
                  </a:solidFill>
                </a:rPr>
                <a:t> de </a:t>
              </a:r>
              <a:r>
                <a:rPr lang="en-US" altLang="fr-FR" sz="1350" err="1">
                  <a:solidFill>
                    <a:srgbClr val="000000"/>
                  </a:solidFill>
                </a:rPr>
                <a:t>l’établissement</a:t>
              </a:r>
              <a:endParaRPr lang="en-US" altLang="fr-FR" sz="1350">
                <a:solidFill>
                  <a:srgbClr val="000000"/>
                </a:solidFill>
              </a:endParaRPr>
            </a:p>
          </p:txBody>
        </p:sp>
        <p:grpSp>
          <p:nvGrpSpPr>
            <p:cNvPr id="46" name="Group 10"/>
            <p:cNvGrpSpPr>
              <a:grpSpLocks/>
            </p:cNvGrpSpPr>
            <p:nvPr/>
          </p:nvGrpSpPr>
          <p:grpSpPr bwMode="auto">
            <a:xfrm>
              <a:off x="2565" y="1749"/>
              <a:ext cx="725" cy="631"/>
              <a:chOff x="2880" y="1207"/>
              <a:chExt cx="725" cy="631"/>
            </a:xfrm>
          </p:grpSpPr>
          <p:pic>
            <p:nvPicPr>
              <p:cNvPr id="71" name="Picture 11" descr="j0432605[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73" y="1207"/>
                <a:ext cx="453" cy="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 name="Picture 12" descr="j0432605[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80" y="1343"/>
                <a:ext cx="453" cy="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 name="Picture 13" descr="j0432636[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65" y="1298"/>
                <a:ext cx="540" cy="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47" name="Picture 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27" y="1883"/>
              <a:ext cx="599" cy="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 name="Picture 1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flipH="1">
              <a:off x="2699" y="3022"/>
              <a:ext cx="531" cy="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 name="Picture 1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32" y="2341"/>
              <a:ext cx="544" cy="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0" name="Group 18"/>
            <p:cNvGrpSpPr>
              <a:grpSpLocks/>
            </p:cNvGrpSpPr>
            <p:nvPr/>
          </p:nvGrpSpPr>
          <p:grpSpPr bwMode="auto">
            <a:xfrm rot="4327569">
              <a:off x="4303" y="1230"/>
              <a:ext cx="499" cy="363"/>
              <a:chOff x="1783" y="1686"/>
              <a:chExt cx="658" cy="462"/>
            </a:xfrm>
          </p:grpSpPr>
          <p:sp>
            <p:nvSpPr>
              <p:cNvPr id="69" name="Freeform 19"/>
              <p:cNvSpPr>
                <a:spLocks/>
              </p:cNvSpPr>
              <p:nvPr/>
            </p:nvSpPr>
            <p:spPr bwMode="auto">
              <a:xfrm>
                <a:off x="2064" y="1686"/>
                <a:ext cx="377" cy="335"/>
              </a:xfrm>
              <a:custGeom>
                <a:avLst/>
                <a:gdLst>
                  <a:gd name="T0" fmla="*/ 1863955 w 204"/>
                  <a:gd name="T1" fmla="*/ 1694 h 226"/>
                  <a:gd name="T2" fmla="*/ 1981678 w 204"/>
                  <a:gd name="T3" fmla="*/ 6245 h 226"/>
                  <a:gd name="T4" fmla="*/ 2043541 w 204"/>
                  <a:gd name="T5" fmla="*/ 13102 h 226"/>
                  <a:gd name="T6" fmla="*/ 2043541 w 204"/>
                  <a:gd name="T7" fmla="*/ 20340 h 226"/>
                  <a:gd name="T8" fmla="*/ 2005854 w 204"/>
                  <a:gd name="T9" fmla="*/ 27267 h 226"/>
                  <a:gd name="T10" fmla="*/ 1961374 w 204"/>
                  <a:gd name="T11" fmla="*/ 32729 h 226"/>
                  <a:gd name="T12" fmla="*/ 1936191 w 204"/>
                  <a:gd name="T13" fmla="*/ 37790 h 226"/>
                  <a:gd name="T14" fmla="*/ 1912571 w 204"/>
                  <a:gd name="T15" fmla="*/ 41530 h 226"/>
                  <a:gd name="T16" fmla="*/ 1880341 w 204"/>
                  <a:gd name="T17" fmla="*/ 44691 h 226"/>
                  <a:gd name="T18" fmla="*/ 1842623 w 204"/>
                  <a:gd name="T19" fmla="*/ 48018 h 226"/>
                  <a:gd name="T20" fmla="*/ 1804292 w 204"/>
                  <a:gd name="T21" fmla="*/ 51799 h 226"/>
                  <a:gd name="T22" fmla="*/ 1712181 w 204"/>
                  <a:gd name="T23" fmla="*/ 54896 h 226"/>
                  <a:gd name="T24" fmla="*/ 1622216 w 204"/>
                  <a:gd name="T25" fmla="*/ 58521 h 226"/>
                  <a:gd name="T26" fmla="*/ 1500752 w 204"/>
                  <a:gd name="T27" fmla="*/ 63253 h 226"/>
                  <a:gd name="T28" fmla="*/ 1393433 w 204"/>
                  <a:gd name="T29" fmla="*/ 67036 h 226"/>
                  <a:gd name="T30" fmla="*/ 1302382 w 204"/>
                  <a:gd name="T31" fmla="*/ 69898 h 226"/>
                  <a:gd name="T32" fmla="*/ 1214108 w 204"/>
                  <a:gd name="T33" fmla="*/ 72344 h 226"/>
                  <a:gd name="T34" fmla="*/ 1123122 w 204"/>
                  <a:gd name="T35" fmla="*/ 74721 h 226"/>
                  <a:gd name="T36" fmla="*/ 1023500 w 204"/>
                  <a:gd name="T37" fmla="*/ 77424 h 226"/>
                  <a:gd name="T38" fmla="*/ 900102 w 204"/>
                  <a:gd name="T39" fmla="*/ 79840 h 226"/>
                  <a:gd name="T40" fmla="*/ 754006 w 204"/>
                  <a:gd name="T41" fmla="*/ 82932 h 226"/>
                  <a:gd name="T42" fmla="*/ 708961 w 204"/>
                  <a:gd name="T43" fmla="*/ 81372 h 226"/>
                  <a:gd name="T44" fmla="*/ 660260 w 204"/>
                  <a:gd name="T45" fmla="*/ 78104 h 226"/>
                  <a:gd name="T46" fmla="*/ 557136 w 204"/>
                  <a:gd name="T47" fmla="*/ 72344 h 226"/>
                  <a:gd name="T48" fmla="*/ 449214 w 204"/>
                  <a:gd name="T49" fmla="*/ 66054 h 226"/>
                  <a:gd name="T50" fmla="*/ 318763 w 204"/>
                  <a:gd name="T51" fmla="*/ 58386 h 226"/>
                  <a:gd name="T52" fmla="*/ 211429 w 204"/>
                  <a:gd name="T53" fmla="*/ 50208 h 226"/>
                  <a:gd name="T54" fmla="*/ 90186 w 204"/>
                  <a:gd name="T55" fmla="*/ 43193 h 226"/>
                  <a:gd name="T56" fmla="*/ 0 w 204"/>
                  <a:gd name="T57" fmla="*/ 36546 h 226"/>
                  <a:gd name="T58" fmla="*/ 211429 w 204"/>
                  <a:gd name="T59" fmla="*/ 29381 h 226"/>
                  <a:gd name="T60" fmla="*/ 363201 w 204"/>
                  <a:gd name="T61" fmla="*/ 23580 h 226"/>
                  <a:gd name="T62" fmla="*/ 480924 w 204"/>
                  <a:gd name="T63" fmla="*/ 19421 h 226"/>
                  <a:gd name="T64" fmla="*/ 601160 w 204"/>
                  <a:gd name="T65" fmla="*/ 15908 h 226"/>
                  <a:gd name="T66" fmla="*/ 722083 w 204"/>
                  <a:gd name="T67" fmla="*/ 13102 h 226"/>
                  <a:gd name="T68" fmla="*/ 850882 w 204"/>
                  <a:gd name="T69" fmla="*/ 10332 h 226"/>
                  <a:gd name="T70" fmla="*/ 1014202 w 204"/>
                  <a:gd name="T71" fmla="*/ 6589 h 226"/>
                  <a:gd name="T72" fmla="*/ 1231217 w 204"/>
                  <a:gd name="T73" fmla="*/ 2999 h 226"/>
                  <a:gd name="T74" fmla="*/ 1289700 w 204"/>
                  <a:gd name="T75" fmla="*/ 2140 h 226"/>
                  <a:gd name="T76" fmla="*/ 1372975 w 204"/>
                  <a:gd name="T77" fmla="*/ 1444 h 226"/>
                  <a:gd name="T78" fmla="*/ 1463080 w 204"/>
                  <a:gd name="T79" fmla="*/ 1 h 226"/>
                  <a:gd name="T80" fmla="*/ 1551466 w 204"/>
                  <a:gd name="T81" fmla="*/ 1 h 226"/>
                  <a:gd name="T82" fmla="*/ 1653688 w 204"/>
                  <a:gd name="T83" fmla="*/ 0 h 226"/>
                  <a:gd name="T84" fmla="*/ 1745626 w 204"/>
                  <a:gd name="T85" fmla="*/ 1 h 226"/>
                  <a:gd name="T86" fmla="*/ 1809169 w 204"/>
                  <a:gd name="T87" fmla="*/ 657 h 226"/>
                  <a:gd name="T88" fmla="*/ 1863955 w 204"/>
                  <a:gd name="T89" fmla="*/ 1694 h 22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04"/>
                  <a:gd name="T136" fmla="*/ 0 h 226"/>
                  <a:gd name="T137" fmla="*/ 204 w 204"/>
                  <a:gd name="T138" fmla="*/ 226 h 22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04" h="226">
                    <a:moveTo>
                      <a:pt x="186" y="5"/>
                    </a:moveTo>
                    <a:lnTo>
                      <a:pt x="198" y="17"/>
                    </a:lnTo>
                    <a:lnTo>
                      <a:pt x="204" y="36"/>
                    </a:lnTo>
                    <a:lnTo>
                      <a:pt x="204" y="55"/>
                    </a:lnTo>
                    <a:lnTo>
                      <a:pt x="200" y="74"/>
                    </a:lnTo>
                    <a:lnTo>
                      <a:pt x="196" y="89"/>
                    </a:lnTo>
                    <a:lnTo>
                      <a:pt x="193" y="103"/>
                    </a:lnTo>
                    <a:lnTo>
                      <a:pt x="191" y="113"/>
                    </a:lnTo>
                    <a:lnTo>
                      <a:pt x="188" y="122"/>
                    </a:lnTo>
                    <a:lnTo>
                      <a:pt x="184" y="131"/>
                    </a:lnTo>
                    <a:lnTo>
                      <a:pt x="180" y="141"/>
                    </a:lnTo>
                    <a:lnTo>
                      <a:pt x="171" y="150"/>
                    </a:lnTo>
                    <a:lnTo>
                      <a:pt x="162" y="160"/>
                    </a:lnTo>
                    <a:lnTo>
                      <a:pt x="150" y="173"/>
                    </a:lnTo>
                    <a:lnTo>
                      <a:pt x="139" y="183"/>
                    </a:lnTo>
                    <a:lnTo>
                      <a:pt x="130" y="191"/>
                    </a:lnTo>
                    <a:lnTo>
                      <a:pt x="121" y="198"/>
                    </a:lnTo>
                    <a:lnTo>
                      <a:pt x="112" y="204"/>
                    </a:lnTo>
                    <a:lnTo>
                      <a:pt x="102" y="211"/>
                    </a:lnTo>
                    <a:lnTo>
                      <a:pt x="90" y="218"/>
                    </a:lnTo>
                    <a:lnTo>
                      <a:pt x="75" y="226"/>
                    </a:lnTo>
                    <a:lnTo>
                      <a:pt x="71" y="222"/>
                    </a:lnTo>
                    <a:lnTo>
                      <a:pt x="66" y="213"/>
                    </a:lnTo>
                    <a:lnTo>
                      <a:pt x="56" y="198"/>
                    </a:lnTo>
                    <a:lnTo>
                      <a:pt x="45" y="180"/>
                    </a:lnTo>
                    <a:lnTo>
                      <a:pt x="32" y="159"/>
                    </a:lnTo>
                    <a:lnTo>
                      <a:pt x="21" y="137"/>
                    </a:lnTo>
                    <a:lnTo>
                      <a:pt x="9" y="118"/>
                    </a:lnTo>
                    <a:lnTo>
                      <a:pt x="0" y="100"/>
                    </a:lnTo>
                    <a:lnTo>
                      <a:pt x="21" y="80"/>
                    </a:lnTo>
                    <a:lnTo>
                      <a:pt x="36" y="65"/>
                    </a:lnTo>
                    <a:lnTo>
                      <a:pt x="48" y="53"/>
                    </a:lnTo>
                    <a:lnTo>
                      <a:pt x="60" y="44"/>
                    </a:lnTo>
                    <a:lnTo>
                      <a:pt x="72" y="36"/>
                    </a:lnTo>
                    <a:lnTo>
                      <a:pt x="85" y="28"/>
                    </a:lnTo>
                    <a:lnTo>
                      <a:pt x="101" y="18"/>
                    </a:lnTo>
                    <a:lnTo>
                      <a:pt x="123" y="8"/>
                    </a:lnTo>
                    <a:lnTo>
                      <a:pt x="129" y="6"/>
                    </a:lnTo>
                    <a:lnTo>
                      <a:pt x="137" y="4"/>
                    </a:lnTo>
                    <a:lnTo>
                      <a:pt x="146" y="1"/>
                    </a:lnTo>
                    <a:lnTo>
                      <a:pt x="155" y="1"/>
                    </a:lnTo>
                    <a:lnTo>
                      <a:pt x="165" y="0"/>
                    </a:lnTo>
                    <a:lnTo>
                      <a:pt x="174" y="1"/>
                    </a:lnTo>
                    <a:lnTo>
                      <a:pt x="181" y="2"/>
                    </a:lnTo>
                    <a:lnTo>
                      <a:pt x="186" y="5"/>
                    </a:lnTo>
                    <a:close/>
                  </a:path>
                </a:pathLst>
              </a:custGeom>
              <a:solidFill>
                <a:srgbClr val="FFB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fr-CA" sz="1350">
                  <a:solidFill>
                    <a:srgbClr val="000000"/>
                  </a:solidFill>
                </a:endParaRPr>
              </a:p>
            </p:txBody>
          </p:sp>
          <p:sp>
            <p:nvSpPr>
              <p:cNvPr id="70" name="Freeform 20"/>
              <p:cNvSpPr>
                <a:spLocks/>
              </p:cNvSpPr>
              <p:nvPr/>
            </p:nvSpPr>
            <p:spPr bwMode="auto">
              <a:xfrm>
                <a:off x="1783" y="1935"/>
                <a:ext cx="251" cy="213"/>
              </a:xfrm>
              <a:custGeom>
                <a:avLst/>
                <a:gdLst>
                  <a:gd name="T0" fmla="*/ 648403 w 136"/>
                  <a:gd name="T1" fmla="*/ 0 h 143"/>
                  <a:gd name="T2" fmla="*/ 735336 w 136"/>
                  <a:gd name="T3" fmla="*/ 5058 h 143"/>
                  <a:gd name="T4" fmla="*/ 812358 w 136"/>
                  <a:gd name="T5" fmla="*/ 10638 h 143"/>
                  <a:gd name="T6" fmla="*/ 893680 w 136"/>
                  <a:gd name="T7" fmla="*/ 16239 h 143"/>
                  <a:gd name="T8" fmla="*/ 982530 w 136"/>
                  <a:gd name="T9" fmla="*/ 21103 h 143"/>
                  <a:gd name="T10" fmla="*/ 1056874 w 136"/>
                  <a:gd name="T11" fmla="*/ 26483 h 143"/>
                  <a:gd name="T12" fmla="*/ 1149008 w 136"/>
                  <a:gd name="T13" fmla="*/ 31931 h 143"/>
                  <a:gd name="T14" fmla="*/ 1239634 w 136"/>
                  <a:gd name="T15" fmla="*/ 37084 h 143"/>
                  <a:gd name="T16" fmla="*/ 1335089 w 136"/>
                  <a:gd name="T17" fmla="*/ 41216 h 143"/>
                  <a:gd name="T18" fmla="*/ 1219053 w 136"/>
                  <a:gd name="T19" fmla="*/ 44294 h 143"/>
                  <a:gd name="T20" fmla="*/ 1111991 w 136"/>
                  <a:gd name="T21" fmla="*/ 47462 h 143"/>
                  <a:gd name="T22" fmla="*/ 988560 w 136"/>
                  <a:gd name="T23" fmla="*/ 50418 h 143"/>
                  <a:gd name="T24" fmla="*/ 862630 w 136"/>
                  <a:gd name="T25" fmla="*/ 53125 h 143"/>
                  <a:gd name="T26" fmla="*/ 742772 w 136"/>
                  <a:gd name="T27" fmla="*/ 55589 h 143"/>
                  <a:gd name="T28" fmla="*/ 616668 w 136"/>
                  <a:gd name="T29" fmla="*/ 56315 h 143"/>
                  <a:gd name="T30" fmla="*/ 490631 w 136"/>
                  <a:gd name="T31" fmla="*/ 56229 h 143"/>
                  <a:gd name="T32" fmla="*/ 371408 w 136"/>
                  <a:gd name="T33" fmla="*/ 53664 h 143"/>
                  <a:gd name="T34" fmla="*/ 303121 w 136"/>
                  <a:gd name="T35" fmla="*/ 51242 h 143"/>
                  <a:gd name="T36" fmla="*/ 233039 w 136"/>
                  <a:gd name="T37" fmla="*/ 49243 h 143"/>
                  <a:gd name="T38" fmla="*/ 164241 w 136"/>
                  <a:gd name="T39" fmla="*/ 46023 h 143"/>
                  <a:gd name="T40" fmla="*/ 106845 w 136"/>
                  <a:gd name="T41" fmla="*/ 42835 h 143"/>
                  <a:gd name="T42" fmla="*/ 68416 w 136"/>
                  <a:gd name="T43" fmla="*/ 38913 h 143"/>
                  <a:gd name="T44" fmla="*/ 31368 w 136"/>
                  <a:gd name="T45" fmla="*/ 35544 h 143"/>
                  <a:gd name="T46" fmla="*/ 10883 w 136"/>
                  <a:gd name="T47" fmla="*/ 31433 h 143"/>
                  <a:gd name="T48" fmla="*/ 0 w 136"/>
                  <a:gd name="T49" fmla="*/ 27218 h 143"/>
                  <a:gd name="T50" fmla="*/ 10883 w 136"/>
                  <a:gd name="T51" fmla="*/ 22725 h 143"/>
                  <a:gd name="T52" fmla="*/ 68416 w 136"/>
                  <a:gd name="T53" fmla="*/ 19307 h 143"/>
                  <a:gd name="T54" fmla="*/ 150107 w 136"/>
                  <a:gd name="T55" fmla="*/ 16239 h 143"/>
                  <a:gd name="T56" fmla="*/ 245305 w 136"/>
                  <a:gd name="T57" fmla="*/ 12962 h 143"/>
                  <a:gd name="T58" fmla="*/ 351326 w 136"/>
                  <a:gd name="T59" fmla="*/ 10243 h 143"/>
                  <a:gd name="T60" fmla="*/ 463610 w 136"/>
                  <a:gd name="T61" fmla="*/ 7534 h 143"/>
                  <a:gd name="T62" fmla="*/ 568770 w 136"/>
                  <a:gd name="T63" fmla="*/ 3396 h 143"/>
                  <a:gd name="T64" fmla="*/ 648403 w 136"/>
                  <a:gd name="T65" fmla="*/ 0 h 14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6"/>
                  <a:gd name="T100" fmla="*/ 0 h 143"/>
                  <a:gd name="T101" fmla="*/ 136 w 136"/>
                  <a:gd name="T102" fmla="*/ 143 h 14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6" h="143">
                    <a:moveTo>
                      <a:pt x="66" y="0"/>
                    </a:moveTo>
                    <a:lnTo>
                      <a:pt x="75" y="13"/>
                    </a:lnTo>
                    <a:lnTo>
                      <a:pt x="83" y="27"/>
                    </a:lnTo>
                    <a:lnTo>
                      <a:pt x="91" y="41"/>
                    </a:lnTo>
                    <a:lnTo>
                      <a:pt x="100" y="54"/>
                    </a:lnTo>
                    <a:lnTo>
                      <a:pt x="108" y="67"/>
                    </a:lnTo>
                    <a:lnTo>
                      <a:pt x="117" y="81"/>
                    </a:lnTo>
                    <a:lnTo>
                      <a:pt x="126" y="94"/>
                    </a:lnTo>
                    <a:lnTo>
                      <a:pt x="136" y="105"/>
                    </a:lnTo>
                    <a:lnTo>
                      <a:pt x="124" y="112"/>
                    </a:lnTo>
                    <a:lnTo>
                      <a:pt x="113" y="120"/>
                    </a:lnTo>
                    <a:lnTo>
                      <a:pt x="101" y="128"/>
                    </a:lnTo>
                    <a:lnTo>
                      <a:pt x="88" y="135"/>
                    </a:lnTo>
                    <a:lnTo>
                      <a:pt x="76" y="141"/>
                    </a:lnTo>
                    <a:lnTo>
                      <a:pt x="63" y="143"/>
                    </a:lnTo>
                    <a:lnTo>
                      <a:pt x="50" y="142"/>
                    </a:lnTo>
                    <a:lnTo>
                      <a:pt x="38" y="136"/>
                    </a:lnTo>
                    <a:lnTo>
                      <a:pt x="31" y="130"/>
                    </a:lnTo>
                    <a:lnTo>
                      <a:pt x="24" y="125"/>
                    </a:lnTo>
                    <a:lnTo>
                      <a:pt x="17" y="117"/>
                    </a:lnTo>
                    <a:lnTo>
                      <a:pt x="11" y="109"/>
                    </a:lnTo>
                    <a:lnTo>
                      <a:pt x="7" y="99"/>
                    </a:lnTo>
                    <a:lnTo>
                      <a:pt x="3" y="90"/>
                    </a:lnTo>
                    <a:lnTo>
                      <a:pt x="1" y="80"/>
                    </a:lnTo>
                    <a:lnTo>
                      <a:pt x="0" y="69"/>
                    </a:lnTo>
                    <a:lnTo>
                      <a:pt x="1" y="58"/>
                    </a:lnTo>
                    <a:lnTo>
                      <a:pt x="7" y="49"/>
                    </a:lnTo>
                    <a:lnTo>
                      <a:pt x="15" y="41"/>
                    </a:lnTo>
                    <a:lnTo>
                      <a:pt x="25" y="33"/>
                    </a:lnTo>
                    <a:lnTo>
                      <a:pt x="36" y="26"/>
                    </a:lnTo>
                    <a:lnTo>
                      <a:pt x="47" y="19"/>
                    </a:lnTo>
                    <a:lnTo>
                      <a:pt x="58" y="9"/>
                    </a:lnTo>
                    <a:lnTo>
                      <a:pt x="66" y="0"/>
                    </a:lnTo>
                    <a:close/>
                  </a:path>
                </a:pathLst>
              </a:custGeom>
              <a:solidFill>
                <a:srgbClr val="FFB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fr-CA" sz="1350">
                  <a:solidFill>
                    <a:srgbClr val="000000"/>
                  </a:solidFill>
                </a:endParaRPr>
              </a:p>
            </p:txBody>
          </p:sp>
        </p:grpSp>
        <p:grpSp>
          <p:nvGrpSpPr>
            <p:cNvPr id="51" name="Group 21"/>
            <p:cNvGrpSpPr>
              <a:grpSpLocks/>
            </p:cNvGrpSpPr>
            <p:nvPr/>
          </p:nvGrpSpPr>
          <p:grpSpPr bwMode="auto">
            <a:xfrm rot="3821953">
              <a:off x="3527" y="915"/>
              <a:ext cx="409" cy="363"/>
              <a:chOff x="1066" y="1636"/>
              <a:chExt cx="584" cy="524"/>
            </a:xfrm>
          </p:grpSpPr>
          <p:sp>
            <p:nvSpPr>
              <p:cNvPr id="67" name="Freeform 22"/>
              <p:cNvSpPr>
                <a:spLocks/>
              </p:cNvSpPr>
              <p:nvPr/>
            </p:nvSpPr>
            <p:spPr bwMode="auto">
              <a:xfrm>
                <a:off x="1229" y="1636"/>
                <a:ext cx="421" cy="302"/>
              </a:xfrm>
              <a:custGeom>
                <a:avLst/>
                <a:gdLst>
                  <a:gd name="T0" fmla="*/ 2364432 w 227"/>
                  <a:gd name="T1" fmla="*/ 6449 h 203"/>
                  <a:gd name="T2" fmla="*/ 2300346 w 227"/>
                  <a:gd name="T3" fmla="*/ 3889 h 203"/>
                  <a:gd name="T4" fmla="*/ 2226851 w 227"/>
                  <a:gd name="T5" fmla="*/ 1757 h 203"/>
                  <a:gd name="T6" fmla="*/ 2134765 w 227"/>
                  <a:gd name="T7" fmla="*/ 671 h 203"/>
                  <a:gd name="T8" fmla="*/ 2026994 w 227"/>
                  <a:gd name="T9" fmla="*/ 1 h 203"/>
                  <a:gd name="T10" fmla="*/ 1925910 w 227"/>
                  <a:gd name="T11" fmla="*/ 0 h 203"/>
                  <a:gd name="T12" fmla="*/ 1828648 w 227"/>
                  <a:gd name="T13" fmla="*/ 0 h 203"/>
                  <a:gd name="T14" fmla="*/ 1732345 w 227"/>
                  <a:gd name="T15" fmla="*/ 1 h 203"/>
                  <a:gd name="T16" fmla="*/ 1627745 w 227"/>
                  <a:gd name="T17" fmla="*/ 998 h 203"/>
                  <a:gd name="T18" fmla="*/ 1480460 w 227"/>
                  <a:gd name="T19" fmla="*/ 2209 h 203"/>
                  <a:gd name="T20" fmla="*/ 1333083 w 227"/>
                  <a:gd name="T21" fmla="*/ 3889 h 203"/>
                  <a:gd name="T22" fmla="*/ 1213472 w 227"/>
                  <a:gd name="T23" fmla="*/ 4707 h 203"/>
                  <a:gd name="T24" fmla="*/ 1121236 w 227"/>
                  <a:gd name="T25" fmla="*/ 5354 h 203"/>
                  <a:gd name="T26" fmla="*/ 1024938 w 227"/>
                  <a:gd name="T27" fmla="*/ 7003 h 203"/>
                  <a:gd name="T28" fmla="*/ 927725 w 227"/>
                  <a:gd name="T29" fmla="*/ 8919 h 203"/>
                  <a:gd name="T30" fmla="*/ 826260 w 227"/>
                  <a:gd name="T31" fmla="*/ 11135 h 203"/>
                  <a:gd name="T32" fmla="*/ 718788 w 227"/>
                  <a:gd name="T33" fmla="*/ 15014 h 203"/>
                  <a:gd name="T34" fmla="*/ 581275 w 227"/>
                  <a:gd name="T35" fmla="*/ 19740 h 203"/>
                  <a:gd name="T36" fmla="*/ 473232 w 227"/>
                  <a:gd name="T37" fmla="*/ 23947 h 203"/>
                  <a:gd name="T38" fmla="*/ 381318 w 227"/>
                  <a:gd name="T39" fmla="*/ 27882 h 203"/>
                  <a:gd name="T40" fmla="*/ 306273 w 227"/>
                  <a:gd name="T41" fmla="*/ 30896 h 203"/>
                  <a:gd name="T42" fmla="*/ 233874 w 227"/>
                  <a:gd name="T43" fmla="*/ 34303 h 203"/>
                  <a:gd name="T44" fmla="*/ 172298 w 227"/>
                  <a:gd name="T45" fmla="*/ 38766 h 203"/>
                  <a:gd name="T46" fmla="*/ 85654 w 227"/>
                  <a:gd name="T47" fmla="*/ 42796 h 203"/>
                  <a:gd name="T48" fmla="*/ 0 w 227"/>
                  <a:gd name="T49" fmla="*/ 48655 h 203"/>
                  <a:gd name="T50" fmla="*/ 39999 w 227"/>
                  <a:gd name="T51" fmla="*/ 50192 h 203"/>
                  <a:gd name="T52" fmla="*/ 147393 w 227"/>
                  <a:gd name="T53" fmla="*/ 52285 h 203"/>
                  <a:gd name="T54" fmla="*/ 306273 w 227"/>
                  <a:gd name="T55" fmla="*/ 56528 h 203"/>
                  <a:gd name="T56" fmla="*/ 495417 w 227"/>
                  <a:gd name="T57" fmla="*/ 60889 h 203"/>
                  <a:gd name="T58" fmla="*/ 707202 w 227"/>
                  <a:gd name="T59" fmla="*/ 65736 h 203"/>
                  <a:gd name="T60" fmla="*/ 940256 w 227"/>
                  <a:gd name="T61" fmla="*/ 70559 h 203"/>
                  <a:gd name="T62" fmla="*/ 1139658 w 227"/>
                  <a:gd name="T63" fmla="*/ 74670 h 203"/>
                  <a:gd name="T64" fmla="*/ 1333083 w 227"/>
                  <a:gd name="T65" fmla="*/ 78533 h 203"/>
                  <a:gd name="T66" fmla="*/ 1544929 w 227"/>
                  <a:gd name="T67" fmla="*/ 70842 h 203"/>
                  <a:gd name="T68" fmla="*/ 1704054 w 227"/>
                  <a:gd name="T69" fmla="*/ 64995 h 203"/>
                  <a:gd name="T70" fmla="*/ 1828648 w 227"/>
                  <a:gd name="T71" fmla="*/ 60221 h 203"/>
                  <a:gd name="T72" fmla="*/ 1932195 w 227"/>
                  <a:gd name="T73" fmla="*/ 55614 h 203"/>
                  <a:gd name="T74" fmla="*/ 2017306 w 227"/>
                  <a:gd name="T75" fmla="*/ 51032 h 203"/>
                  <a:gd name="T76" fmla="*/ 2102010 w 227"/>
                  <a:gd name="T77" fmla="*/ 45822 h 203"/>
                  <a:gd name="T78" fmla="*/ 2185865 w 227"/>
                  <a:gd name="T79" fmla="*/ 39522 h 203"/>
                  <a:gd name="T80" fmla="*/ 2313321 w 227"/>
                  <a:gd name="T81" fmla="*/ 31546 h 203"/>
                  <a:gd name="T82" fmla="*/ 2364432 w 227"/>
                  <a:gd name="T83" fmla="*/ 26058 h 203"/>
                  <a:gd name="T84" fmla="*/ 2397656 w 227"/>
                  <a:gd name="T85" fmla="*/ 19051 h 203"/>
                  <a:gd name="T86" fmla="*/ 2397656 w 227"/>
                  <a:gd name="T87" fmla="*/ 11849 h 203"/>
                  <a:gd name="T88" fmla="*/ 2364432 w 227"/>
                  <a:gd name="T89" fmla="*/ 6449 h 20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27"/>
                  <a:gd name="T136" fmla="*/ 0 h 203"/>
                  <a:gd name="T137" fmla="*/ 227 w 227"/>
                  <a:gd name="T138" fmla="*/ 203 h 203"/>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27" h="203">
                    <a:moveTo>
                      <a:pt x="224" y="17"/>
                    </a:moveTo>
                    <a:lnTo>
                      <a:pt x="218" y="10"/>
                    </a:lnTo>
                    <a:lnTo>
                      <a:pt x="211" y="5"/>
                    </a:lnTo>
                    <a:lnTo>
                      <a:pt x="202" y="2"/>
                    </a:lnTo>
                    <a:lnTo>
                      <a:pt x="192" y="1"/>
                    </a:lnTo>
                    <a:lnTo>
                      <a:pt x="182" y="0"/>
                    </a:lnTo>
                    <a:lnTo>
                      <a:pt x="173" y="0"/>
                    </a:lnTo>
                    <a:lnTo>
                      <a:pt x="164" y="1"/>
                    </a:lnTo>
                    <a:lnTo>
                      <a:pt x="154" y="3"/>
                    </a:lnTo>
                    <a:lnTo>
                      <a:pt x="140" y="6"/>
                    </a:lnTo>
                    <a:lnTo>
                      <a:pt x="126" y="10"/>
                    </a:lnTo>
                    <a:lnTo>
                      <a:pt x="115" y="12"/>
                    </a:lnTo>
                    <a:lnTo>
                      <a:pt x="106" y="14"/>
                    </a:lnTo>
                    <a:lnTo>
                      <a:pt x="97" y="18"/>
                    </a:lnTo>
                    <a:lnTo>
                      <a:pt x="88" y="23"/>
                    </a:lnTo>
                    <a:lnTo>
                      <a:pt x="78" y="29"/>
                    </a:lnTo>
                    <a:lnTo>
                      <a:pt x="68" y="39"/>
                    </a:lnTo>
                    <a:lnTo>
                      <a:pt x="55" y="51"/>
                    </a:lnTo>
                    <a:lnTo>
                      <a:pt x="45" y="62"/>
                    </a:lnTo>
                    <a:lnTo>
                      <a:pt x="36" y="72"/>
                    </a:lnTo>
                    <a:lnTo>
                      <a:pt x="29" y="80"/>
                    </a:lnTo>
                    <a:lnTo>
                      <a:pt x="22" y="89"/>
                    </a:lnTo>
                    <a:lnTo>
                      <a:pt x="16" y="100"/>
                    </a:lnTo>
                    <a:lnTo>
                      <a:pt x="8" y="111"/>
                    </a:lnTo>
                    <a:lnTo>
                      <a:pt x="0" y="126"/>
                    </a:lnTo>
                    <a:lnTo>
                      <a:pt x="4" y="130"/>
                    </a:lnTo>
                    <a:lnTo>
                      <a:pt x="14" y="135"/>
                    </a:lnTo>
                    <a:lnTo>
                      <a:pt x="29" y="146"/>
                    </a:lnTo>
                    <a:lnTo>
                      <a:pt x="47" y="157"/>
                    </a:lnTo>
                    <a:lnTo>
                      <a:pt x="67" y="170"/>
                    </a:lnTo>
                    <a:lnTo>
                      <a:pt x="89" y="182"/>
                    </a:lnTo>
                    <a:lnTo>
                      <a:pt x="108" y="193"/>
                    </a:lnTo>
                    <a:lnTo>
                      <a:pt x="126" y="203"/>
                    </a:lnTo>
                    <a:lnTo>
                      <a:pt x="146" y="183"/>
                    </a:lnTo>
                    <a:lnTo>
                      <a:pt x="161" y="168"/>
                    </a:lnTo>
                    <a:lnTo>
                      <a:pt x="173" y="155"/>
                    </a:lnTo>
                    <a:lnTo>
                      <a:pt x="183" y="144"/>
                    </a:lnTo>
                    <a:lnTo>
                      <a:pt x="191" y="132"/>
                    </a:lnTo>
                    <a:lnTo>
                      <a:pt x="199" y="118"/>
                    </a:lnTo>
                    <a:lnTo>
                      <a:pt x="207" y="102"/>
                    </a:lnTo>
                    <a:lnTo>
                      <a:pt x="219" y="81"/>
                    </a:lnTo>
                    <a:lnTo>
                      <a:pt x="224" y="67"/>
                    </a:lnTo>
                    <a:lnTo>
                      <a:pt x="227" y="49"/>
                    </a:lnTo>
                    <a:lnTo>
                      <a:pt x="227" y="31"/>
                    </a:lnTo>
                    <a:lnTo>
                      <a:pt x="224" y="17"/>
                    </a:lnTo>
                    <a:close/>
                  </a:path>
                </a:pathLst>
              </a:custGeom>
              <a:solidFill>
                <a:srgbClr val="FFB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fr-CA" sz="1350">
                  <a:solidFill>
                    <a:srgbClr val="000000"/>
                  </a:solidFill>
                </a:endParaRPr>
              </a:p>
            </p:txBody>
          </p:sp>
          <p:sp>
            <p:nvSpPr>
              <p:cNvPr id="68" name="Freeform 23"/>
              <p:cNvSpPr>
                <a:spLocks/>
              </p:cNvSpPr>
              <p:nvPr/>
            </p:nvSpPr>
            <p:spPr bwMode="auto">
              <a:xfrm>
                <a:off x="1066" y="1959"/>
                <a:ext cx="266" cy="201"/>
              </a:xfrm>
              <a:custGeom>
                <a:avLst/>
                <a:gdLst>
                  <a:gd name="T0" fmla="*/ 1741968 w 142"/>
                  <a:gd name="T1" fmla="*/ 22334 h 137"/>
                  <a:gd name="T2" fmla="*/ 1597547 w 142"/>
                  <a:gd name="T3" fmla="*/ 19606 h 137"/>
                  <a:gd name="T4" fmla="*/ 1420966 w 142"/>
                  <a:gd name="T5" fmla="*/ 16872 h 137"/>
                  <a:gd name="T6" fmla="*/ 1252834 w 142"/>
                  <a:gd name="T7" fmla="*/ 14344 h 137"/>
                  <a:gd name="T8" fmla="*/ 1094352 w 142"/>
                  <a:gd name="T9" fmla="*/ 11500 h 137"/>
                  <a:gd name="T10" fmla="*/ 929923 w 142"/>
                  <a:gd name="T11" fmla="*/ 9136 h 137"/>
                  <a:gd name="T12" fmla="*/ 773663 w 142"/>
                  <a:gd name="T13" fmla="*/ 6227 h 137"/>
                  <a:gd name="T14" fmla="*/ 616020 w 142"/>
                  <a:gd name="T15" fmla="*/ 3360 h 137"/>
                  <a:gd name="T16" fmla="*/ 479392 w 142"/>
                  <a:gd name="T17" fmla="*/ 0 h 137"/>
                  <a:gd name="T18" fmla="*/ 380888 w 142"/>
                  <a:gd name="T19" fmla="*/ 3779 h 137"/>
                  <a:gd name="T20" fmla="*/ 284004 w 142"/>
                  <a:gd name="T21" fmla="*/ 7233 h 137"/>
                  <a:gd name="T22" fmla="*/ 181487 w 142"/>
                  <a:gd name="T23" fmla="*/ 10902 h 137"/>
                  <a:gd name="T24" fmla="*/ 96884 w 142"/>
                  <a:gd name="T25" fmla="*/ 14702 h 137"/>
                  <a:gd name="T26" fmla="*/ 23801 w 142"/>
                  <a:gd name="T27" fmla="*/ 18762 h 137"/>
                  <a:gd name="T28" fmla="*/ 0 w 142"/>
                  <a:gd name="T29" fmla="*/ 22842 h 137"/>
                  <a:gd name="T30" fmla="*/ 12706 w 142"/>
                  <a:gd name="T31" fmla="*/ 26689 h 137"/>
                  <a:gd name="T32" fmla="*/ 59586 w 142"/>
                  <a:gd name="T33" fmla="*/ 30876 h 137"/>
                  <a:gd name="T34" fmla="*/ 136617 w 142"/>
                  <a:gd name="T35" fmla="*/ 33046 h 137"/>
                  <a:gd name="T36" fmla="*/ 224101 w 142"/>
                  <a:gd name="T37" fmla="*/ 35200 h 137"/>
                  <a:gd name="T38" fmla="*/ 308067 w 142"/>
                  <a:gd name="T39" fmla="*/ 37490 h 137"/>
                  <a:gd name="T40" fmla="*/ 404946 w 142"/>
                  <a:gd name="T41" fmla="*/ 39157 h 137"/>
                  <a:gd name="T42" fmla="*/ 517209 w 142"/>
                  <a:gd name="T43" fmla="*/ 40872 h 137"/>
                  <a:gd name="T44" fmla="*/ 648148 w 142"/>
                  <a:gd name="T45" fmla="*/ 42203 h 137"/>
                  <a:gd name="T46" fmla="*/ 758561 w 142"/>
                  <a:gd name="T47" fmla="*/ 42812 h 137"/>
                  <a:gd name="T48" fmla="*/ 898016 w 142"/>
                  <a:gd name="T49" fmla="*/ 43064 h 137"/>
                  <a:gd name="T50" fmla="*/ 1041742 w 142"/>
                  <a:gd name="T51" fmla="*/ 42812 h 137"/>
                  <a:gd name="T52" fmla="*/ 1153953 w 142"/>
                  <a:gd name="T53" fmla="*/ 40872 h 137"/>
                  <a:gd name="T54" fmla="*/ 1252834 w 142"/>
                  <a:gd name="T55" fmla="*/ 38368 h 137"/>
                  <a:gd name="T56" fmla="*/ 1349411 w 142"/>
                  <a:gd name="T57" fmla="*/ 35200 h 137"/>
                  <a:gd name="T58" fmla="*/ 1434321 w 142"/>
                  <a:gd name="T59" fmla="*/ 31535 h 137"/>
                  <a:gd name="T60" fmla="*/ 1521464 w 142"/>
                  <a:gd name="T61" fmla="*/ 28315 h 137"/>
                  <a:gd name="T62" fmla="*/ 1629711 w 142"/>
                  <a:gd name="T63" fmla="*/ 24754 h 137"/>
                  <a:gd name="T64" fmla="*/ 1741968 w 142"/>
                  <a:gd name="T65" fmla="*/ 22334 h 1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42"/>
                  <a:gd name="T100" fmla="*/ 0 h 137"/>
                  <a:gd name="T101" fmla="*/ 142 w 142"/>
                  <a:gd name="T102" fmla="*/ 137 h 13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42" h="137">
                    <a:moveTo>
                      <a:pt x="142" y="71"/>
                    </a:moveTo>
                    <a:lnTo>
                      <a:pt x="130" y="62"/>
                    </a:lnTo>
                    <a:lnTo>
                      <a:pt x="116" y="54"/>
                    </a:lnTo>
                    <a:lnTo>
                      <a:pt x="102" y="46"/>
                    </a:lnTo>
                    <a:lnTo>
                      <a:pt x="89" y="37"/>
                    </a:lnTo>
                    <a:lnTo>
                      <a:pt x="76" y="29"/>
                    </a:lnTo>
                    <a:lnTo>
                      <a:pt x="63" y="20"/>
                    </a:lnTo>
                    <a:lnTo>
                      <a:pt x="50" y="11"/>
                    </a:lnTo>
                    <a:lnTo>
                      <a:pt x="39" y="0"/>
                    </a:lnTo>
                    <a:lnTo>
                      <a:pt x="31" y="12"/>
                    </a:lnTo>
                    <a:lnTo>
                      <a:pt x="23" y="23"/>
                    </a:lnTo>
                    <a:lnTo>
                      <a:pt x="15" y="35"/>
                    </a:lnTo>
                    <a:lnTo>
                      <a:pt x="8" y="47"/>
                    </a:lnTo>
                    <a:lnTo>
                      <a:pt x="2" y="60"/>
                    </a:lnTo>
                    <a:lnTo>
                      <a:pt x="0" y="73"/>
                    </a:lnTo>
                    <a:lnTo>
                      <a:pt x="1" y="85"/>
                    </a:lnTo>
                    <a:lnTo>
                      <a:pt x="5" y="98"/>
                    </a:lnTo>
                    <a:lnTo>
                      <a:pt x="11" y="105"/>
                    </a:lnTo>
                    <a:lnTo>
                      <a:pt x="18" y="112"/>
                    </a:lnTo>
                    <a:lnTo>
                      <a:pt x="25" y="119"/>
                    </a:lnTo>
                    <a:lnTo>
                      <a:pt x="33" y="125"/>
                    </a:lnTo>
                    <a:lnTo>
                      <a:pt x="42" y="130"/>
                    </a:lnTo>
                    <a:lnTo>
                      <a:pt x="53" y="134"/>
                    </a:lnTo>
                    <a:lnTo>
                      <a:pt x="62" y="136"/>
                    </a:lnTo>
                    <a:lnTo>
                      <a:pt x="73" y="137"/>
                    </a:lnTo>
                    <a:lnTo>
                      <a:pt x="85" y="136"/>
                    </a:lnTo>
                    <a:lnTo>
                      <a:pt x="94" y="130"/>
                    </a:lnTo>
                    <a:lnTo>
                      <a:pt x="102" y="122"/>
                    </a:lnTo>
                    <a:lnTo>
                      <a:pt x="110" y="112"/>
                    </a:lnTo>
                    <a:lnTo>
                      <a:pt x="117" y="100"/>
                    </a:lnTo>
                    <a:lnTo>
                      <a:pt x="124" y="90"/>
                    </a:lnTo>
                    <a:lnTo>
                      <a:pt x="133" y="79"/>
                    </a:lnTo>
                    <a:lnTo>
                      <a:pt x="142" y="71"/>
                    </a:lnTo>
                    <a:close/>
                  </a:path>
                </a:pathLst>
              </a:custGeom>
              <a:solidFill>
                <a:srgbClr val="FFB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fr-CA" sz="1350">
                  <a:solidFill>
                    <a:srgbClr val="000000"/>
                  </a:solidFill>
                </a:endParaRPr>
              </a:p>
            </p:txBody>
          </p:sp>
        </p:grpSp>
        <p:sp>
          <p:nvSpPr>
            <p:cNvPr id="52" name="Rectangle 24"/>
            <p:cNvSpPr>
              <a:spLocks noChangeArrowheads="1"/>
            </p:cNvSpPr>
            <p:nvPr/>
          </p:nvSpPr>
          <p:spPr bwMode="auto">
            <a:xfrm>
              <a:off x="4570" y="2005"/>
              <a:ext cx="1384" cy="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0"/>
                </a:spcBef>
                <a:spcAft>
                  <a:spcPct val="0"/>
                </a:spcAft>
                <a:buFontTx/>
                <a:buNone/>
              </a:pPr>
              <a:r>
                <a:rPr lang="en-US" altLang="fr-FR" sz="1350" b="1">
                  <a:solidFill>
                    <a:srgbClr val="000000"/>
                  </a:solidFill>
                </a:rPr>
                <a:t>PARLER et ÉCOUTER</a:t>
              </a:r>
            </a:p>
            <a:p>
              <a:pPr algn="ctr" fontAlgn="base">
                <a:spcBef>
                  <a:spcPct val="0"/>
                </a:spcBef>
                <a:spcAft>
                  <a:spcPct val="0"/>
                </a:spcAft>
                <a:buFontTx/>
                <a:buNone/>
              </a:pPr>
              <a:r>
                <a:rPr lang="fr-CA" altLang="fr-FR" sz="1350">
                  <a:solidFill>
                    <a:srgbClr val="000000"/>
                  </a:solidFill>
                </a:rPr>
                <a:t>Entrevues individuelles ou discussions de groupe</a:t>
              </a:r>
            </a:p>
          </p:txBody>
        </p:sp>
        <p:grpSp>
          <p:nvGrpSpPr>
            <p:cNvPr id="53" name="Group 25"/>
            <p:cNvGrpSpPr>
              <a:grpSpLocks/>
            </p:cNvGrpSpPr>
            <p:nvPr/>
          </p:nvGrpSpPr>
          <p:grpSpPr bwMode="auto">
            <a:xfrm rot="-9721178">
              <a:off x="3918" y="3385"/>
              <a:ext cx="499" cy="363"/>
              <a:chOff x="1783" y="1686"/>
              <a:chExt cx="658" cy="462"/>
            </a:xfrm>
          </p:grpSpPr>
          <p:sp>
            <p:nvSpPr>
              <p:cNvPr id="65" name="Freeform 26"/>
              <p:cNvSpPr>
                <a:spLocks/>
              </p:cNvSpPr>
              <p:nvPr/>
            </p:nvSpPr>
            <p:spPr bwMode="auto">
              <a:xfrm>
                <a:off x="2064" y="1686"/>
                <a:ext cx="377" cy="335"/>
              </a:xfrm>
              <a:custGeom>
                <a:avLst/>
                <a:gdLst>
                  <a:gd name="T0" fmla="*/ 1863955 w 204"/>
                  <a:gd name="T1" fmla="*/ 1694 h 226"/>
                  <a:gd name="T2" fmla="*/ 1981678 w 204"/>
                  <a:gd name="T3" fmla="*/ 6245 h 226"/>
                  <a:gd name="T4" fmla="*/ 2043541 w 204"/>
                  <a:gd name="T5" fmla="*/ 13102 h 226"/>
                  <a:gd name="T6" fmla="*/ 2043541 w 204"/>
                  <a:gd name="T7" fmla="*/ 20340 h 226"/>
                  <a:gd name="T8" fmla="*/ 2005854 w 204"/>
                  <a:gd name="T9" fmla="*/ 27267 h 226"/>
                  <a:gd name="T10" fmla="*/ 1961374 w 204"/>
                  <a:gd name="T11" fmla="*/ 32729 h 226"/>
                  <a:gd name="T12" fmla="*/ 1936191 w 204"/>
                  <a:gd name="T13" fmla="*/ 37790 h 226"/>
                  <a:gd name="T14" fmla="*/ 1912571 w 204"/>
                  <a:gd name="T15" fmla="*/ 41530 h 226"/>
                  <a:gd name="T16" fmla="*/ 1880341 w 204"/>
                  <a:gd name="T17" fmla="*/ 44691 h 226"/>
                  <a:gd name="T18" fmla="*/ 1842623 w 204"/>
                  <a:gd name="T19" fmla="*/ 48018 h 226"/>
                  <a:gd name="T20" fmla="*/ 1804292 w 204"/>
                  <a:gd name="T21" fmla="*/ 51799 h 226"/>
                  <a:gd name="T22" fmla="*/ 1712181 w 204"/>
                  <a:gd name="T23" fmla="*/ 54896 h 226"/>
                  <a:gd name="T24" fmla="*/ 1622216 w 204"/>
                  <a:gd name="T25" fmla="*/ 58521 h 226"/>
                  <a:gd name="T26" fmla="*/ 1500752 w 204"/>
                  <a:gd name="T27" fmla="*/ 63253 h 226"/>
                  <a:gd name="T28" fmla="*/ 1393433 w 204"/>
                  <a:gd name="T29" fmla="*/ 67036 h 226"/>
                  <a:gd name="T30" fmla="*/ 1302382 w 204"/>
                  <a:gd name="T31" fmla="*/ 69898 h 226"/>
                  <a:gd name="T32" fmla="*/ 1214108 w 204"/>
                  <a:gd name="T33" fmla="*/ 72344 h 226"/>
                  <a:gd name="T34" fmla="*/ 1123122 w 204"/>
                  <a:gd name="T35" fmla="*/ 74721 h 226"/>
                  <a:gd name="T36" fmla="*/ 1023500 w 204"/>
                  <a:gd name="T37" fmla="*/ 77424 h 226"/>
                  <a:gd name="T38" fmla="*/ 900102 w 204"/>
                  <a:gd name="T39" fmla="*/ 79840 h 226"/>
                  <a:gd name="T40" fmla="*/ 754006 w 204"/>
                  <a:gd name="T41" fmla="*/ 82932 h 226"/>
                  <a:gd name="T42" fmla="*/ 708961 w 204"/>
                  <a:gd name="T43" fmla="*/ 81372 h 226"/>
                  <a:gd name="T44" fmla="*/ 660260 w 204"/>
                  <a:gd name="T45" fmla="*/ 78104 h 226"/>
                  <a:gd name="T46" fmla="*/ 557136 w 204"/>
                  <a:gd name="T47" fmla="*/ 72344 h 226"/>
                  <a:gd name="T48" fmla="*/ 449214 w 204"/>
                  <a:gd name="T49" fmla="*/ 66054 h 226"/>
                  <a:gd name="T50" fmla="*/ 318763 w 204"/>
                  <a:gd name="T51" fmla="*/ 58386 h 226"/>
                  <a:gd name="T52" fmla="*/ 211429 w 204"/>
                  <a:gd name="T53" fmla="*/ 50208 h 226"/>
                  <a:gd name="T54" fmla="*/ 90186 w 204"/>
                  <a:gd name="T55" fmla="*/ 43193 h 226"/>
                  <a:gd name="T56" fmla="*/ 0 w 204"/>
                  <a:gd name="T57" fmla="*/ 36546 h 226"/>
                  <a:gd name="T58" fmla="*/ 211429 w 204"/>
                  <a:gd name="T59" fmla="*/ 29381 h 226"/>
                  <a:gd name="T60" fmla="*/ 363201 w 204"/>
                  <a:gd name="T61" fmla="*/ 23580 h 226"/>
                  <a:gd name="T62" fmla="*/ 480924 w 204"/>
                  <a:gd name="T63" fmla="*/ 19421 h 226"/>
                  <a:gd name="T64" fmla="*/ 601160 w 204"/>
                  <a:gd name="T65" fmla="*/ 15908 h 226"/>
                  <a:gd name="T66" fmla="*/ 722083 w 204"/>
                  <a:gd name="T67" fmla="*/ 13102 h 226"/>
                  <a:gd name="T68" fmla="*/ 850882 w 204"/>
                  <a:gd name="T69" fmla="*/ 10332 h 226"/>
                  <a:gd name="T70" fmla="*/ 1014202 w 204"/>
                  <a:gd name="T71" fmla="*/ 6589 h 226"/>
                  <a:gd name="T72" fmla="*/ 1231217 w 204"/>
                  <a:gd name="T73" fmla="*/ 2999 h 226"/>
                  <a:gd name="T74" fmla="*/ 1289700 w 204"/>
                  <a:gd name="T75" fmla="*/ 2140 h 226"/>
                  <a:gd name="T76" fmla="*/ 1372975 w 204"/>
                  <a:gd name="T77" fmla="*/ 1444 h 226"/>
                  <a:gd name="T78" fmla="*/ 1463080 w 204"/>
                  <a:gd name="T79" fmla="*/ 1 h 226"/>
                  <a:gd name="T80" fmla="*/ 1551466 w 204"/>
                  <a:gd name="T81" fmla="*/ 1 h 226"/>
                  <a:gd name="T82" fmla="*/ 1653688 w 204"/>
                  <a:gd name="T83" fmla="*/ 0 h 226"/>
                  <a:gd name="T84" fmla="*/ 1745626 w 204"/>
                  <a:gd name="T85" fmla="*/ 1 h 226"/>
                  <a:gd name="T86" fmla="*/ 1809169 w 204"/>
                  <a:gd name="T87" fmla="*/ 657 h 226"/>
                  <a:gd name="T88" fmla="*/ 1863955 w 204"/>
                  <a:gd name="T89" fmla="*/ 1694 h 22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04"/>
                  <a:gd name="T136" fmla="*/ 0 h 226"/>
                  <a:gd name="T137" fmla="*/ 204 w 204"/>
                  <a:gd name="T138" fmla="*/ 226 h 22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04" h="226">
                    <a:moveTo>
                      <a:pt x="186" y="5"/>
                    </a:moveTo>
                    <a:lnTo>
                      <a:pt x="198" y="17"/>
                    </a:lnTo>
                    <a:lnTo>
                      <a:pt x="204" y="36"/>
                    </a:lnTo>
                    <a:lnTo>
                      <a:pt x="204" y="55"/>
                    </a:lnTo>
                    <a:lnTo>
                      <a:pt x="200" y="74"/>
                    </a:lnTo>
                    <a:lnTo>
                      <a:pt x="196" y="89"/>
                    </a:lnTo>
                    <a:lnTo>
                      <a:pt x="193" y="103"/>
                    </a:lnTo>
                    <a:lnTo>
                      <a:pt x="191" y="113"/>
                    </a:lnTo>
                    <a:lnTo>
                      <a:pt x="188" y="122"/>
                    </a:lnTo>
                    <a:lnTo>
                      <a:pt x="184" y="131"/>
                    </a:lnTo>
                    <a:lnTo>
                      <a:pt x="180" y="141"/>
                    </a:lnTo>
                    <a:lnTo>
                      <a:pt x="171" y="150"/>
                    </a:lnTo>
                    <a:lnTo>
                      <a:pt x="162" y="160"/>
                    </a:lnTo>
                    <a:lnTo>
                      <a:pt x="150" y="173"/>
                    </a:lnTo>
                    <a:lnTo>
                      <a:pt x="139" y="183"/>
                    </a:lnTo>
                    <a:lnTo>
                      <a:pt x="130" y="191"/>
                    </a:lnTo>
                    <a:lnTo>
                      <a:pt x="121" y="198"/>
                    </a:lnTo>
                    <a:lnTo>
                      <a:pt x="112" y="204"/>
                    </a:lnTo>
                    <a:lnTo>
                      <a:pt x="102" y="211"/>
                    </a:lnTo>
                    <a:lnTo>
                      <a:pt x="90" y="218"/>
                    </a:lnTo>
                    <a:lnTo>
                      <a:pt x="75" y="226"/>
                    </a:lnTo>
                    <a:lnTo>
                      <a:pt x="71" y="222"/>
                    </a:lnTo>
                    <a:lnTo>
                      <a:pt x="66" y="213"/>
                    </a:lnTo>
                    <a:lnTo>
                      <a:pt x="56" y="198"/>
                    </a:lnTo>
                    <a:lnTo>
                      <a:pt x="45" y="180"/>
                    </a:lnTo>
                    <a:lnTo>
                      <a:pt x="32" y="159"/>
                    </a:lnTo>
                    <a:lnTo>
                      <a:pt x="21" y="137"/>
                    </a:lnTo>
                    <a:lnTo>
                      <a:pt x="9" y="118"/>
                    </a:lnTo>
                    <a:lnTo>
                      <a:pt x="0" y="100"/>
                    </a:lnTo>
                    <a:lnTo>
                      <a:pt x="21" y="80"/>
                    </a:lnTo>
                    <a:lnTo>
                      <a:pt x="36" y="65"/>
                    </a:lnTo>
                    <a:lnTo>
                      <a:pt x="48" y="53"/>
                    </a:lnTo>
                    <a:lnTo>
                      <a:pt x="60" y="44"/>
                    </a:lnTo>
                    <a:lnTo>
                      <a:pt x="72" y="36"/>
                    </a:lnTo>
                    <a:lnTo>
                      <a:pt x="85" y="28"/>
                    </a:lnTo>
                    <a:lnTo>
                      <a:pt x="101" y="18"/>
                    </a:lnTo>
                    <a:lnTo>
                      <a:pt x="123" y="8"/>
                    </a:lnTo>
                    <a:lnTo>
                      <a:pt x="129" y="6"/>
                    </a:lnTo>
                    <a:lnTo>
                      <a:pt x="137" y="4"/>
                    </a:lnTo>
                    <a:lnTo>
                      <a:pt x="146" y="1"/>
                    </a:lnTo>
                    <a:lnTo>
                      <a:pt x="155" y="1"/>
                    </a:lnTo>
                    <a:lnTo>
                      <a:pt x="165" y="0"/>
                    </a:lnTo>
                    <a:lnTo>
                      <a:pt x="174" y="1"/>
                    </a:lnTo>
                    <a:lnTo>
                      <a:pt x="181" y="2"/>
                    </a:lnTo>
                    <a:lnTo>
                      <a:pt x="186" y="5"/>
                    </a:lnTo>
                    <a:close/>
                  </a:path>
                </a:pathLst>
              </a:custGeom>
              <a:solidFill>
                <a:srgbClr val="FFB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fr-CA" sz="1350">
                  <a:solidFill>
                    <a:srgbClr val="000000"/>
                  </a:solidFill>
                </a:endParaRPr>
              </a:p>
            </p:txBody>
          </p:sp>
          <p:sp>
            <p:nvSpPr>
              <p:cNvPr id="66" name="Freeform 27"/>
              <p:cNvSpPr>
                <a:spLocks/>
              </p:cNvSpPr>
              <p:nvPr/>
            </p:nvSpPr>
            <p:spPr bwMode="auto">
              <a:xfrm>
                <a:off x="1783" y="1935"/>
                <a:ext cx="251" cy="213"/>
              </a:xfrm>
              <a:custGeom>
                <a:avLst/>
                <a:gdLst>
                  <a:gd name="T0" fmla="*/ 648403 w 136"/>
                  <a:gd name="T1" fmla="*/ 0 h 143"/>
                  <a:gd name="T2" fmla="*/ 735336 w 136"/>
                  <a:gd name="T3" fmla="*/ 5058 h 143"/>
                  <a:gd name="T4" fmla="*/ 812358 w 136"/>
                  <a:gd name="T5" fmla="*/ 10638 h 143"/>
                  <a:gd name="T6" fmla="*/ 893680 w 136"/>
                  <a:gd name="T7" fmla="*/ 16239 h 143"/>
                  <a:gd name="T8" fmla="*/ 982530 w 136"/>
                  <a:gd name="T9" fmla="*/ 21103 h 143"/>
                  <a:gd name="T10" fmla="*/ 1056874 w 136"/>
                  <a:gd name="T11" fmla="*/ 26483 h 143"/>
                  <a:gd name="T12" fmla="*/ 1149008 w 136"/>
                  <a:gd name="T13" fmla="*/ 31931 h 143"/>
                  <a:gd name="T14" fmla="*/ 1239634 w 136"/>
                  <a:gd name="T15" fmla="*/ 37084 h 143"/>
                  <a:gd name="T16" fmla="*/ 1335089 w 136"/>
                  <a:gd name="T17" fmla="*/ 41216 h 143"/>
                  <a:gd name="T18" fmla="*/ 1219053 w 136"/>
                  <a:gd name="T19" fmla="*/ 44294 h 143"/>
                  <a:gd name="T20" fmla="*/ 1111991 w 136"/>
                  <a:gd name="T21" fmla="*/ 47462 h 143"/>
                  <a:gd name="T22" fmla="*/ 988560 w 136"/>
                  <a:gd name="T23" fmla="*/ 50418 h 143"/>
                  <a:gd name="T24" fmla="*/ 862630 w 136"/>
                  <a:gd name="T25" fmla="*/ 53125 h 143"/>
                  <a:gd name="T26" fmla="*/ 742772 w 136"/>
                  <a:gd name="T27" fmla="*/ 55589 h 143"/>
                  <a:gd name="T28" fmla="*/ 616668 w 136"/>
                  <a:gd name="T29" fmla="*/ 56315 h 143"/>
                  <a:gd name="T30" fmla="*/ 490631 w 136"/>
                  <a:gd name="T31" fmla="*/ 56229 h 143"/>
                  <a:gd name="T32" fmla="*/ 371408 w 136"/>
                  <a:gd name="T33" fmla="*/ 53664 h 143"/>
                  <a:gd name="T34" fmla="*/ 303121 w 136"/>
                  <a:gd name="T35" fmla="*/ 51242 h 143"/>
                  <a:gd name="T36" fmla="*/ 233039 w 136"/>
                  <a:gd name="T37" fmla="*/ 49243 h 143"/>
                  <a:gd name="T38" fmla="*/ 164241 w 136"/>
                  <a:gd name="T39" fmla="*/ 46023 h 143"/>
                  <a:gd name="T40" fmla="*/ 106845 w 136"/>
                  <a:gd name="T41" fmla="*/ 42835 h 143"/>
                  <a:gd name="T42" fmla="*/ 68416 w 136"/>
                  <a:gd name="T43" fmla="*/ 38913 h 143"/>
                  <a:gd name="T44" fmla="*/ 31368 w 136"/>
                  <a:gd name="T45" fmla="*/ 35544 h 143"/>
                  <a:gd name="T46" fmla="*/ 10883 w 136"/>
                  <a:gd name="T47" fmla="*/ 31433 h 143"/>
                  <a:gd name="T48" fmla="*/ 0 w 136"/>
                  <a:gd name="T49" fmla="*/ 27218 h 143"/>
                  <a:gd name="T50" fmla="*/ 10883 w 136"/>
                  <a:gd name="T51" fmla="*/ 22725 h 143"/>
                  <a:gd name="T52" fmla="*/ 68416 w 136"/>
                  <a:gd name="T53" fmla="*/ 19307 h 143"/>
                  <a:gd name="T54" fmla="*/ 150107 w 136"/>
                  <a:gd name="T55" fmla="*/ 16239 h 143"/>
                  <a:gd name="T56" fmla="*/ 245305 w 136"/>
                  <a:gd name="T57" fmla="*/ 12962 h 143"/>
                  <a:gd name="T58" fmla="*/ 351326 w 136"/>
                  <a:gd name="T59" fmla="*/ 10243 h 143"/>
                  <a:gd name="T60" fmla="*/ 463610 w 136"/>
                  <a:gd name="T61" fmla="*/ 7534 h 143"/>
                  <a:gd name="T62" fmla="*/ 568770 w 136"/>
                  <a:gd name="T63" fmla="*/ 3396 h 143"/>
                  <a:gd name="T64" fmla="*/ 648403 w 136"/>
                  <a:gd name="T65" fmla="*/ 0 h 14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6"/>
                  <a:gd name="T100" fmla="*/ 0 h 143"/>
                  <a:gd name="T101" fmla="*/ 136 w 136"/>
                  <a:gd name="T102" fmla="*/ 143 h 14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6" h="143">
                    <a:moveTo>
                      <a:pt x="66" y="0"/>
                    </a:moveTo>
                    <a:lnTo>
                      <a:pt x="75" y="13"/>
                    </a:lnTo>
                    <a:lnTo>
                      <a:pt x="83" y="27"/>
                    </a:lnTo>
                    <a:lnTo>
                      <a:pt x="91" y="41"/>
                    </a:lnTo>
                    <a:lnTo>
                      <a:pt x="100" y="54"/>
                    </a:lnTo>
                    <a:lnTo>
                      <a:pt x="108" y="67"/>
                    </a:lnTo>
                    <a:lnTo>
                      <a:pt x="117" y="81"/>
                    </a:lnTo>
                    <a:lnTo>
                      <a:pt x="126" y="94"/>
                    </a:lnTo>
                    <a:lnTo>
                      <a:pt x="136" y="105"/>
                    </a:lnTo>
                    <a:lnTo>
                      <a:pt x="124" y="112"/>
                    </a:lnTo>
                    <a:lnTo>
                      <a:pt x="113" y="120"/>
                    </a:lnTo>
                    <a:lnTo>
                      <a:pt x="101" y="128"/>
                    </a:lnTo>
                    <a:lnTo>
                      <a:pt x="88" y="135"/>
                    </a:lnTo>
                    <a:lnTo>
                      <a:pt x="76" y="141"/>
                    </a:lnTo>
                    <a:lnTo>
                      <a:pt x="63" y="143"/>
                    </a:lnTo>
                    <a:lnTo>
                      <a:pt x="50" y="142"/>
                    </a:lnTo>
                    <a:lnTo>
                      <a:pt x="38" y="136"/>
                    </a:lnTo>
                    <a:lnTo>
                      <a:pt x="31" y="130"/>
                    </a:lnTo>
                    <a:lnTo>
                      <a:pt x="24" y="125"/>
                    </a:lnTo>
                    <a:lnTo>
                      <a:pt x="17" y="117"/>
                    </a:lnTo>
                    <a:lnTo>
                      <a:pt x="11" y="109"/>
                    </a:lnTo>
                    <a:lnTo>
                      <a:pt x="7" y="99"/>
                    </a:lnTo>
                    <a:lnTo>
                      <a:pt x="3" y="90"/>
                    </a:lnTo>
                    <a:lnTo>
                      <a:pt x="1" y="80"/>
                    </a:lnTo>
                    <a:lnTo>
                      <a:pt x="0" y="69"/>
                    </a:lnTo>
                    <a:lnTo>
                      <a:pt x="1" y="58"/>
                    </a:lnTo>
                    <a:lnTo>
                      <a:pt x="7" y="49"/>
                    </a:lnTo>
                    <a:lnTo>
                      <a:pt x="15" y="41"/>
                    </a:lnTo>
                    <a:lnTo>
                      <a:pt x="25" y="33"/>
                    </a:lnTo>
                    <a:lnTo>
                      <a:pt x="36" y="26"/>
                    </a:lnTo>
                    <a:lnTo>
                      <a:pt x="47" y="19"/>
                    </a:lnTo>
                    <a:lnTo>
                      <a:pt x="58" y="9"/>
                    </a:lnTo>
                    <a:lnTo>
                      <a:pt x="66" y="0"/>
                    </a:lnTo>
                    <a:close/>
                  </a:path>
                </a:pathLst>
              </a:custGeom>
              <a:solidFill>
                <a:srgbClr val="FFB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fr-CA" sz="1350">
                  <a:solidFill>
                    <a:srgbClr val="000000"/>
                  </a:solidFill>
                </a:endParaRPr>
              </a:p>
            </p:txBody>
          </p:sp>
        </p:grpSp>
        <p:grpSp>
          <p:nvGrpSpPr>
            <p:cNvPr id="54" name="Group 28"/>
            <p:cNvGrpSpPr>
              <a:grpSpLocks/>
            </p:cNvGrpSpPr>
            <p:nvPr/>
          </p:nvGrpSpPr>
          <p:grpSpPr bwMode="auto">
            <a:xfrm rot="10166276">
              <a:off x="4597" y="2927"/>
              <a:ext cx="409" cy="363"/>
              <a:chOff x="1066" y="1636"/>
              <a:chExt cx="584" cy="524"/>
            </a:xfrm>
          </p:grpSpPr>
          <p:sp>
            <p:nvSpPr>
              <p:cNvPr id="63" name="Freeform 29"/>
              <p:cNvSpPr>
                <a:spLocks/>
              </p:cNvSpPr>
              <p:nvPr/>
            </p:nvSpPr>
            <p:spPr bwMode="auto">
              <a:xfrm>
                <a:off x="1229" y="1636"/>
                <a:ext cx="421" cy="302"/>
              </a:xfrm>
              <a:custGeom>
                <a:avLst/>
                <a:gdLst>
                  <a:gd name="T0" fmla="*/ 2364432 w 227"/>
                  <a:gd name="T1" fmla="*/ 6449 h 203"/>
                  <a:gd name="T2" fmla="*/ 2300346 w 227"/>
                  <a:gd name="T3" fmla="*/ 3889 h 203"/>
                  <a:gd name="T4" fmla="*/ 2226851 w 227"/>
                  <a:gd name="T5" fmla="*/ 1757 h 203"/>
                  <a:gd name="T6" fmla="*/ 2134765 w 227"/>
                  <a:gd name="T7" fmla="*/ 671 h 203"/>
                  <a:gd name="T8" fmla="*/ 2026994 w 227"/>
                  <a:gd name="T9" fmla="*/ 1 h 203"/>
                  <a:gd name="T10" fmla="*/ 1925910 w 227"/>
                  <a:gd name="T11" fmla="*/ 0 h 203"/>
                  <a:gd name="T12" fmla="*/ 1828648 w 227"/>
                  <a:gd name="T13" fmla="*/ 0 h 203"/>
                  <a:gd name="T14" fmla="*/ 1732345 w 227"/>
                  <a:gd name="T15" fmla="*/ 1 h 203"/>
                  <a:gd name="T16" fmla="*/ 1627745 w 227"/>
                  <a:gd name="T17" fmla="*/ 998 h 203"/>
                  <a:gd name="T18" fmla="*/ 1480460 w 227"/>
                  <a:gd name="T19" fmla="*/ 2209 h 203"/>
                  <a:gd name="T20" fmla="*/ 1333083 w 227"/>
                  <a:gd name="T21" fmla="*/ 3889 h 203"/>
                  <a:gd name="T22" fmla="*/ 1213472 w 227"/>
                  <a:gd name="T23" fmla="*/ 4707 h 203"/>
                  <a:gd name="T24" fmla="*/ 1121236 w 227"/>
                  <a:gd name="T25" fmla="*/ 5354 h 203"/>
                  <a:gd name="T26" fmla="*/ 1024938 w 227"/>
                  <a:gd name="T27" fmla="*/ 7003 h 203"/>
                  <a:gd name="T28" fmla="*/ 927725 w 227"/>
                  <a:gd name="T29" fmla="*/ 8919 h 203"/>
                  <a:gd name="T30" fmla="*/ 826260 w 227"/>
                  <a:gd name="T31" fmla="*/ 11135 h 203"/>
                  <a:gd name="T32" fmla="*/ 718788 w 227"/>
                  <a:gd name="T33" fmla="*/ 15014 h 203"/>
                  <a:gd name="T34" fmla="*/ 581275 w 227"/>
                  <a:gd name="T35" fmla="*/ 19740 h 203"/>
                  <a:gd name="T36" fmla="*/ 473232 w 227"/>
                  <a:gd name="T37" fmla="*/ 23947 h 203"/>
                  <a:gd name="T38" fmla="*/ 381318 w 227"/>
                  <a:gd name="T39" fmla="*/ 27882 h 203"/>
                  <a:gd name="T40" fmla="*/ 306273 w 227"/>
                  <a:gd name="T41" fmla="*/ 30896 h 203"/>
                  <a:gd name="T42" fmla="*/ 233874 w 227"/>
                  <a:gd name="T43" fmla="*/ 34303 h 203"/>
                  <a:gd name="T44" fmla="*/ 172298 w 227"/>
                  <a:gd name="T45" fmla="*/ 38766 h 203"/>
                  <a:gd name="T46" fmla="*/ 85654 w 227"/>
                  <a:gd name="T47" fmla="*/ 42796 h 203"/>
                  <a:gd name="T48" fmla="*/ 0 w 227"/>
                  <a:gd name="T49" fmla="*/ 48655 h 203"/>
                  <a:gd name="T50" fmla="*/ 39999 w 227"/>
                  <a:gd name="T51" fmla="*/ 50192 h 203"/>
                  <a:gd name="T52" fmla="*/ 147393 w 227"/>
                  <a:gd name="T53" fmla="*/ 52285 h 203"/>
                  <a:gd name="T54" fmla="*/ 306273 w 227"/>
                  <a:gd name="T55" fmla="*/ 56528 h 203"/>
                  <a:gd name="T56" fmla="*/ 495417 w 227"/>
                  <a:gd name="T57" fmla="*/ 60889 h 203"/>
                  <a:gd name="T58" fmla="*/ 707202 w 227"/>
                  <a:gd name="T59" fmla="*/ 65736 h 203"/>
                  <a:gd name="T60" fmla="*/ 940256 w 227"/>
                  <a:gd name="T61" fmla="*/ 70559 h 203"/>
                  <a:gd name="T62" fmla="*/ 1139658 w 227"/>
                  <a:gd name="T63" fmla="*/ 74670 h 203"/>
                  <a:gd name="T64" fmla="*/ 1333083 w 227"/>
                  <a:gd name="T65" fmla="*/ 78533 h 203"/>
                  <a:gd name="T66" fmla="*/ 1544929 w 227"/>
                  <a:gd name="T67" fmla="*/ 70842 h 203"/>
                  <a:gd name="T68" fmla="*/ 1704054 w 227"/>
                  <a:gd name="T69" fmla="*/ 64995 h 203"/>
                  <a:gd name="T70" fmla="*/ 1828648 w 227"/>
                  <a:gd name="T71" fmla="*/ 60221 h 203"/>
                  <a:gd name="T72" fmla="*/ 1932195 w 227"/>
                  <a:gd name="T73" fmla="*/ 55614 h 203"/>
                  <a:gd name="T74" fmla="*/ 2017306 w 227"/>
                  <a:gd name="T75" fmla="*/ 51032 h 203"/>
                  <a:gd name="T76" fmla="*/ 2102010 w 227"/>
                  <a:gd name="T77" fmla="*/ 45822 h 203"/>
                  <a:gd name="T78" fmla="*/ 2185865 w 227"/>
                  <a:gd name="T79" fmla="*/ 39522 h 203"/>
                  <a:gd name="T80" fmla="*/ 2313321 w 227"/>
                  <a:gd name="T81" fmla="*/ 31546 h 203"/>
                  <a:gd name="T82" fmla="*/ 2364432 w 227"/>
                  <a:gd name="T83" fmla="*/ 26058 h 203"/>
                  <a:gd name="T84" fmla="*/ 2397656 w 227"/>
                  <a:gd name="T85" fmla="*/ 19051 h 203"/>
                  <a:gd name="T86" fmla="*/ 2397656 w 227"/>
                  <a:gd name="T87" fmla="*/ 11849 h 203"/>
                  <a:gd name="T88" fmla="*/ 2364432 w 227"/>
                  <a:gd name="T89" fmla="*/ 6449 h 20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27"/>
                  <a:gd name="T136" fmla="*/ 0 h 203"/>
                  <a:gd name="T137" fmla="*/ 227 w 227"/>
                  <a:gd name="T138" fmla="*/ 203 h 203"/>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27" h="203">
                    <a:moveTo>
                      <a:pt x="224" y="17"/>
                    </a:moveTo>
                    <a:lnTo>
                      <a:pt x="218" y="10"/>
                    </a:lnTo>
                    <a:lnTo>
                      <a:pt x="211" y="5"/>
                    </a:lnTo>
                    <a:lnTo>
                      <a:pt x="202" y="2"/>
                    </a:lnTo>
                    <a:lnTo>
                      <a:pt x="192" y="1"/>
                    </a:lnTo>
                    <a:lnTo>
                      <a:pt x="182" y="0"/>
                    </a:lnTo>
                    <a:lnTo>
                      <a:pt x="173" y="0"/>
                    </a:lnTo>
                    <a:lnTo>
                      <a:pt x="164" y="1"/>
                    </a:lnTo>
                    <a:lnTo>
                      <a:pt x="154" y="3"/>
                    </a:lnTo>
                    <a:lnTo>
                      <a:pt x="140" y="6"/>
                    </a:lnTo>
                    <a:lnTo>
                      <a:pt x="126" y="10"/>
                    </a:lnTo>
                    <a:lnTo>
                      <a:pt x="115" y="12"/>
                    </a:lnTo>
                    <a:lnTo>
                      <a:pt x="106" y="14"/>
                    </a:lnTo>
                    <a:lnTo>
                      <a:pt x="97" y="18"/>
                    </a:lnTo>
                    <a:lnTo>
                      <a:pt x="88" y="23"/>
                    </a:lnTo>
                    <a:lnTo>
                      <a:pt x="78" y="29"/>
                    </a:lnTo>
                    <a:lnTo>
                      <a:pt x="68" y="39"/>
                    </a:lnTo>
                    <a:lnTo>
                      <a:pt x="55" y="51"/>
                    </a:lnTo>
                    <a:lnTo>
                      <a:pt x="45" y="62"/>
                    </a:lnTo>
                    <a:lnTo>
                      <a:pt x="36" y="72"/>
                    </a:lnTo>
                    <a:lnTo>
                      <a:pt x="29" y="80"/>
                    </a:lnTo>
                    <a:lnTo>
                      <a:pt x="22" y="89"/>
                    </a:lnTo>
                    <a:lnTo>
                      <a:pt x="16" y="100"/>
                    </a:lnTo>
                    <a:lnTo>
                      <a:pt x="8" y="111"/>
                    </a:lnTo>
                    <a:lnTo>
                      <a:pt x="0" y="126"/>
                    </a:lnTo>
                    <a:lnTo>
                      <a:pt x="4" y="130"/>
                    </a:lnTo>
                    <a:lnTo>
                      <a:pt x="14" y="135"/>
                    </a:lnTo>
                    <a:lnTo>
                      <a:pt x="29" y="146"/>
                    </a:lnTo>
                    <a:lnTo>
                      <a:pt x="47" y="157"/>
                    </a:lnTo>
                    <a:lnTo>
                      <a:pt x="67" y="170"/>
                    </a:lnTo>
                    <a:lnTo>
                      <a:pt x="89" y="182"/>
                    </a:lnTo>
                    <a:lnTo>
                      <a:pt x="108" y="193"/>
                    </a:lnTo>
                    <a:lnTo>
                      <a:pt x="126" y="203"/>
                    </a:lnTo>
                    <a:lnTo>
                      <a:pt x="146" y="183"/>
                    </a:lnTo>
                    <a:lnTo>
                      <a:pt x="161" y="168"/>
                    </a:lnTo>
                    <a:lnTo>
                      <a:pt x="173" y="155"/>
                    </a:lnTo>
                    <a:lnTo>
                      <a:pt x="183" y="144"/>
                    </a:lnTo>
                    <a:lnTo>
                      <a:pt x="191" y="132"/>
                    </a:lnTo>
                    <a:lnTo>
                      <a:pt x="199" y="118"/>
                    </a:lnTo>
                    <a:lnTo>
                      <a:pt x="207" y="102"/>
                    </a:lnTo>
                    <a:lnTo>
                      <a:pt x="219" y="81"/>
                    </a:lnTo>
                    <a:lnTo>
                      <a:pt x="224" y="67"/>
                    </a:lnTo>
                    <a:lnTo>
                      <a:pt x="227" y="49"/>
                    </a:lnTo>
                    <a:lnTo>
                      <a:pt x="227" y="31"/>
                    </a:lnTo>
                    <a:lnTo>
                      <a:pt x="224" y="17"/>
                    </a:lnTo>
                    <a:close/>
                  </a:path>
                </a:pathLst>
              </a:custGeom>
              <a:solidFill>
                <a:srgbClr val="FFB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fr-CA" sz="1350">
                  <a:solidFill>
                    <a:srgbClr val="000000"/>
                  </a:solidFill>
                </a:endParaRPr>
              </a:p>
            </p:txBody>
          </p:sp>
          <p:sp>
            <p:nvSpPr>
              <p:cNvPr id="64" name="Freeform 30"/>
              <p:cNvSpPr>
                <a:spLocks/>
              </p:cNvSpPr>
              <p:nvPr/>
            </p:nvSpPr>
            <p:spPr bwMode="auto">
              <a:xfrm>
                <a:off x="1066" y="1959"/>
                <a:ext cx="266" cy="201"/>
              </a:xfrm>
              <a:custGeom>
                <a:avLst/>
                <a:gdLst>
                  <a:gd name="T0" fmla="*/ 1741968 w 142"/>
                  <a:gd name="T1" fmla="*/ 22334 h 137"/>
                  <a:gd name="T2" fmla="*/ 1597547 w 142"/>
                  <a:gd name="T3" fmla="*/ 19606 h 137"/>
                  <a:gd name="T4" fmla="*/ 1420966 w 142"/>
                  <a:gd name="T5" fmla="*/ 16872 h 137"/>
                  <a:gd name="T6" fmla="*/ 1252834 w 142"/>
                  <a:gd name="T7" fmla="*/ 14344 h 137"/>
                  <a:gd name="T8" fmla="*/ 1094352 w 142"/>
                  <a:gd name="T9" fmla="*/ 11500 h 137"/>
                  <a:gd name="T10" fmla="*/ 929923 w 142"/>
                  <a:gd name="T11" fmla="*/ 9136 h 137"/>
                  <a:gd name="T12" fmla="*/ 773663 w 142"/>
                  <a:gd name="T13" fmla="*/ 6227 h 137"/>
                  <a:gd name="T14" fmla="*/ 616020 w 142"/>
                  <a:gd name="T15" fmla="*/ 3360 h 137"/>
                  <a:gd name="T16" fmla="*/ 479392 w 142"/>
                  <a:gd name="T17" fmla="*/ 0 h 137"/>
                  <a:gd name="T18" fmla="*/ 380888 w 142"/>
                  <a:gd name="T19" fmla="*/ 3779 h 137"/>
                  <a:gd name="T20" fmla="*/ 284004 w 142"/>
                  <a:gd name="T21" fmla="*/ 7233 h 137"/>
                  <a:gd name="T22" fmla="*/ 181487 w 142"/>
                  <a:gd name="T23" fmla="*/ 10902 h 137"/>
                  <a:gd name="T24" fmla="*/ 96884 w 142"/>
                  <a:gd name="T25" fmla="*/ 14702 h 137"/>
                  <a:gd name="T26" fmla="*/ 23801 w 142"/>
                  <a:gd name="T27" fmla="*/ 18762 h 137"/>
                  <a:gd name="T28" fmla="*/ 0 w 142"/>
                  <a:gd name="T29" fmla="*/ 22842 h 137"/>
                  <a:gd name="T30" fmla="*/ 12706 w 142"/>
                  <a:gd name="T31" fmla="*/ 26689 h 137"/>
                  <a:gd name="T32" fmla="*/ 59586 w 142"/>
                  <a:gd name="T33" fmla="*/ 30876 h 137"/>
                  <a:gd name="T34" fmla="*/ 136617 w 142"/>
                  <a:gd name="T35" fmla="*/ 33046 h 137"/>
                  <a:gd name="T36" fmla="*/ 224101 w 142"/>
                  <a:gd name="T37" fmla="*/ 35200 h 137"/>
                  <a:gd name="T38" fmla="*/ 308067 w 142"/>
                  <a:gd name="T39" fmla="*/ 37490 h 137"/>
                  <a:gd name="T40" fmla="*/ 404946 w 142"/>
                  <a:gd name="T41" fmla="*/ 39157 h 137"/>
                  <a:gd name="T42" fmla="*/ 517209 w 142"/>
                  <a:gd name="T43" fmla="*/ 40872 h 137"/>
                  <a:gd name="T44" fmla="*/ 648148 w 142"/>
                  <a:gd name="T45" fmla="*/ 42203 h 137"/>
                  <a:gd name="T46" fmla="*/ 758561 w 142"/>
                  <a:gd name="T47" fmla="*/ 42812 h 137"/>
                  <a:gd name="T48" fmla="*/ 898016 w 142"/>
                  <a:gd name="T49" fmla="*/ 43064 h 137"/>
                  <a:gd name="T50" fmla="*/ 1041742 w 142"/>
                  <a:gd name="T51" fmla="*/ 42812 h 137"/>
                  <a:gd name="T52" fmla="*/ 1153953 w 142"/>
                  <a:gd name="T53" fmla="*/ 40872 h 137"/>
                  <a:gd name="T54" fmla="*/ 1252834 w 142"/>
                  <a:gd name="T55" fmla="*/ 38368 h 137"/>
                  <a:gd name="T56" fmla="*/ 1349411 w 142"/>
                  <a:gd name="T57" fmla="*/ 35200 h 137"/>
                  <a:gd name="T58" fmla="*/ 1434321 w 142"/>
                  <a:gd name="T59" fmla="*/ 31535 h 137"/>
                  <a:gd name="T60" fmla="*/ 1521464 w 142"/>
                  <a:gd name="T61" fmla="*/ 28315 h 137"/>
                  <a:gd name="T62" fmla="*/ 1629711 w 142"/>
                  <a:gd name="T63" fmla="*/ 24754 h 137"/>
                  <a:gd name="T64" fmla="*/ 1741968 w 142"/>
                  <a:gd name="T65" fmla="*/ 22334 h 1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42"/>
                  <a:gd name="T100" fmla="*/ 0 h 137"/>
                  <a:gd name="T101" fmla="*/ 142 w 142"/>
                  <a:gd name="T102" fmla="*/ 137 h 13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42" h="137">
                    <a:moveTo>
                      <a:pt x="142" y="71"/>
                    </a:moveTo>
                    <a:lnTo>
                      <a:pt x="130" y="62"/>
                    </a:lnTo>
                    <a:lnTo>
                      <a:pt x="116" y="54"/>
                    </a:lnTo>
                    <a:lnTo>
                      <a:pt x="102" y="46"/>
                    </a:lnTo>
                    <a:lnTo>
                      <a:pt x="89" y="37"/>
                    </a:lnTo>
                    <a:lnTo>
                      <a:pt x="76" y="29"/>
                    </a:lnTo>
                    <a:lnTo>
                      <a:pt x="63" y="20"/>
                    </a:lnTo>
                    <a:lnTo>
                      <a:pt x="50" y="11"/>
                    </a:lnTo>
                    <a:lnTo>
                      <a:pt x="39" y="0"/>
                    </a:lnTo>
                    <a:lnTo>
                      <a:pt x="31" y="12"/>
                    </a:lnTo>
                    <a:lnTo>
                      <a:pt x="23" y="23"/>
                    </a:lnTo>
                    <a:lnTo>
                      <a:pt x="15" y="35"/>
                    </a:lnTo>
                    <a:lnTo>
                      <a:pt x="8" y="47"/>
                    </a:lnTo>
                    <a:lnTo>
                      <a:pt x="2" y="60"/>
                    </a:lnTo>
                    <a:lnTo>
                      <a:pt x="0" y="73"/>
                    </a:lnTo>
                    <a:lnTo>
                      <a:pt x="1" y="85"/>
                    </a:lnTo>
                    <a:lnTo>
                      <a:pt x="5" y="98"/>
                    </a:lnTo>
                    <a:lnTo>
                      <a:pt x="11" y="105"/>
                    </a:lnTo>
                    <a:lnTo>
                      <a:pt x="18" y="112"/>
                    </a:lnTo>
                    <a:lnTo>
                      <a:pt x="25" y="119"/>
                    </a:lnTo>
                    <a:lnTo>
                      <a:pt x="33" y="125"/>
                    </a:lnTo>
                    <a:lnTo>
                      <a:pt x="42" y="130"/>
                    </a:lnTo>
                    <a:lnTo>
                      <a:pt x="53" y="134"/>
                    </a:lnTo>
                    <a:lnTo>
                      <a:pt x="62" y="136"/>
                    </a:lnTo>
                    <a:lnTo>
                      <a:pt x="73" y="137"/>
                    </a:lnTo>
                    <a:lnTo>
                      <a:pt x="85" y="136"/>
                    </a:lnTo>
                    <a:lnTo>
                      <a:pt x="94" y="130"/>
                    </a:lnTo>
                    <a:lnTo>
                      <a:pt x="102" y="122"/>
                    </a:lnTo>
                    <a:lnTo>
                      <a:pt x="110" y="112"/>
                    </a:lnTo>
                    <a:lnTo>
                      <a:pt x="117" y="100"/>
                    </a:lnTo>
                    <a:lnTo>
                      <a:pt x="124" y="90"/>
                    </a:lnTo>
                    <a:lnTo>
                      <a:pt x="133" y="79"/>
                    </a:lnTo>
                    <a:lnTo>
                      <a:pt x="142" y="71"/>
                    </a:lnTo>
                    <a:close/>
                  </a:path>
                </a:pathLst>
              </a:custGeom>
              <a:solidFill>
                <a:srgbClr val="FFB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fr-CA" sz="1350">
                  <a:solidFill>
                    <a:srgbClr val="000000"/>
                  </a:solidFill>
                </a:endParaRPr>
              </a:p>
            </p:txBody>
          </p:sp>
        </p:grpSp>
        <p:sp>
          <p:nvSpPr>
            <p:cNvPr id="55" name="Rectangle 31"/>
            <p:cNvSpPr>
              <a:spLocks noChangeArrowheads="1"/>
            </p:cNvSpPr>
            <p:nvPr/>
          </p:nvSpPr>
          <p:spPr bwMode="auto">
            <a:xfrm>
              <a:off x="2358" y="3678"/>
              <a:ext cx="1384" cy="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0"/>
                </a:spcBef>
                <a:spcAft>
                  <a:spcPct val="0"/>
                </a:spcAft>
                <a:buFontTx/>
                <a:buNone/>
              </a:pPr>
              <a:r>
                <a:rPr lang="en-US" altLang="fr-FR" sz="1350" b="1">
                  <a:solidFill>
                    <a:srgbClr val="000000"/>
                  </a:solidFill>
                </a:rPr>
                <a:t>OBSERVER</a:t>
              </a:r>
            </a:p>
            <a:p>
              <a:pPr algn="ctr" fontAlgn="base">
                <a:spcBef>
                  <a:spcPct val="0"/>
                </a:spcBef>
                <a:spcAft>
                  <a:spcPct val="0"/>
                </a:spcAft>
                <a:buFontTx/>
                <a:buNone/>
              </a:pPr>
              <a:r>
                <a:rPr lang="fr-CA" altLang="fr-FR" sz="1350">
                  <a:solidFill>
                    <a:srgbClr val="000000"/>
                  </a:solidFill>
                </a:rPr>
                <a:t>Observation directe et tournées</a:t>
              </a:r>
            </a:p>
            <a:p>
              <a:pPr algn="ctr" fontAlgn="base">
                <a:spcBef>
                  <a:spcPct val="0"/>
                </a:spcBef>
                <a:spcAft>
                  <a:spcPct val="0"/>
                </a:spcAft>
                <a:buFontTx/>
                <a:buNone/>
              </a:pPr>
              <a:endParaRPr lang="fr-CA" altLang="fr-FR" sz="1350">
                <a:solidFill>
                  <a:srgbClr val="000000"/>
                </a:solidFill>
              </a:endParaRPr>
            </a:p>
          </p:txBody>
        </p:sp>
        <p:grpSp>
          <p:nvGrpSpPr>
            <p:cNvPr id="56" name="Group 32"/>
            <p:cNvGrpSpPr>
              <a:grpSpLocks/>
            </p:cNvGrpSpPr>
            <p:nvPr/>
          </p:nvGrpSpPr>
          <p:grpSpPr bwMode="auto">
            <a:xfrm rot="-6609338">
              <a:off x="992" y="3090"/>
              <a:ext cx="499" cy="363"/>
              <a:chOff x="1783" y="1686"/>
              <a:chExt cx="658" cy="462"/>
            </a:xfrm>
          </p:grpSpPr>
          <p:sp>
            <p:nvSpPr>
              <p:cNvPr id="61" name="Freeform 33"/>
              <p:cNvSpPr>
                <a:spLocks/>
              </p:cNvSpPr>
              <p:nvPr/>
            </p:nvSpPr>
            <p:spPr bwMode="auto">
              <a:xfrm>
                <a:off x="2064" y="1686"/>
                <a:ext cx="377" cy="335"/>
              </a:xfrm>
              <a:custGeom>
                <a:avLst/>
                <a:gdLst>
                  <a:gd name="T0" fmla="*/ 1863955 w 204"/>
                  <a:gd name="T1" fmla="*/ 1694 h 226"/>
                  <a:gd name="T2" fmla="*/ 1981678 w 204"/>
                  <a:gd name="T3" fmla="*/ 6245 h 226"/>
                  <a:gd name="T4" fmla="*/ 2043541 w 204"/>
                  <a:gd name="T5" fmla="*/ 13102 h 226"/>
                  <a:gd name="T6" fmla="*/ 2043541 w 204"/>
                  <a:gd name="T7" fmla="*/ 20340 h 226"/>
                  <a:gd name="T8" fmla="*/ 2005854 w 204"/>
                  <a:gd name="T9" fmla="*/ 27267 h 226"/>
                  <a:gd name="T10" fmla="*/ 1961374 w 204"/>
                  <a:gd name="T11" fmla="*/ 32729 h 226"/>
                  <a:gd name="T12" fmla="*/ 1936191 w 204"/>
                  <a:gd name="T13" fmla="*/ 37790 h 226"/>
                  <a:gd name="T14" fmla="*/ 1912571 w 204"/>
                  <a:gd name="T15" fmla="*/ 41530 h 226"/>
                  <a:gd name="T16" fmla="*/ 1880341 w 204"/>
                  <a:gd name="T17" fmla="*/ 44691 h 226"/>
                  <a:gd name="T18" fmla="*/ 1842623 w 204"/>
                  <a:gd name="T19" fmla="*/ 48018 h 226"/>
                  <a:gd name="T20" fmla="*/ 1804292 w 204"/>
                  <a:gd name="T21" fmla="*/ 51799 h 226"/>
                  <a:gd name="T22" fmla="*/ 1712181 w 204"/>
                  <a:gd name="T23" fmla="*/ 54896 h 226"/>
                  <a:gd name="T24" fmla="*/ 1622216 w 204"/>
                  <a:gd name="T25" fmla="*/ 58521 h 226"/>
                  <a:gd name="T26" fmla="*/ 1500752 w 204"/>
                  <a:gd name="T27" fmla="*/ 63253 h 226"/>
                  <a:gd name="T28" fmla="*/ 1393433 w 204"/>
                  <a:gd name="T29" fmla="*/ 67036 h 226"/>
                  <a:gd name="T30" fmla="*/ 1302382 w 204"/>
                  <a:gd name="T31" fmla="*/ 69898 h 226"/>
                  <a:gd name="T32" fmla="*/ 1214108 w 204"/>
                  <a:gd name="T33" fmla="*/ 72344 h 226"/>
                  <a:gd name="T34" fmla="*/ 1123122 w 204"/>
                  <a:gd name="T35" fmla="*/ 74721 h 226"/>
                  <a:gd name="T36" fmla="*/ 1023500 w 204"/>
                  <a:gd name="T37" fmla="*/ 77424 h 226"/>
                  <a:gd name="T38" fmla="*/ 900102 w 204"/>
                  <a:gd name="T39" fmla="*/ 79840 h 226"/>
                  <a:gd name="T40" fmla="*/ 754006 w 204"/>
                  <a:gd name="T41" fmla="*/ 82932 h 226"/>
                  <a:gd name="T42" fmla="*/ 708961 w 204"/>
                  <a:gd name="T43" fmla="*/ 81372 h 226"/>
                  <a:gd name="T44" fmla="*/ 660260 w 204"/>
                  <a:gd name="T45" fmla="*/ 78104 h 226"/>
                  <a:gd name="T46" fmla="*/ 557136 w 204"/>
                  <a:gd name="T47" fmla="*/ 72344 h 226"/>
                  <a:gd name="T48" fmla="*/ 449214 w 204"/>
                  <a:gd name="T49" fmla="*/ 66054 h 226"/>
                  <a:gd name="T50" fmla="*/ 318763 w 204"/>
                  <a:gd name="T51" fmla="*/ 58386 h 226"/>
                  <a:gd name="T52" fmla="*/ 211429 w 204"/>
                  <a:gd name="T53" fmla="*/ 50208 h 226"/>
                  <a:gd name="T54" fmla="*/ 90186 w 204"/>
                  <a:gd name="T55" fmla="*/ 43193 h 226"/>
                  <a:gd name="T56" fmla="*/ 0 w 204"/>
                  <a:gd name="T57" fmla="*/ 36546 h 226"/>
                  <a:gd name="T58" fmla="*/ 211429 w 204"/>
                  <a:gd name="T59" fmla="*/ 29381 h 226"/>
                  <a:gd name="T60" fmla="*/ 363201 w 204"/>
                  <a:gd name="T61" fmla="*/ 23580 h 226"/>
                  <a:gd name="T62" fmla="*/ 480924 w 204"/>
                  <a:gd name="T63" fmla="*/ 19421 h 226"/>
                  <a:gd name="T64" fmla="*/ 601160 w 204"/>
                  <a:gd name="T65" fmla="*/ 15908 h 226"/>
                  <a:gd name="T66" fmla="*/ 722083 w 204"/>
                  <a:gd name="T67" fmla="*/ 13102 h 226"/>
                  <a:gd name="T68" fmla="*/ 850882 w 204"/>
                  <a:gd name="T69" fmla="*/ 10332 h 226"/>
                  <a:gd name="T70" fmla="*/ 1014202 w 204"/>
                  <a:gd name="T71" fmla="*/ 6589 h 226"/>
                  <a:gd name="T72" fmla="*/ 1231217 w 204"/>
                  <a:gd name="T73" fmla="*/ 2999 h 226"/>
                  <a:gd name="T74" fmla="*/ 1289700 w 204"/>
                  <a:gd name="T75" fmla="*/ 2140 h 226"/>
                  <a:gd name="T76" fmla="*/ 1372975 w 204"/>
                  <a:gd name="T77" fmla="*/ 1444 h 226"/>
                  <a:gd name="T78" fmla="*/ 1463080 w 204"/>
                  <a:gd name="T79" fmla="*/ 1 h 226"/>
                  <a:gd name="T80" fmla="*/ 1551466 w 204"/>
                  <a:gd name="T81" fmla="*/ 1 h 226"/>
                  <a:gd name="T82" fmla="*/ 1653688 w 204"/>
                  <a:gd name="T83" fmla="*/ 0 h 226"/>
                  <a:gd name="T84" fmla="*/ 1745626 w 204"/>
                  <a:gd name="T85" fmla="*/ 1 h 226"/>
                  <a:gd name="T86" fmla="*/ 1809169 w 204"/>
                  <a:gd name="T87" fmla="*/ 657 h 226"/>
                  <a:gd name="T88" fmla="*/ 1863955 w 204"/>
                  <a:gd name="T89" fmla="*/ 1694 h 22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04"/>
                  <a:gd name="T136" fmla="*/ 0 h 226"/>
                  <a:gd name="T137" fmla="*/ 204 w 204"/>
                  <a:gd name="T138" fmla="*/ 226 h 22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04" h="226">
                    <a:moveTo>
                      <a:pt x="186" y="5"/>
                    </a:moveTo>
                    <a:lnTo>
                      <a:pt x="198" y="17"/>
                    </a:lnTo>
                    <a:lnTo>
                      <a:pt x="204" y="36"/>
                    </a:lnTo>
                    <a:lnTo>
                      <a:pt x="204" y="55"/>
                    </a:lnTo>
                    <a:lnTo>
                      <a:pt x="200" y="74"/>
                    </a:lnTo>
                    <a:lnTo>
                      <a:pt x="196" y="89"/>
                    </a:lnTo>
                    <a:lnTo>
                      <a:pt x="193" y="103"/>
                    </a:lnTo>
                    <a:lnTo>
                      <a:pt x="191" y="113"/>
                    </a:lnTo>
                    <a:lnTo>
                      <a:pt x="188" y="122"/>
                    </a:lnTo>
                    <a:lnTo>
                      <a:pt x="184" y="131"/>
                    </a:lnTo>
                    <a:lnTo>
                      <a:pt x="180" y="141"/>
                    </a:lnTo>
                    <a:lnTo>
                      <a:pt x="171" y="150"/>
                    </a:lnTo>
                    <a:lnTo>
                      <a:pt x="162" y="160"/>
                    </a:lnTo>
                    <a:lnTo>
                      <a:pt x="150" y="173"/>
                    </a:lnTo>
                    <a:lnTo>
                      <a:pt x="139" y="183"/>
                    </a:lnTo>
                    <a:lnTo>
                      <a:pt x="130" y="191"/>
                    </a:lnTo>
                    <a:lnTo>
                      <a:pt x="121" y="198"/>
                    </a:lnTo>
                    <a:lnTo>
                      <a:pt x="112" y="204"/>
                    </a:lnTo>
                    <a:lnTo>
                      <a:pt x="102" y="211"/>
                    </a:lnTo>
                    <a:lnTo>
                      <a:pt x="90" y="218"/>
                    </a:lnTo>
                    <a:lnTo>
                      <a:pt x="75" y="226"/>
                    </a:lnTo>
                    <a:lnTo>
                      <a:pt x="71" y="222"/>
                    </a:lnTo>
                    <a:lnTo>
                      <a:pt x="66" y="213"/>
                    </a:lnTo>
                    <a:lnTo>
                      <a:pt x="56" y="198"/>
                    </a:lnTo>
                    <a:lnTo>
                      <a:pt x="45" y="180"/>
                    </a:lnTo>
                    <a:lnTo>
                      <a:pt x="32" y="159"/>
                    </a:lnTo>
                    <a:lnTo>
                      <a:pt x="21" y="137"/>
                    </a:lnTo>
                    <a:lnTo>
                      <a:pt x="9" y="118"/>
                    </a:lnTo>
                    <a:lnTo>
                      <a:pt x="0" y="100"/>
                    </a:lnTo>
                    <a:lnTo>
                      <a:pt x="21" y="80"/>
                    </a:lnTo>
                    <a:lnTo>
                      <a:pt x="36" y="65"/>
                    </a:lnTo>
                    <a:lnTo>
                      <a:pt x="48" y="53"/>
                    </a:lnTo>
                    <a:lnTo>
                      <a:pt x="60" y="44"/>
                    </a:lnTo>
                    <a:lnTo>
                      <a:pt x="72" y="36"/>
                    </a:lnTo>
                    <a:lnTo>
                      <a:pt x="85" y="28"/>
                    </a:lnTo>
                    <a:lnTo>
                      <a:pt x="101" y="18"/>
                    </a:lnTo>
                    <a:lnTo>
                      <a:pt x="123" y="8"/>
                    </a:lnTo>
                    <a:lnTo>
                      <a:pt x="129" y="6"/>
                    </a:lnTo>
                    <a:lnTo>
                      <a:pt x="137" y="4"/>
                    </a:lnTo>
                    <a:lnTo>
                      <a:pt x="146" y="1"/>
                    </a:lnTo>
                    <a:lnTo>
                      <a:pt x="155" y="1"/>
                    </a:lnTo>
                    <a:lnTo>
                      <a:pt x="165" y="0"/>
                    </a:lnTo>
                    <a:lnTo>
                      <a:pt x="174" y="1"/>
                    </a:lnTo>
                    <a:lnTo>
                      <a:pt x="181" y="2"/>
                    </a:lnTo>
                    <a:lnTo>
                      <a:pt x="186" y="5"/>
                    </a:lnTo>
                    <a:close/>
                  </a:path>
                </a:pathLst>
              </a:custGeom>
              <a:solidFill>
                <a:srgbClr val="FFB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fr-CA" sz="1350">
                  <a:solidFill>
                    <a:srgbClr val="000000"/>
                  </a:solidFill>
                </a:endParaRPr>
              </a:p>
            </p:txBody>
          </p:sp>
          <p:sp>
            <p:nvSpPr>
              <p:cNvPr id="62" name="Freeform 34"/>
              <p:cNvSpPr>
                <a:spLocks/>
              </p:cNvSpPr>
              <p:nvPr/>
            </p:nvSpPr>
            <p:spPr bwMode="auto">
              <a:xfrm>
                <a:off x="1783" y="1935"/>
                <a:ext cx="251" cy="213"/>
              </a:xfrm>
              <a:custGeom>
                <a:avLst/>
                <a:gdLst>
                  <a:gd name="T0" fmla="*/ 648403 w 136"/>
                  <a:gd name="T1" fmla="*/ 0 h 143"/>
                  <a:gd name="T2" fmla="*/ 735336 w 136"/>
                  <a:gd name="T3" fmla="*/ 5058 h 143"/>
                  <a:gd name="T4" fmla="*/ 812358 w 136"/>
                  <a:gd name="T5" fmla="*/ 10638 h 143"/>
                  <a:gd name="T6" fmla="*/ 893680 w 136"/>
                  <a:gd name="T7" fmla="*/ 16239 h 143"/>
                  <a:gd name="T8" fmla="*/ 982530 w 136"/>
                  <a:gd name="T9" fmla="*/ 21103 h 143"/>
                  <a:gd name="T10" fmla="*/ 1056874 w 136"/>
                  <a:gd name="T11" fmla="*/ 26483 h 143"/>
                  <a:gd name="T12" fmla="*/ 1149008 w 136"/>
                  <a:gd name="T13" fmla="*/ 31931 h 143"/>
                  <a:gd name="T14" fmla="*/ 1239634 w 136"/>
                  <a:gd name="T15" fmla="*/ 37084 h 143"/>
                  <a:gd name="T16" fmla="*/ 1335089 w 136"/>
                  <a:gd name="T17" fmla="*/ 41216 h 143"/>
                  <a:gd name="T18" fmla="*/ 1219053 w 136"/>
                  <a:gd name="T19" fmla="*/ 44294 h 143"/>
                  <a:gd name="T20" fmla="*/ 1111991 w 136"/>
                  <a:gd name="T21" fmla="*/ 47462 h 143"/>
                  <a:gd name="T22" fmla="*/ 988560 w 136"/>
                  <a:gd name="T23" fmla="*/ 50418 h 143"/>
                  <a:gd name="T24" fmla="*/ 862630 w 136"/>
                  <a:gd name="T25" fmla="*/ 53125 h 143"/>
                  <a:gd name="T26" fmla="*/ 742772 w 136"/>
                  <a:gd name="T27" fmla="*/ 55589 h 143"/>
                  <a:gd name="T28" fmla="*/ 616668 w 136"/>
                  <a:gd name="T29" fmla="*/ 56315 h 143"/>
                  <a:gd name="T30" fmla="*/ 490631 w 136"/>
                  <a:gd name="T31" fmla="*/ 56229 h 143"/>
                  <a:gd name="T32" fmla="*/ 371408 w 136"/>
                  <a:gd name="T33" fmla="*/ 53664 h 143"/>
                  <a:gd name="T34" fmla="*/ 303121 w 136"/>
                  <a:gd name="T35" fmla="*/ 51242 h 143"/>
                  <a:gd name="T36" fmla="*/ 233039 w 136"/>
                  <a:gd name="T37" fmla="*/ 49243 h 143"/>
                  <a:gd name="T38" fmla="*/ 164241 w 136"/>
                  <a:gd name="T39" fmla="*/ 46023 h 143"/>
                  <a:gd name="T40" fmla="*/ 106845 w 136"/>
                  <a:gd name="T41" fmla="*/ 42835 h 143"/>
                  <a:gd name="T42" fmla="*/ 68416 w 136"/>
                  <a:gd name="T43" fmla="*/ 38913 h 143"/>
                  <a:gd name="T44" fmla="*/ 31368 w 136"/>
                  <a:gd name="T45" fmla="*/ 35544 h 143"/>
                  <a:gd name="T46" fmla="*/ 10883 w 136"/>
                  <a:gd name="T47" fmla="*/ 31433 h 143"/>
                  <a:gd name="T48" fmla="*/ 0 w 136"/>
                  <a:gd name="T49" fmla="*/ 27218 h 143"/>
                  <a:gd name="T50" fmla="*/ 10883 w 136"/>
                  <a:gd name="T51" fmla="*/ 22725 h 143"/>
                  <a:gd name="T52" fmla="*/ 68416 w 136"/>
                  <a:gd name="T53" fmla="*/ 19307 h 143"/>
                  <a:gd name="T54" fmla="*/ 150107 w 136"/>
                  <a:gd name="T55" fmla="*/ 16239 h 143"/>
                  <a:gd name="T56" fmla="*/ 245305 w 136"/>
                  <a:gd name="T57" fmla="*/ 12962 h 143"/>
                  <a:gd name="T58" fmla="*/ 351326 w 136"/>
                  <a:gd name="T59" fmla="*/ 10243 h 143"/>
                  <a:gd name="T60" fmla="*/ 463610 w 136"/>
                  <a:gd name="T61" fmla="*/ 7534 h 143"/>
                  <a:gd name="T62" fmla="*/ 568770 w 136"/>
                  <a:gd name="T63" fmla="*/ 3396 h 143"/>
                  <a:gd name="T64" fmla="*/ 648403 w 136"/>
                  <a:gd name="T65" fmla="*/ 0 h 14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6"/>
                  <a:gd name="T100" fmla="*/ 0 h 143"/>
                  <a:gd name="T101" fmla="*/ 136 w 136"/>
                  <a:gd name="T102" fmla="*/ 143 h 14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6" h="143">
                    <a:moveTo>
                      <a:pt x="66" y="0"/>
                    </a:moveTo>
                    <a:lnTo>
                      <a:pt x="75" y="13"/>
                    </a:lnTo>
                    <a:lnTo>
                      <a:pt x="83" y="27"/>
                    </a:lnTo>
                    <a:lnTo>
                      <a:pt x="91" y="41"/>
                    </a:lnTo>
                    <a:lnTo>
                      <a:pt x="100" y="54"/>
                    </a:lnTo>
                    <a:lnTo>
                      <a:pt x="108" y="67"/>
                    </a:lnTo>
                    <a:lnTo>
                      <a:pt x="117" y="81"/>
                    </a:lnTo>
                    <a:lnTo>
                      <a:pt x="126" y="94"/>
                    </a:lnTo>
                    <a:lnTo>
                      <a:pt x="136" y="105"/>
                    </a:lnTo>
                    <a:lnTo>
                      <a:pt x="124" y="112"/>
                    </a:lnTo>
                    <a:lnTo>
                      <a:pt x="113" y="120"/>
                    </a:lnTo>
                    <a:lnTo>
                      <a:pt x="101" y="128"/>
                    </a:lnTo>
                    <a:lnTo>
                      <a:pt x="88" y="135"/>
                    </a:lnTo>
                    <a:lnTo>
                      <a:pt x="76" y="141"/>
                    </a:lnTo>
                    <a:lnTo>
                      <a:pt x="63" y="143"/>
                    </a:lnTo>
                    <a:lnTo>
                      <a:pt x="50" y="142"/>
                    </a:lnTo>
                    <a:lnTo>
                      <a:pt x="38" y="136"/>
                    </a:lnTo>
                    <a:lnTo>
                      <a:pt x="31" y="130"/>
                    </a:lnTo>
                    <a:lnTo>
                      <a:pt x="24" y="125"/>
                    </a:lnTo>
                    <a:lnTo>
                      <a:pt x="17" y="117"/>
                    </a:lnTo>
                    <a:lnTo>
                      <a:pt x="11" y="109"/>
                    </a:lnTo>
                    <a:lnTo>
                      <a:pt x="7" y="99"/>
                    </a:lnTo>
                    <a:lnTo>
                      <a:pt x="3" y="90"/>
                    </a:lnTo>
                    <a:lnTo>
                      <a:pt x="1" y="80"/>
                    </a:lnTo>
                    <a:lnTo>
                      <a:pt x="0" y="69"/>
                    </a:lnTo>
                    <a:lnTo>
                      <a:pt x="1" y="58"/>
                    </a:lnTo>
                    <a:lnTo>
                      <a:pt x="7" y="49"/>
                    </a:lnTo>
                    <a:lnTo>
                      <a:pt x="15" y="41"/>
                    </a:lnTo>
                    <a:lnTo>
                      <a:pt x="25" y="33"/>
                    </a:lnTo>
                    <a:lnTo>
                      <a:pt x="36" y="26"/>
                    </a:lnTo>
                    <a:lnTo>
                      <a:pt x="47" y="19"/>
                    </a:lnTo>
                    <a:lnTo>
                      <a:pt x="58" y="9"/>
                    </a:lnTo>
                    <a:lnTo>
                      <a:pt x="66" y="0"/>
                    </a:lnTo>
                    <a:close/>
                  </a:path>
                </a:pathLst>
              </a:custGeom>
              <a:solidFill>
                <a:srgbClr val="FFB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fr-CA" sz="1350">
                  <a:solidFill>
                    <a:srgbClr val="000000"/>
                  </a:solidFill>
                </a:endParaRPr>
              </a:p>
            </p:txBody>
          </p:sp>
        </p:grpSp>
        <p:grpSp>
          <p:nvGrpSpPr>
            <p:cNvPr id="57" name="Group 35"/>
            <p:cNvGrpSpPr>
              <a:grpSpLocks/>
            </p:cNvGrpSpPr>
            <p:nvPr/>
          </p:nvGrpSpPr>
          <p:grpSpPr bwMode="auto">
            <a:xfrm rot="-7077903">
              <a:off x="1811" y="3452"/>
              <a:ext cx="409" cy="363"/>
              <a:chOff x="1066" y="1636"/>
              <a:chExt cx="584" cy="524"/>
            </a:xfrm>
          </p:grpSpPr>
          <p:sp>
            <p:nvSpPr>
              <p:cNvPr id="59" name="Freeform 36"/>
              <p:cNvSpPr>
                <a:spLocks/>
              </p:cNvSpPr>
              <p:nvPr/>
            </p:nvSpPr>
            <p:spPr bwMode="auto">
              <a:xfrm>
                <a:off x="1229" y="1636"/>
                <a:ext cx="421" cy="302"/>
              </a:xfrm>
              <a:custGeom>
                <a:avLst/>
                <a:gdLst>
                  <a:gd name="T0" fmla="*/ 2364432 w 227"/>
                  <a:gd name="T1" fmla="*/ 6449 h 203"/>
                  <a:gd name="T2" fmla="*/ 2300346 w 227"/>
                  <a:gd name="T3" fmla="*/ 3889 h 203"/>
                  <a:gd name="T4" fmla="*/ 2226851 w 227"/>
                  <a:gd name="T5" fmla="*/ 1757 h 203"/>
                  <a:gd name="T6" fmla="*/ 2134765 w 227"/>
                  <a:gd name="T7" fmla="*/ 671 h 203"/>
                  <a:gd name="T8" fmla="*/ 2026994 w 227"/>
                  <a:gd name="T9" fmla="*/ 1 h 203"/>
                  <a:gd name="T10" fmla="*/ 1925910 w 227"/>
                  <a:gd name="T11" fmla="*/ 0 h 203"/>
                  <a:gd name="T12" fmla="*/ 1828648 w 227"/>
                  <a:gd name="T13" fmla="*/ 0 h 203"/>
                  <a:gd name="T14" fmla="*/ 1732345 w 227"/>
                  <a:gd name="T15" fmla="*/ 1 h 203"/>
                  <a:gd name="T16" fmla="*/ 1627745 w 227"/>
                  <a:gd name="T17" fmla="*/ 998 h 203"/>
                  <a:gd name="T18" fmla="*/ 1480460 w 227"/>
                  <a:gd name="T19" fmla="*/ 2209 h 203"/>
                  <a:gd name="T20" fmla="*/ 1333083 w 227"/>
                  <a:gd name="T21" fmla="*/ 3889 h 203"/>
                  <a:gd name="T22" fmla="*/ 1213472 w 227"/>
                  <a:gd name="T23" fmla="*/ 4707 h 203"/>
                  <a:gd name="T24" fmla="*/ 1121236 w 227"/>
                  <a:gd name="T25" fmla="*/ 5354 h 203"/>
                  <a:gd name="T26" fmla="*/ 1024938 w 227"/>
                  <a:gd name="T27" fmla="*/ 7003 h 203"/>
                  <a:gd name="T28" fmla="*/ 927725 w 227"/>
                  <a:gd name="T29" fmla="*/ 8919 h 203"/>
                  <a:gd name="T30" fmla="*/ 826260 w 227"/>
                  <a:gd name="T31" fmla="*/ 11135 h 203"/>
                  <a:gd name="T32" fmla="*/ 718788 w 227"/>
                  <a:gd name="T33" fmla="*/ 15014 h 203"/>
                  <a:gd name="T34" fmla="*/ 581275 w 227"/>
                  <a:gd name="T35" fmla="*/ 19740 h 203"/>
                  <a:gd name="T36" fmla="*/ 473232 w 227"/>
                  <a:gd name="T37" fmla="*/ 23947 h 203"/>
                  <a:gd name="T38" fmla="*/ 381318 w 227"/>
                  <a:gd name="T39" fmla="*/ 27882 h 203"/>
                  <a:gd name="T40" fmla="*/ 306273 w 227"/>
                  <a:gd name="T41" fmla="*/ 30896 h 203"/>
                  <a:gd name="T42" fmla="*/ 233874 w 227"/>
                  <a:gd name="T43" fmla="*/ 34303 h 203"/>
                  <a:gd name="T44" fmla="*/ 172298 w 227"/>
                  <a:gd name="T45" fmla="*/ 38766 h 203"/>
                  <a:gd name="T46" fmla="*/ 85654 w 227"/>
                  <a:gd name="T47" fmla="*/ 42796 h 203"/>
                  <a:gd name="T48" fmla="*/ 0 w 227"/>
                  <a:gd name="T49" fmla="*/ 48655 h 203"/>
                  <a:gd name="T50" fmla="*/ 39999 w 227"/>
                  <a:gd name="T51" fmla="*/ 50192 h 203"/>
                  <a:gd name="T52" fmla="*/ 147393 w 227"/>
                  <a:gd name="T53" fmla="*/ 52285 h 203"/>
                  <a:gd name="T54" fmla="*/ 306273 w 227"/>
                  <a:gd name="T55" fmla="*/ 56528 h 203"/>
                  <a:gd name="T56" fmla="*/ 495417 w 227"/>
                  <a:gd name="T57" fmla="*/ 60889 h 203"/>
                  <a:gd name="T58" fmla="*/ 707202 w 227"/>
                  <a:gd name="T59" fmla="*/ 65736 h 203"/>
                  <a:gd name="T60" fmla="*/ 940256 w 227"/>
                  <a:gd name="T61" fmla="*/ 70559 h 203"/>
                  <a:gd name="T62" fmla="*/ 1139658 w 227"/>
                  <a:gd name="T63" fmla="*/ 74670 h 203"/>
                  <a:gd name="T64" fmla="*/ 1333083 w 227"/>
                  <a:gd name="T65" fmla="*/ 78533 h 203"/>
                  <a:gd name="T66" fmla="*/ 1544929 w 227"/>
                  <a:gd name="T67" fmla="*/ 70842 h 203"/>
                  <a:gd name="T68" fmla="*/ 1704054 w 227"/>
                  <a:gd name="T69" fmla="*/ 64995 h 203"/>
                  <a:gd name="T70" fmla="*/ 1828648 w 227"/>
                  <a:gd name="T71" fmla="*/ 60221 h 203"/>
                  <a:gd name="T72" fmla="*/ 1932195 w 227"/>
                  <a:gd name="T73" fmla="*/ 55614 h 203"/>
                  <a:gd name="T74" fmla="*/ 2017306 w 227"/>
                  <a:gd name="T75" fmla="*/ 51032 h 203"/>
                  <a:gd name="T76" fmla="*/ 2102010 w 227"/>
                  <a:gd name="T77" fmla="*/ 45822 h 203"/>
                  <a:gd name="T78" fmla="*/ 2185865 w 227"/>
                  <a:gd name="T79" fmla="*/ 39522 h 203"/>
                  <a:gd name="T80" fmla="*/ 2313321 w 227"/>
                  <a:gd name="T81" fmla="*/ 31546 h 203"/>
                  <a:gd name="T82" fmla="*/ 2364432 w 227"/>
                  <a:gd name="T83" fmla="*/ 26058 h 203"/>
                  <a:gd name="T84" fmla="*/ 2397656 w 227"/>
                  <a:gd name="T85" fmla="*/ 19051 h 203"/>
                  <a:gd name="T86" fmla="*/ 2397656 w 227"/>
                  <a:gd name="T87" fmla="*/ 11849 h 203"/>
                  <a:gd name="T88" fmla="*/ 2364432 w 227"/>
                  <a:gd name="T89" fmla="*/ 6449 h 20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27"/>
                  <a:gd name="T136" fmla="*/ 0 h 203"/>
                  <a:gd name="T137" fmla="*/ 227 w 227"/>
                  <a:gd name="T138" fmla="*/ 203 h 203"/>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27" h="203">
                    <a:moveTo>
                      <a:pt x="224" y="17"/>
                    </a:moveTo>
                    <a:lnTo>
                      <a:pt x="218" y="10"/>
                    </a:lnTo>
                    <a:lnTo>
                      <a:pt x="211" y="5"/>
                    </a:lnTo>
                    <a:lnTo>
                      <a:pt x="202" y="2"/>
                    </a:lnTo>
                    <a:lnTo>
                      <a:pt x="192" y="1"/>
                    </a:lnTo>
                    <a:lnTo>
                      <a:pt x="182" y="0"/>
                    </a:lnTo>
                    <a:lnTo>
                      <a:pt x="173" y="0"/>
                    </a:lnTo>
                    <a:lnTo>
                      <a:pt x="164" y="1"/>
                    </a:lnTo>
                    <a:lnTo>
                      <a:pt x="154" y="3"/>
                    </a:lnTo>
                    <a:lnTo>
                      <a:pt x="140" y="6"/>
                    </a:lnTo>
                    <a:lnTo>
                      <a:pt x="126" y="10"/>
                    </a:lnTo>
                    <a:lnTo>
                      <a:pt x="115" y="12"/>
                    </a:lnTo>
                    <a:lnTo>
                      <a:pt x="106" y="14"/>
                    </a:lnTo>
                    <a:lnTo>
                      <a:pt x="97" y="18"/>
                    </a:lnTo>
                    <a:lnTo>
                      <a:pt x="88" y="23"/>
                    </a:lnTo>
                    <a:lnTo>
                      <a:pt x="78" y="29"/>
                    </a:lnTo>
                    <a:lnTo>
                      <a:pt x="68" y="39"/>
                    </a:lnTo>
                    <a:lnTo>
                      <a:pt x="55" y="51"/>
                    </a:lnTo>
                    <a:lnTo>
                      <a:pt x="45" y="62"/>
                    </a:lnTo>
                    <a:lnTo>
                      <a:pt x="36" y="72"/>
                    </a:lnTo>
                    <a:lnTo>
                      <a:pt x="29" y="80"/>
                    </a:lnTo>
                    <a:lnTo>
                      <a:pt x="22" y="89"/>
                    </a:lnTo>
                    <a:lnTo>
                      <a:pt x="16" y="100"/>
                    </a:lnTo>
                    <a:lnTo>
                      <a:pt x="8" y="111"/>
                    </a:lnTo>
                    <a:lnTo>
                      <a:pt x="0" y="126"/>
                    </a:lnTo>
                    <a:lnTo>
                      <a:pt x="4" y="130"/>
                    </a:lnTo>
                    <a:lnTo>
                      <a:pt x="14" y="135"/>
                    </a:lnTo>
                    <a:lnTo>
                      <a:pt x="29" y="146"/>
                    </a:lnTo>
                    <a:lnTo>
                      <a:pt x="47" y="157"/>
                    </a:lnTo>
                    <a:lnTo>
                      <a:pt x="67" y="170"/>
                    </a:lnTo>
                    <a:lnTo>
                      <a:pt x="89" y="182"/>
                    </a:lnTo>
                    <a:lnTo>
                      <a:pt x="108" y="193"/>
                    </a:lnTo>
                    <a:lnTo>
                      <a:pt x="126" y="203"/>
                    </a:lnTo>
                    <a:lnTo>
                      <a:pt x="146" y="183"/>
                    </a:lnTo>
                    <a:lnTo>
                      <a:pt x="161" y="168"/>
                    </a:lnTo>
                    <a:lnTo>
                      <a:pt x="173" y="155"/>
                    </a:lnTo>
                    <a:lnTo>
                      <a:pt x="183" y="144"/>
                    </a:lnTo>
                    <a:lnTo>
                      <a:pt x="191" y="132"/>
                    </a:lnTo>
                    <a:lnTo>
                      <a:pt x="199" y="118"/>
                    </a:lnTo>
                    <a:lnTo>
                      <a:pt x="207" y="102"/>
                    </a:lnTo>
                    <a:lnTo>
                      <a:pt x="219" y="81"/>
                    </a:lnTo>
                    <a:lnTo>
                      <a:pt x="224" y="67"/>
                    </a:lnTo>
                    <a:lnTo>
                      <a:pt x="227" y="49"/>
                    </a:lnTo>
                    <a:lnTo>
                      <a:pt x="227" y="31"/>
                    </a:lnTo>
                    <a:lnTo>
                      <a:pt x="224" y="17"/>
                    </a:lnTo>
                    <a:close/>
                  </a:path>
                </a:pathLst>
              </a:custGeom>
              <a:solidFill>
                <a:srgbClr val="FFB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fr-CA" sz="1350">
                  <a:solidFill>
                    <a:srgbClr val="000000"/>
                  </a:solidFill>
                </a:endParaRPr>
              </a:p>
            </p:txBody>
          </p:sp>
          <p:sp>
            <p:nvSpPr>
              <p:cNvPr id="60" name="Freeform 37"/>
              <p:cNvSpPr>
                <a:spLocks/>
              </p:cNvSpPr>
              <p:nvPr/>
            </p:nvSpPr>
            <p:spPr bwMode="auto">
              <a:xfrm>
                <a:off x="1066" y="1959"/>
                <a:ext cx="266" cy="201"/>
              </a:xfrm>
              <a:custGeom>
                <a:avLst/>
                <a:gdLst>
                  <a:gd name="T0" fmla="*/ 1741968 w 142"/>
                  <a:gd name="T1" fmla="*/ 22334 h 137"/>
                  <a:gd name="T2" fmla="*/ 1597547 w 142"/>
                  <a:gd name="T3" fmla="*/ 19606 h 137"/>
                  <a:gd name="T4" fmla="*/ 1420966 w 142"/>
                  <a:gd name="T5" fmla="*/ 16872 h 137"/>
                  <a:gd name="T6" fmla="*/ 1252834 w 142"/>
                  <a:gd name="T7" fmla="*/ 14344 h 137"/>
                  <a:gd name="T8" fmla="*/ 1094352 w 142"/>
                  <a:gd name="T9" fmla="*/ 11500 h 137"/>
                  <a:gd name="T10" fmla="*/ 929923 w 142"/>
                  <a:gd name="T11" fmla="*/ 9136 h 137"/>
                  <a:gd name="T12" fmla="*/ 773663 w 142"/>
                  <a:gd name="T13" fmla="*/ 6227 h 137"/>
                  <a:gd name="T14" fmla="*/ 616020 w 142"/>
                  <a:gd name="T15" fmla="*/ 3360 h 137"/>
                  <a:gd name="T16" fmla="*/ 479392 w 142"/>
                  <a:gd name="T17" fmla="*/ 0 h 137"/>
                  <a:gd name="T18" fmla="*/ 380888 w 142"/>
                  <a:gd name="T19" fmla="*/ 3779 h 137"/>
                  <a:gd name="T20" fmla="*/ 284004 w 142"/>
                  <a:gd name="T21" fmla="*/ 7233 h 137"/>
                  <a:gd name="T22" fmla="*/ 181487 w 142"/>
                  <a:gd name="T23" fmla="*/ 10902 h 137"/>
                  <a:gd name="T24" fmla="*/ 96884 w 142"/>
                  <a:gd name="T25" fmla="*/ 14702 h 137"/>
                  <a:gd name="T26" fmla="*/ 23801 w 142"/>
                  <a:gd name="T27" fmla="*/ 18762 h 137"/>
                  <a:gd name="T28" fmla="*/ 0 w 142"/>
                  <a:gd name="T29" fmla="*/ 22842 h 137"/>
                  <a:gd name="T30" fmla="*/ 12706 w 142"/>
                  <a:gd name="T31" fmla="*/ 26689 h 137"/>
                  <a:gd name="T32" fmla="*/ 59586 w 142"/>
                  <a:gd name="T33" fmla="*/ 30876 h 137"/>
                  <a:gd name="T34" fmla="*/ 136617 w 142"/>
                  <a:gd name="T35" fmla="*/ 33046 h 137"/>
                  <a:gd name="T36" fmla="*/ 224101 w 142"/>
                  <a:gd name="T37" fmla="*/ 35200 h 137"/>
                  <a:gd name="T38" fmla="*/ 308067 w 142"/>
                  <a:gd name="T39" fmla="*/ 37490 h 137"/>
                  <a:gd name="T40" fmla="*/ 404946 w 142"/>
                  <a:gd name="T41" fmla="*/ 39157 h 137"/>
                  <a:gd name="T42" fmla="*/ 517209 w 142"/>
                  <a:gd name="T43" fmla="*/ 40872 h 137"/>
                  <a:gd name="T44" fmla="*/ 648148 w 142"/>
                  <a:gd name="T45" fmla="*/ 42203 h 137"/>
                  <a:gd name="T46" fmla="*/ 758561 w 142"/>
                  <a:gd name="T47" fmla="*/ 42812 h 137"/>
                  <a:gd name="T48" fmla="*/ 898016 w 142"/>
                  <a:gd name="T49" fmla="*/ 43064 h 137"/>
                  <a:gd name="T50" fmla="*/ 1041742 w 142"/>
                  <a:gd name="T51" fmla="*/ 42812 h 137"/>
                  <a:gd name="T52" fmla="*/ 1153953 w 142"/>
                  <a:gd name="T53" fmla="*/ 40872 h 137"/>
                  <a:gd name="T54" fmla="*/ 1252834 w 142"/>
                  <a:gd name="T55" fmla="*/ 38368 h 137"/>
                  <a:gd name="T56" fmla="*/ 1349411 w 142"/>
                  <a:gd name="T57" fmla="*/ 35200 h 137"/>
                  <a:gd name="T58" fmla="*/ 1434321 w 142"/>
                  <a:gd name="T59" fmla="*/ 31535 h 137"/>
                  <a:gd name="T60" fmla="*/ 1521464 w 142"/>
                  <a:gd name="T61" fmla="*/ 28315 h 137"/>
                  <a:gd name="T62" fmla="*/ 1629711 w 142"/>
                  <a:gd name="T63" fmla="*/ 24754 h 137"/>
                  <a:gd name="T64" fmla="*/ 1741968 w 142"/>
                  <a:gd name="T65" fmla="*/ 22334 h 1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42"/>
                  <a:gd name="T100" fmla="*/ 0 h 137"/>
                  <a:gd name="T101" fmla="*/ 142 w 142"/>
                  <a:gd name="T102" fmla="*/ 137 h 13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42" h="137">
                    <a:moveTo>
                      <a:pt x="142" y="71"/>
                    </a:moveTo>
                    <a:lnTo>
                      <a:pt x="130" y="62"/>
                    </a:lnTo>
                    <a:lnTo>
                      <a:pt x="116" y="54"/>
                    </a:lnTo>
                    <a:lnTo>
                      <a:pt x="102" y="46"/>
                    </a:lnTo>
                    <a:lnTo>
                      <a:pt x="89" y="37"/>
                    </a:lnTo>
                    <a:lnTo>
                      <a:pt x="76" y="29"/>
                    </a:lnTo>
                    <a:lnTo>
                      <a:pt x="63" y="20"/>
                    </a:lnTo>
                    <a:lnTo>
                      <a:pt x="50" y="11"/>
                    </a:lnTo>
                    <a:lnTo>
                      <a:pt x="39" y="0"/>
                    </a:lnTo>
                    <a:lnTo>
                      <a:pt x="31" y="12"/>
                    </a:lnTo>
                    <a:lnTo>
                      <a:pt x="23" y="23"/>
                    </a:lnTo>
                    <a:lnTo>
                      <a:pt x="15" y="35"/>
                    </a:lnTo>
                    <a:lnTo>
                      <a:pt x="8" y="47"/>
                    </a:lnTo>
                    <a:lnTo>
                      <a:pt x="2" y="60"/>
                    </a:lnTo>
                    <a:lnTo>
                      <a:pt x="0" y="73"/>
                    </a:lnTo>
                    <a:lnTo>
                      <a:pt x="1" y="85"/>
                    </a:lnTo>
                    <a:lnTo>
                      <a:pt x="5" y="98"/>
                    </a:lnTo>
                    <a:lnTo>
                      <a:pt x="11" y="105"/>
                    </a:lnTo>
                    <a:lnTo>
                      <a:pt x="18" y="112"/>
                    </a:lnTo>
                    <a:lnTo>
                      <a:pt x="25" y="119"/>
                    </a:lnTo>
                    <a:lnTo>
                      <a:pt x="33" y="125"/>
                    </a:lnTo>
                    <a:lnTo>
                      <a:pt x="42" y="130"/>
                    </a:lnTo>
                    <a:lnTo>
                      <a:pt x="53" y="134"/>
                    </a:lnTo>
                    <a:lnTo>
                      <a:pt x="62" y="136"/>
                    </a:lnTo>
                    <a:lnTo>
                      <a:pt x="73" y="137"/>
                    </a:lnTo>
                    <a:lnTo>
                      <a:pt x="85" y="136"/>
                    </a:lnTo>
                    <a:lnTo>
                      <a:pt x="94" y="130"/>
                    </a:lnTo>
                    <a:lnTo>
                      <a:pt x="102" y="122"/>
                    </a:lnTo>
                    <a:lnTo>
                      <a:pt x="110" y="112"/>
                    </a:lnTo>
                    <a:lnTo>
                      <a:pt x="117" y="100"/>
                    </a:lnTo>
                    <a:lnTo>
                      <a:pt x="124" y="90"/>
                    </a:lnTo>
                    <a:lnTo>
                      <a:pt x="133" y="79"/>
                    </a:lnTo>
                    <a:lnTo>
                      <a:pt x="142" y="71"/>
                    </a:lnTo>
                    <a:close/>
                  </a:path>
                </a:pathLst>
              </a:custGeom>
              <a:solidFill>
                <a:srgbClr val="FFB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fontAlgn="base" hangingPunct="0">
                  <a:spcBef>
                    <a:spcPct val="0"/>
                  </a:spcBef>
                  <a:spcAft>
                    <a:spcPct val="0"/>
                  </a:spcAft>
                </a:pPr>
                <a:endParaRPr lang="fr-CA" sz="1350">
                  <a:solidFill>
                    <a:srgbClr val="000000"/>
                  </a:solidFill>
                </a:endParaRPr>
              </a:p>
            </p:txBody>
          </p:sp>
        </p:grpSp>
        <p:sp>
          <p:nvSpPr>
            <p:cNvPr id="58" name="Rectangle 38"/>
            <p:cNvSpPr>
              <a:spLocks noChangeArrowheads="1"/>
            </p:cNvSpPr>
            <p:nvPr/>
          </p:nvSpPr>
          <p:spPr bwMode="auto">
            <a:xfrm>
              <a:off x="126" y="2338"/>
              <a:ext cx="1384" cy="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0"/>
                </a:spcBef>
                <a:spcAft>
                  <a:spcPct val="0"/>
                </a:spcAft>
                <a:buFontTx/>
                <a:buNone/>
              </a:pPr>
              <a:r>
                <a:rPr lang="en-US" altLang="fr-FR" sz="1350" b="1">
                  <a:solidFill>
                    <a:srgbClr val="000000"/>
                  </a:solidFill>
                </a:rPr>
                <a:t>CONSIGNER</a:t>
              </a:r>
              <a:br>
                <a:rPr lang="en-US" altLang="fr-FR" sz="1350">
                  <a:solidFill>
                    <a:srgbClr val="000000"/>
                  </a:solidFill>
                </a:rPr>
              </a:br>
              <a:r>
                <a:rPr lang="fr-CA" altLang="fr-FR" sz="1350">
                  <a:solidFill>
                    <a:srgbClr val="000000"/>
                  </a:solidFill>
                </a:rPr>
                <a:t>ce qu’ils lisent, entendent et voient</a:t>
              </a:r>
            </a:p>
            <a:p>
              <a:pPr algn="ctr" fontAlgn="base">
                <a:spcBef>
                  <a:spcPct val="0"/>
                </a:spcBef>
                <a:spcAft>
                  <a:spcPct val="0"/>
                </a:spcAft>
                <a:buFontTx/>
                <a:buNone/>
              </a:pPr>
              <a:endParaRPr lang="fr-CA" altLang="fr-FR" sz="1350">
                <a:solidFill>
                  <a:srgbClr val="000000"/>
                </a:solidFill>
              </a:endParaRPr>
            </a:p>
          </p:txBody>
        </p:sp>
      </p:grpSp>
      <p:sp>
        <p:nvSpPr>
          <p:cNvPr id="3" name="ZoneTexte 2">
            <a:extLst>
              <a:ext uri="{FF2B5EF4-FFF2-40B4-BE49-F238E27FC236}">
                <a16:creationId xmlns:a16="http://schemas.microsoft.com/office/drawing/2014/main" id="{86EF13A4-5355-4504-99D9-CD19D57BB6DC}"/>
              </a:ext>
            </a:extLst>
          </p:cNvPr>
          <p:cNvSpPr txBox="1"/>
          <p:nvPr/>
        </p:nvSpPr>
        <p:spPr>
          <a:xfrm>
            <a:off x="6953635" y="1785065"/>
            <a:ext cx="4546290" cy="4093428"/>
          </a:xfrm>
          <a:prstGeom prst="rect">
            <a:avLst/>
          </a:prstGeom>
          <a:noFill/>
        </p:spPr>
        <p:txBody>
          <a:bodyPr wrap="square" rtlCol="0">
            <a:spAutoFit/>
          </a:bodyPr>
          <a:lstStyle/>
          <a:p>
            <a:r>
              <a:rPr lang="fr-CA" sz="2000"/>
              <a:t>Il est demandé de parler des :</a:t>
            </a:r>
          </a:p>
          <a:p>
            <a:endParaRPr lang="fr-CA" sz="2000"/>
          </a:p>
          <a:p>
            <a:pPr marL="342900" indent="-342900">
              <a:buAutoNum type="alphaUcPeriod"/>
            </a:pPr>
            <a:r>
              <a:rPr lang="fr-CA" sz="2000"/>
              <a:t>Documents d’orientation (ex: cadre de référence, offre de service, PPR, etc.)</a:t>
            </a:r>
          </a:p>
          <a:p>
            <a:pPr marL="342900" indent="-342900">
              <a:buAutoNum type="alphaUcPeriod"/>
            </a:pPr>
            <a:r>
              <a:rPr lang="fr-CA" sz="2000"/>
              <a:t>Modalités d’appropriation des équipes (ex: comités, SVO, formation, </a:t>
            </a:r>
            <a:r>
              <a:rPr lang="fr-CA" sz="2000" err="1"/>
              <a:t>etc</a:t>
            </a:r>
            <a:r>
              <a:rPr lang="fr-CA" sz="2000"/>
              <a:t>)</a:t>
            </a:r>
          </a:p>
          <a:p>
            <a:pPr marL="342900" indent="-342900">
              <a:buAutoNum type="alphaUcPeriod"/>
            </a:pPr>
            <a:r>
              <a:rPr lang="fr-CA" sz="2000"/>
              <a:t>Modalités de mise en application/étapes du plan d’action tactique/opérationnel</a:t>
            </a:r>
          </a:p>
          <a:p>
            <a:pPr marL="342900" indent="-342900">
              <a:buAutoNum type="alphaUcPeriod"/>
            </a:pPr>
            <a:r>
              <a:rPr lang="fr-CA" sz="2000"/>
              <a:t>Implication des usagers et proches</a:t>
            </a:r>
          </a:p>
          <a:p>
            <a:pPr marL="342900" indent="-342900">
              <a:buAutoNum type="alphaUcPeriod"/>
            </a:pPr>
            <a:r>
              <a:rPr lang="fr-CA" sz="2000"/>
              <a:t>Évaluation/mesure de l’impact</a:t>
            </a:r>
          </a:p>
        </p:txBody>
      </p:sp>
    </p:spTree>
    <p:extLst>
      <p:ext uri="{BB962C8B-B14F-4D97-AF65-F5344CB8AC3E}">
        <p14:creationId xmlns:p14="http://schemas.microsoft.com/office/powerpoint/2010/main" val="420569107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4"/>
</p:tagLst>
</file>

<file path=ppt/tags/tag11.xml><?xml version="1.0" encoding="utf-8"?>
<p:tagLst xmlns:a="http://schemas.openxmlformats.org/drawingml/2006/main" xmlns:r="http://schemas.openxmlformats.org/officeDocument/2006/relationships" xmlns:p="http://schemas.openxmlformats.org/presentationml/2006/main">
  <p:tag name="NUM" val="2"/>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3.xml><?xml version="1.0" encoding="utf-8"?>
<p:tagLst xmlns:a="http://schemas.openxmlformats.org/drawingml/2006/main" xmlns:r="http://schemas.openxmlformats.org/officeDocument/2006/relationships" xmlns:p="http://schemas.openxmlformats.org/presentationml/2006/main">
  <p:tag name="NUM" val="3"/>
</p:tagLst>
</file>

<file path=ppt/tags/tag4.xml><?xml version="1.0" encoding="utf-8"?>
<p:tagLst xmlns:a="http://schemas.openxmlformats.org/drawingml/2006/main" xmlns:r="http://schemas.openxmlformats.org/officeDocument/2006/relationships" xmlns:p="http://schemas.openxmlformats.org/presentationml/2006/main">
  <p:tag name="NUM" val="1"/>
</p:tagLst>
</file>

<file path=ppt/tags/tag5.xml><?xml version="1.0" encoding="utf-8"?>
<p:tagLst xmlns:a="http://schemas.openxmlformats.org/drawingml/2006/main" xmlns:r="http://schemas.openxmlformats.org/officeDocument/2006/relationships" xmlns:p="http://schemas.openxmlformats.org/presentationml/2006/main">
  <p:tag name="NUM" val="2"/>
</p:tagLst>
</file>

<file path=ppt/tags/tag6.xml><?xml version="1.0" encoding="utf-8"?>
<p:tagLst xmlns:a="http://schemas.openxmlformats.org/drawingml/2006/main" xmlns:r="http://schemas.openxmlformats.org/officeDocument/2006/relationships" xmlns:p="http://schemas.openxmlformats.org/presentationml/2006/main">
  <p:tag name="NUM" val="3"/>
</p:tagLst>
</file>

<file path=ppt/tags/tag7.xml><?xml version="1.0" encoding="utf-8"?>
<p:tagLst xmlns:a="http://schemas.openxmlformats.org/drawingml/2006/main" xmlns:r="http://schemas.openxmlformats.org/officeDocument/2006/relationships" xmlns:p="http://schemas.openxmlformats.org/presentationml/2006/main">
  <p:tag name="NUM" val="1"/>
</p:tagLst>
</file>

<file path=ppt/tags/tag8.xml><?xml version="1.0" encoding="utf-8"?>
<p:tagLst xmlns:a="http://schemas.openxmlformats.org/drawingml/2006/main" xmlns:r="http://schemas.openxmlformats.org/officeDocument/2006/relationships" xmlns:p="http://schemas.openxmlformats.org/presentationml/2006/main">
  <p:tag name="NUM" val="2"/>
</p:tagLst>
</file>

<file path=ppt/tags/tag9.xml><?xml version="1.0" encoding="utf-8"?>
<p:tagLst xmlns:a="http://schemas.openxmlformats.org/drawingml/2006/main" xmlns:r="http://schemas.openxmlformats.org/officeDocument/2006/relationships" xmlns:p="http://schemas.openxmlformats.org/presentationml/2006/main">
  <p:tag name="NUM" val="3"/>
</p:tagLst>
</file>

<file path=ppt/theme/theme1.xml><?xml version="1.0" encoding="utf-8"?>
<a:theme xmlns:a="http://schemas.openxmlformats.org/drawingml/2006/main" name="CIUSSS_vert">
  <a:themeElements>
    <a:clrScheme name="CIUSSS_vert">
      <a:dk1>
        <a:srgbClr val="181817"/>
      </a:dk1>
      <a:lt1>
        <a:sysClr val="window" lastClr="FFFFFF"/>
      </a:lt1>
      <a:dk2>
        <a:srgbClr val="181817"/>
      </a:dk2>
      <a:lt2>
        <a:srgbClr val="81C731"/>
      </a:lt2>
      <a:accent1>
        <a:srgbClr val="DB1A00"/>
      </a:accent1>
      <a:accent2>
        <a:srgbClr val="F79200"/>
      </a:accent2>
      <a:accent3>
        <a:srgbClr val="0871D9"/>
      </a:accent3>
      <a:accent4>
        <a:srgbClr val="767171"/>
      </a:accent4>
      <a:accent5>
        <a:srgbClr val="00858C"/>
      </a:accent5>
      <a:accent6>
        <a:srgbClr val="00B6BA"/>
      </a:accent6>
      <a:hlink>
        <a:srgbClr val="3333FF"/>
      </a:hlink>
      <a:folHlink>
        <a:srgbClr val="00FFFF"/>
      </a:folHlink>
    </a:clrScheme>
    <a:fontScheme name="CIUSSS">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IUSSS_vert" id="{89F5D3F7-0491-4D3C-913E-278B865B2704}" vid="{C8CA2958-132F-4BAF-ACEE-64011AA3BB49}"/>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IUSSS_vert">
    <a:dk1>
      <a:srgbClr val="181817"/>
    </a:dk1>
    <a:lt1>
      <a:sysClr val="window" lastClr="FFFFFF"/>
    </a:lt1>
    <a:dk2>
      <a:srgbClr val="181817"/>
    </a:dk2>
    <a:lt2>
      <a:srgbClr val="81C731"/>
    </a:lt2>
    <a:accent1>
      <a:srgbClr val="DB1A00"/>
    </a:accent1>
    <a:accent2>
      <a:srgbClr val="F79200"/>
    </a:accent2>
    <a:accent3>
      <a:srgbClr val="0871D9"/>
    </a:accent3>
    <a:accent4>
      <a:srgbClr val="767171"/>
    </a:accent4>
    <a:accent5>
      <a:srgbClr val="00858C"/>
    </a:accent5>
    <a:accent6>
      <a:srgbClr val="00B6BA"/>
    </a:accent6>
    <a:hlink>
      <a:srgbClr val="3333FF"/>
    </a:hlink>
    <a:folHlink>
      <a:srgbClr val="00FFFF"/>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6386B550C29754A9C04031F09771539" ma:contentTypeVersion="16" ma:contentTypeDescription="Create a new document." ma:contentTypeScope="" ma:versionID="366b4774537c86e4b39ce0a84a91ec10">
  <xsd:schema xmlns:xsd="http://www.w3.org/2001/XMLSchema" xmlns:xs="http://www.w3.org/2001/XMLSchema" xmlns:p="http://schemas.microsoft.com/office/2006/metadata/properties" xmlns:ns2="48a2f1a1-29b0-455d-a812-d9897c165094" xmlns:ns3="bfa1c1a7-2bae-4087-8785-c99a5198179f" targetNamespace="http://schemas.microsoft.com/office/2006/metadata/properties" ma:root="true" ma:fieldsID="96473b83f1e5a4a57ce1f6e07f3806e2" ns2:_="" ns3:_="">
    <xsd:import namespace="48a2f1a1-29b0-455d-a812-d9897c165094"/>
    <xsd:import namespace="bfa1c1a7-2bae-4087-8785-c99a5198179f"/>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3:SharedWithUsers" minOccurs="0"/>
                <xsd:element ref="ns3:SharedWithDetails"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a2f1a1-29b0-455d-a812-d9897c16509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20125e5a-fbbd-4a39-926c-a359310fd25f"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MediaServiceLocation" ma:index="20" nillable="true" ma:displayName="Location" ma:indexed="true" ma:internalName="MediaServiceLocation" ma:readOnly="true">
      <xsd:simpleType>
        <xsd:restriction base="dms:Text"/>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fa1c1a7-2bae-4087-8785-c99a5198179f"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14d884c0-e648-464e-81df-979c48ec6550}" ma:internalName="TaxCatchAll" ma:showField="CatchAllData" ma:web="bfa1c1a7-2bae-4087-8785-c99a5198179f">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bfa1c1a7-2bae-4087-8785-c99a5198179f" xsi:nil="true"/>
    <lcf76f155ced4ddcb4097134ff3c332f xmlns="48a2f1a1-29b0-455d-a812-d9897c165094">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E4A65F9-7E18-4351-A9D9-A5CA52BF500F}">
  <ds:schemaRefs>
    <ds:schemaRef ds:uri="48a2f1a1-29b0-455d-a812-d9897c165094"/>
    <ds:schemaRef ds:uri="bfa1c1a7-2bae-4087-8785-c99a5198179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AC704715-6DBC-4B85-9C46-CCE614EFBFC0}">
  <ds:schemaRefs>
    <ds:schemaRef ds:uri="48a2f1a1-29b0-455d-a812-d9897c165094"/>
    <ds:schemaRef ds:uri="bfa1c1a7-2bae-4087-8785-c99a5198179f"/>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B7677DB2-F405-4F20-9C6D-4E90ADD086C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Grand écran</PresentationFormat>
  <Slides>16</Slides>
  <Notes>13</Notes>
  <HiddenSlides>0</HiddenSlides>
  <ScaleCrop>false</ScaleCrop>
  <HeadingPairs>
    <vt:vector size="4" baseType="variant">
      <vt:variant>
        <vt:lpstr>Thème</vt:lpstr>
      </vt:variant>
      <vt:variant>
        <vt:i4>1</vt:i4>
      </vt:variant>
      <vt:variant>
        <vt:lpstr>Titres des diapositives</vt:lpstr>
      </vt:variant>
      <vt:variant>
        <vt:i4>16</vt:i4>
      </vt:variant>
    </vt:vector>
  </HeadingPairs>
  <TitlesOfParts>
    <vt:vector size="17" baseType="lpstr">
      <vt:lpstr>CIUSSS_vert</vt:lpstr>
      <vt:lpstr>Démarche d’amélioration continue de la qualité – agrément Préparation à la visite </vt:lpstr>
      <vt:lpstr>Plan de la présentation</vt:lpstr>
      <vt:lpstr>1. Le cycle 2023-2027 – Séquence 1</vt:lpstr>
      <vt:lpstr>Séquence 1 Manuel d’évaluation</vt:lpstr>
      <vt:lpstr>8 dimensions de la qualité</vt:lpstr>
      <vt:lpstr>2. La visite d’agrément  du 7 au 11 octobre 2024</vt:lpstr>
      <vt:lpstr>Liste des visiteurs Répartition des chapitres par visiteur</vt:lpstr>
      <vt:lpstr>Installations visitées</vt:lpstr>
      <vt:lpstr>Préparer vos présentations et vos exemples concrets</vt:lpstr>
      <vt:lpstr>3. Préparons-nous !</vt:lpstr>
      <vt:lpstr>En préparation de la visite :  Vos incontournables !  </vt:lpstr>
      <vt:lpstr>Activités planifiées</vt:lpstr>
      <vt:lpstr>En préparation de la visite :  En complément</vt:lpstr>
      <vt:lpstr>Vos outils</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Démarche d’amélioration continue – Agrément</dc:title>
  <dc:creator>Laurent Dgp</dc:creator>
  <cp:revision>4</cp:revision>
  <cp:lastPrinted>2023-03-21T15:32:23Z</cp:lastPrinted>
  <dcterms:created xsi:type="dcterms:W3CDTF">2019-09-14T17:31:10Z</dcterms:created>
  <dcterms:modified xsi:type="dcterms:W3CDTF">2024-09-16T13:31:49Z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0x01010086386B550C29754A9C04031F09771539</vt:lpwstr>
  </property>
  <property fmtid="{D5CDD505-2E9C-101B-9397-08002B2CF9AE}" pid="3" name="Order">
    <vt:r8>220000</vt:r8>
  </property>
  <property fmtid="{D5CDD505-2E9C-101B-9397-08002B2CF9AE}" pid="4" name="_ExtendedDescription">
    <vt:lpwstr/>
  </property>
  <property fmtid="{D5CDD505-2E9C-101B-9397-08002B2CF9AE}" pid="5" name="ComplianceAssetId">
    <vt:lpwstr/>
  </property>
  <property fmtid="{D5CDD505-2E9C-101B-9397-08002B2CF9AE}" pid="6" name="TriggerFlowInfo">
    <vt:lpwstr/>
  </property>
  <property fmtid="{D5CDD505-2E9C-101B-9397-08002B2CF9AE}" pid="7" name="MSIP_Label_6a7d8d5d-78e2-4a62-9fcd-016eb5e4c57c_Enabled">
    <vt:lpwstr>true</vt:lpwstr>
  </property>
  <property fmtid="{D5CDD505-2E9C-101B-9397-08002B2CF9AE}" pid="8" name="MSIP_Label_6a7d8d5d-78e2-4a62-9fcd-016eb5e4c57c_SetDate">
    <vt:lpwstr>2022-03-30T19:59:36Z</vt:lpwstr>
  </property>
  <property fmtid="{D5CDD505-2E9C-101B-9397-08002B2CF9AE}" pid="9" name="MSIP_Label_6a7d8d5d-78e2-4a62-9fcd-016eb5e4c57c_Method">
    <vt:lpwstr>Standard</vt:lpwstr>
  </property>
  <property fmtid="{D5CDD505-2E9C-101B-9397-08002B2CF9AE}" pid="10" name="MSIP_Label_6a7d8d5d-78e2-4a62-9fcd-016eb5e4c57c_Name">
    <vt:lpwstr>Général</vt:lpwstr>
  </property>
  <property fmtid="{D5CDD505-2E9C-101B-9397-08002B2CF9AE}" pid="11" name="MSIP_Label_6a7d8d5d-78e2-4a62-9fcd-016eb5e4c57c_SiteId">
    <vt:lpwstr>06e1fe28-5f8b-4075-bf6c-ae24be1a7992</vt:lpwstr>
  </property>
  <property fmtid="{D5CDD505-2E9C-101B-9397-08002B2CF9AE}" pid="12" name="MSIP_Label_6a7d8d5d-78e2-4a62-9fcd-016eb5e4c57c_ActionId">
    <vt:lpwstr>973c882e-e12b-42e8-bdb8-5d3265e9b688</vt:lpwstr>
  </property>
  <property fmtid="{D5CDD505-2E9C-101B-9397-08002B2CF9AE}" pid="13" name="MSIP_Label_6a7d8d5d-78e2-4a62-9fcd-016eb5e4c57c_ContentBits">
    <vt:lpwstr>0</vt:lpwstr>
  </property>
  <property fmtid="{D5CDD505-2E9C-101B-9397-08002B2CF9AE}" pid="14" name="MediaServiceImageTags">
    <vt:lpwstr/>
  </property>
</Properties>
</file>