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858" r:id="rId6"/>
    <p:sldId id="859" r:id="rId7"/>
    <p:sldId id="913" r:id="rId8"/>
    <p:sldId id="346" r:id="rId9"/>
    <p:sldId id="349" r:id="rId10"/>
    <p:sldId id="351"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912" r:id="rId29"/>
    <p:sldId id="914" r:id="rId30"/>
    <p:sldId id="310" r:id="rId31"/>
    <p:sldId id="25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C8A8996-A480-439C-AC83-189EEB9A9B70}">
          <p14:sldIdLst>
            <p14:sldId id="256"/>
            <p14:sldId id="858"/>
            <p14:sldId id="859"/>
            <p14:sldId id="913"/>
            <p14:sldId id="346"/>
            <p14:sldId id="349"/>
            <p14:sldId id="351"/>
            <p14:sldId id="353"/>
            <p14:sldId id="354"/>
            <p14:sldId id="355"/>
            <p14:sldId id="356"/>
            <p14:sldId id="357"/>
            <p14:sldId id="358"/>
            <p14:sldId id="359"/>
            <p14:sldId id="360"/>
            <p14:sldId id="361"/>
            <p14:sldId id="362"/>
            <p14:sldId id="363"/>
            <p14:sldId id="364"/>
            <p14:sldId id="365"/>
            <p14:sldId id="366"/>
            <p14:sldId id="367"/>
            <p14:sldId id="368"/>
            <p14:sldId id="369"/>
            <p14:sldId id="912"/>
            <p14:sldId id="914"/>
            <p14:sldId id="310"/>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56F03-6140-F0EE-74D4-95A1928D2A0A}" name="Sabrina Primiano (CIUSSS EMTL)" initials="SE" userId="S::sabrina.primiano.cemtl@ssss.gouv.qc.ca::8c94ec3d-4aaf-420d-b9ea-a508e632c4b0" providerId="AD"/>
  <p188:author id="{E6EB170E-451C-6A31-CA97-432D28173694}" name="SANDRA MICHEL" initials="SM" userId="SANDRA MICHEL" providerId="None"/>
  <p188:author id="{FA9A0B16-7732-547C-860F-E6385BB8F5C6}" name="Marcela Fuentes Aguilar (CIUSSS EMTL)" initials="ME" userId="S::marcela.fuentes.aguilar.cemtl@ssss.gouv.qc.ca::8a07b489-2822-42f8-8a77-3c79a14df4fe" providerId="AD"/>
  <p188:author id="{43A3E8DC-2154-9268-FEB8-110E816E5A18}" name="Pascal Robichaud (CIUSSS EMTL DRT)" initials="PD" userId="S::pascal.robichaud.cemtl@ssss.gouv.qc.ca::1c6b1323-a29b-4ccf-abb8-f503884cd3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RA MICHEL" initials="SM" lastIdx="1" clrIdx="0">
    <p:extLst>
      <p:ext uri="{19B8F6BF-5375-455C-9EA6-DF929625EA0E}">
        <p15:presenceInfo xmlns:p15="http://schemas.microsoft.com/office/powerpoint/2012/main" userId="SANDRA MICH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A00"/>
    <a:srgbClr val="DB001A"/>
    <a:srgbClr val="DBF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5AA69-4BE8-4B97-959C-A6FC3B73993B}" v="32" dt="2024-09-30T03:19:22.741"/>
    <p1510:client id="{C91ACC52-44A8-6F17-62AE-0A20EF323F21}" v="134" dt="2024-09-30T03:35:51.9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1" autoAdjust="0"/>
  </p:normalViewPr>
  <p:slideViewPr>
    <p:cSldViewPr snapToGrid="0">
      <p:cViewPr varScale="1">
        <p:scale>
          <a:sx n="103" d="100"/>
          <a:sy n="103" d="100"/>
        </p:scale>
        <p:origin x="792" y="13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E6830-E211-4952-AA22-10359FDA91EE}" type="datetimeFigureOut">
              <a:rPr lang="fr-FR"/>
              <a:t>30/09/2024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AE19F-1362-4CFB-ACCD-155E0A2639F0}" type="slidenum">
              <a:rPr lang="fr-FR"/>
              <a:t>‹N°›</a:t>
            </a:fld>
            <a:endParaRPr lang="fr-FR"/>
          </a:p>
        </p:txBody>
      </p:sp>
    </p:spTree>
    <p:extLst>
      <p:ext uri="{BB962C8B-B14F-4D97-AF65-F5344CB8AC3E}">
        <p14:creationId xmlns:p14="http://schemas.microsoft.com/office/powerpoint/2010/main" val="283781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401FE4D-3E8A-44FA-A907-674F022E5614}" type="slidenum">
              <a:rPr lang="fr-CA" smtClean="0"/>
              <a:t>1</a:t>
            </a:fld>
            <a:endParaRPr lang="fr-CA"/>
          </a:p>
        </p:txBody>
      </p:sp>
    </p:spTree>
    <p:extLst>
      <p:ext uri="{BB962C8B-B14F-4D97-AF65-F5344CB8AC3E}">
        <p14:creationId xmlns:p14="http://schemas.microsoft.com/office/powerpoint/2010/main" val="179261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a:p>
        </p:txBody>
      </p:sp>
      <p:sp>
        <p:nvSpPr>
          <p:cNvPr id="4" name="Espace réservé du numéro de diapositive 3"/>
          <p:cNvSpPr>
            <a:spLocks noGrp="1"/>
          </p:cNvSpPr>
          <p:nvPr>
            <p:ph type="sldNum" sz="quarter" idx="10"/>
          </p:nvPr>
        </p:nvSpPr>
        <p:spPr/>
        <p:txBody>
          <a:bodyPr/>
          <a:lstStyle/>
          <a:p>
            <a:pPr defTabSz="861273">
              <a:defRPr/>
            </a:pPr>
            <a:fld id="{6401FE4D-3E8A-44FA-A907-674F022E5614}" type="slidenum">
              <a:rPr lang="fr-CA">
                <a:solidFill>
                  <a:prstClr val="black"/>
                </a:solidFill>
                <a:latin typeface="Calibri" panose="020F0502020204030204"/>
              </a:rPr>
              <a:pPr defTabSz="861273">
                <a:defRPr/>
              </a:pPr>
              <a:t>2</a:t>
            </a:fld>
            <a:endParaRPr lang="fr-CA">
              <a:solidFill>
                <a:prstClr val="black"/>
              </a:solidFill>
              <a:latin typeface="Calibri" panose="020F0502020204030204"/>
            </a:endParaRPr>
          </a:p>
        </p:txBody>
      </p:sp>
    </p:spTree>
    <p:extLst>
      <p:ext uri="{BB962C8B-B14F-4D97-AF65-F5344CB8AC3E}">
        <p14:creationId xmlns:p14="http://schemas.microsoft.com/office/powerpoint/2010/main" val="16062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Exemples d’outils qui peuvent être partagés dans vos SVO:</a:t>
            </a:r>
          </a:p>
          <a:p>
            <a:r>
              <a:rPr lang="fr-CA"/>
              <a:t>-RDV Qualité</a:t>
            </a:r>
          </a:p>
          <a:p>
            <a:r>
              <a:rPr lang="fr-CA"/>
              <a:t>-</a:t>
            </a:r>
            <a:r>
              <a:rPr lang="fr-CA" b="1"/>
              <a:t>Scan ton environnement</a:t>
            </a:r>
          </a:p>
          <a:p>
            <a:r>
              <a:rPr lang="fr-CA"/>
              <a:t>-Fiches POR</a:t>
            </a:r>
          </a:p>
          <a:p>
            <a:r>
              <a:rPr lang="fr-CA"/>
              <a:t>-Bulletin d’amélioration continue</a:t>
            </a:r>
          </a:p>
          <a:p>
            <a:r>
              <a:rPr lang="fr-CA"/>
              <a:t>-Marche qualité</a:t>
            </a:r>
          </a:p>
          <a:p>
            <a:endParaRPr lang="fr-CA"/>
          </a:p>
          <a:p>
            <a:r>
              <a:rPr lang="fr-CA"/>
              <a:t>Promotion de la marche qualité:</a:t>
            </a:r>
          </a:p>
          <a:p>
            <a:r>
              <a:rPr lang="fr-CA"/>
              <a:t>-Topo du PDG</a:t>
            </a:r>
          </a:p>
          <a:p>
            <a:r>
              <a:rPr lang="fr-CA"/>
              <a:t>-NDS</a:t>
            </a:r>
          </a:p>
          <a:p>
            <a:r>
              <a:rPr lang="fr-CA"/>
              <a:t>-Intranet</a:t>
            </a:r>
          </a:p>
          <a:p>
            <a:endParaRPr lang="fr-CA"/>
          </a:p>
          <a:p>
            <a:r>
              <a:rPr lang="fr-CA"/>
              <a:t>Thématiques mensuelles des marches qualité:</a:t>
            </a:r>
          </a:p>
          <a:p>
            <a:r>
              <a:rPr lang="fr-CA"/>
              <a:t>-Carrousel</a:t>
            </a:r>
          </a:p>
          <a:p>
            <a:r>
              <a:rPr lang="fr-CA"/>
              <a:t>-RDV Qualité</a:t>
            </a:r>
          </a:p>
          <a:p>
            <a:r>
              <a:rPr lang="fr-CA"/>
              <a:t>-Le Bref</a:t>
            </a:r>
          </a:p>
          <a:p>
            <a:endParaRPr lang="fr-CA"/>
          </a:p>
          <a:p>
            <a:r>
              <a:rPr lang="fr-CA"/>
              <a:t>On vous enverra le bulletin d’amélioration continue (mercredi)</a:t>
            </a:r>
          </a:p>
          <a:p>
            <a:r>
              <a:rPr lang="fr-CA"/>
              <a:t>Diffusion de l’horaire Agrément: dans les prochains jours</a:t>
            </a:r>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25</a:t>
            </a:fld>
            <a:endParaRPr lang="fr-CA"/>
          </a:p>
        </p:txBody>
      </p:sp>
    </p:spTree>
    <p:extLst>
      <p:ext uri="{BB962C8B-B14F-4D97-AF65-F5344CB8AC3E}">
        <p14:creationId xmlns:p14="http://schemas.microsoft.com/office/powerpoint/2010/main" val="287073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u="none" strike="noStrike" kern="1200" baseline="0">
                <a:solidFill>
                  <a:schemeClr val="tx1"/>
                </a:solidFill>
                <a:latin typeface="+mn-lt"/>
                <a:ea typeface="+mn-ea"/>
                <a:cs typeface="+mn-cs"/>
              </a:rPr>
              <a:t>Je propose de répondre aux questions qui nous sont parvenues par  …</a:t>
            </a:r>
            <a:endParaRPr lang="fr-CA"/>
          </a:p>
        </p:txBody>
      </p:sp>
      <p:sp>
        <p:nvSpPr>
          <p:cNvPr id="4" name="Espace réservé du numéro de diapositive 3"/>
          <p:cNvSpPr>
            <a:spLocks noGrp="1"/>
          </p:cNvSpPr>
          <p:nvPr>
            <p:ph type="sldNum" sz="quarter" idx="5"/>
          </p:nvPr>
        </p:nvSpPr>
        <p:spPr/>
        <p:txBody>
          <a:bodyPr/>
          <a:lstStyle/>
          <a:p>
            <a:fld id="{84AAE19F-1362-4CFB-ACCD-155E0A2639F0}" type="slidenum">
              <a:rPr lang="fr-FR" smtClean="0"/>
              <a:t>27</a:t>
            </a:fld>
            <a:endParaRPr lang="fr-FR"/>
          </a:p>
        </p:txBody>
      </p:sp>
    </p:spTree>
    <p:extLst>
      <p:ext uri="{BB962C8B-B14F-4D97-AF65-F5344CB8AC3E}">
        <p14:creationId xmlns:p14="http://schemas.microsoft.com/office/powerpoint/2010/main" val="359595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4AAE19F-1362-4CFB-ACCD-155E0A2639F0}" type="slidenum">
              <a:rPr lang="fr-FR"/>
              <a:t>28</a:t>
            </a:fld>
            <a:endParaRPr lang="fr-FR"/>
          </a:p>
        </p:txBody>
      </p:sp>
    </p:spTree>
    <p:extLst>
      <p:ext uri="{BB962C8B-B14F-4D97-AF65-F5344CB8AC3E}">
        <p14:creationId xmlns:p14="http://schemas.microsoft.com/office/powerpoint/2010/main" val="4177523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387"/>
          <a:stretch/>
        </p:blipFill>
        <p:spPr>
          <a:xfrm rot="4650061">
            <a:off x="-1566536" y="524580"/>
            <a:ext cx="5704711" cy="3957893"/>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3119" t="4746"/>
          <a:stretch/>
        </p:blipFill>
        <p:spPr>
          <a:xfrm rot="1796214">
            <a:off x="-653133" y="-316078"/>
            <a:ext cx="2530953" cy="3284568"/>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2024-09-30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506"/>
          <a:stretch/>
        </p:blipFill>
        <p:spPr>
          <a:xfrm>
            <a:off x="-115910" y="-103031"/>
            <a:ext cx="2608964" cy="4310184"/>
          </a:xfrm>
          <a:prstGeom prst="rect">
            <a:avLst/>
          </a:prstGeom>
        </p:spPr>
      </p:pic>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a:solidFill>
                  <a:schemeClr val="accent4"/>
                </a:solidFill>
                <a:cs typeface="Aharoni" panose="02010803020104030203" pitchFamily="2" charset="-79"/>
              </a:rPr>
              <a:t>CIUSSS </a:t>
            </a:r>
            <a:br>
              <a:rPr lang="fr-CA" b="1">
                <a:solidFill>
                  <a:schemeClr val="accent4"/>
                </a:solidFill>
                <a:cs typeface="Aharoni" panose="02010803020104030203" pitchFamily="2" charset="-79"/>
              </a:rPr>
            </a:br>
            <a:r>
              <a:rPr lang="fr-CA" sz="3200" b="1">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a:solidFill>
                  <a:schemeClr val="bg2"/>
                </a:solidFill>
                <a:cs typeface="Aharoni" panose="02010803020104030203" pitchFamily="2" charset="-79"/>
              </a:rPr>
              <a:t>www.ciusss-estmtl.gouv.qc.ca</a:t>
            </a:r>
            <a:endParaRPr lang="fr-CA" sz="3200" b="1">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06353"/>
            <a:ext cx="10515600" cy="39198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37" r="10464" b="57165"/>
          <a:stretch/>
        </p:blipFill>
        <p:spPr>
          <a:xfrm rot="6345719">
            <a:off x="-625418" y="-28019"/>
            <a:ext cx="2801291" cy="2107371"/>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178" t="7946"/>
          <a:stretch/>
        </p:blipFill>
        <p:spPr>
          <a:xfrm rot="3029273">
            <a:off x="9437" y="-1125274"/>
            <a:ext cx="2856306" cy="3426872"/>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3618" t="6280" b="15592"/>
          <a:stretch/>
        </p:blipFill>
        <p:spPr>
          <a:xfrm rot="20174779">
            <a:off x="-337565" y="4961261"/>
            <a:ext cx="1595153" cy="2222305"/>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5668" b="1568"/>
          <a:stretch/>
        </p:blipFill>
        <p:spPr>
          <a:xfrm rot="18071140">
            <a:off x="10237989" y="-660427"/>
            <a:ext cx="2266828" cy="2799846"/>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8601" t="37926"/>
          <a:stretch/>
        </p:blipFill>
        <p:spPr>
          <a:xfrm rot="1185234">
            <a:off x="-168494" y="-412687"/>
            <a:ext cx="2663946" cy="2141579"/>
          </a:xfrm>
          <a:prstGeom prst="rect">
            <a:avLst/>
          </a:prstGeom>
        </p:spPr>
      </p:pic>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7149" r="8122"/>
          <a:stretch/>
        </p:blipFill>
        <p:spPr>
          <a:xfrm rot="13224891">
            <a:off x="-392003" y="5714870"/>
            <a:ext cx="1722086" cy="1394445"/>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4021" b="7071"/>
          <a:stretch/>
        </p:blipFill>
        <p:spPr>
          <a:xfrm rot="7628708">
            <a:off x="10532801" y="-724033"/>
            <a:ext cx="1611539" cy="2061755"/>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2024-09-30</a:t>
            </a:fld>
            <a:endParaRPr lang="fr-CA"/>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tranetcemtl.cemtl.rtss.qc.ca/index.php?id=176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cemtl.cemtl.rtss.qc.ca/fileadmin/intranet/qualite-performance/Agrement/Fiches_POR/FicheVisite_PresentationHoraire_octobre2024_VF.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E3168-DA82-45FB-9B33-B7F1B634B1F4}"/>
              </a:ext>
            </a:extLst>
          </p:cNvPr>
          <p:cNvSpPr>
            <a:spLocks noGrp="1"/>
          </p:cNvSpPr>
          <p:nvPr>
            <p:ph type="ctrTitle"/>
            <p:custDataLst>
              <p:tags r:id="rId1"/>
            </p:custDataLst>
          </p:nvPr>
        </p:nvSpPr>
        <p:spPr>
          <a:xfrm>
            <a:off x="3243979" y="422031"/>
            <a:ext cx="8629362" cy="3094892"/>
          </a:xfrm>
        </p:spPr>
        <p:txBody>
          <a:bodyPr>
            <a:normAutofit/>
          </a:bodyPr>
          <a:lstStyle/>
          <a:p>
            <a:pPr algn="r"/>
            <a:r>
              <a:rPr lang="fr-CA" sz="4400" cap="small" dirty="0">
                <a:solidFill>
                  <a:srgbClr val="92D050"/>
                </a:solidFill>
              </a:rPr>
              <a:t>Démarche d’amélioration continue de la qualité – agrément</a:t>
            </a:r>
            <a:br>
              <a:rPr lang="fr-CA" sz="4900" cap="small" dirty="0">
                <a:solidFill>
                  <a:schemeClr val="bg2"/>
                </a:solidFill>
              </a:rPr>
            </a:br>
            <a:r>
              <a:rPr lang="fr-CA" sz="2000" dirty="0">
                <a:solidFill>
                  <a:schemeClr val="tx1"/>
                </a:solidFill>
              </a:rPr>
              <a:t>Prêt pour la visite– Leadership </a:t>
            </a:r>
            <a:br>
              <a:rPr lang="fr-CA" sz="3600" dirty="0">
                <a:solidFill>
                  <a:schemeClr val="bg2"/>
                </a:solidFill>
              </a:rPr>
            </a:br>
            <a:endParaRPr lang="fr-CA" sz="3600" cap="small" dirty="0">
              <a:solidFill>
                <a:schemeClr val="bg2"/>
              </a:solidFill>
            </a:endParaRPr>
          </a:p>
        </p:txBody>
      </p:sp>
      <p:sp>
        <p:nvSpPr>
          <p:cNvPr id="3" name="Subtítulo 2">
            <a:extLst>
              <a:ext uri="{FF2B5EF4-FFF2-40B4-BE49-F238E27FC236}">
                <a16:creationId xmlns:a16="http://schemas.microsoft.com/office/drawing/2014/main" id="{730C4499-E10D-4667-B277-3E50F00ECED8}"/>
              </a:ext>
            </a:extLst>
          </p:cNvPr>
          <p:cNvSpPr>
            <a:spLocks noGrp="1"/>
          </p:cNvSpPr>
          <p:nvPr>
            <p:ph type="subTitle" idx="1"/>
            <p:custDataLst>
              <p:tags r:id="rId2"/>
            </p:custDataLst>
          </p:nvPr>
        </p:nvSpPr>
        <p:spPr>
          <a:xfrm>
            <a:off x="3435928" y="3757757"/>
            <a:ext cx="8245464" cy="1584591"/>
          </a:xfrm>
        </p:spPr>
        <p:txBody>
          <a:bodyPr>
            <a:noAutofit/>
          </a:bodyPr>
          <a:lstStyle/>
          <a:p>
            <a:pPr algn="r" fontAlgn="base">
              <a:spcAft>
                <a:spcPct val="0"/>
              </a:spcAft>
              <a:buClr>
                <a:srgbClr val="81C731"/>
              </a:buClr>
            </a:pPr>
            <a:r>
              <a:rPr lang="fr-CA" altLang="fr-FR" sz="1800" dirty="0">
                <a:cs typeface="Arial" pitchFamily="34" charset="0"/>
              </a:rPr>
              <a:t>RDV qualité</a:t>
            </a:r>
          </a:p>
          <a:p>
            <a:pPr algn="r" fontAlgn="base">
              <a:spcAft>
                <a:spcPct val="0"/>
              </a:spcAft>
              <a:buClr>
                <a:srgbClr val="81C731"/>
              </a:buClr>
            </a:pPr>
            <a:r>
              <a:rPr lang="fr-CA" altLang="fr-FR" sz="1800" dirty="0">
                <a:cs typeface="Arial" pitchFamily="34" charset="0"/>
              </a:rPr>
              <a:t>30 septembre 2024</a:t>
            </a:r>
          </a:p>
          <a:p>
            <a:pPr algn="r" fontAlgn="base">
              <a:spcAft>
                <a:spcPct val="0"/>
              </a:spcAft>
              <a:buClr>
                <a:srgbClr val="81C731"/>
              </a:buClr>
            </a:pPr>
            <a:endParaRPr lang="fr-CA" altLang="fr-FR" sz="1800" b="1" dirty="0">
              <a:solidFill>
                <a:srgbClr val="FF0000"/>
              </a:solidFill>
              <a:cs typeface="Arial" pitchFamily="34" charset="0"/>
            </a:endParaRPr>
          </a:p>
          <a:p>
            <a:pPr algn="r" fontAlgn="base">
              <a:spcAft>
                <a:spcPct val="0"/>
              </a:spcAft>
              <a:buClr>
                <a:srgbClr val="81C731"/>
              </a:buClr>
            </a:pPr>
            <a:r>
              <a:rPr lang="fr-CA" altLang="fr-FR" sz="1800" b="1" dirty="0">
                <a:solidFill>
                  <a:schemeClr val="bg1">
                    <a:lumMod val="50000"/>
                  </a:schemeClr>
                </a:solidFill>
                <a:cs typeface="Arial" pitchFamily="34" charset="0"/>
              </a:rPr>
              <a:t>Direction de la qualité, de l’évaluation, de la performance </a:t>
            </a:r>
          </a:p>
          <a:p>
            <a:pPr algn="r" fontAlgn="base">
              <a:spcAft>
                <a:spcPct val="0"/>
              </a:spcAft>
              <a:buClr>
                <a:srgbClr val="81C731"/>
              </a:buClr>
            </a:pPr>
            <a:r>
              <a:rPr lang="fr-CA" altLang="fr-FR" sz="1800" b="1" dirty="0">
                <a:solidFill>
                  <a:schemeClr val="bg1">
                    <a:lumMod val="50000"/>
                  </a:schemeClr>
                </a:solidFill>
                <a:cs typeface="Arial" pitchFamily="34" charset="0"/>
              </a:rPr>
              <a:t>et de l’éthique (DQEPE)</a:t>
            </a:r>
          </a:p>
        </p:txBody>
      </p:sp>
      <p:sp>
        <p:nvSpPr>
          <p:cNvPr id="4" name="CuadroTexto 3">
            <a:extLst>
              <a:ext uri="{FF2B5EF4-FFF2-40B4-BE49-F238E27FC236}">
                <a16:creationId xmlns:a16="http://schemas.microsoft.com/office/drawing/2014/main" id="{5F83ACB0-1252-4269-BDF6-899B95084B74}"/>
              </a:ext>
            </a:extLst>
          </p:cNvPr>
          <p:cNvSpPr txBox="1"/>
          <p:nvPr>
            <p:custDataLst>
              <p:tags r:id="rId3"/>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96476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algn="ctr" fontAlgn="base">
              <a:buNone/>
            </a:pPr>
            <a:r>
              <a:rPr lang="fr-CA" sz="3200" b="1" dirty="0">
                <a:solidFill>
                  <a:srgbClr val="00B050"/>
                </a:solidFill>
              </a:rPr>
              <a:t>e. </a:t>
            </a:r>
            <a:r>
              <a:rPr lang="fr-CA" dirty="0"/>
              <a:t>Toutes ces réponses.</a:t>
            </a:r>
          </a:p>
          <a:p>
            <a:pPr marL="0" indent="0">
              <a:buNone/>
            </a:pPr>
            <a:endParaRPr lang="fr-CA" dirty="0"/>
          </a:p>
        </p:txBody>
      </p:sp>
    </p:spTree>
    <p:extLst>
      <p:ext uri="{BB962C8B-B14F-4D97-AF65-F5344CB8AC3E}">
        <p14:creationId xmlns:p14="http://schemas.microsoft.com/office/powerpoint/2010/main" val="299084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373209" y="1813574"/>
            <a:ext cx="7970417" cy="39703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gn="ctr"/>
            <a:r>
              <a:rPr lang="fr-CA" sz="2000" b="1" dirty="0">
                <a:solidFill>
                  <a:srgbClr val="0070C0"/>
                </a:solidFill>
              </a:rPr>
              <a:t>Quelles sont les priorités stratégiques de notre CIUSSS </a:t>
            </a:r>
          </a:p>
          <a:p>
            <a:pPr lvl="0" algn="ctr"/>
            <a:r>
              <a:rPr lang="fr-CA" sz="2000" b="1" dirty="0">
                <a:solidFill>
                  <a:srgbClr val="0070C0"/>
                </a:solidFill>
              </a:rPr>
              <a:t>de l’</a:t>
            </a:r>
            <a:r>
              <a:rPr lang="fr-CA" sz="2000" b="1" dirty="0" err="1">
                <a:solidFill>
                  <a:srgbClr val="0070C0"/>
                </a:solidFill>
              </a:rPr>
              <a:t>Est-de-l’Ile-de-Montréal</a:t>
            </a:r>
            <a:r>
              <a:rPr lang="fr-CA" sz="2000" b="1" dirty="0">
                <a:solidFill>
                  <a:srgbClr val="0070C0"/>
                </a:solidFill>
              </a:rPr>
              <a:t> pour 2024-2025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fontAlgn="base"/>
            <a:r>
              <a:rPr lang="fr-CA" dirty="0"/>
              <a:t>a.  Accès, bien-être et saine gestion</a:t>
            </a:r>
          </a:p>
          <a:p>
            <a:pPr fontAlgn="base"/>
            <a:endParaRPr lang="fr-CA" dirty="0"/>
          </a:p>
          <a:p>
            <a:pPr fontAlgn="base"/>
            <a:r>
              <a:rPr lang="fr-CA" dirty="0"/>
              <a:t>b.  Innovation, recherche et enseignement</a:t>
            </a:r>
          </a:p>
          <a:p>
            <a:pPr fontAlgn="base"/>
            <a:endParaRPr lang="fr-CA" dirty="0"/>
          </a:p>
          <a:p>
            <a:pPr fontAlgn="base"/>
            <a:r>
              <a:rPr lang="fr-CA" dirty="0"/>
              <a:t>c.  Partenariat de soins, axes d’excellence et soins surspécialisés.</a:t>
            </a:r>
          </a:p>
          <a:p>
            <a:pPr fontAlgn="base"/>
            <a:endParaRPr lang="fr-CA" dirty="0"/>
          </a:p>
          <a:p>
            <a:pPr fontAlgn="base"/>
            <a:r>
              <a:rPr lang="fr-CA" dirty="0"/>
              <a:t>d.  Nous n’avons pas de priorités propres au CIUSSS, nous suivons celles</a:t>
            </a:r>
            <a:br>
              <a:rPr lang="fr-CA" dirty="0"/>
            </a:br>
            <a:r>
              <a:rPr lang="fr-CA" dirty="0"/>
              <a:t>     du MSSS.</a:t>
            </a:r>
          </a:p>
          <a:p>
            <a:pPr fontAlgn="base"/>
            <a:br>
              <a:rPr lang="fr-CA" dirty="0"/>
            </a:br>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4</a:t>
            </a:r>
          </a:p>
        </p:txBody>
      </p:sp>
    </p:spTree>
    <p:extLst>
      <p:ext uri="{BB962C8B-B14F-4D97-AF65-F5344CB8AC3E}">
        <p14:creationId xmlns:p14="http://schemas.microsoft.com/office/powerpoint/2010/main" val="5431460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lgn="ctr">
              <a:buNone/>
            </a:pPr>
            <a:endParaRPr lang="fr-CA" dirty="0"/>
          </a:p>
          <a:p>
            <a:pPr marL="0" indent="0" algn="ctr" fontAlgn="base">
              <a:buNone/>
            </a:pPr>
            <a:r>
              <a:rPr lang="fr-CA" sz="3200" b="1" dirty="0">
                <a:solidFill>
                  <a:srgbClr val="00B050"/>
                </a:solidFill>
              </a:rPr>
              <a:t>d. </a:t>
            </a:r>
            <a:r>
              <a:rPr lang="fr-CA" dirty="0"/>
              <a:t>Accès, bien-être et saine gestion.</a:t>
            </a:r>
          </a:p>
          <a:p>
            <a:pPr marL="0" indent="0" algn="ctr">
              <a:buNone/>
            </a:pPr>
            <a:endParaRPr lang="fr-CA" dirty="0"/>
          </a:p>
        </p:txBody>
      </p:sp>
    </p:spTree>
    <p:extLst>
      <p:ext uri="{BB962C8B-B14F-4D97-AF65-F5344CB8AC3E}">
        <p14:creationId xmlns:p14="http://schemas.microsoft.com/office/powerpoint/2010/main" val="42410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690450" y="1420330"/>
            <a:ext cx="7970417" cy="52014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Comment les gestionnaires de l’établissement doivent-ils gérer les conflits d’intérêts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sz="1600" dirty="0"/>
              <a:t>En ignorant les conflits d’intérêts lorsqu’ils sont perçus comme mineurs et en se concentrant uniquement sur les conflits réels majeurs.</a:t>
            </a:r>
            <a:br>
              <a:rPr lang="fr-CA" sz="1600" dirty="0"/>
            </a:br>
            <a:endParaRPr lang="fr-CA" sz="1600" dirty="0"/>
          </a:p>
          <a:p>
            <a:pPr marL="342900" indent="-342900" fontAlgn="base">
              <a:buFontTx/>
              <a:buAutoNum type="alphaLcPeriod"/>
            </a:pPr>
            <a:r>
              <a:rPr lang="fr-CA" sz="1600" dirty="0"/>
              <a:t>En utilisant les politiques, procédures, lois et règlements en vigueur pour identifier, statuer et gérer tous les conflits d’intérêts, qu’ils soient perçus ou réels ; afin d’assurer la transparence et maintenir la crédibilité de l’établissement.</a:t>
            </a:r>
            <a:br>
              <a:rPr lang="fr-CA" sz="1600" dirty="0"/>
            </a:br>
            <a:endParaRPr lang="fr-CA" sz="1600" dirty="0"/>
          </a:p>
          <a:p>
            <a:pPr marL="342900" indent="-342900" fontAlgn="base">
              <a:buFontTx/>
              <a:buAutoNum type="alphaLcPeriod"/>
            </a:pPr>
            <a:r>
              <a:rPr lang="fr-CA" sz="1600" dirty="0"/>
              <a:t>En résolvant les conflits d’intérêts uniquement lorsque cela est requis par les parties externes comme les auditeurs ou les organismes de régulation.</a:t>
            </a:r>
            <a:br>
              <a:rPr lang="fr-CA" sz="1600" dirty="0"/>
            </a:br>
            <a:endParaRPr lang="fr-CA" sz="1600" dirty="0"/>
          </a:p>
          <a:p>
            <a:pPr marL="342900" indent="-342900" fontAlgn="base">
              <a:buFontTx/>
              <a:buAutoNum type="alphaLcPeriod"/>
            </a:pPr>
            <a:r>
              <a:rPr lang="fr-CA" sz="1600" dirty="0"/>
              <a:t>En exerçant des procédures informelles pour les cadres intermédiaires et plus formelles pour les cadres supérieures et hors cadres. Les normes du règlement sur les conflits d’intérêts sont exclusivement applicables aux membres de la haute direction.</a:t>
            </a:r>
          </a:p>
          <a:p>
            <a:pPr marL="342900" indent="-342900" fontAlgn="base">
              <a:buFontTx/>
              <a:buAutoNum type="alphaLcPeriod"/>
            </a:pPr>
            <a:endParaRPr lang="fr-CA" dirty="0"/>
          </a:p>
          <a:p>
            <a:pPr fontAlgn="base"/>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5</a:t>
            </a:r>
          </a:p>
        </p:txBody>
      </p:sp>
    </p:spTree>
    <p:extLst>
      <p:ext uri="{BB962C8B-B14F-4D97-AF65-F5344CB8AC3E}">
        <p14:creationId xmlns:p14="http://schemas.microsoft.com/office/powerpoint/2010/main" val="92889627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lgn="ctr">
              <a:buNone/>
            </a:pPr>
            <a:endParaRPr lang="fr-CA" dirty="0"/>
          </a:p>
          <a:p>
            <a:pPr marL="0" indent="0" fontAlgn="base">
              <a:buNone/>
            </a:pPr>
            <a:r>
              <a:rPr lang="fr-CA" sz="3200" b="1" dirty="0">
                <a:solidFill>
                  <a:srgbClr val="00B050"/>
                </a:solidFill>
              </a:rPr>
              <a:t>b. </a:t>
            </a:r>
            <a:r>
              <a:rPr lang="fr-CA" dirty="0"/>
              <a:t>En utilisant les politiques, procédures, lois et règlements en</a:t>
            </a:r>
            <a:br>
              <a:rPr lang="fr-CA" dirty="0"/>
            </a:br>
            <a:r>
              <a:rPr lang="fr-CA" dirty="0"/>
              <a:t>     vigueur pour identifier, statuer et gérer tous les conflits</a:t>
            </a:r>
            <a:br>
              <a:rPr lang="fr-CA" dirty="0"/>
            </a:br>
            <a:r>
              <a:rPr lang="fr-CA" dirty="0"/>
              <a:t>     d’intérêts, qu’ils soient perçus ou réels ; afin d’assurer la </a:t>
            </a:r>
            <a:br>
              <a:rPr lang="fr-CA" dirty="0"/>
            </a:br>
            <a:r>
              <a:rPr lang="fr-CA" dirty="0"/>
              <a:t>     transparence et maintenir la crédibilité de l’établissement.</a:t>
            </a:r>
          </a:p>
          <a:p>
            <a:pPr marL="0" indent="0" fontAlgn="base">
              <a:buNone/>
            </a:pPr>
            <a:endParaRPr lang="fr-CA" dirty="0"/>
          </a:p>
          <a:p>
            <a:pPr marL="0" indent="0" fontAlgn="base">
              <a:buNone/>
            </a:pPr>
            <a:endParaRPr lang="fr-CA" dirty="0"/>
          </a:p>
        </p:txBody>
      </p:sp>
    </p:spTree>
    <p:extLst>
      <p:ext uri="{BB962C8B-B14F-4D97-AF65-F5344CB8AC3E}">
        <p14:creationId xmlns:p14="http://schemas.microsoft.com/office/powerpoint/2010/main" val="389056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202024" y="980648"/>
            <a:ext cx="8761445" cy="541686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De quelle manière les gestionnaires peuvent-ils favoriser l’approche de soins centrés sur la personne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En intégrant les usagers et les personnes proches aidantes dans les processus décisionnels.</a:t>
            </a:r>
            <a:br>
              <a:rPr lang="fr-CA" dirty="0"/>
            </a:br>
            <a:endParaRPr lang="fr-CA" dirty="0"/>
          </a:p>
          <a:p>
            <a:pPr marL="342900" indent="-342900" fontAlgn="base">
              <a:buAutoNum type="alphaLcPeriod"/>
            </a:pPr>
            <a:r>
              <a:rPr lang="fr-CA" dirty="0"/>
              <a:t>En impliquant les usagers et les personnes proches aidantes comme partenaires actifs dans l’élaboration des politiques et procédures, le recrutement, les décisions de gouvernance, et la planification stratégique, afin d’améliorer la qualité des services, leurs expériences et les résultats cliniques.</a:t>
            </a:r>
            <a:br>
              <a:rPr lang="fr-CA" dirty="0"/>
            </a:br>
            <a:endParaRPr lang="fr-CA" dirty="0"/>
          </a:p>
          <a:p>
            <a:pPr marL="342900" indent="-342900" fontAlgn="base">
              <a:buFontTx/>
              <a:buAutoNum type="alphaLcPeriod"/>
            </a:pPr>
            <a:r>
              <a:rPr lang="fr-CA" dirty="0"/>
              <a:t>En engageant les usagers et les personnes proches aidantes dans les activités cliniques, la planification et l’amélioration des processus.</a:t>
            </a:r>
            <a:br>
              <a:rPr lang="fr-CA" dirty="0"/>
            </a:br>
            <a:endParaRPr lang="fr-CA" dirty="0"/>
          </a:p>
          <a:p>
            <a:pPr marL="342900" indent="-342900" fontAlgn="base">
              <a:buFontTx/>
              <a:buAutoNum type="alphaLcPeriod"/>
            </a:pPr>
            <a:r>
              <a:rPr lang="fr-CA" dirty="0"/>
              <a:t>b et c</a:t>
            </a:r>
            <a:br>
              <a:rPr lang="fr-CA" dirty="0"/>
            </a:br>
            <a:endParaRPr lang="fr-CA" dirty="0"/>
          </a:p>
          <a:p>
            <a:pPr marL="342900" indent="-342900" fontAlgn="base">
              <a:buFontTx/>
              <a:buAutoNum type="alphaLcPeriod"/>
            </a:pPr>
            <a:r>
              <a:rPr lang="fr-CA" dirty="0"/>
              <a:t>Toutes ces réponses.</a:t>
            </a:r>
          </a:p>
          <a:p>
            <a:pPr marL="342900" indent="-342900" fontAlgn="base">
              <a:buFontTx/>
              <a:buAutoNum type="alphaLcPeriod"/>
            </a:pPr>
            <a:endParaRPr lang="fr-CA" dirty="0"/>
          </a:p>
          <a:p>
            <a:pPr marL="342900" indent="-342900" fontAlgn="base">
              <a:buFontTx/>
              <a:buAutoNum type="alphaLcPeriod"/>
            </a:pPr>
            <a:r>
              <a:rPr lang="fr-CA" dirty="0"/>
              <a:t>Aucune de ces réponses.</a:t>
            </a:r>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3867324" y="-9150"/>
            <a:ext cx="5729681"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6</a:t>
            </a:r>
          </a:p>
        </p:txBody>
      </p:sp>
    </p:spTree>
    <p:extLst>
      <p:ext uri="{BB962C8B-B14F-4D97-AF65-F5344CB8AC3E}">
        <p14:creationId xmlns:p14="http://schemas.microsoft.com/office/powerpoint/2010/main" val="2665388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algn="ctr" fontAlgn="base">
              <a:buNone/>
            </a:pPr>
            <a:r>
              <a:rPr lang="fr-CA" sz="3200" b="1" dirty="0">
                <a:solidFill>
                  <a:srgbClr val="00B050"/>
                </a:solidFill>
              </a:rPr>
              <a:t>e. </a:t>
            </a:r>
            <a:r>
              <a:rPr lang="fr-CA" dirty="0"/>
              <a:t>Toutes ces réponses.</a:t>
            </a:r>
          </a:p>
          <a:p>
            <a:pPr marL="0" indent="0">
              <a:buNone/>
            </a:pPr>
            <a:endParaRPr lang="fr-CA" dirty="0"/>
          </a:p>
        </p:txBody>
      </p:sp>
    </p:spTree>
    <p:extLst>
      <p:ext uri="{BB962C8B-B14F-4D97-AF65-F5344CB8AC3E}">
        <p14:creationId xmlns:p14="http://schemas.microsoft.com/office/powerpoint/2010/main" val="270409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582934" y="1704199"/>
            <a:ext cx="7970417" cy="50783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Pourquoi est-il important de mener une enquête et une analyse après un incident dans le milieu de travail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Pour identifier et comprendre les causes de l’incident, mettre en place des mesures correctives ou préventives, identifier les risques, et se conformer à la loi sur la santé et sécurité du travail (LSST).</a:t>
            </a:r>
            <a:br>
              <a:rPr lang="fr-CA" dirty="0"/>
            </a:br>
            <a:endParaRPr lang="fr-CA" dirty="0"/>
          </a:p>
          <a:p>
            <a:pPr marL="342900" indent="-342900" fontAlgn="base">
              <a:buFontTx/>
              <a:buAutoNum type="alphaLcPeriod"/>
            </a:pPr>
            <a:r>
              <a:rPr lang="fr-CA" dirty="0"/>
              <a:t>Pour chercher des coupables et sanctionner les personnes responsables de l’incident.</a:t>
            </a:r>
            <a:br>
              <a:rPr lang="fr-CA" dirty="0"/>
            </a:br>
            <a:endParaRPr lang="fr-CA" dirty="0"/>
          </a:p>
          <a:p>
            <a:pPr marL="342900" indent="-342900" fontAlgn="base">
              <a:buFontTx/>
              <a:buAutoNum type="alphaLcPeriod"/>
            </a:pPr>
            <a:r>
              <a:rPr lang="fr-CA" dirty="0"/>
              <a:t>Pour évaluer uniquement l’efficacité des mesures sans identifier les causes profondes ou les risques, ni impliquer les travailleurs.</a:t>
            </a:r>
          </a:p>
          <a:p>
            <a:pPr fontAlgn="base"/>
            <a:endParaRPr lang="fr-CA" dirty="0"/>
          </a:p>
          <a:p>
            <a:pPr marL="342900" indent="-342900" fontAlgn="base">
              <a:buFontTx/>
              <a:buAutoNum type="alphaLcPeriod"/>
            </a:pPr>
            <a:r>
              <a:rPr lang="fr-CA" dirty="0"/>
              <a:t>Aucune de ces réponses</a:t>
            </a:r>
            <a:br>
              <a:rPr lang="fr-CA" dirty="0"/>
            </a:br>
            <a:endParaRPr lang="fr-CA" dirty="0"/>
          </a:p>
          <a:p>
            <a:pPr marL="342900" indent="-342900" fontAlgn="base">
              <a:buFontTx/>
              <a:buAutoNum type="alphaLcPeriod"/>
            </a:pPr>
            <a:r>
              <a:rPr lang="fr-CA" dirty="0"/>
              <a:t>Toutes ces réponses.</a:t>
            </a:r>
          </a:p>
          <a:p>
            <a:pPr fontAlgn="base"/>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7</a:t>
            </a:r>
          </a:p>
        </p:txBody>
      </p:sp>
    </p:spTree>
    <p:extLst>
      <p:ext uri="{BB962C8B-B14F-4D97-AF65-F5344CB8AC3E}">
        <p14:creationId xmlns:p14="http://schemas.microsoft.com/office/powerpoint/2010/main" val="259197924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lgn="ctr">
              <a:buNone/>
            </a:pPr>
            <a:endParaRPr lang="fr-CA" dirty="0"/>
          </a:p>
          <a:p>
            <a:pPr marL="457200" lvl="1" indent="0">
              <a:buNone/>
            </a:pPr>
            <a:r>
              <a:rPr lang="fr-CA" sz="3200" b="1" dirty="0">
                <a:solidFill>
                  <a:srgbClr val="00B050"/>
                </a:solidFill>
              </a:rPr>
              <a:t>a.  </a:t>
            </a:r>
            <a:r>
              <a:rPr lang="fr-CA" dirty="0"/>
              <a:t>Pour identifier et comprendre les causes de l’incident, mettre en </a:t>
            </a:r>
            <a:br>
              <a:rPr lang="fr-CA" dirty="0"/>
            </a:br>
            <a:r>
              <a:rPr lang="fr-CA" dirty="0"/>
              <a:t>      place des mesures correctives ou préventives, identifier les risques,</a:t>
            </a:r>
            <a:br>
              <a:rPr lang="fr-CA" dirty="0"/>
            </a:br>
            <a:r>
              <a:rPr lang="fr-CA" dirty="0"/>
              <a:t>      et se conformer à la loi sur la santé et sécurité du travail (LSST).</a:t>
            </a:r>
            <a:endParaRPr lang="fr-CA" sz="2000" dirty="0"/>
          </a:p>
          <a:p>
            <a:pPr marL="0" indent="0" fontAlgn="base">
              <a:buNone/>
            </a:pPr>
            <a:endParaRPr lang="fr-CA" dirty="0"/>
          </a:p>
        </p:txBody>
      </p:sp>
    </p:spTree>
    <p:extLst>
      <p:ext uri="{BB962C8B-B14F-4D97-AF65-F5344CB8AC3E}">
        <p14:creationId xmlns:p14="http://schemas.microsoft.com/office/powerpoint/2010/main" val="32815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609907" y="1986152"/>
            <a:ext cx="7970417" cy="36933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Quel est le principal objectif d’un plan opérationnel dans une organisation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Définir la mission et les valeurs de l’organisation</a:t>
            </a:r>
            <a:br>
              <a:rPr lang="fr-CA" dirty="0"/>
            </a:br>
            <a:endParaRPr lang="fr-CA" dirty="0"/>
          </a:p>
          <a:p>
            <a:pPr marL="342900" indent="-342900" fontAlgn="base">
              <a:buFontTx/>
              <a:buAutoNum type="alphaLcPeriod"/>
            </a:pPr>
            <a:r>
              <a:rPr lang="fr-CA" dirty="0"/>
              <a:t>Transformer les grands objectifs stratégiques en actions concrètes et détaillées.</a:t>
            </a:r>
            <a:br>
              <a:rPr lang="fr-CA" dirty="0"/>
            </a:br>
            <a:endParaRPr lang="fr-CA" dirty="0"/>
          </a:p>
          <a:p>
            <a:pPr marL="342900" indent="-342900" fontAlgn="base">
              <a:buFontTx/>
              <a:buAutoNum type="alphaLcPeriod"/>
            </a:pPr>
            <a:r>
              <a:rPr lang="fr-CA" dirty="0"/>
              <a:t>Établir des partenariats externes pour élargir le réseau de l’organisation.</a:t>
            </a:r>
            <a:br>
              <a:rPr lang="fr-CA" dirty="0"/>
            </a:br>
            <a:endParaRPr lang="fr-CA" dirty="0"/>
          </a:p>
          <a:p>
            <a:pPr marL="342900" indent="-342900" fontAlgn="base">
              <a:buFontTx/>
              <a:buAutoNum type="alphaLcPeriod"/>
            </a:pPr>
            <a:r>
              <a:rPr lang="fr-CA" dirty="0"/>
              <a:t>Réaliser une analyse SWOT pour identifier les opportunités et menaces.</a:t>
            </a:r>
          </a:p>
          <a:p>
            <a:pPr fontAlgn="base"/>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8</a:t>
            </a:r>
          </a:p>
        </p:txBody>
      </p:sp>
    </p:spTree>
    <p:extLst>
      <p:ext uri="{BB962C8B-B14F-4D97-AF65-F5344CB8AC3E}">
        <p14:creationId xmlns:p14="http://schemas.microsoft.com/office/powerpoint/2010/main" val="244672288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1E90B-3D91-41E3-9ED0-2D8BE2328640}"/>
              </a:ext>
            </a:extLst>
          </p:cNvPr>
          <p:cNvSpPr>
            <a:spLocks noGrp="1"/>
          </p:cNvSpPr>
          <p:nvPr>
            <p:ph type="title"/>
            <p:custDataLst>
              <p:tags r:id="rId1"/>
            </p:custDataLst>
          </p:nvPr>
        </p:nvSpPr>
        <p:spPr>
          <a:xfrm>
            <a:off x="2298854" y="305602"/>
            <a:ext cx="9341875" cy="1325563"/>
          </a:xfrm>
        </p:spPr>
        <p:txBody>
          <a:bodyPr/>
          <a:lstStyle/>
          <a:p>
            <a:r>
              <a:rPr lang="fr-CA" dirty="0">
                <a:solidFill>
                  <a:srgbClr val="92D050"/>
                </a:solidFill>
              </a:rPr>
              <a:t>Plan de la présentation</a:t>
            </a:r>
          </a:p>
        </p:txBody>
      </p:sp>
      <p:graphicFrame>
        <p:nvGraphicFramePr>
          <p:cNvPr id="6" name="Tableau 5"/>
          <p:cNvGraphicFramePr/>
          <p:nvPr>
            <p:custDataLst>
              <p:tags r:id="rId2"/>
            </p:custDataLst>
            <p:extLst>
              <p:ext uri="{D42A27DB-BD31-4B8C-83A1-F6EECF244321}">
                <p14:modId xmlns:p14="http://schemas.microsoft.com/office/powerpoint/2010/main" val="110356931"/>
              </p:ext>
            </p:extLst>
          </p:nvPr>
        </p:nvGraphicFramePr>
        <p:xfrm>
          <a:off x="2298854" y="2125973"/>
          <a:ext cx="8768993" cy="2144141"/>
        </p:xfrm>
        <a:graphic>
          <a:graphicData uri="http://schemas.openxmlformats.org/drawingml/2006/table">
            <a:tbl>
              <a:tblPr firstRow="1" bandRow="1"/>
              <a:tblGrid>
                <a:gridCol w="822091">
                  <a:extLst>
                    <a:ext uri="{9D8B030D-6E8A-4147-A177-3AD203B41FA5}">
                      <a16:colId xmlns:a16="http://schemas.microsoft.com/office/drawing/2014/main" val="20000"/>
                    </a:ext>
                  </a:extLst>
                </a:gridCol>
                <a:gridCol w="7946902">
                  <a:extLst>
                    <a:ext uri="{9D8B030D-6E8A-4147-A177-3AD203B41FA5}">
                      <a16:colId xmlns:a16="http://schemas.microsoft.com/office/drawing/2014/main" val="20001"/>
                    </a:ext>
                  </a:extLst>
                </a:gridCol>
              </a:tblGrid>
              <a:tr h="719805">
                <a:tc>
                  <a:txBody>
                    <a:bodyPr/>
                    <a:lstStyle/>
                    <a:p>
                      <a:pPr algn="ctr">
                        <a:defRPr sz="1800" b="0">
                          <a:solidFill>
                            <a:srgbClr val="000000"/>
                          </a:solidFill>
                        </a:defRPr>
                      </a:pPr>
                      <a:r>
                        <a:rPr lang="fr-CA" sz="2800" dirty="0">
                          <a:solidFill>
                            <a:schemeClr val="bg1"/>
                          </a:solidFill>
                          <a:latin typeface="Arial Black"/>
                          <a:ea typeface="Arial Black"/>
                          <a:cs typeface="Arial Black"/>
                          <a:sym typeface="Arial Black"/>
                        </a:rPr>
                        <a:t>1</a:t>
                      </a: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180975" marR="0" lvl="1" indent="0" algn="l" defTabSz="914400" rtl="0" eaLnBrk="1" fontAlgn="auto" latinLnBrk="0" hangingPunct="1">
                        <a:lnSpc>
                          <a:spcPct val="150000"/>
                        </a:lnSpc>
                        <a:spcBef>
                          <a:spcPts val="0"/>
                        </a:spcBef>
                        <a:spcAft>
                          <a:spcPts val="0"/>
                        </a:spcAft>
                        <a:buClr>
                          <a:srgbClr val="81C731"/>
                        </a:buClr>
                        <a:buSzPct val="150000"/>
                        <a:buFontTx/>
                        <a:buNone/>
                        <a:tabLst/>
                        <a:defRPr/>
                      </a:pPr>
                      <a:r>
                        <a:rPr lang="fr-CA" sz="2400" b="0" i="0" u="none" strike="noStrike" kern="1200" cap="none" spc="0" baseline="0" dirty="0">
                          <a:ln>
                            <a:noFill/>
                          </a:ln>
                          <a:solidFill>
                            <a:srgbClr val="767171"/>
                          </a:solidFill>
                          <a:uFillTx/>
                          <a:latin typeface="+mn-lt"/>
                          <a:ea typeface="+mn-ea"/>
                          <a:cs typeface="+mn-cs"/>
                        </a:rPr>
                        <a:t>Horaire de la visite du 7 au 11 octobre 2024</a:t>
                      </a:r>
                    </a:p>
                  </a:txBody>
                  <a:tcPr marL="45714" marR="45714" marT="45733" marB="45733"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12168">
                <a:tc>
                  <a:txBody>
                    <a:bodyPr/>
                    <a:lstStyle/>
                    <a:p>
                      <a:pPr algn="ctr">
                        <a:defRPr sz="1800">
                          <a:solidFill>
                            <a:srgbClr val="000000"/>
                          </a:solidFill>
                        </a:defRPr>
                      </a:pPr>
                      <a:r>
                        <a:rPr lang="fr-CA" sz="2800" dirty="0">
                          <a:solidFill>
                            <a:schemeClr val="bg1"/>
                          </a:solidFill>
                          <a:latin typeface="Arial Black"/>
                          <a:ea typeface="Arial Black"/>
                          <a:cs typeface="Arial Black"/>
                          <a:sym typeface="Arial Black"/>
                        </a:rPr>
                        <a:t>2</a:t>
                      </a:r>
                      <a:endParaRPr sz="2800" dirty="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175895" marR="0" lvl="0" indent="0" algn="l" defTabSz="914400" rtl="0" eaLnBrk="1" fontAlgn="auto" latinLnBrk="0" hangingPunct="1">
                        <a:lnSpc>
                          <a:spcPct val="100000"/>
                        </a:lnSpc>
                        <a:spcBef>
                          <a:spcPts val="0"/>
                        </a:spcBef>
                        <a:spcAft>
                          <a:spcPts val="0"/>
                        </a:spcAft>
                        <a:buClrTx/>
                        <a:buSzTx/>
                        <a:buFontTx/>
                        <a:buNone/>
                        <a:tabLst/>
                        <a:defRPr/>
                      </a:pPr>
                      <a:r>
                        <a:rPr lang="fr-CA" sz="2400" kern="1200" dirty="0">
                          <a:solidFill>
                            <a:srgbClr val="767171"/>
                          </a:solidFill>
                          <a:latin typeface="+mn-lt"/>
                          <a:ea typeface="+mn-ea"/>
                          <a:cs typeface="+mn-cs"/>
                        </a:rPr>
                        <a:t>Règles de jeu : </a:t>
                      </a:r>
                      <a:r>
                        <a:rPr lang="fr-CA" sz="2400" kern="1200" dirty="0" err="1">
                          <a:solidFill>
                            <a:srgbClr val="767171"/>
                          </a:solidFill>
                          <a:latin typeface="+mn-lt"/>
                          <a:ea typeface="+mn-ea"/>
                          <a:cs typeface="+mn-cs"/>
                        </a:rPr>
                        <a:t>Kahoot</a:t>
                      </a:r>
                      <a:r>
                        <a:rPr lang="fr-CA" sz="2400" kern="1200" dirty="0">
                          <a:solidFill>
                            <a:srgbClr val="767171"/>
                          </a:solidFill>
                          <a:latin typeface="+mn-lt"/>
                          <a:ea typeface="+mn-ea"/>
                          <a:cs typeface="+mn-cs"/>
                        </a:rPr>
                        <a:t> sur le Leadership</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8227567"/>
                  </a:ext>
                </a:extLst>
              </a:tr>
              <a:tr h="712168">
                <a:tc>
                  <a:txBody>
                    <a:bodyPr/>
                    <a:lstStyle/>
                    <a:p>
                      <a:pPr algn="ctr">
                        <a:defRPr sz="1800">
                          <a:solidFill>
                            <a:srgbClr val="000000"/>
                          </a:solidFill>
                        </a:defRPr>
                      </a:pPr>
                      <a:r>
                        <a:rPr lang="fr-CA" sz="2800" dirty="0">
                          <a:solidFill>
                            <a:schemeClr val="bg1"/>
                          </a:solidFill>
                          <a:latin typeface="Arial Black"/>
                          <a:ea typeface="Arial Black"/>
                          <a:cs typeface="Arial Black"/>
                          <a:sym typeface="Arial Black"/>
                        </a:rPr>
                        <a:t>3</a:t>
                      </a:r>
                      <a:endParaRPr sz="2800" dirty="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176213" indent="0"/>
                      <a:r>
                        <a:rPr lang="fr-CA" sz="2400" kern="1200" dirty="0">
                          <a:solidFill>
                            <a:srgbClr val="767171"/>
                          </a:solidFill>
                          <a:latin typeface="+mn-lt"/>
                          <a:ea typeface="+mn-ea"/>
                          <a:cs typeface="+mn-cs"/>
                        </a:rPr>
                        <a:t>Questions</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22137518"/>
                  </a:ext>
                </a:extLst>
              </a:tr>
            </a:tbl>
          </a:graphicData>
        </a:graphic>
      </p:graphicFrame>
      <p:pic>
        <p:nvPicPr>
          <p:cNvPr id="3" name="Image 3" descr="Une image contenant texte, tableau blanc&#10;&#10;Description générée automatiquement">
            <a:extLst>
              <a:ext uri="{FF2B5EF4-FFF2-40B4-BE49-F238E27FC236}">
                <a16:creationId xmlns:a16="http://schemas.microsoft.com/office/drawing/2014/main" id="{A52607A5-D383-70C7-5815-94BF8014B61E}"/>
              </a:ext>
            </a:extLst>
          </p:cNvPr>
          <p:cNvPicPr>
            <a:picLocks noChangeAspect="1"/>
          </p:cNvPicPr>
          <p:nvPr>
            <p:custDataLst>
              <p:tags r:id="rId3"/>
            </p:custDataLst>
          </p:nvPr>
        </p:nvPicPr>
        <p:blipFill>
          <a:blip r:embed="rId6"/>
          <a:stretch>
            <a:fillRect/>
          </a:stretch>
        </p:blipFill>
        <p:spPr>
          <a:xfrm>
            <a:off x="-3672" y="5759775"/>
            <a:ext cx="2302526" cy="1094762"/>
          </a:xfrm>
          <a:prstGeom prst="rect">
            <a:avLst/>
          </a:prstGeom>
        </p:spPr>
      </p:pic>
    </p:spTree>
    <p:extLst>
      <p:ext uri="{BB962C8B-B14F-4D97-AF65-F5344CB8AC3E}">
        <p14:creationId xmlns:p14="http://schemas.microsoft.com/office/powerpoint/2010/main" val="127613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algn="ctr" fontAlgn="base">
              <a:buNone/>
            </a:pPr>
            <a:r>
              <a:rPr lang="fr-CA" sz="3200" b="1" dirty="0">
                <a:solidFill>
                  <a:srgbClr val="00B050"/>
                </a:solidFill>
              </a:rPr>
              <a:t>b. </a:t>
            </a:r>
            <a:r>
              <a:rPr lang="fr-CA" dirty="0"/>
              <a:t>Transformer les grands objectifs stratégiques en actions concrètes et détaillées.</a:t>
            </a:r>
          </a:p>
        </p:txBody>
      </p:sp>
    </p:spTree>
    <p:extLst>
      <p:ext uri="{BB962C8B-B14F-4D97-AF65-F5344CB8AC3E}">
        <p14:creationId xmlns:p14="http://schemas.microsoft.com/office/powerpoint/2010/main" val="190913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582934" y="1842704"/>
            <a:ext cx="7970417" cy="480131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Quel est l’objectif principal de la gestion intégrée des risques (GIR) tel que décrit dans la politique du CIUSSS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Assurer une augmentation des profits en réduisant les coûts de fonctionnement.</a:t>
            </a:r>
            <a:br>
              <a:rPr lang="fr-CA" dirty="0"/>
            </a:br>
            <a:endParaRPr lang="fr-CA" dirty="0"/>
          </a:p>
          <a:p>
            <a:pPr marL="342900" indent="-342900" fontAlgn="base">
              <a:buFontTx/>
              <a:buAutoNum type="alphaLcPeriod"/>
            </a:pPr>
            <a:r>
              <a:rPr lang="fr-CA" dirty="0"/>
              <a:t>Établir un système structuré pour identifier, analyser, atténuer et gérer les risques afin d’améliorer la performance de l’établissement et assurer un environnement ainsi qu’une prestation de soins et de services efficaces, efficients et sécuritaires pour les usagers, les employés et les visiteurs.</a:t>
            </a:r>
            <a:br>
              <a:rPr lang="fr-CA" dirty="0"/>
            </a:br>
            <a:endParaRPr lang="fr-CA" dirty="0"/>
          </a:p>
          <a:p>
            <a:pPr marL="342900" indent="-342900" fontAlgn="base">
              <a:buFontTx/>
              <a:buAutoNum type="alphaLcPeriod"/>
            </a:pPr>
            <a:r>
              <a:rPr lang="fr-CA" dirty="0"/>
              <a:t>Promouvoir des activités récréatives pour les usagers, sans stress.</a:t>
            </a:r>
            <a:br>
              <a:rPr lang="fr-CA" dirty="0"/>
            </a:br>
            <a:endParaRPr lang="fr-CA" dirty="0"/>
          </a:p>
          <a:p>
            <a:pPr marL="342900" indent="-342900" fontAlgn="base">
              <a:buFontTx/>
              <a:buAutoNum type="alphaLcPeriod"/>
            </a:pPr>
            <a:r>
              <a:rPr lang="fr-CA" dirty="0"/>
              <a:t>Augmenter le nombre de services offerts sans se préoccuper des risques potentiels.</a:t>
            </a:r>
          </a:p>
          <a:p>
            <a:pPr fontAlgn="base"/>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9</a:t>
            </a:r>
          </a:p>
        </p:txBody>
      </p:sp>
    </p:spTree>
    <p:extLst>
      <p:ext uri="{BB962C8B-B14F-4D97-AF65-F5344CB8AC3E}">
        <p14:creationId xmlns:p14="http://schemas.microsoft.com/office/powerpoint/2010/main" val="317097970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normAutofit fontScale="92500" lnSpcReduction="10000"/>
          </a:bodyPr>
          <a:lstStyle/>
          <a:p>
            <a:pPr marL="0" indent="0">
              <a:buNone/>
            </a:pPr>
            <a:endParaRPr lang="fr-CA" dirty="0"/>
          </a:p>
          <a:p>
            <a:pPr marL="0" indent="0" fontAlgn="base">
              <a:buNone/>
            </a:pPr>
            <a:r>
              <a:rPr lang="fr-CA" sz="3200" b="1" dirty="0">
                <a:solidFill>
                  <a:srgbClr val="00B050"/>
                </a:solidFill>
              </a:rPr>
              <a:t>b.  </a:t>
            </a:r>
            <a:r>
              <a:rPr lang="fr-CA" dirty="0"/>
              <a:t>Établir un système structuré pour identifier, analyser, atténuer et </a:t>
            </a:r>
            <a:br>
              <a:rPr lang="fr-CA" dirty="0"/>
            </a:br>
            <a:r>
              <a:rPr lang="fr-CA" dirty="0"/>
              <a:t>      gérer les risques afin d’améliorer la performance de</a:t>
            </a:r>
            <a:br>
              <a:rPr lang="fr-CA" dirty="0"/>
            </a:br>
            <a:r>
              <a:rPr lang="fr-CA" dirty="0"/>
              <a:t>      l’établissement et assurer un environnement ainsi qu’une</a:t>
            </a:r>
            <a:br>
              <a:rPr lang="fr-CA" dirty="0"/>
            </a:br>
            <a:r>
              <a:rPr lang="fr-CA" dirty="0"/>
              <a:t>      prestation de soins et de services efficaces, efficients et</a:t>
            </a:r>
            <a:br>
              <a:rPr lang="fr-CA" dirty="0"/>
            </a:br>
            <a:r>
              <a:rPr lang="fr-CA" dirty="0"/>
              <a:t>      sécuritaires pour les usagers, les employés et les visiteurs.</a:t>
            </a:r>
            <a:br>
              <a:rPr lang="fr-CA" dirty="0"/>
            </a:br>
            <a:endParaRPr lang="fr-CA" dirty="0"/>
          </a:p>
          <a:p>
            <a:pPr marL="0" indent="0" algn="ctr" fontAlgn="base">
              <a:buNone/>
            </a:pPr>
            <a:endParaRPr lang="fr-CA" dirty="0"/>
          </a:p>
        </p:txBody>
      </p:sp>
    </p:spTree>
    <p:extLst>
      <p:ext uri="{BB962C8B-B14F-4D97-AF65-F5344CB8AC3E}">
        <p14:creationId xmlns:p14="http://schemas.microsoft.com/office/powerpoint/2010/main" val="152871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582934" y="1427212"/>
            <a:ext cx="7970417" cy="563231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r>
              <a:rPr lang="fr-CA" sz="2000" b="1" dirty="0">
                <a:solidFill>
                  <a:srgbClr val="0070C0"/>
                </a:solidFill>
              </a:rPr>
              <a:t>Quelles sont les initiatives pour soutenir le développement durable au CIUSSS de l’</a:t>
            </a:r>
            <a:r>
              <a:rPr lang="fr-CA" sz="2000" b="1" dirty="0" err="1">
                <a:solidFill>
                  <a:srgbClr val="0070C0"/>
                </a:solidFill>
              </a:rPr>
              <a:t>Est-de-l’Ile-de-Montréal</a:t>
            </a:r>
            <a:r>
              <a:rPr lang="fr-CA" sz="2000" b="1" dirty="0">
                <a:solidFill>
                  <a:srgbClr val="0070C0"/>
                </a:solidFill>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Biodiversité, verdissement et lutte aux îlots de chaleur</a:t>
            </a:r>
            <a:br>
              <a:rPr lang="fr-CA" dirty="0"/>
            </a:br>
            <a:endParaRPr lang="fr-CA" dirty="0"/>
          </a:p>
          <a:p>
            <a:pPr marL="342900" indent="-342900" fontAlgn="base">
              <a:buFontTx/>
              <a:buAutoNum type="alphaLcPeriod"/>
            </a:pPr>
            <a:r>
              <a:rPr lang="fr-CA" dirty="0"/>
              <a:t>Alimentation durable</a:t>
            </a:r>
            <a:br>
              <a:rPr lang="fr-CA" dirty="0"/>
            </a:br>
            <a:endParaRPr lang="fr-CA" dirty="0"/>
          </a:p>
          <a:p>
            <a:pPr marL="342900" indent="-342900" fontAlgn="base">
              <a:buFontTx/>
              <a:buAutoNum type="alphaLcPeriod"/>
            </a:pPr>
            <a:r>
              <a:rPr lang="fr-CA" dirty="0"/>
              <a:t>Transport et mobilité durables</a:t>
            </a:r>
            <a:br>
              <a:rPr lang="fr-CA" dirty="0"/>
            </a:br>
            <a:endParaRPr lang="fr-CA" dirty="0"/>
          </a:p>
          <a:p>
            <a:pPr marL="342900" indent="-342900" fontAlgn="base">
              <a:buFontTx/>
              <a:buAutoNum type="alphaLcPeriod"/>
            </a:pPr>
            <a:r>
              <a:rPr lang="fr-CA" dirty="0"/>
              <a:t>Gestion des matières résiduelles</a:t>
            </a:r>
            <a:br>
              <a:rPr lang="fr-CA" dirty="0"/>
            </a:br>
            <a:endParaRPr lang="fr-CA" dirty="0"/>
          </a:p>
          <a:p>
            <a:pPr marL="342900" indent="-342900" fontAlgn="base">
              <a:buFontTx/>
              <a:buAutoNum type="alphaLcPeriod"/>
            </a:pPr>
            <a:r>
              <a:rPr lang="fr-CA" dirty="0"/>
              <a:t>Bâtiment durable</a:t>
            </a:r>
            <a:br>
              <a:rPr lang="fr-CA" dirty="0"/>
            </a:br>
            <a:endParaRPr lang="fr-CA" dirty="0"/>
          </a:p>
          <a:p>
            <a:pPr marL="342900" indent="-342900" fontAlgn="base">
              <a:buFontTx/>
              <a:buAutoNum type="alphaLcPeriod"/>
            </a:pPr>
            <a:r>
              <a:rPr lang="fr-CA" dirty="0"/>
              <a:t>Approvisionnements responsables</a:t>
            </a:r>
            <a:br>
              <a:rPr lang="fr-CA" dirty="0"/>
            </a:br>
            <a:endParaRPr lang="fr-CA" dirty="0"/>
          </a:p>
          <a:p>
            <a:pPr marL="342900" indent="-342900" fontAlgn="base">
              <a:buFontTx/>
              <a:buAutoNum type="alphaLcPeriod"/>
            </a:pPr>
            <a:r>
              <a:rPr lang="fr-CA" dirty="0"/>
              <a:t>Soins durables en collaboration avec l’Éco-CMDP</a:t>
            </a:r>
            <a:br>
              <a:rPr lang="fr-CA" dirty="0"/>
            </a:br>
            <a:endParaRPr lang="fr-CA" dirty="0"/>
          </a:p>
          <a:p>
            <a:pPr marL="342900" indent="-342900" fontAlgn="base">
              <a:buFontTx/>
              <a:buAutoNum type="alphaLcPeriod"/>
            </a:pPr>
            <a:r>
              <a:rPr lang="fr-CA" dirty="0"/>
              <a:t>Toutes ces réponses</a:t>
            </a:r>
          </a:p>
          <a:p>
            <a:pPr fontAlgn="base"/>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46235" y="160241"/>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a:t>
            </a:r>
            <a:r>
              <a:rPr lang="en-US" sz="3200" b="1" dirty="0">
                <a:solidFill>
                  <a:srgbClr val="00B050"/>
                </a:solidFill>
                <a:latin typeface="Arial"/>
                <a:cs typeface="Arial"/>
              </a:rPr>
              <a:t>10</a:t>
            </a:r>
            <a:endParaRPr kumimoji="0" lang="en-US" sz="3200" b="1" i="0" u="none" strike="noStrike" kern="1200" cap="none" spc="0" normalizeH="0" baseline="0" noProof="0" dirty="0">
              <a:ln>
                <a:noFill/>
              </a:ln>
              <a:solidFill>
                <a:srgbClr val="00B050"/>
              </a:solidFill>
              <a:effectLst/>
              <a:uLnTx/>
              <a:uFillTx/>
              <a:latin typeface="Arial"/>
              <a:ea typeface="+mn-ea"/>
              <a:cs typeface="Arial"/>
            </a:endParaRPr>
          </a:p>
        </p:txBody>
      </p:sp>
    </p:spTree>
    <p:extLst>
      <p:ext uri="{BB962C8B-B14F-4D97-AF65-F5344CB8AC3E}">
        <p14:creationId xmlns:p14="http://schemas.microsoft.com/office/powerpoint/2010/main" val="90492149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algn="ctr" fontAlgn="base">
              <a:buNone/>
            </a:pPr>
            <a:r>
              <a:rPr lang="fr-CA" sz="3200" b="1" dirty="0">
                <a:solidFill>
                  <a:srgbClr val="00B050"/>
                </a:solidFill>
              </a:rPr>
              <a:t>h. </a:t>
            </a:r>
            <a:r>
              <a:rPr lang="fr-CA" dirty="0"/>
              <a:t>Toutes ces réponses.</a:t>
            </a:r>
          </a:p>
          <a:p>
            <a:pPr marL="0" indent="0">
              <a:buNone/>
            </a:pPr>
            <a:endParaRPr lang="fr-CA" dirty="0"/>
          </a:p>
        </p:txBody>
      </p:sp>
    </p:spTree>
    <p:extLst>
      <p:ext uri="{BB962C8B-B14F-4D97-AF65-F5344CB8AC3E}">
        <p14:creationId xmlns:p14="http://schemas.microsoft.com/office/powerpoint/2010/main" val="174095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7654F6E-68B6-4B8D-8A46-223F90F1F71E}"/>
              </a:ext>
            </a:extLst>
          </p:cNvPr>
          <p:cNvPicPr>
            <a:picLocks noChangeAspect="1"/>
          </p:cNvPicPr>
          <p:nvPr/>
        </p:nvPicPr>
        <p:blipFill>
          <a:blip r:embed="rId4"/>
          <a:stretch>
            <a:fillRect/>
          </a:stretch>
        </p:blipFill>
        <p:spPr>
          <a:xfrm rot="523148">
            <a:off x="4777343" y="1401168"/>
            <a:ext cx="3791145" cy="4991357"/>
          </a:xfrm>
          <a:prstGeom prst="rect">
            <a:avLst/>
          </a:prstGeom>
          <a:ln>
            <a:solidFill>
              <a:schemeClr val="tx1"/>
            </a:solidFill>
          </a:ln>
        </p:spPr>
      </p:pic>
      <p:sp>
        <p:nvSpPr>
          <p:cNvPr id="2" name="Title 1">
            <a:extLst>
              <a:ext uri="{FF2B5EF4-FFF2-40B4-BE49-F238E27FC236}">
                <a16:creationId xmlns:a16="http://schemas.microsoft.com/office/drawing/2014/main" id="{C0B6F920-738A-9960-C9BE-20991783B64D}"/>
              </a:ext>
            </a:extLst>
          </p:cNvPr>
          <p:cNvSpPr>
            <a:spLocks noGrp="1"/>
          </p:cNvSpPr>
          <p:nvPr>
            <p:ph type="title"/>
          </p:nvPr>
        </p:nvSpPr>
        <p:spPr>
          <a:xfrm>
            <a:off x="2020309" y="100864"/>
            <a:ext cx="9582873" cy="1325563"/>
          </a:xfrm>
        </p:spPr>
        <p:txBody>
          <a:bodyPr/>
          <a:lstStyle/>
          <a:p>
            <a:r>
              <a:rPr lang="en-US"/>
              <a:t>Vos </a:t>
            </a:r>
            <a:r>
              <a:rPr lang="en-US" err="1"/>
              <a:t>outils</a:t>
            </a:r>
            <a:endParaRPr lang="en-US"/>
          </a:p>
        </p:txBody>
      </p:sp>
      <p:pic>
        <p:nvPicPr>
          <p:cNvPr id="10" name="Image 9">
            <a:extLst>
              <a:ext uri="{FF2B5EF4-FFF2-40B4-BE49-F238E27FC236}">
                <a16:creationId xmlns:a16="http://schemas.microsoft.com/office/drawing/2014/main" id="{C11789FC-BAE0-4281-9195-CD805102D471}"/>
              </a:ext>
            </a:extLst>
          </p:cNvPr>
          <p:cNvPicPr>
            <a:picLocks noChangeAspect="1"/>
          </p:cNvPicPr>
          <p:nvPr>
            <p:custDataLst>
              <p:tags r:id="rId1"/>
            </p:custDataLst>
          </p:nvPr>
        </p:nvPicPr>
        <p:blipFill>
          <a:blip r:embed="rId5"/>
          <a:stretch>
            <a:fillRect/>
          </a:stretch>
        </p:blipFill>
        <p:spPr>
          <a:xfrm rot="21214547">
            <a:off x="2094680" y="398761"/>
            <a:ext cx="2755259" cy="3278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Espace réservé du contenu 3">
            <a:extLst>
              <a:ext uri="{FF2B5EF4-FFF2-40B4-BE49-F238E27FC236}">
                <a16:creationId xmlns:a16="http://schemas.microsoft.com/office/drawing/2014/main" id="{117C963A-960B-49D0-B1A3-8FCC31CC2734}"/>
              </a:ext>
            </a:extLst>
          </p:cNvPr>
          <p:cNvPicPr>
            <a:picLocks noGrp="1"/>
          </p:cNvPicPr>
          <p:nvPr>
            <p:ph idx="1"/>
          </p:nvPr>
        </p:nvPicPr>
        <p:blipFill rotWithShape="1">
          <a:blip r:embed="rId6"/>
          <a:srcRect l="13304" t="15245" r="55324" b="13148"/>
          <a:stretch/>
        </p:blipFill>
        <p:spPr bwMode="auto">
          <a:xfrm>
            <a:off x="180655" y="3598286"/>
            <a:ext cx="4503976" cy="2859664"/>
          </a:xfrm>
          <a:prstGeom prst="rect">
            <a:avLst/>
          </a:prstGeom>
          <a:ln>
            <a:solidFill>
              <a:schemeClr val="tx1">
                <a:lumMod val="90000"/>
                <a:lumOff val="10000"/>
              </a:schemeClr>
            </a:solid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CE7AAE3C-8FEF-4AC1-B7C2-1EA3C556D149}"/>
              </a:ext>
            </a:extLst>
          </p:cNvPr>
          <p:cNvPicPr>
            <a:picLocks noChangeAspect="1"/>
          </p:cNvPicPr>
          <p:nvPr/>
        </p:nvPicPr>
        <p:blipFill>
          <a:blip r:embed="rId7"/>
          <a:stretch>
            <a:fillRect/>
          </a:stretch>
        </p:blipFill>
        <p:spPr>
          <a:xfrm rot="21331621">
            <a:off x="8337441" y="1683287"/>
            <a:ext cx="3442651" cy="4276462"/>
          </a:xfrm>
          <a:prstGeom prst="rect">
            <a:avLst/>
          </a:prstGeom>
          <a:ln>
            <a:solidFill>
              <a:schemeClr val="tx1"/>
            </a:solidFill>
          </a:ln>
        </p:spPr>
      </p:pic>
    </p:spTree>
    <p:extLst>
      <p:ext uri="{BB962C8B-B14F-4D97-AF65-F5344CB8AC3E}">
        <p14:creationId xmlns:p14="http://schemas.microsoft.com/office/powerpoint/2010/main" val="205627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6C6DF-B7B1-493E-AE51-0189254C9BCF}"/>
              </a:ext>
            </a:extLst>
          </p:cNvPr>
          <p:cNvSpPr>
            <a:spLocks noGrp="1"/>
          </p:cNvSpPr>
          <p:nvPr>
            <p:ph type="title"/>
          </p:nvPr>
        </p:nvSpPr>
        <p:spPr/>
        <p:txBody>
          <a:bodyPr/>
          <a:lstStyle/>
          <a:p>
            <a:r>
              <a:rPr lang="fr-CA" dirty="0">
                <a:solidFill>
                  <a:srgbClr val="92D050"/>
                </a:solidFill>
              </a:rPr>
              <a:t>Séance synthèse de la visite d’Agrément</a:t>
            </a:r>
          </a:p>
        </p:txBody>
      </p:sp>
      <p:sp>
        <p:nvSpPr>
          <p:cNvPr id="3" name="Espace réservé du contenu 2">
            <a:extLst>
              <a:ext uri="{FF2B5EF4-FFF2-40B4-BE49-F238E27FC236}">
                <a16:creationId xmlns:a16="http://schemas.microsoft.com/office/drawing/2014/main" id="{7D7FE5BB-E371-48B4-939A-52711B74B7DB}"/>
              </a:ext>
            </a:extLst>
          </p:cNvPr>
          <p:cNvSpPr>
            <a:spLocks noGrp="1"/>
          </p:cNvSpPr>
          <p:nvPr>
            <p:ph idx="1"/>
          </p:nvPr>
        </p:nvSpPr>
        <p:spPr>
          <a:xfrm>
            <a:off x="992720" y="3429001"/>
            <a:ext cx="3371985" cy="1190134"/>
          </a:xfrm>
        </p:spPr>
        <p:txBody>
          <a:bodyPr vert="horz" lIns="91440" tIns="45720" rIns="91440" bIns="45720" rtlCol="0" anchor="t">
            <a:normAutofit lnSpcReduction="10000"/>
          </a:bodyPr>
          <a:lstStyle/>
          <a:p>
            <a:pPr marL="0" indent="0">
              <a:buNone/>
            </a:pPr>
            <a:r>
              <a:rPr lang="fr-CA" dirty="0">
                <a:hlinkClick r:id="rId2"/>
              </a:rPr>
              <a:t>Lien</a:t>
            </a:r>
            <a:r>
              <a:rPr lang="fr-CA"/>
              <a:t> pour plus d'information sur la séance synthèse: </a:t>
            </a:r>
            <a:endParaRPr lang="fr-FR"/>
          </a:p>
          <a:p>
            <a:pPr marL="0" indent="0">
              <a:buNone/>
            </a:pPr>
            <a:endParaRPr lang="fr-CA" dirty="0">
              <a:cs typeface="Arial"/>
            </a:endParaRPr>
          </a:p>
          <a:p>
            <a:pPr marL="0" indent="0">
              <a:buNone/>
            </a:pPr>
            <a:endParaRPr lang="fr-CA" dirty="0">
              <a:cs typeface="Arial"/>
            </a:endParaRPr>
          </a:p>
          <a:p>
            <a:pPr marL="0" indent="0">
              <a:buNone/>
            </a:pPr>
            <a:endParaRPr lang="fr-CA" dirty="0">
              <a:cs typeface="Arial"/>
            </a:endParaRPr>
          </a:p>
          <a:p>
            <a:pPr marL="0" indent="0">
              <a:buNone/>
            </a:pPr>
            <a:endParaRPr lang="fr-CA" dirty="0">
              <a:cs typeface="Arial"/>
            </a:endParaRPr>
          </a:p>
        </p:txBody>
      </p:sp>
      <p:pic>
        <p:nvPicPr>
          <p:cNvPr id="5" name="Image 4" descr="Une image contenant texte, capture d’écran, Police&#10;&#10;Description générée automatiquement">
            <a:extLst>
              <a:ext uri="{FF2B5EF4-FFF2-40B4-BE49-F238E27FC236}">
                <a16:creationId xmlns:a16="http://schemas.microsoft.com/office/drawing/2014/main" id="{696195FC-4977-3ADB-4985-CDAC2D714FB7}"/>
              </a:ext>
            </a:extLst>
          </p:cNvPr>
          <p:cNvPicPr>
            <a:picLocks noChangeAspect="1"/>
          </p:cNvPicPr>
          <p:nvPr/>
        </p:nvPicPr>
        <p:blipFill>
          <a:blip r:embed="rId3"/>
          <a:stretch>
            <a:fillRect/>
          </a:stretch>
        </p:blipFill>
        <p:spPr>
          <a:xfrm>
            <a:off x="4230710" y="1933298"/>
            <a:ext cx="7234892" cy="3874899"/>
          </a:xfrm>
          <a:prstGeom prst="rect">
            <a:avLst/>
          </a:prstGeom>
          <a:ln>
            <a:solidFill>
              <a:schemeClr val="tx1"/>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6085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EC6A1-7461-414C-B6A5-E8E6F3BB22D7}"/>
              </a:ext>
            </a:extLst>
          </p:cNvPr>
          <p:cNvSpPr>
            <a:spLocks noGrp="1"/>
          </p:cNvSpPr>
          <p:nvPr>
            <p:ph type="title"/>
          </p:nvPr>
        </p:nvSpPr>
        <p:spPr>
          <a:xfrm>
            <a:off x="1674950" y="1325273"/>
            <a:ext cx="8842094" cy="1325563"/>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CA" sz="4400" b="1" kern="1200">
                <a:solidFill>
                  <a:schemeClr val="tx1">
                    <a:lumMod val="90000"/>
                    <a:lumOff val="10000"/>
                  </a:schemeClr>
                </a:solidFill>
                <a:effectLst/>
              </a:rPr>
              <a:t>Questions, commentaires ?</a:t>
            </a:r>
            <a:endParaRPr lang="fr-CA">
              <a:solidFill>
                <a:schemeClr val="tx1">
                  <a:lumMod val="90000"/>
                  <a:lumOff val="10000"/>
                </a:schemeClr>
              </a:solidFill>
              <a:effectLst/>
            </a:endParaRPr>
          </a:p>
        </p:txBody>
      </p:sp>
      <p:sp>
        <p:nvSpPr>
          <p:cNvPr id="5" name="Titre 3">
            <a:extLst>
              <a:ext uri="{FF2B5EF4-FFF2-40B4-BE49-F238E27FC236}">
                <a16:creationId xmlns:a16="http://schemas.microsoft.com/office/drawing/2014/main" id="{51F450AE-8F72-4154-8C22-01C9F0286E6F}"/>
              </a:ext>
            </a:extLst>
          </p:cNvPr>
          <p:cNvSpPr txBox="1">
            <a:spLocks/>
          </p:cNvSpPr>
          <p:nvPr>
            <p:custDataLst>
              <p:tags r:id="rId1"/>
            </p:custDataLst>
          </p:nvPr>
        </p:nvSpPr>
        <p:spPr>
          <a:xfrm>
            <a:off x="4800597" y="2650836"/>
            <a:ext cx="2590799" cy="2387600"/>
          </a:xfrm>
          <a:prstGeom prst="ellipse">
            <a:avLst/>
          </a:prstGeom>
          <a:solidFill>
            <a:schemeClr val="bg2"/>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bg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8000" b="1">
                <a:solidFill>
                  <a:schemeClr val="bg1"/>
                </a:solidFill>
              </a:rPr>
              <a:t>?</a:t>
            </a:r>
          </a:p>
        </p:txBody>
      </p:sp>
    </p:spTree>
    <p:extLst>
      <p:ext uri="{BB962C8B-B14F-4D97-AF65-F5344CB8AC3E}">
        <p14:creationId xmlns:p14="http://schemas.microsoft.com/office/powerpoint/2010/main" val="366874990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626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6C6DF-B7B1-493E-AE51-0189254C9BCF}"/>
              </a:ext>
            </a:extLst>
          </p:cNvPr>
          <p:cNvSpPr>
            <a:spLocks noGrp="1"/>
          </p:cNvSpPr>
          <p:nvPr>
            <p:ph type="title"/>
          </p:nvPr>
        </p:nvSpPr>
        <p:spPr/>
        <p:txBody>
          <a:bodyPr/>
          <a:lstStyle/>
          <a:p>
            <a:r>
              <a:rPr lang="fr-CA" dirty="0">
                <a:solidFill>
                  <a:srgbClr val="92D050"/>
                </a:solidFill>
              </a:rPr>
              <a:t>Horaire de la visite d’Agrément</a:t>
            </a:r>
          </a:p>
        </p:txBody>
      </p:sp>
      <p:sp>
        <p:nvSpPr>
          <p:cNvPr id="3" name="Espace réservé du contenu 2">
            <a:extLst>
              <a:ext uri="{FF2B5EF4-FFF2-40B4-BE49-F238E27FC236}">
                <a16:creationId xmlns:a16="http://schemas.microsoft.com/office/drawing/2014/main" id="{7D7FE5BB-E371-48B4-939A-52711B74B7DB}"/>
              </a:ext>
            </a:extLst>
          </p:cNvPr>
          <p:cNvSpPr>
            <a:spLocks noGrp="1"/>
          </p:cNvSpPr>
          <p:nvPr>
            <p:ph idx="1"/>
          </p:nvPr>
        </p:nvSpPr>
        <p:spPr>
          <a:xfrm>
            <a:off x="992720" y="3429001"/>
            <a:ext cx="3833803" cy="1190134"/>
          </a:xfrm>
        </p:spPr>
        <p:txBody>
          <a:bodyPr>
            <a:normAutofit/>
          </a:bodyPr>
          <a:lstStyle/>
          <a:p>
            <a:pPr marL="0" indent="0">
              <a:buNone/>
            </a:pPr>
            <a:r>
              <a:rPr lang="fr-CA" dirty="0">
                <a:hlinkClick r:id="rId2"/>
              </a:rPr>
              <a:t>Lien</a:t>
            </a:r>
            <a:r>
              <a:rPr lang="fr-CA" dirty="0"/>
              <a:t> pour accéder à l’horaire complet:</a:t>
            </a:r>
          </a:p>
        </p:txBody>
      </p:sp>
      <p:pic>
        <p:nvPicPr>
          <p:cNvPr id="4" name="Image 3">
            <a:extLst>
              <a:ext uri="{FF2B5EF4-FFF2-40B4-BE49-F238E27FC236}">
                <a16:creationId xmlns:a16="http://schemas.microsoft.com/office/drawing/2014/main" id="{5BC964EF-923E-4081-9776-583502BB99AB}"/>
              </a:ext>
            </a:extLst>
          </p:cNvPr>
          <p:cNvPicPr>
            <a:picLocks noChangeAspect="1"/>
          </p:cNvPicPr>
          <p:nvPr/>
        </p:nvPicPr>
        <p:blipFill>
          <a:blip r:embed="rId3"/>
          <a:stretch>
            <a:fillRect/>
          </a:stretch>
        </p:blipFill>
        <p:spPr>
          <a:xfrm>
            <a:off x="4988467" y="1836803"/>
            <a:ext cx="7203533" cy="5021197"/>
          </a:xfrm>
          <a:prstGeom prst="rect">
            <a:avLst/>
          </a:prstGeom>
          <a:ln>
            <a:solidFill>
              <a:schemeClr val="tx1"/>
            </a:solidFill>
          </a:ln>
        </p:spPr>
      </p:pic>
    </p:spTree>
    <p:extLst>
      <p:ext uri="{BB962C8B-B14F-4D97-AF65-F5344CB8AC3E}">
        <p14:creationId xmlns:p14="http://schemas.microsoft.com/office/powerpoint/2010/main" val="137452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7C78B-EFE1-40C0-9254-64B744F256D5}"/>
              </a:ext>
            </a:extLst>
          </p:cNvPr>
          <p:cNvSpPr>
            <a:spLocks noGrp="1"/>
          </p:cNvSpPr>
          <p:nvPr>
            <p:ph type="title"/>
          </p:nvPr>
        </p:nvSpPr>
        <p:spPr/>
        <p:txBody>
          <a:bodyPr/>
          <a:lstStyle/>
          <a:p>
            <a:r>
              <a:rPr lang="fr-CA" dirty="0">
                <a:solidFill>
                  <a:srgbClr val="92D050"/>
                </a:solidFill>
              </a:rPr>
              <a:t>Êtes-vous prêts pour la visite?</a:t>
            </a:r>
          </a:p>
        </p:txBody>
      </p:sp>
      <p:sp>
        <p:nvSpPr>
          <p:cNvPr id="3" name="Espace réservé du contenu 2">
            <a:extLst>
              <a:ext uri="{FF2B5EF4-FFF2-40B4-BE49-F238E27FC236}">
                <a16:creationId xmlns:a16="http://schemas.microsoft.com/office/drawing/2014/main" id="{D769F26D-6B07-4F75-8929-092B9EE0107D}"/>
              </a:ext>
            </a:extLst>
          </p:cNvPr>
          <p:cNvSpPr>
            <a:spLocks noGrp="1"/>
          </p:cNvSpPr>
          <p:nvPr>
            <p:ph idx="1"/>
          </p:nvPr>
        </p:nvSpPr>
        <p:spPr>
          <a:xfrm>
            <a:off x="1173892" y="2006353"/>
            <a:ext cx="9582873" cy="3919885"/>
          </a:xfrm>
        </p:spPr>
        <p:txBody>
          <a:bodyPr vert="horz" lIns="91440" tIns="45720" rIns="91440" bIns="45720" rtlCol="0" anchor="t">
            <a:normAutofit/>
          </a:bodyPr>
          <a:lstStyle/>
          <a:p>
            <a:pPr marL="0" indent="0">
              <a:buNone/>
            </a:pPr>
            <a:r>
              <a:rPr lang="fr-CA" dirty="0"/>
              <a:t>Quelques règles de jeu pour ce </a:t>
            </a:r>
            <a:r>
              <a:rPr lang="fr-CA" dirty="0" err="1"/>
              <a:t>Kahoot</a:t>
            </a:r>
            <a:endParaRPr lang="fr-CA" dirty="0"/>
          </a:p>
          <a:p>
            <a:pPr marL="0" indent="0">
              <a:buNone/>
            </a:pPr>
            <a:endParaRPr lang="fr-CA" sz="2400" dirty="0"/>
          </a:p>
          <a:p>
            <a:pPr marL="354013" indent="-354013">
              <a:buFont typeface="Wingdings" panose="05000000000000000000" pitchFamily="2" charset="2"/>
              <a:buChar char="q"/>
            </a:pPr>
            <a:r>
              <a:rPr lang="fr-CA" sz="2400" dirty="0"/>
              <a:t>Vous avez 10 questions à choix multiples portant sur le thème du Leadership – Planification et organisation des soins et services</a:t>
            </a:r>
            <a:endParaRPr lang="fr-CA" sz="2400" dirty="0">
              <a:cs typeface="Arial"/>
            </a:endParaRPr>
          </a:p>
          <a:p>
            <a:pPr marL="354013" indent="-354013">
              <a:buFont typeface="Wingdings" panose="05000000000000000000" pitchFamily="2" charset="2"/>
              <a:buChar char="q"/>
            </a:pPr>
            <a:r>
              <a:rPr lang="fr-CA" sz="2400" dirty="0"/>
              <a:t>Vous avez 15 secondes par question</a:t>
            </a:r>
          </a:p>
          <a:p>
            <a:pPr marL="354013" indent="-354013">
              <a:buFont typeface="Wingdings" panose="05000000000000000000" pitchFamily="2" charset="2"/>
              <a:buChar char="q"/>
            </a:pPr>
            <a:r>
              <a:rPr lang="fr-CA" sz="2400" dirty="0"/>
              <a:t>Vous pouvez participer en inscrivant votre réponse dans la boîte de clavardage</a:t>
            </a:r>
          </a:p>
          <a:p>
            <a:pPr marL="0" indent="0">
              <a:buNone/>
            </a:pPr>
            <a:endParaRPr lang="fr-CA" dirty="0"/>
          </a:p>
        </p:txBody>
      </p:sp>
    </p:spTree>
    <p:extLst>
      <p:ext uri="{BB962C8B-B14F-4D97-AF65-F5344CB8AC3E}">
        <p14:creationId xmlns:p14="http://schemas.microsoft.com/office/powerpoint/2010/main" val="105850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373209" y="1505792"/>
            <a:ext cx="7970417" cy="458587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fr-FR" sz="2000" b="1" dirty="0">
                <a:solidFill>
                  <a:srgbClr val="0070C0"/>
                </a:solidFill>
              </a:rPr>
              <a:t>Que définit la norme Leadership (chapitre 2 — Planification et organisation des services selon les besoins de la population) ? </a:t>
            </a:r>
          </a:p>
          <a:p>
            <a:pPr algn="ctr" fontAlgn="base"/>
            <a:endParaRPr lang="fr-FR" dirty="0">
              <a:solidFill>
                <a:srgbClr val="0070C0"/>
              </a:solidFill>
            </a:endParaRPr>
          </a:p>
          <a:p>
            <a:pPr marL="342900" indent="-342900" fontAlgn="base">
              <a:buAutoNum type="alphaLcPeriod"/>
            </a:pPr>
            <a:r>
              <a:rPr lang="fr-FR" dirty="0"/>
              <a:t>Elle définit les responsabilités et les fonctions des gestionnaires de l’établissement pour permettre une prestation de soins et services sécuritaires et de qualité. </a:t>
            </a:r>
          </a:p>
          <a:p>
            <a:pPr marL="342900" indent="-342900" fontAlgn="base">
              <a:buAutoNum type="alphaLcPeriod"/>
            </a:pPr>
            <a:endParaRPr lang="fr-FR" dirty="0"/>
          </a:p>
          <a:p>
            <a:pPr fontAlgn="base"/>
            <a:r>
              <a:rPr lang="fr-FR" dirty="0"/>
              <a:t>b.  Elle définit les différents styles de gestion efficaces.</a:t>
            </a:r>
          </a:p>
          <a:p>
            <a:pPr fontAlgn="base"/>
            <a:endParaRPr lang="fr-FR" dirty="0"/>
          </a:p>
          <a:p>
            <a:pPr fontAlgn="base"/>
            <a:r>
              <a:rPr lang="fr-FR" dirty="0"/>
              <a:t>c.  Elle définit les pratiques cliniques et administratives attendues pour offrir </a:t>
            </a:r>
            <a:br>
              <a:rPr lang="fr-FR" dirty="0"/>
            </a:br>
            <a:r>
              <a:rPr lang="fr-FR" dirty="0"/>
              <a:t>     des soins et des services sécuritaires et de qualité dans un programme </a:t>
            </a:r>
            <a:br>
              <a:rPr lang="fr-FR" dirty="0"/>
            </a:br>
            <a:r>
              <a:rPr lang="fr-FR" dirty="0"/>
              <a:t>     ou service. </a:t>
            </a:r>
          </a:p>
          <a:p>
            <a:pPr fontAlgn="base"/>
            <a:endParaRPr lang="fr-FR" dirty="0"/>
          </a:p>
          <a:p>
            <a:pPr fontAlgn="base"/>
            <a:r>
              <a:rPr lang="fr-CA" dirty="0"/>
              <a:t>d.  Toutes ces réponses.</a:t>
            </a:r>
          </a:p>
          <a:p>
            <a:pPr fontAlgn="base"/>
            <a:endParaRPr lang="fr-CA" dirty="0"/>
          </a:p>
          <a:p>
            <a:pPr fontAlgn="base"/>
            <a:r>
              <a:rPr lang="fr-CA" dirty="0"/>
              <a:t>e.   Aucune de ces réponses. </a:t>
            </a:r>
            <a:endParaRPr lang="en-US" sz="3200" dirty="0">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9791" y="218964"/>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50000"/>
              </a:lnSpc>
            </a:pPr>
            <a:r>
              <a:rPr lang="en-US" sz="3200" b="1" dirty="0">
                <a:solidFill>
                  <a:srgbClr val="00B050"/>
                </a:solidFill>
                <a:cs typeface="Arial"/>
              </a:rPr>
              <a:t>Question 1</a:t>
            </a:r>
          </a:p>
        </p:txBody>
      </p:sp>
    </p:spTree>
    <p:extLst>
      <p:ext uri="{BB962C8B-B14F-4D97-AF65-F5344CB8AC3E}">
        <p14:creationId xmlns:p14="http://schemas.microsoft.com/office/powerpoint/2010/main" val="20125438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a:buNone/>
            </a:pPr>
            <a:r>
              <a:rPr lang="fr-CA" sz="3200" b="1" dirty="0">
                <a:solidFill>
                  <a:srgbClr val="00B050"/>
                </a:solidFill>
              </a:rPr>
              <a:t>a. </a:t>
            </a:r>
            <a:r>
              <a:rPr lang="fr-FR" dirty="0"/>
              <a:t>Elle définit les responsabilités et les fonctions des </a:t>
            </a:r>
            <a:br>
              <a:rPr lang="fr-FR" dirty="0"/>
            </a:br>
            <a:r>
              <a:rPr lang="fr-FR" dirty="0"/>
              <a:t>    gestionnaires de l’établissement pour permettre une prestation</a:t>
            </a:r>
            <a:br>
              <a:rPr lang="fr-FR" dirty="0"/>
            </a:br>
            <a:r>
              <a:rPr lang="fr-FR" dirty="0"/>
              <a:t>    de soins et services sécuritaires et de qualité. </a:t>
            </a:r>
          </a:p>
          <a:p>
            <a:pPr marL="0" indent="0">
              <a:buNone/>
            </a:pPr>
            <a:endParaRPr lang="fr-CA" dirty="0"/>
          </a:p>
        </p:txBody>
      </p:sp>
    </p:spTree>
    <p:extLst>
      <p:ext uri="{BB962C8B-B14F-4D97-AF65-F5344CB8AC3E}">
        <p14:creationId xmlns:p14="http://schemas.microsoft.com/office/powerpoint/2010/main" val="12871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373209" y="2075178"/>
            <a:ext cx="8245028" cy="34470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gn="ctr"/>
            <a:r>
              <a:rPr lang="fr-CA" sz="2000" b="1" dirty="0">
                <a:solidFill>
                  <a:srgbClr val="0070C0"/>
                </a:solidFill>
              </a:rPr>
              <a:t>Quelles sont les valeurs du CIUSSS de l’</a:t>
            </a:r>
            <a:r>
              <a:rPr lang="fr-CA" sz="2000" b="1" dirty="0" err="1">
                <a:solidFill>
                  <a:srgbClr val="0070C0"/>
                </a:solidFill>
              </a:rPr>
              <a:t>Est-de-l’Ile-de-Montréal</a:t>
            </a:r>
            <a:r>
              <a:rPr lang="fr-CA" sz="2000" b="1" dirty="0">
                <a:solidFill>
                  <a:srgbClr val="0070C0"/>
                </a:solidFill>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Les 5 valeurs sont : collaboration, communication, qualité des soins et services, professionnalisme et respect. </a:t>
            </a:r>
          </a:p>
          <a:p>
            <a:pPr marL="342900" marR="0" lvl="0" indent="-342900" algn="l" defTabSz="914400" rtl="0" eaLnBrk="1" fontAlgn="base" latinLnBrk="0" hangingPunct="1">
              <a:lnSpc>
                <a:spcPct val="100000"/>
              </a:lnSpc>
              <a:spcBef>
                <a:spcPts val="0"/>
              </a:spcBef>
              <a:spcAft>
                <a:spcPts val="0"/>
              </a:spcAft>
              <a:buClrTx/>
              <a:buSzTx/>
              <a:buFontTx/>
              <a:buAutoNum type="alphaLcPeriod"/>
              <a:tabLst/>
              <a:defRPr/>
            </a:pPr>
            <a:endParaRPr kumimoji="0" lang="fr-FR" sz="1800" b="0" i="0" u="none" strike="noStrike" kern="1200" cap="none" spc="0" normalizeH="0" baseline="0" noProof="0" dirty="0">
              <a:ln>
                <a:noFill/>
              </a:ln>
              <a:solidFill>
                <a:srgbClr val="181817"/>
              </a:solidFill>
              <a:effectLst/>
              <a:uLnTx/>
              <a:uFillTx/>
              <a:latin typeface="Arial"/>
              <a:ea typeface="+mn-ea"/>
              <a:cs typeface="+mn-cs"/>
            </a:endParaRPr>
          </a:p>
          <a:p>
            <a:pPr fontAlgn="base"/>
            <a:r>
              <a:rPr kumimoji="0" lang="fr-FR" sz="1800" b="0" i="0" u="none" strike="noStrike" kern="1200" cap="none" spc="0" normalizeH="0" baseline="0" noProof="0" dirty="0">
                <a:ln>
                  <a:noFill/>
                </a:ln>
                <a:solidFill>
                  <a:srgbClr val="181817"/>
                </a:solidFill>
                <a:effectLst/>
                <a:uLnTx/>
                <a:uFillTx/>
                <a:latin typeface="Arial"/>
                <a:ea typeface="+mn-ea"/>
                <a:cs typeface="+mn-cs"/>
              </a:rPr>
              <a:t>b.  </a:t>
            </a:r>
            <a:r>
              <a:rPr lang="fr-CA" dirty="0"/>
              <a:t>Les 5 valeurs sont : accessibilité, bien-être, saine gestion, recherche et </a:t>
            </a:r>
            <a:br>
              <a:rPr lang="fr-CA" dirty="0"/>
            </a:br>
            <a:r>
              <a:rPr lang="fr-CA" dirty="0"/>
              <a:t>     innovation.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81817"/>
              </a:solidFill>
              <a:effectLst/>
              <a:uLnTx/>
              <a:uFillTx/>
              <a:latin typeface="Arial"/>
              <a:ea typeface="+mn-ea"/>
              <a:cs typeface="+mn-cs"/>
            </a:endParaRPr>
          </a:p>
          <a:p>
            <a:pPr fontAlgn="base"/>
            <a:r>
              <a:rPr kumimoji="0" lang="fr-FR" sz="1800" b="0" i="0" u="none" strike="noStrike" kern="1200" cap="none" spc="0" normalizeH="0" baseline="0" noProof="0" dirty="0">
                <a:ln>
                  <a:noFill/>
                </a:ln>
                <a:solidFill>
                  <a:srgbClr val="181817"/>
                </a:solidFill>
                <a:effectLst/>
                <a:uLnTx/>
                <a:uFillTx/>
                <a:latin typeface="Arial"/>
                <a:ea typeface="+mn-ea"/>
                <a:cs typeface="+mn-cs"/>
              </a:rPr>
              <a:t>c.  </a:t>
            </a:r>
            <a:r>
              <a:rPr lang="fr-CA" dirty="0"/>
              <a:t>Les 5 valeurs sont : éthique, inclusion, responsabilité, compassion et</a:t>
            </a:r>
            <a:br>
              <a:rPr lang="fr-CA" dirty="0"/>
            </a:br>
            <a:r>
              <a:rPr lang="fr-CA" dirty="0"/>
              <a:t>     sécurité.</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81817"/>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dirty="0">
                <a:solidFill>
                  <a:srgbClr val="181817"/>
                </a:solidFill>
                <a:latin typeface="Arial"/>
              </a:rPr>
              <a:t>d</a:t>
            </a:r>
            <a:r>
              <a:rPr kumimoji="0" lang="fr-CA" sz="1800" b="0" i="0" u="none" strike="noStrike" kern="1200" cap="none" spc="0" normalizeH="0" baseline="0" noProof="0" dirty="0">
                <a:ln>
                  <a:noFill/>
                </a:ln>
                <a:solidFill>
                  <a:srgbClr val="181817"/>
                </a:solidFill>
                <a:effectLst/>
                <a:uLnTx/>
                <a:uFillTx/>
                <a:latin typeface="Arial"/>
                <a:ea typeface="+mn-ea"/>
                <a:cs typeface="+mn-cs"/>
              </a:rPr>
              <a:t>.   Aucune de ces réponses. </a:t>
            </a:r>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2</a:t>
            </a:r>
          </a:p>
        </p:txBody>
      </p:sp>
    </p:spTree>
    <p:extLst>
      <p:ext uri="{BB962C8B-B14F-4D97-AF65-F5344CB8AC3E}">
        <p14:creationId xmlns:p14="http://schemas.microsoft.com/office/powerpoint/2010/main" val="4087483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0601-AA02-4A29-AE03-02EFD020B749}"/>
              </a:ext>
            </a:extLst>
          </p:cNvPr>
          <p:cNvSpPr>
            <a:spLocks noGrp="1"/>
          </p:cNvSpPr>
          <p:nvPr>
            <p:ph type="title"/>
          </p:nvPr>
        </p:nvSpPr>
        <p:spPr>
          <a:xfrm>
            <a:off x="1735803" y="1083462"/>
            <a:ext cx="9582873" cy="1325563"/>
          </a:xfrm>
        </p:spPr>
        <p:txBody>
          <a:bodyPr>
            <a:normAutofit fontScale="90000"/>
          </a:bodyPr>
          <a:lstStyle/>
          <a:p>
            <a:pPr algn="ctr"/>
            <a:br>
              <a:rPr lang="en-US" b="1" dirty="0">
                <a:solidFill>
                  <a:srgbClr val="00B050"/>
                </a:solidFill>
                <a:cs typeface="Arial"/>
              </a:rPr>
            </a:br>
            <a:r>
              <a:rPr lang="en-US" b="1" dirty="0" err="1">
                <a:solidFill>
                  <a:srgbClr val="00B050"/>
                </a:solidFill>
                <a:cs typeface="Arial"/>
              </a:rPr>
              <a:t>Réponse</a:t>
            </a:r>
            <a:r>
              <a:rPr lang="en-US" b="1" dirty="0">
                <a:solidFill>
                  <a:srgbClr val="00B050"/>
                </a:solidFill>
                <a:cs typeface="Arial"/>
              </a:rPr>
              <a:t> : </a:t>
            </a:r>
            <a:br>
              <a:rPr lang="en-US" b="1" dirty="0">
                <a:solidFill>
                  <a:srgbClr val="00B050"/>
                </a:solidFill>
                <a:cs typeface="Arial"/>
              </a:rPr>
            </a:br>
            <a:endParaRPr lang="fr-CA" dirty="0"/>
          </a:p>
        </p:txBody>
      </p:sp>
      <p:sp>
        <p:nvSpPr>
          <p:cNvPr id="3" name="Espace réservé du contenu 2">
            <a:extLst>
              <a:ext uri="{FF2B5EF4-FFF2-40B4-BE49-F238E27FC236}">
                <a16:creationId xmlns:a16="http://schemas.microsoft.com/office/drawing/2014/main" id="{BD886C94-012B-4DE8-A12D-E939FE2C613F}"/>
              </a:ext>
            </a:extLst>
          </p:cNvPr>
          <p:cNvSpPr>
            <a:spLocks noGrp="1"/>
          </p:cNvSpPr>
          <p:nvPr>
            <p:ph idx="1"/>
          </p:nvPr>
        </p:nvSpPr>
        <p:spPr>
          <a:xfrm>
            <a:off x="989202" y="2409025"/>
            <a:ext cx="10515600" cy="2531464"/>
          </a:xfrm>
        </p:spPr>
        <p:txBody>
          <a:bodyPr/>
          <a:lstStyle/>
          <a:p>
            <a:pPr marL="0" indent="0">
              <a:buNone/>
            </a:pPr>
            <a:endParaRPr lang="fr-CA" dirty="0"/>
          </a:p>
          <a:p>
            <a:pPr marL="0" indent="0" fontAlgn="base">
              <a:buNone/>
            </a:pPr>
            <a:r>
              <a:rPr lang="fr-CA" sz="3200" b="1" dirty="0">
                <a:solidFill>
                  <a:srgbClr val="00B050"/>
                </a:solidFill>
              </a:rPr>
              <a:t>a. </a:t>
            </a:r>
            <a:r>
              <a:rPr lang="fr-CA" dirty="0"/>
              <a:t>Les 5 valeurs sont : collaboration, communication, qualité des</a:t>
            </a:r>
            <a:br>
              <a:rPr lang="fr-CA" dirty="0"/>
            </a:br>
            <a:r>
              <a:rPr lang="fr-CA" dirty="0"/>
              <a:t>    soins et services, professionnalisme et respect. </a:t>
            </a:r>
          </a:p>
          <a:p>
            <a:pPr marL="0" indent="0" fontAlgn="base">
              <a:buNone/>
            </a:pPr>
            <a:endParaRPr lang="fr-CA" dirty="0"/>
          </a:p>
        </p:txBody>
      </p:sp>
    </p:spTree>
    <p:extLst>
      <p:ext uri="{BB962C8B-B14F-4D97-AF65-F5344CB8AC3E}">
        <p14:creationId xmlns:p14="http://schemas.microsoft.com/office/powerpoint/2010/main" val="197971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A88AE-1F83-3E2D-1E2A-D4C992D31C38}"/>
              </a:ext>
            </a:extLst>
          </p:cNvPr>
          <p:cNvSpPr txBox="1"/>
          <p:nvPr/>
        </p:nvSpPr>
        <p:spPr>
          <a:xfrm>
            <a:off x="2373209" y="1505793"/>
            <a:ext cx="7970417" cy="458587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gn="ctr"/>
            <a:r>
              <a:rPr lang="fr-CA" sz="2000" b="1" dirty="0">
                <a:solidFill>
                  <a:srgbClr val="0070C0"/>
                </a:solidFill>
              </a:rPr>
              <a:t>De quelle manière pouvons-nous incarner la valeur de collaboration dans nos activités quotidiennes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a:ea typeface="+mn-ea"/>
              <a:cs typeface="+mn-cs"/>
            </a:endParaRPr>
          </a:p>
          <a:p>
            <a:pPr marL="342900" indent="-342900" fontAlgn="base">
              <a:buFontTx/>
              <a:buAutoNum type="alphaLcPeriod"/>
            </a:pPr>
            <a:r>
              <a:rPr lang="fr-CA" dirty="0"/>
              <a:t>Favoriser une implication positive de tous les acteurs, incluant les usagers-patients partenaires.</a:t>
            </a:r>
            <a:br>
              <a:rPr lang="fr-CA" dirty="0"/>
            </a:br>
            <a:endParaRPr lang="fr-CA" dirty="0"/>
          </a:p>
          <a:p>
            <a:pPr marL="342900" indent="-342900" fontAlgn="base">
              <a:buFontTx/>
              <a:buAutoNum type="alphaLcPeriod"/>
            </a:pPr>
            <a:r>
              <a:rPr lang="fr-CA" dirty="0"/>
              <a:t>Échanger nos connaissances pour améliorer le bien-être de tous.</a:t>
            </a:r>
            <a:br>
              <a:rPr lang="fr-CA" dirty="0"/>
            </a:br>
            <a:endParaRPr lang="fr-CA" dirty="0"/>
          </a:p>
          <a:p>
            <a:pPr marL="342900" indent="-342900" fontAlgn="base">
              <a:buFontTx/>
              <a:buAutoNum type="alphaLcPeriod"/>
            </a:pPr>
            <a:r>
              <a:rPr lang="fr-CA" dirty="0"/>
              <a:t>Nous rendre disponibles aux autres pour mieux nous entraider afin d’offrir des services de qualité.</a:t>
            </a:r>
            <a:br>
              <a:rPr lang="fr-CA" dirty="0"/>
            </a:br>
            <a:endParaRPr lang="fr-CA" dirty="0"/>
          </a:p>
          <a:p>
            <a:pPr marL="342900" indent="-342900" fontAlgn="base">
              <a:buFontTx/>
              <a:buAutoNum type="alphaLcPeriod"/>
            </a:pPr>
            <a:r>
              <a:rPr lang="fr-CA" dirty="0"/>
              <a:t>Être enthousiaste, ouvert et favoriser un esprit d’équipe.</a:t>
            </a:r>
            <a:br>
              <a:rPr lang="fr-CA" dirty="0"/>
            </a:br>
            <a:endParaRPr lang="fr-CA" dirty="0"/>
          </a:p>
          <a:p>
            <a:pPr marL="342900" indent="-342900" fontAlgn="base">
              <a:buFontTx/>
              <a:buAutoNum type="alphaLcPeriod"/>
            </a:pPr>
            <a:r>
              <a:rPr lang="fr-CA" dirty="0"/>
              <a:t>Toutes ces réponses.</a:t>
            </a:r>
          </a:p>
          <a:p>
            <a:pPr fontAlgn="base"/>
            <a:endParaRPr lang="fr-CA"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181817"/>
                </a:solidFill>
                <a:effectLst/>
                <a:uLnTx/>
                <a:uFillTx/>
                <a:latin typeface="Arial"/>
                <a:ea typeface="+mn-ea"/>
                <a:cs typeface="+mn-cs"/>
              </a:rPr>
              <a:t>f.   Aucune de ces réponses. </a:t>
            </a:r>
            <a:endParaRPr kumimoji="0" lang="en-US" sz="3200" b="0" i="0" u="none" strike="noStrike" kern="1200" cap="none" spc="0" normalizeH="0" baseline="0" noProof="0" dirty="0">
              <a:ln>
                <a:noFill/>
              </a:ln>
              <a:solidFill>
                <a:srgbClr val="181817"/>
              </a:solidFill>
              <a:effectLst/>
              <a:uLnTx/>
              <a:uFillTx/>
              <a:latin typeface="Arial"/>
              <a:ea typeface="+mn-ea"/>
              <a:cs typeface="Arial"/>
            </a:endParaRPr>
          </a:p>
        </p:txBody>
      </p:sp>
      <p:sp>
        <p:nvSpPr>
          <p:cNvPr id="5" name="TextBox 5">
            <a:extLst>
              <a:ext uri="{FF2B5EF4-FFF2-40B4-BE49-F238E27FC236}">
                <a16:creationId xmlns:a16="http://schemas.microsoft.com/office/drawing/2014/main" id="{6F018791-BE4E-488E-8422-8ED458967113}"/>
              </a:ext>
            </a:extLst>
          </p:cNvPr>
          <p:cNvSpPr txBox="1"/>
          <p:nvPr/>
        </p:nvSpPr>
        <p:spPr>
          <a:xfrm>
            <a:off x="2373209" y="411910"/>
            <a:ext cx="8443814" cy="7397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a:ea typeface="+mn-ea"/>
                <a:cs typeface="Arial"/>
              </a:rPr>
              <a:t>Question 3</a:t>
            </a:r>
          </a:p>
        </p:txBody>
      </p:sp>
    </p:spTree>
    <p:extLst>
      <p:ext uri="{BB962C8B-B14F-4D97-AF65-F5344CB8AC3E}">
        <p14:creationId xmlns:p14="http://schemas.microsoft.com/office/powerpoint/2010/main" val="137626419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IUSSS_rouge">
  <a:themeElements>
    <a:clrScheme name="CIUSSS_Rouge">
      <a:dk1>
        <a:srgbClr val="181817"/>
      </a:dk1>
      <a:lt1>
        <a:sysClr val="window" lastClr="FFFFFF"/>
      </a:lt1>
      <a:dk2>
        <a:srgbClr val="181817"/>
      </a:dk2>
      <a:lt2>
        <a:srgbClr val="DB1A00"/>
      </a:lt2>
      <a:accent1>
        <a:srgbClr val="F79200"/>
      </a:accent1>
      <a:accent2>
        <a:srgbClr val="0871D9"/>
      </a:accent2>
      <a:accent3>
        <a:srgbClr val="81C731"/>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ctr">
          <a:defRPr sz="6600" dirty="0">
            <a:solidFill>
              <a:schemeClr val="bg1"/>
            </a:solidFill>
          </a:defRPr>
        </a:defPPr>
      </a:lstStyle>
    </a:txDef>
  </a:objectDefaults>
  <a:extraClrSchemeLst/>
  <a:extLst>
    <a:ext uri="{05A4C25C-085E-4340-85A3-A5531E510DB2}">
      <thm15:themeFamily xmlns:thm15="http://schemas.microsoft.com/office/thememl/2012/main" name="CIUSSS_rouge" id="{BD12FF07-1E12-4F27-BD48-BB8E224D3CE3}" vid="{C3E85CBE-92EC-4E76-B018-7B012FCB92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a2f1a1-29b0-455d-a812-d9897c165094">
      <Terms xmlns="http://schemas.microsoft.com/office/infopath/2007/PartnerControls"/>
    </lcf76f155ced4ddcb4097134ff3c332f>
    <TaxCatchAll xmlns="bfa1c1a7-2bae-4087-8785-c99a5198179f" xsi:nil="true"/>
    <SharedWithUsers xmlns="bfa1c1a7-2bae-4087-8785-c99a5198179f">
      <UserInfo>
        <DisplayName>Sabrina Primiano (CIUSSS EMTL)</DisplayName>
        <AccountId>56</AccountId>
        <AccountType/>
      </UserInfo>
      <UserInfo>
        <DisplayName>Pascal Robichaud (CIUSSS EMTL DRT)</DisplayName>
        <AccountId>25</AccountId>
        <AccountType/>
      </UserInfo>
      <UserInfo>
        <DisplayName>Marcela Fuentes Aguilar (CIUSSS EMTL)</DisplayName>
        <AccountId>2259</AccountId>
        <AccountType/>
      </UserInfo>
      <UserInfo>
        <DisplayName>Carole Leblanc (CIUSSS EMTL)</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386B550C29754A9C04031F09771539" ma:contentTypeVersion="16" ma:contentTypeDescription="Create a new document." ma:contentTypeScope="" ma:versionID="366b4774537c86e4b39ce0a84a91ec10">
  <xsd:schema xmlns:xsd="http://www.w3.org/2001/XMLSchema" xmlns:xs="http://www.w3.org/2001/XMLSchema" xmlns:p="http://schemas.microsoft.com/office/2006/metadata/properties" xmlns:ns2="48a2f1a1-29b0-455d-a812-d9897c165094" xmlns:ns3="bfa1c1a7-2bae-4087-8785-c99a5198179f" targetNamespace="http://schemas.microsoft.com/office/2006/metadata/properties" ma:root="true" ma:fieldsID="96473b83f1e5a4a57ce1f6e07f3806e2" ns2:_="" ns3:_="">
    <xsd:import namespace="48a2f1a1-29b0-455d-a812-d9897c165094"/>
    <xsd:import namespace="bfa1c1a7-2bae-4087-8785-c99a519817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2f1a1-29b0-455d-a812-d9897c165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1c1a7-2bae-4087-8785-c99a519817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d884c0-e648-464e-81df-979c48ec6550}" ma:internalName="TaxCatchAll" ma:showField="CatchAllData" ma:web="bfa1c1a7-2bae-4087-8785-c99a51981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BCD48-CB9B-4CB0-8E58-5AEAA947254E}">
  <ds:schemaRefs>
    <ds:schemaRef ds:uri="http://schemas.microsoft.com/office/2006/metadata/properties"/>
    <ds:schemaRef ds:uri="http://purl.org/dc/dcmitype/"/>
    <ds:schemaRef ds:uri="bfa1c1a7-2bae-4087-8785-c99a5198179f"/>
    <ds:schemaRef ds:uri="http://purl.org/dc/terms/"/>
    <ds:schemaRef ds:uri="48a2f1a1-29b0-455d-a812-d9897c16509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B61CA54-EDE7-4866-BDE7-BD6D722F742B}">
  <ds:schemaRefs>
    <ds:schemaRef ds:uri="http://schemas.microsoft.com/sharepoint/v3/contenttype/forms"/>
  </ds:schemaRefs>
</ds:datastoreItem>
</file>

<file path=customXml/itemProps3.xml><?xml version="1.0" encoding="utf-8"?>
<ds:datastoreItem xmlns:ds="http://schemas.openxmlformats.org/officeDocument/2006/customXml" ds:itemID="{79617941-A29C-44A1-9E02-8B9AA9A1A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a2f1a1-29b0-455d-a812-d9897c165094"/>
    <ds:schemaRef ds:uri="bfa1c1a7-2bae-4087-8785-c99a51981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CIUSSS_rouge</Template>
  <TotalTime>428</TotalTime>
  <Words>1431</Words>
  <Application>Microsoft Office PowerPoint</Application>
  <PresentationFormat>Grand écran</PresentationFormat>
  <Paragraphs>174</Paragraphs>
  <Slides>28</Slides>
  <Notes>5</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CIUSSS_rouge</vt:lpstr>
      <vt:lpstr>Démarche d’amélioration continue de la qualité – agrément Prêt pour la visite– Leadership  </vt:lpstr>
      <vt:lpstr>Plan de la présentation</vt:lpstr>
      <vt:lpstr>Horaire de la visite d’Agrément</vt:lpstr>
      <vt:lpstr>Êtes-vous prêts pour la visite?</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Présentation PowerPoint</vt:lpstr>
      <vt:lpstr> Réponse :  </vt:lpstr>
      <vt:lpstr>Vos outils</vt:lpstr>
      <vt:lpstr>Séance synthèse de la visite d’Agrément</vt:lpstr>
      <vt:lpstr>Questions, commentaires ?</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Élodie Dormoy (CIUSSS EMTL)</cp:lastModifiedBy>
  <cp:revision>116</cp:revision>
  <dcterms:created xsi:type="dcterms:W3CDTF">2015-09-08T18:03:59Z</dcterms:created>
  <dcterms:modified xsi:type="dcterms:W3CDTF">2024-09-30T12:32:08Z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0x01010086386B550C29754A9C04031F09771539</vt:lpwstr>
  </property>
  <property fmtid="{D5CDD505-2E9C-101B-9397-08002B2CF9AE}" pid="3" name="MediaServiceImageTags">
    <vt:lpwstr/>
  </property>
  <property fmtid="{D5CDD505-2E9C-101B-9397-08002B2CF9AE}" pid="4" name="MSIP_Label_6a7d8d5d-78e2-4a62-9fcd-016eb5e4c57c_Enabled">
    <vt:lpwstr>true</vt:lpwstr>
  </property>
  <property fmtid="{D5CDD505-2E9C-101B-9397-08002B2CF9AE}" pid="5" name="MSIP_Label_6a7d8d5d-78e2-4a62-9fcd-016eb5e4c57c_SetDate">
    <vt:lpwstr>2022-05-27T18:45:35Z</vt:lpwstr>
  </property>
  <property fmtid="{D5CDD505-2E9C-101B-9397-08002B2CF9AE}" pid="6" name="MSIP_Label_6a7d8d5d-78e2-4a62-9fcd-016eb5e4c57c_Method">
    <vt:lpwstr>Standard</vt:lpwstr>
  </property>
  <property fmtid="{D5CDD505-2E9C-101B-9397-08002B2CF9AE}" pid="7" name="MSIP_Label_6a7d8d5d-78e2-4a62-9fcd-016eb5e4c57c_Name">
    <vt:lpwstr>Général</vt:lpwstr>
  </property>
  <property fmtid="{D5CDD505-2E9C-101B-9397-08002B2CF9AE}" pid="8" name="MSIP_Label_6a7d8d5d-78e2-4a62-9fcd-016eb5e4c57c_SiteId">
    <vt:lpwstr>06e1fe28-5f8b-4075-bf6c-ae24be1a7992</vt:lpwstr>
  </property>
  <property fmtid="{D5CDD505-2E9C-101B-9397-08002B2CF9AE}" pid="9" name="MSIP_Label_6a7d8d5d-78e2-4a62-9fcd-016eb5e4c57c_ActionId">
    <vt:lpwstr>0a4f538c-a9fb-4dd3-b38f-593b4d42fd24</vt:lpwstr>
  </property>
  <property fmtid="{D5CDD505-2E9C-101B-9397-08002B2CF9AE}" pid="10" name="MSIP_Label_6a7d8d5d-78e2-4a62-9fcd-016eb5e4c57c_ContentBits">
    <vt:lpwstr>0</vt:lpwstr>
  </property>
</Properties>
</file>