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1_985B88FE.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4" r:id="rId5"/>
    <p:sldId id="268" r:id="rId6"/>
    <p:sldId id="271" r:id="rId7"/>
    <p:sldId id="260" r:id="rId8"/>
    <p:sldId id="270" r:id="rId9"/>
    <p:sldId id="263" r:id="rId10"/>
    <p:sldId id="269" r:id="rId11"/>
    <p:sldId id="274" r:id="rId12"/>
    <p:sldId id="266" r:id="rId13"/>
    <p:sldId id="273" r:id="rId14"/>
    <p:sldId id="267"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37E189-5CE7-DE87-0D64-A207A0FEA135}" name="Diane Paradis (CIUSSS EMTL)" initials="DE" userId="S::diane.paradis.cemtl@ssss.gouv.qc.ca::d347d88d-888c-44a1-aaaf-a28e6c9d7117" providerId="AD"/>
  <p188:author id="{255E579C-1B3B-F21B-6E37-4BB5E721CFF2}" name="Charlotte Cordier (CIUSSS EMTL)" initials="CE" userId="S::charlotte.cordier.cemtl@ssss.gouv.qc.ca::7452c362-e0d5-4683-a336-2137180e1d33" providerId="AD"/>
  <p188:author id="{EF917AED-7D61-C3E1-DC44-45908D6A16FE}" name="Anne Blouin (CIUSSS EMTL)" initials="AE" userId="S::anne.blouin.cemtl@ssss.gouv.qc.ca::26633762-8631-4a15-bd33-47e3569484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otte Cordier (CIUSSS EMTL)" initials="CC(E" lastIdx="2" clrIdx="0">
    <p:extLst>
      <p:ext uri="{19B8F6BF-5375-455C-9EA6-DF929625EA0E}">
        <p15:presenceInfo xmlns:p15="http://schemas.microsoft.com/office/powerpoint/2012/main" userId="S-1-5-21-742793915-1157779103-1233803906-659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731"/>
    <a:srgbClr val="FF9300"/>
    <a:srgbClr val="FF4900"/>
    <a:srgbClr val="65C808"/>
    <a:srgbClr val="00B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676A1-9A3D-41F2-A6FF-1BBD1E959F7F}" v="289" dt="2024-04-16T16:39:03.587"/>
    <p1510:client id="{2A04E034-2589-4317-B7CC-FFF6374F1E00}" v="3" dt="2024-04-15T17:29:43.577"/>
    <p1510:client id="{6D244830-47C8-4686-95EA-37A39071B4F1}" v="129" dt="2024-04-15T13:23:09.413"/>
    <p1510:client id="{7C0ED8DD-7B51-4D7D-896B-54284E412BF5}" v="1" dt="2024-04-15T19:23:58.838"/>
    <p1510:client id="{7F497965-9398-4419-B1D0-88E0F9AC7211}" v="10" dt="2024-04-15T18:55:36.939"/>
    <p1510:client id="{82EAA8FF-E4D8-DFCA-6ADC-8E23A875FA77}" v="2" dt="2024-04-15T14:47:34.045"/>
    <p1510:client id="{C00538AE-5B56-4A9C-BE3C-CC9EA6EF8A36}" v="16" dt="2024-04-15T20:00:41.208"/>
    <p1510:client id="{EB5BA28C-E7B6-4629-882E-B79BB5765732}" v="19" dt="2024-04-16T14:17:14.602"/>
    <p1510:client id="{FEEE0FD1-0B12-1497-6586-ECA3CA447277}" v="8" dt="2024-04-15T12:23:10.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38"/>
      </p:cViewPr>
      <p:guideLst>
        <p:guide orient="horz" pos="2160"/>
        <p:guide pos="3840"/>
      </p:guideLst>
    </p:cSldViewPr>
  </p:slideViewPr>
  <p:notesTextViewPr>
    <p:cViewPr>
      <p:scale>
        <a:sx n="1" d="1"/>
        <a:sy n="1" d="1"/>
      </p:scale>
      <p:origin x="0" y="-3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omments/modernComment_111_985B88FE.xml><?xml version="1.0" encoding="utf-8"?>
<p188:cmLst xmlns:a="http://schemas.openxmlformats.org/drawingml/2006/main" xmlns:r="http://schemas.openxmlformats.org/officeDocument/2006/relationships" xmlns:p188="http://schemas.microsoft.com/office/powerpoint/2018/8/main">
  <p188:cm id="{CCEF8B6B-69DE-46EE-B9AA-4C07E445F5FB}" authorId="{EF917AED-7D61-C3E1-DC44-45908D6A16FE}" created="2024-04-08T13:47:20.834">
    <ac:deMkLst xmlns:ac="http://schemas.microsoft.com/office/drawing/2013/main/command">
      <pc:docMk xmlns:pc="http://schemas.microsoft.com/office/powerpoint/2013/main/command"/>
      <pc:sldMk xmlns:pc="http://schemas.microsoft.com/office/powerpoint/2013/main/command" cId="2556135678" sldId="273"/>
      <ac:spMk id="2" creationId="{FB4CEF38-43B9-48C0-8A74-DCE899401955}"/>
    </ac:deMkLst>
    <p188:txBody>
      <a:bodyPr/>
      <a:lstStyle/>
      <a:p>
        <a:r>
          <a:rPr lang="fr-FR"/>
          <a:t>Mentionner le jour de la terre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2422D-DED2-4488-ABF4-99BAF7238CEE}" type="datetimeFigureOut">
              <a:rPr lang="fr-CA" smtClean="0"/>
              <a:t>2024-04-16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E740B-4C8C-460C-8F5D-AB6231D79F2B}" type="slidenum">
              <a:rPr lang="fr-CA" smtClean="0"/>
              <a:t>‹N°›</a:t>
            </a:fld>
            <a:endParaRPr lang="fr-CA"/>
          </a:p>
        </p:txBody>
      </p:sp>
    </p:spTree>
    <p:extLst>
      <p:ext uri="{BB962C8B-B14F-4D97-AF65-F5344CB8AC3E}">
        <p14:creationId xmlns:p14="http://schemas.microsoft.com/office/powerpoint/2010/main" val="4189444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71E740B-4C8C-460C-8F5D-AB6231D79F2B}" type="slidenum">
              <a:rPr lang="fr-CA" smtClean="0"/>
              <a:t>2</a:t>
            </a:fld>
            <a:endParaRPr lang="fr-CA"/>
          </a:p>
        </p:txBody>
      </p:sp>
    </p:spTree>
    <p:extLst>
      <p:ext uri="{BB962C8B-B14F-4D97-AF65-F5344CB8AC3E}">
        <p14:creationId xmlns:p14="http://schemas.microsoft.com/office/powerpoint/2010/main" val="229162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Définition du Ministère de L’environnement du Québec (MELCCFP) : </a:t>
            </a:r>
            <a:r>
              <a:rPr lang="fr-FR" sz="1200" b="0" i="0" kern="1200" dirty="0">
                <a:solidFill>
                  <a:schemeClr val="tx1"/>
                </a:solidFill>
                <a:effectLst/>
                <a:latin typeface="+mn-lt"/>
                <a:ea typeface="+mn-ea"/>
                <a:cs typeface="+mn-cs"/>
              </a:rPr>
              <a:t>L’écoresponsabilité fait référence à un ensemble de comportements qui s’inscrivent dans une perspective de développement durable. Parmi les comportements écoresponsables les plus connus, citons le recyclage, le compostage, l’utilisation des transports collectifs et actifs, ainsi que l’achat de produits écologiques, locaux et </a:t>
            </a:r>
            <a:r>
              <a:rPr lang="fr-FR" sz="1200" b="0" i="0" kern="1200">
                <a:solidFill>
                  <a:schemeClr val="tx1"/>
                </a:solidFill>
                <a:effectLst/>
                <a:latin typeface="+mn-lt"/>
                <a:ea typeface="+mn-ea"/>
                <a:cs typeface="+mn-cs"/>
              </a:rPr>
              <a:t>biologiques.</a:t>
            </a:r>
            <a:endParaRPr lang="fr-CA"/>
          </a:p>
        </p:txBody>
      </p:sp>
      <p:sp>
        <p:nvSpPr>
          <p:cNvPr id="4" name="Espace réservé du numéro de diapositive 3"/>
          <p:cNvSpPr>
            <a:spLocks noGrp="1"/>
          </p:cNvSpPr>
          <p:nvPr>
            <p:ph type="sldNum" sz="quarter" idx="5"/>
          </p:nvPr>
        </p:nvSpPr>
        <p:spPr/>
        <p:txBody>
          <a:bodyPr/>
          <a:lstStyle/>
          <a:p>
            <a:fld id="{671E740B-4C8C-460C-8F5D-AB6231D79F2B}" type="slidenum">
              <a:rPr lang="fr-CA" smtClean="0"/>
              <a:t>6</a:t>
            </a:fld>
            <a:endParaRPr lang="fr-CA"/>
          </a:p>
        </p:txBody>
      </p:sp>
    </p:spTree>
    <p:extLst>
      <p:ext uri="{BB962C8B-B14F-4D97-AF65-F5344CB8AC3E}">
        <p14:creationId xmlns:p14="http://schemas.microsoft.com/office/powerpoint/2010/main" val="359929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671E740B-4C8C-460C-8F5D-AB6231D79F2B}" type="slidenum">
              <a:rPr lang="fr-CA" smtClean="0"/>
              <a:t>7</a:t>
            </a:fld>
            <a:endParaRPr lang="fr-CA"/>
          </a:p>
        </p:txBody>
      </p:sp>
    </p:spTree>
    <p:extLst>
      <p:ext uri="{BB962C8B-B14F-4D97-AF65-F5344CB8AC3E}">
        <p14:creationId xmlns:p14="http://schemas.microsoft.com/office/powerpoint/2010/main" val="253747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Parler de la </a:t>
            </a:r>
            <a:r>
              <a:rPr lang="en-US" err="1">
                <a:cs typeface="Calibri"/>
              </a:rPr>
              <a:t>gouvernance</a:t>
            </a:r>
            <a:r>
              <a:rPr lang="en-US">
                <a:cs typeface="Calibri"/>
              </a:rPr>
              <a:t> des </a:t>
            </a:r>
            <a:r>
              <a:rPr lang="en-US" err="1">
                <a:cs typeface="Calibri"/>
              </a:rPr>
              <a:t>comités</a:t>
            </a:r>
            <a:r>
              <a:rPr lang="en-US">
                <a:cs typeface="Calibri"/>
              </a:rPr>
              <a:t> : </a:t>
            </a:r>
            <a:r>
              <a:rPr lang="fr-CA"/>
              <a:t>Participez au grand comité ou un sous-comité</a:t>
            </a:r>
            <a:endParaRPr lang="en-US">
              <a:cs typeface="Calibri"/>
            </a:endParaRPr>
          </a:p>
          <a:p>
            <a:r>
              <a:rPr lang="en-US">
                <a:cs typeface="Calibri"/>
              </a:rPr>
              <a:t>Parler de la </a:t>
            </a:r>
            <a:r>
              <a:rPr lang="en-US" err="1">
                <a:cs typeface="Calibri"/>
              </a:rPr>
              <a:t>possibilité</a:t>
            </a:r>
            <a:r>
              <a:rPr lang="en-US">
                <a:cs typeface="Calibri"/>
              </a:rPr>
              <a:t> de </a:t>
            </a:r>
            <a:r>
              <a:rPr lang="en-US" err="1">
                <a:cs typeface="Calibri"/>
              </a:rPr>
              <a:t>créer</a:t>
            </a:r>
            <a:r>
              <a:rPr lang="en-US">
                <a:cs typeface="Calibri"/>
              </a:rPr>
              <a:t> des </a:t>
            </a:r>
            <a:r>
              <a:rPr lang="en-US" err="1">
                <a:cs typeface="Calibri"/>
              </a:rPr>
              <a:t>comités</a:t>
            </a:r>
            <a:r>
              <a:rPr lang="en-US">
                <a:cs typeface="Calibri"/>
              </a:rPr>
              <a:t> verts </a:t>
            </a:r>
            <a:r>
              <a:rPr lang="en-US" err="1">
                <a:cs typeface="Calibri"/>
              </a:rPr>
              <a:t>autonomes</a:t>
            </a:r>
            <a:r>
              <a:rPr lang="en-US">
                <a:cs typeface="Calibri"/>
              </a:rPr>
              <a:t> (</a:t>
            </a:r>
            <a:r>
              <a:rPr lang="en-US" err="1">
                <a:cs typeface="Calibri"/>
              </a:rPr>
              <a:t>accompagnés</a:t>
            </a:r>
            <a:r>
              <a:rPr lang="en-US">
                <a:cs typeface="Calibri"/>
              </a:rPr>
              <a:t> par les APPR </a:t>
            </a:r>
            <a:r>
              <a:rPr lang="en-US" err="1">
                <a:cs typeface="Calibri"/>
              </a:rPr>
              <a:t>en</a:t>
            </a:r>
            <a:r>
              <a:rPr lang="en-US">
                <a:cs typeface="Calibri"/>
              </a:rPr>
              <a:t> DD)</a:t>
            </a:r>
          </a:p>
        </p:txBody>
      </p:sp>
      <p:sp>
        <p:nvSpPr>
          <p:cNvPr id="4" name="Espace réservé du numéro de diapositive 3"/>
          <p:cNvSpPr>
            <a:spLocks noGrp="1"/>
          </p:cNvSpPr>
          <p:nvPr>
            <p:ph type="sldNum" sz="quarter" idx="5"/>
          </p:nvPr>
        </p:nvSpPr>
        <p:spPr/>
        <p:txBody>
          <a:bodyPr/>
          <a:lstStyle/>
          <a:p>
            <a:fld id="{671E740B-4C8C-460C-8F5D-AB6231D79F2B}" type="slidenum">
              <a:rPr lang="fr-CA" smtClean="0"/>
              <a:t>9</a:t>
            </a:fld>
            <a:endParaRPr lang="fr-CA"/>
          </a:p>
        </p:txBody>
      </p:sp>
    </p:spTree>
    <p:extLst>
      <p:ext uri="{BB962C8B-B14F-4D97-AF65-F5344CB8AC3E}">
        <p14:creationId xmlns:p14="http://schemas.microsoft.com/office/powerpoint/2010/main" val="164169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240910" y="1122363"/>
            <a:ext cx="7427089" cy="2387600"/>
          </a:xfrm>
        </p:spPr>
        <p:txBody>
          <a:bodyPr anchor="b"/>
          <a:lstStyle>
            <a:lvl1pPr algn="l">
              <a:defRPr sz="6000">
                <a:solidFill>
                  <a:schemeClr val="bg2"/>
                </a:solidFill>
                <a:latin typeface="+mj-lt"/>
              </a:defRPr>
            </a:lvl1pPr>
          </a:lstStyle>
          <a:p>
            <a:r>
              <a:rPr lang="fr-FR"/>
              <a:t>Modifiez le style du titre</a:t>
            </a:r>
            <a:endParaRPr lang="fr-CA"/>
          </a:p>
        </p:txBody>
      </p:sp>
      <p:sp>
        <p:nvSpPr>
          <p:cNvPr id="3" name="Sous-titre 2"/>
          <p:cNvSpPr>
            <a:spLocks noGrp="1"/>
          </p:cNvSpPr>
          <p:nvPr>
            <p:ph type="subTitle" idx="1"/>
          </p:nvPr>
        </p:nvSpPr>
        <p:spPr>
          <a:xfrm>
            <a:off x="4653022" y="3602038"/>
            <a:ext cx="601497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2024-04-16</a:t>
            </a:fld>
            <a:endParaRPr lang="fr-CA"/>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6"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8"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b="41717"/>
          <a:stretch/>
        </p:blipFill>
        <p:spPr>
          <a:xfrm rot="4650061">
            <a:off x="-1555681" y="533291"/>
            <a:ext cx="5704711" cy="3935657"/>
          </a:xfrm>
          <a:prstGeom prst="rect">
            <a:avLst/>
          </a:prstGeom>
        </p:spPr>
      </p:pic>
    </p:spTree>
    <p:extLst>
      <p:ext uri="{BB962C8B-B14F-4D97-AF65-F5344CB8AC3E}">
        <p14:creationId xmlns:p14="http://schemas.microsoft.com/office/powerpoint/2010/main" val="93305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14721" t="4570"/>
          <a:stretch/>
        </p:blipFill>
        <p:spPr>
          <a:xfrm rot="1796214">
            <a:off x="-608047" y="-310104"/>
            <a:ext cx="2484269" cy="3290647"/>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2024-04-16</a:t>
            </a:fld>
            <a:endParaRPr lang="fr-CA"/>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199770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sitive de fin">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63DD480-2A77-4CAD-A009-FA5CCF66217C}" type="datetimeFigureOut">
              <a:rPr lang="fr-CA" smtClean="0"/>
              <a:pPr/>
              <a:t>2024-04-16</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6C6E2DA-C51A-4E5A-BC6F-C03DFAE86879}" type="slidenum">
              <a:rPr lang="fr-CA" smtClean="0"/>
              <a:pPr/>
              <a:t>‹N°›</a:t>
            </a:fld>
            <a:endParaRPr lang="fr-CA"/>
          </a:p>
        </p:txBody>
      </p:sp>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36594" t="11770"/>
          <a:stretch/>
        </p:blipFill>
        <p:spPr>
          <a:xfrm>
            <a:off x="-115910" y="-90153"/>
            <a:ext cx="2608964" cy="4297305"/>
          </a:xfrm>
          <a:prstGeom prst="rect">
            <a:avLst/>
          </a:prstGeom>
        </p:spPr>
      </p:pic>
      <p:sp>
        <p:nvSpPr>
          <p:cNvPr id="10" name="Titre 3"/>
          <p:cNvSpPr txBox="1">
            <a:spLocks/>
          </p:cNvSpPr>
          <p:nvPr userDrawn="1"/>
        </p:nvSpPr>
        <p:spPr>
          <a:xfrm>
            <a:off x="2514744" y="2146206"/>
            <a:ext cx="9361300" cy="1089209"/>
          </a:xfrm>
          <a:prstGeom prst="rect">
            <a:avLst/>
          </a:prstGeom>
        </p:spPr>
        <p:txBody>
          <a:bodyPr vert="horz" lIns="91440" tIns="45720" rIns="91440" bIns="45720" rtlCol="0" anchor="t">
            <a:normAutofit fontScale="97500" lnSpcReduction="10000"/>
          </a:bodyPr>
          <a:lstStyle>
            <a:lvl1pPr algn="r" defTabSz="914400" rtl="0" eaLnBrk="1" latinLnBrk="0" hangingPunct="1">
              <a:lnSpc>
                <a:spcPct val="90000"/>
              </a:lnSpc>
              <a:spcBef>
                <a:spcPct val="0"/>
              </a:spcBef>
              <a:buNone/>
              <a:defRPr sz="4400" kern="1200">
                <a:solidFill>
                  <a:schemeClr val="bg2"/>
                </a:solidFill>
                <a:latin typeface="+mj-lt"/>
                <a:ea typeface="+mj-ea"/>
                <a:cs typeface="+mj-cs"/>
              </a:defRPr>
            </a:lvl1pPr>
          </a:lstStyle>
          <a:p>
            <a:pPr algn="ctr"/>
            <a:r>
              <a:rPr lang="fr-CA" b="1">
                <a:solidFill>
                  <a:schemeClr val="accent4"/>
                </a:solidFill>
                <a:cs typeface="Aharoni" panose="02010803020104030203" pitchFamily="2" charset="-79"/>
              </a:rPr>
              <a:t>CIUSSS </a:t>
            </a:r>
            <a:br>
              <a:rPr lang="fr-CA" b="1">
                <a:solidFill>
                  <a:schemeClr val="accent4"/>
                </a:solidFill>
                <a:cs typeface="Aharoni" panose="02010803020104030203" pitchFamily="2" charset="-79"/>
              </a:rPr>
            </a:br>
            <a:r>
              <a:rPr lang="fr-CA" sz="3200" b="1">
                <a:solidFill>
                  <a:schemeClr val="accent4"/>
                </a:solidFill>
                <a:cs typeface="Aharoni" panose="02010803020104030203" pitchFamily="2" charset="-79"/>
              </a:rPr>
              <a:t>de l’Est-de-l’Île-de-Montréal</a:t>
            </a:r>
          </a:p>
        </p:txBody>
      </p:sp>
      <p:sp>
        <p:nvSpPr>
          <p:cNvPr id="11" name="Titre 3"/>
          <p:cNvSpPr txBox="1">
            <a:spLocks/>
          </p:cNvSpPr>
          <p:nvPr userDrawn="1"/>
        </p:nvSpPr>
        <p:spPr>
          <a:xfrm>
            <a:off x="2500566" y="3235415"/>
            <a:ext cx="9368389" cy="4687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Arial Black" pitchFamily="34" charset="0"/>
                <a:ea typeface="+mj-ea"/>
                <a:cs typeface="+mj-cs"/>
              </a:defRPr>
            </a:lvl1pPr>
          </a:lstStyle>
          <a:p>
            <a:pPr algn="ctr"/>
            <a:r>
              <a:rPr lang="fr-CA" sz="4000" b="1">
                <a:solidFill>
                  <a:schemeClr val="bg2"/>
                </a:solidFill>
                <a:cs typeface="Aharoni" panose="02010803020104030203" pitchFamily="2" charset="-79"/>
              </a:rPr>
              <a:t>www.ciusss-estmtl.gouv.qc.ca</a:t>
            </a:r>
            <a:endParaRPr lang="fr-CA" sz="3200" b="1">
              <a:solidFill>
                <a:schemeClr val="bg2"/>
              </a:solidFill>
              <a:cs typeface="Aharoni" panose="02010803020104030203" pitchFamily="2" charset="-79"/>
            </a:endParaRPr>
          </a:p>
        </p:txBody>
      </p:sp>
    </p:spTree>
    <p:extLst>
      <p:ext uri="{BB962C8B-B14F-4D97-AF65-F5344CB8AC3E}">
        <p14:creationId xmlns:p14="http://schemas.microsoft.com/office/powerpoint/2010/main" val="420511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2024-04-16</a:t>
            </a:fld>
            <a:endParaRPr lang="fr-CA"/>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31593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838200" y="2015231"/>
            <a:ext cx="10515600" cy="39110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2024-04-16</a:t>
            </a:fld>
            <a:endParaRPr lang="fr-CA"/>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22157" b="56855"/>
          <a:stretch/>
        </p:blipFill>
        <p:spPr>
          <a:xfrm rot="6345719">
            <a:off x="-909005" y="171993"/>
            <a:ext cx="3235353" cy="2122665"/>
          </a:xfrm>
          <a:prstGeom prst="rect">
            <a:avLst/>
          </a:prstGeom>
        </p:spPr>
      </p:pic>
    </p:spTree>
    <p:extLst>
      <p:ext uri="{BB962C8B-B14F-4D97-AF65-F5344CB8AC3E}">
        <p14:creationId xmlns:p14="http://schemas.microsoft.com/office/powerpoint/2010/main" val="397638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2" name="Titre 1"/>
          <p:cNvSpPr>
            <a:spLocks noGrp="1"/>
          </p:cNvSpPr>
          <p:nvPr>
            <p:ph type="title"/>
          </p:nvPr>
        </p:nvSpPr>
        <p:spPr>
          <a:xfrm>
            <a:off x="831850" y="1512966"/>
            <a:ext cx="10515600" cy="2852737"/>
          </a:xfrm>
        </p:spPr>
        <p:txBody>
          <a:bodyPr anchor="b"/>
          <a:lstStyle>
            <a:lvl1pPr algn="r">
              <a:defRPr sz="6000">
                <a:solidFill>
                  <a:schemeClr val="bg1"/>
                </a:solidFill>
              </a:defRPr>
            </a:lvl1pPr>
          </a:lstStyle>
          <a:p>
            <a:r>
              <a:rPr lang="fr-FR"/>
              <a:t>Modifiez le style du titre</a:t>
            </a:r>
            <a:endParaRPr lang="fr-CA"/>
          </a:p>
        </p:txBody>
      </p:sp>
      <p:sp>
        <p:nvSpPr>
          <p:cNvPr id="3" name="Espace réservé du texte 2"/>
          <p:cNvSpPr>
            <a:spLocks noGrp="1"/>
          </p:cNvSpPr>
          <p:nvPr>
            <p:ph type="body" idx="1"/>
          </p:nvPr>
        </p:nvSpPr>
        <p:spPr>
          <a:xfrm>
            <a:off x="831850" y="4392691"/>
            <a:ext cx="10515600" cy="1500187"/>
          </a:xfrm>
        </p:spPr>
        <p:txBody>
          <a:bodyPr/>
          <a:lstStyle>
            <a:lvl1pPr marL="0" indent="0" algn="r">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2024-04-16</a:t>
            </a:fld>
            <a:endParaRPr lang="fr-CA"/>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9976" t="9422"/>
          <a:stretch/>
        </p:blipFill>
        <p:spPr>
          <a:xfrm rot="3029273">
            <a:off x="8789" y="-1070675"/>
            <a:ext cx="2831210" cy="3371967"/>
          </a:xfrm>
          <a:prstGeom prst="rect">
            <a:avLst/>
          </a:prstGeom>
        </p:spPr>
      </p:pic>
    </p:spTree>
    <p:extLst>
      <p:ext uri="{BB962C8B-B14F-4D97-AF65-F5344CB8AC3E}">
        <p14:creationId xmlns:p14="http://schemas.microsoft.com/office/powerpoint/2010/main" val="166912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32462" t="5749" b="15857"/>
          <a:stretch/>
        </p:blipFill>
        <p:spPr>
          <a:xfrm rot="20174779">
            <a:off x="-368755" y="4952721"/>
            <a:ext cx="1622966" cy="2229882"/>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9"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2024-04-16</a:t>
            </a:fld>
            <a:endParaRPr lang="fr-CA"/>
          </a:p>
        </p:txBody>
      </p:sp>
      <p:sp>
        <p:nvSpPr>
          <p:cNvPr id="10"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1"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427068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8859797" cy="1325563"/>
          </a:xfrm>
        </p:spPr>
        <p:txBody>
          <a:bodyPr/>
          <a:lstStyle>
            <a:lvl1pPr>
              <a:defRPr>
                <a:solidFill>
                  <a:schemeClr val="bg2"/>
                </a:solidFill>
              </a:defRPr>
            </a:lvl1p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1"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2024-04-16</a:t>
            </a:fld>
            <a:endParaRPr lang="fr-CA"/>
          </a:p>
        </p:txBody>
      </p:sp>
      <p:sp>
        <p:nvSpPr>
          <p:cNvPr id="12"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3"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4" name="Image 13"/>
          <p:cNvPicPr>
            <a:picLocks noChangeAspect="1"/>
          </p:cNvPicPr>
          <p:nvPr/>
        </p:nvPicPr>
        <p:blipFill rotWithShape="1">
          <a:blip r:embed="rId2" cstate="print">
            <a:extLst>
              <a:ext uri="{28A0092B-C50C-407E-A947-70E740481C1C}">
                <a14:useLocalDpi xmlns:a14="http://schemas.microsoft.com/office/drawing/2010/main" val="0"/>
              </a:ext>
            </a:extLst>
          </a:blip>
          <a:srcRect r="6403" b="1955"/>
          <a:stretch/>
        </p:blipFill>
        <p:spPr>
          <a:xfrm rot="18071140">
            <a:off x="10237539" y="-650206"/>
            <a:ext cx="2249143" cy="2788828"/>
          </a:xfrm>
          <a:prstGeom prst="rect">
            <a:avLst/>
          </a:prstGeom>
        </p:spPr>
      </p:pic>
    </p:spTree>
    <p:extLst>
      <p:ext uri="{BB962C8B-B14F-4D97-AF65-F5344CB8AC3E}">
        <p14:creationId xmlns:p14="http://schemas.microsoft.com/office/powerpoint/2010/main" val="357991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511706" y="365125"/>
            <a:ext cx="8842094" cy="1325563"/>
          </a:xfrm>
        </p:spPr>
        <p:txBody>
          <a:bodyPr/>
          <a:lstStyle>
            <a:lvl1pPr>
              <a:defRPr>
                <a:solidFill>
                  <a:schemeClr val="bg2"/>
                </a:solidFill>
              </a:defRPr>
            </a:lvl1pPr>
          </a:lstStyle>
          <a:p>
            <a:r>
              <a:rPr lang="fr-FR"/>
              <a:t>Modifiez le style du titre</a:t>
            </a:r>
            <a:endParaRPr lang="fr-CA"/>
          </a:p>
        </p:txBody>
      </p:sp>
      <p:sp>
        <p:nvSpPr>
          <p:cNvPr id="6"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2024-04-16</a:t>
            </a:fld>
            <a:endParaRPr lang="fr-CA"/>
          </a:p>
        </p:txBody>
      </p:sp>
      <p:sp>
        <p:nvSpPr>
          <p:cNvPr id="7"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8"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7684" t="38342"/>
          <a:stretch/>
        </p:blipFill>
        <p:spPr>
          <a:xfrm rot="1185234">
            <a:off x="-196848" y="-403294"/>
            <a:ext cx="2690664" cy="2127248"/>
          </a:xfrm>
          <a:prstGeom prst="rect">
            <a:avLst/>
          </a:prstGeom>
        </p:spPr>
      </p:pic>
    </p:spTree>
    <p:extLst>
      <p:ext uri="{BB962C8B-B14F-4D97-AF65-F5344CB8AC3E}">
        <p14:creationId xmlns:p14="http://schemas.microsoft.com/office/powerpoint/2010/main" val="260175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2024-04-16</a:t>
            </a:fld>
            <a:endParaRPr lang="fr-CA"/>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165509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34580" r="8154"/>
          <a:stretch/>
        </p:blipFill>
        <p:spPr>
          <a:xfrm rot="13224891">
            <a:off x="-409956" y="5708263"/>
            <a:ext cx="1721493" cy="1451435"/>
          </a:xfrm>
          <a:prstGeom prst="rect">
            <a:avLst/>
          </a:prstGeom>
        </p:spPr>
      </p:pic>
      <p:sp>
        <p:nvSpPr>
          <p:cNvPr id="2" name="Titre 1"/>
          <p:cNvSpPr>
            <a:spLocks noGrp="1"/>
          </p:cNvSpPr>
          <p:nvPr>
            <p:ph type="title"/>
          </p:nvPr>
        </p:nvSpPr>
        <p:spPr>
          <a:xfrm>
            <a:off x="839788" y="457200"/>
            <a:ext cx="3932237" cy="1600200"/>
          </a:xfrm>
        </p:spPr>
        <p:txBody>
          <a:bodyPr anchor="b"/>
          <a:lstStyle>
            <a:lvl1pPr>
              <a:defRPr sz="3200">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2024-04-16</a:t>
            </a:fld>
            <a:endParaRPr lang="fr-CA"/>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9361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2024-04-16</a:t>
            </a:fld>
            <a:endParaRPr lang="fr-CA"/>
          </a:p>
        </p:txBody>
      </p:sp>
      <p:sp>
        <p:nvSpPr>
          <p:cNvPr id="13"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4"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
        <p:nvSpPr>
          <p:cNvPr id="2" name="Titr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13622" b="7436"/>
          <a:stretch/>
        </p:blipFill>
        <p:spPr>
          <a:xfrm rot="7628708">
            <a:off x="10534547" y="-720525"/>
            <a:ext cx="1619006" cy="2053670"/>
          </a:xfrm>
          <a:prstGeom prst="rect">
            <a:avLst/>
          </a:prstGeom>
        </p:spPr>
      </p:pic>
    </p:spTree>
    <p:extLst>
      <p:ext uri="{BB962C8B-B14F-4D97-AF65-F5344CB8AC3E}">
        <p14:creationId xmlns:p14="http://schemas.microsoft.com/office/powerpoint/2010/main" val="332093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70927" y="365125"/>
            <a:ext cx="9582873"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10061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6" name="Espace réservé de la date 3"/>
          <p:cNvSpPr>
            <a:spLocks noGrp="1"/>
          </p:cNvSpPr>
          <p:nvPr>
            <p:ph type="dt" sz="half" idx="2"/>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2024-04-16</a:t>
            </a:fld>
            <a:endParaRPr lang="fr-CA"/>
          </a:p>
        </p:txBody>
      </p:sp>
      <p:sp>
        <p:nvSpPr>
          <p:cNvPr id="17" name="Espace réservé du pied de page 4"/>
          <p:cNvSpPr>
            <a:spLocks noGrp="1"/>
          </p:cNvSpPr>
          <p:nvPr>
            <p:ph type="ftr" sz="quarter" idx="3"/>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8" name="Espace réservé du numéro de diapositive 5"/>
          <p:cNvSpPr>
            <a:spLocks noGrp="1"/>
          </p:cNvSpPr>
          <p:nvPr>
            <p:ph type="sldNum" sz="quarter" idx="4"/>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9" name="Espace réservé du contenu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spTree>
    <p:extLst>
      <p:ext uri="{BB962C8B-B14F-4D97-AF65-F5344CB8AC3E}">
        <p14:creationId xmlns:p14="http://schemas.microsoft.com/office/powerpoint/2010/main" val="2296030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r"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mailto:developpement.durable.cemtl@ssss.gouv.qc.ca" TargetMode="External"/><Relationship Id="rId2" Type="http://schemas.openxmlformats.org/officeDocument/2006/relationships/hyperlink" Target="NULL" TargetMode="External"/><Relationship Id="rId1" Type="http://schemas.openxmlformats.org/officeDocument/2006/relationships/slideLayout" Target="../slideLayouts/slideLayout5.xml"/><Relationship Id="rId5" Type="http://schemas.microsoft.com/office/2018/10/relationships/comments" Target="../comments/modernComment_111_985B88FE.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loonylabs.org/2020/05/2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hyperlink" Target="https://intranetcemtl.cemtl.rtss.qc.ca/fileadmin/intranet/ciusss/Modernisation_CIUSSS/PPR/POL_114_V01_2023-03-14.pdf" TargetMode="External"/><Relationship Id="rId2" Type="http://schemas.openxmlformats.org/officeDocument/2006/relationships/hyperlink" Target="https://intranetcemtl.cemtl.rtss.qc.ca/fileadmin/intranet/ciusss/politiques-procedures/POL-067_V01_2019-09-25.pdf" TargetMode="External"/><Relationship Id="rId1" Type="http://schemas.openxmlformats.org/officeDocument/2006/relationships/slideLayout" Target="../slideLayouts/slideLayout2.xml"/><Relationship Id="rId5" Type="http://schemas.openxmlformats.org/officeDocument/2006/relationships/hyperlink" Target="https://intranetcemtl.cemtl.rtss.qc.ca/fileadmin/intranet/ciusss/politiques-procedures/POL-054_V1_2018-06-05.pdf" TargetMode="External"/><Relationship Id="rId4" Type="http://schemas.openxmlformats.org/officeDocument/2006/relationships/hyperlink" Target="https://intranetcemtl.cemtl.rtss.qc.ca/fileadmin/intranet/ciusss/Modernisation_CIUSSS/PPR/POL-117_V01_2023-04-25.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notesSlide" Target="../notesSlides/notesSlide2.xml"/><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svg"/><Relationship Id="rId2" Type="http://schemas.openxmlformats.org/officeDocument/2006/relationships/slideLayout" Target="../slideLayouts/slideLayout2.xml"/><Relationship Id="rId16" Type="http://schemas.openxmlformats.org/officeDocument/2006/relationships/image" Target="../media/image33.png"/><Relationship Id="rId1" Type="http://schemas.openxmlformats.org/officeDocument/2006/relationships/tags" Target="../tags/tag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hyperlink" Target="http://www.thetraveldoctor.com.au/tick-encephaliti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2.sv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jpeg"/></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4.png"/><Relationship Id="rId7" Type="http://schemas.openxmlformats.org/officeDocument/2006/relationships/image" Target="../media/image17.png"/><Relationship Id="rId12" Type="http://schemas.openxmlformats.org/officeDocument/2006/relationships/image" Target="../media/image4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forms.office.com/pages/responsepage.aspx?id=KP7hBotfdUC_bK4kvhp5kgtmmJ1D6UNNghCIbE-HlxFUNFZCUlNXMFZVOFoxT0NWWFI4RDZSUEZETi4u" TargetMode="External"/><Relationship Id="rId11" Type="http://schemas.openxmlformats.org/officeDocument/2006/relationships/image" Target="../media/image46.png"/><Relationship Id="rId5" Type="http://schemas.openxmlformats.org/officeDocument/2006/relationships/hyperlink" Target="https://intranetcemtl.cemtl.rtss.qc.ca/index.php?id=297&amp;tx_news_pi1%5Bnews%5D=7005&amp;tx_news_pi1%5Bcontroller%5D=News&amp;tx_news_pi1%5Baction%5D=detail&amp;cHash=a6cd0440842977dcf52a7b36535547fd" TargetMode="External"/><Relationship Id="rId10" Type="http://schemas.openxmlformats.org/officeDocument/2006/relationships/image" Target="../media/image20.svg"/><Relationship Id="rId4" Type="http://schemas.openxmlformats.org/officeDocument/2006/relationships/image" Target="../media/image45.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CA3F03-F29C-4672-97E6-FF64DBA6FB2C}"/>
              </a:ext>
            </a:extLst>
          </p:cNvPr>
          <p:cNvSpPr>
            <a:spLocks noGrp="1"/>
          </p:cNvSpPr>
          <p:nvPr>
            <p:ph type="ctrTitle"/>
          </p:nvPr>
        </p:nvSpPr>
        <p:spPr>
          <a:xfrm>
            <a:off x="3240910" y="1122363"/>
            <a:ext cx="8015354" cy="2387600"/>
          </a:xfrm>
        </p:spPr>
        <p:txBody>
          <a:bodyPr>
            <a:normAutofit/>
          </a:bodyPr>
          <a:lstStyle/>
          <a:p>
            <a:r>
              <a:rPr lang="fr-CA"/>
              <a:t>Gestion écoresponsable</a:t>
            </a:r>
          </a:p>
        </p:txBody>
      </p:sp>
      <p:sp>
        <p:nvSpPr>
          <p:cNvPr id="3" name="Sous-titre 2">
            <a:extLst>
              <a:ext uri="{FF2B5EF4-FFF2-40B4-BE49-F238E27FC236}">
                <a16:creationId xmlns:a16="http://schemas.microsoft.com/office/drawing/2014/main" id="{6B59635A-97F0-4371-AF96-0388173CCB13}"/>
              </a:ext>
            </a:extLst>
          </p:cNvPr>
          <p:cNvSpPr>
            <a:spLocks noGrp="1"/>
          </p:cNvSpPr>
          <p:nvPr>
            <p:ph type="subTitle" idx="1"/>
          </p:nvPr>
        </p:nvSpPr>
        <p:spPr>
          <a:xfrm>
            <a:off x="3410712" y="3602038"/>
            <a:ext cx="7472636" cy="1033970"/>
          </a:xfrm>
        </p:spPr>
        <p:txBody>
          <a:bodyPr>
            <a:normAutofit/>
          </a:bodyPr>
          <a:lstStyle/>
          <a:p>
            <a:r>
              <a:rPr lang="fr-CA" sz="1800"/>
              <a:t>Charlotte Cordier, APPR en développement durable et santé environnementale, DST</a:t>
            </a:r>
          </a:p>
          <a:p>
            <a:r>
              <a:rPr lang="fr-CA" sz="1800"/>
              <a:t>Rendez-vous qualité – 22 avril 2024 (Jour de la Terre 2024!)</a:t>
            </a:r>
          </a:p>
        </p:txBody>
      </p:sp>
      <p:grpSp>
        <p:nvGrpSpPr>
          <p:cNvPr id="8" name="Groupe 7">
            <a:extLst>
              <a:ext uri="{FF2B5EF4-FFF2-40B4-BE49-F238E27FC236}">
                <a16:creationId xmlns:a16="http://schemas.microsoft.com/office/drawing/2014/main" id="{591D0F3E-B794-4F7F-A1B5-1C18324676A2}"/>
              </a:ext>
            </a:extLst>
          </p:cNvPr>
          <p:cNvGrpSpPr>
            <a:grpSpLocks noChangeAspect="1"/>
          </p:cNvGrpSpPr>
          <p:nvPr/>
        </p:nvGrpSpPr>
        <p:grpSpPr>
          <a:xfrm>
            <a:off x="5199051" y="4650327"/>
            <a:ext cx="1793898" cy="1793898"/>
            <a:chOff x="89154" y="2298679"/>
            <a:chExt cx="2260640" cy="2260640"/>
          </a:xfrm>
        </p:grpSpPr>
        <p:pic>
          <p:nvPicPr>
            <p:cNvPr id="9" name="Graphique 8" descr="Globe terrestre : Amériques">
              <a:extLst>
                <a:ext uri="{FF2B5EF4-FFF2-40B4-BE49-F238E27FC236}">
                  <a16:creationId xmlns:a16="http://schemas.microsoft.com/office/drawing/2014/main" id="{F1EB7266-900B-4825-BC1D-B40499A140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255" y="2357230"/>
              <a:ext cx="2143539" cy="2143539"/>
            </a:xfrm>
            <a:prstGeom prst="rect">
              <a:avLst/>
            </a:prstGeom>
          </p:spPr>
        </p:pic>
        <p:pic>
          <p:nvPicPr>
            <p:cNvPr id="10" name="Graphique 9" descr="Visage amoureux sans remplissage">
              <a:extLst>
                <a:ext uri="{FF2B5EF4-FFF2-40B4-BE49-F238E27FC236}">
                  <a16:creationId xmlns:a16="http://schemas.microsoft.com/office/drawing/2014/main" id="{5EFB72A2-05BC-46EF-8A96-E2B8A981AA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154" y="2298679"/>
              <a:ext cx="2260640" cy="2260640"/>
            </a:xfrm>
            <a:prstGeom prst="rect">
              <a:avLst/>
            </a:prstGeom>
          </p:spPr>
        </p:pic>
      </p:grpSp>
      <p:grpSp>
        <p:nvGrpSpPr>
          <p:cNvPr id="14" name="Groupe 13">
            <a:extLst>
              <a:ext uri="{FF2B5EF4-FFF2-40B4-BE49-F238E27FC236}">
                <a16:creationId xmlns:a16="http://schemas.microsoft.com/office/drawing/2014/main" id="{4AD172F1-F841-4622-AACA-11B6C4C069DA}"/>
              </a:ext>
            </a:extLst>
          </p:cNvPr>
          <p:cNvGrpSpPr/>
          <p:nvPr/>
        </p:nvGrpSpPr>
        <p:grpSpPr>
          <a:xfrm>
            <a:off x="7248587" y="5600110"/>
            <a:ext cx="1378578" cy="844115"/>
            <a:chOff x="6599584" y="4485383"/>
            <a:chExt cx="1461052" cy="889032"/>
          </a:xfrm>
        </p:grpSpPr>
        <p:sp>
          <p:nvSpPr>
            <p:cNvPr id="12" name="Bulle narrative : ronde 11">
              <a:extLst>
                <a:ext uri="{FF2B5EF4-FFF2-40B4-BE49-F238E27FC236}">
                  <a16:creationId xmlns:a16="http://schemas.microsoft.com/office/drawing/2014/main" id="{A1E65179-C67B-41B2-8E0A-03C0233B2903}"/>
                </a:ext>
              </a:extLst>
            </p:cNvPr>
            <p:cNvSpPr/>
            <p:nvPr/>
          </p:nvSpPr>
          <p:spPr>
            <a:xfrm>
              <a:off x="6599584" y="4485383"/>
              <a:ext cx="1461052" cy="889032"/>
            </a:xfrm>
            <a:prstGeom prst="wedgeEllipseCallout">
              <a:avLst>
                <a:gd name="adj1" fmla="val -75197"/>
                <a:gd name="adj2" fmla="val -30146"/>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a:extLst>
                <a:ext uri="{FF2B5EF4-FFF2-40B4-BE49-F238E27FC236}">
                  <a16:creationId xmlns:a16="http://schemas.microsoft.com/office/drawing/2014/main" id="{B0DEC658-CB2D-400E-B1C2-D5D12F79D509}"/>
                </a:ext>
              </a:extLst>
            </p:cNvPr>
            <p:cNvSpPr txBox="1"/>
            <p:nvPr/>
          </p:nvSpPr>
          <p:spPr>
            <a:xfrm>
              <a:off x="6748272" y="4636008"/>
              <a:ext cx="1292086" cy="646331"/>
            </a:xfrm>
            <a:prstGeom prst="rect">
              <a:avLst/>
            </a:prstGeom>
            <a:noFill/>
          </p:spPr>
          <p:txBody>
            <a:bodyPr wrap="square" rtlCol="0">
              <a:spAutoFit/>
            </a:bodyPr>
            <a:lstStyle/>
            <a:p>
              <a:r>
                <a:rPr lang="fr-CA" sz="1200"/>
                <a:t>Ça devrait être tous les jours ma fête!</a:t>
              </a:r>
            </a:p>
          </p:txBody>
        </p:sp>
      </p:grpSp>
    </p:spTree>
    <p:extLst>
      <p:ext uri="{BB962C8B-B14F-4D97-AF65-F5344CB8AC3E}">
        <p14:creationId xmlns:p14="http://schemas.microsoft.com/office/powerpoint/2010/main" val="3551341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4CEF38-43B9-48C0-8A74-DCE899401955}"/>
              </a:ext>
            </a:extLst>
          </p:cNvPr>
          <p:cNvSpPr>
            <a:spLocks noGrp="1"/>
          </p:cNvSpPr>
          <p:nvPr>
            <p:ph type="title"/>
          </p:nvPr>
        </p:nvSpPr>
        <p:spPr>
          <a:xfrm>
            <a:off x="839788" y="192583"/>
            <a:ext cx="8859797" cy="1325563"/>
          </a:xfrm>
        </p:spPr>
        <p:txBody>
          <a:bodyPr/>
          <a:lstStyle/>
          <a:p>
            <a:pPr algn="l"/>
            <a:r>
              <a:rPr lang="fr-CA" dirty="0"/>
              <a:t>Où nous trouver</a:t>
            </a:r>
          </a:p>
        </p:txBody>
      </p:sp>
      <p:sp>
        <p:nvSpPr>
          <p:cNvPr id="3" name="Espace réservé du texte 2">
            <a:extLst>
              <a:ext uri="{FF2B5EF4-FFF2-40B4-BE49-F238E27FC236}">
                <a16:creationId xmlns:a16="http://schemas.microsoft.com/office/drawing/2014/main" id="{34E538BE-0E36-4979-AC03-907D7DAB6382}"/>
              </a:ext>
            </a:extLst>
          </p:cNvPr>
          <p:cNvSpPr>
            <a:spLocks noGrp="1"/>
          </p:cNvSpPr>
          <p:nvPr>
            <p:ph type="body" idx="1"/>
          </p:nvPr>
        </p:nvSpPr>
        <p:spPr>
          <a:xfrm>
            <a:off x="839788" y="1345604"/>
            <a:ext cx="1727243" cy="823912"/>
          </a:xfrm>
        </p:spPr>
        <p:txBody>
          <a:bodyPr/>
          <a:lstStyle/>
          <a:p>
            <a:r>
              <a:rPr lang="fr-CA"/>
              <a:t>Courriel </a:t>
            </a:r>
          </a:p>
        </p:txBody>
      </p:sp>
      <p:sp>
        <p:nvSpPr>
          <p:cNvPr id="4" name="Espace réservé du contenu 3">
            <a:extLst>
              <a:ext uri="{FF2B5EF4-FFF2-40B4-BE49-F238E27FC236}">
                <a16:creationId xmlns:a16="http://schemas.microsoft.com/office/drawing/2014/main" id="{6E2E089D-245A-4E54-9A82-101521D7CEC0}"/>
              </a:ext>
            </a:extLst>
          </p:cNvPr>
          <p:cNvSpPr>
            <a:spLocks noGrp="1"/>
          </p:cNvSpPr>
          <p:nvPr>
            <p:ph sz="half" idx="2"/>
          </p:nvPr>
        </p:nvSpPr>
        <p:spPr>
          <a:xfrm>
            <a:off x="839789" y="1233488"/>
            <a:ext cx="11953424" cy="3432738"/>
          </a:xfrm>
        </p:spPr>
        <p:txBody>
          <a:bodyPr vert="horz" lIns="91440" tIns="45720" rIns="91440" bIns="45720" rtlCol="0" anchor="t">
            <a:normAutofit/>
          </a:bodyPr>
          <a:lstStyle/>
          <a:p>
            <a:pPr marL="0" indent="0">
              <a:buNone/>
            </a:pPr>
            <a:endParaRPr lang="fr-CA"/>
          </a:p>
          <a:p>
            <a:pPr marL="0" indent="0">
              <a:buNone/>
            </a:pPr>
            <a:br>
              <a:rPr lang="fr-CA">
                <a:hlinkClick r:id="rId2" invalidUrl="http://"/>
              </a:rPr>
            </a:br>
            <a:r>
              <a:rPr lang="fr-CA">
                <a:hlinkClick r:id="rId3"/>
              </a:rPr>
              <a:t>developpement.durable.cemtl@ssss.gouv.qc.ca</a:t>
            </a:r>
            <a:endParaRPr lang="fr-CA">
              <a:cs typeface="Arial"/>
            </a:endParaRPr>
          </a:p>
          <a:p>
            <a:pPr marL="0" indent="0">
              <a:buNone/>
            </a:pPr>
            <a:endParaRPr lang="fr-CA"/>
          </a:p>
          <a:p>
            <a:pPr marL="0" indent="0">
              <a:buNone/>
            </a:pPr>
            <a:r>
              <a:rPr lang="fr-CA" sz="2200" b="1"/>
              <a:t>Intranet DD</a:t>
            </a:r>
            <a:endParaRPr lang="fr-CA" sz="2200" b="1">
              <a:cs typeface="Arial"/>
            </a:endParaRPr>
          </a:p>
        </p:txBody>
      </p:sp>
      <p:pic>
        <p:nvPicPr>
          <p:cNvPr id="8" name="Image 7">
            <a:extLst>
              <a:ext uri="{FF2B5EF4-FFF2-40B4-BE49-F238E27FC236}">
                <a16:creationId xmlns:a16="http://schemas.microsoft.com/office/drawing/2014/main" id="{9CA9CB3C-9D56-415B-B937-3056CFE813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376" y="3193507"/>
            <a:ext cx="6711193" cy="3382270"/>
          </a:xfrm>
          <a:prstGeom prst="rect">
            <a:avLst/>
          </a:prstGeom>
        </p:spPr>
      </p:pic>
    </p:spTree>
    <p:extLst>
      <p:ext uri="{BB962C8B-B14F-4D97-AF65-F5344CB8AC3E}">
        <p14:creationId xmlns:p14="http://schemas.microsoft.com/office/powerpoint/2010/main" val="2556135678"/>
      </p:ext>
    </p:extLst>
  </p:cSld>
  <p:clrMapOvr>
    <a:masterClrMapping/>
  </p:clrMapOvr>
  <p:extLst>
    <p:ext uri="{6950BFC3-D8DA-4A85-94F7-54DA5524770B}">
      <p188:commentRel xmlns:p188="http://schemas.microsoft.com/office/powerpoint/2018/8/main" xmlns="" r:id="rId5"/>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89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a:extLst>
              <a:ext uri="{FF2B5EF4-FFF2-40B4-BE49-F238E27FC236}">
                <a16:creationId xmlns:a16="http://schemas.microsoft.com/office/drawing/2014/main" id="{AEF0BD74-511F-4489-9215-CD6D5912E66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784" t="14097" r="12715" b="30104"/>
          <a:stretch/>
        </p:blipFill>
        <p:spPr>
          <a:xfrm>
            <a:off x="2349794" y="1531155"/>
            <a:ext cx="7492411" cy="4319724"/>
          </a:xfrm>
          <a:prstGeom prst="rect">
            <a:avLst/>
          </a:prstGeom>
        </p:spPr>
      </p:pic>
      <p:sp>
        <p:nvSpPr>
          <p:cNvPr id="5" name="Espace réservé du texte 2">
            <a:extLst>
              <a:ext uri="{FF2B5EF4-FFF2-40B4-BE49-F238E27FC236}">
                <a16:creationId xmlns:a16="http://schemas.microsoft.com/office/drawing/2014/main" id="{6B65B6FD-9CE0-4C0F-A786-E7F0CC8B3045}"/>
              </a:ext>
            </a:extLst>
          </p:cNvPr>
          <p:cNvSpPr txBox="1">
            <a:spLocks/>
          </p:cNvSpPr>
          <p:nvPr/>
        </p:nvSpPr>
        <p:spPr>
          <a:xfrm>
            <a:off x="2438948" y="5924031"/>
            <a:ext cx="7314102" cy="727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400" dirty="0">
                <a:cs typeface="Arial" panose="020B0604020202020204" pitchFamily="34" charset="0"/>
              </a:rPr>
              <a:t>…le CIUSSS-EMTL s’engage en faveur </a:t>
            </a:r>
          </a:p>
          <a:p>
            <a:pPr marL="0" indent="0" algn="ctr">
              <a:buNone/>
            </a:pPr>
            <a:r>
              <a:rPr lang="fr-CA" sz="2400" dirty="0">
                <a:cs typeface="Arial" panose="020B0604020202020204" pitchFamily="34" charset="0"/>
              </a:rPr>
              <a:t>de la protection de l’environnement depuis 2019.</a:t>
            </a:r>
          </a:p>
        </p:txBody>
      </p:sp>
      <p:sp>
        <p:nvSpPr>
          <p:cNvPr id="6" name="Rectangle 5">
            <a:extLst>
              <a:ext uri="{FF2B5EF4-FFF2-40B4-BE49-F238E27FC236}">
                <a16:creationId xmlns:a16="http://schemas.microsoft.com/office/drawing/2014/main" id="{9A2C46BC-1758-4DD2-969E-A53DCC22BDA5}"/>
              </a:ext>
            </a:extLst>
          </p:cNvPr>
          <p:cNvSpPr/>
          <p:nvPr/>
        </p:nvSpPr>
        <p:spPr>
          <a:xfrm>
            <a:off x="2291237" y="294704"/>
            <a:ext cx="8562691" cy="1200329"/>
          </a:xfrm>
          <a:prstGeom prst="rect">
            <a:avLst/>
          </a:prstGeom>
        </p:spPr>
        <p:txBody>
          <a:bodyPr wrap="square">
            <a:spAutoFit/>
          </a:bodyPr>
          <a:lstStyle/>
          <a:p>
            <a:pPr algn="ctr"/>
            <a:r>
              <a:rPr lang="fr-CA" sz="3600" spc="25"/>
              <a:t>Parce que la santé humaine et la santé de la planète sont intimement liées…</a:t>
            </a:r>
            <a:endParaRPr lang="fr-CA" sz="3600"/>
          </a:p>
        </p:txBody>
      </p:sp>
    </p:spTree>
    <p:extLst>
      <p:ext uri="{BB962C8B-B14F-4D97-AF65-F5344CB8AC3E}">
        <p14:creationId xmlns:p14="http://schemas.microsoft.com/office/powerpoint/2010/main" val="383158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E5A756-2F18-45AA-9173-DE0A6C871350}"/>
              </a:ext>
            </a:extLst>
          </p:cNvPr>
          <p:cNvSpPr>
            <a:spLocks noGrp="1"/>
          </p:cNvSpPr>
          <p:nvPr>
            <p:ph type="title"/>
          </p:nvPr>
        </p:nvSpPr>
        <p:spPr>
          <a:xfrm>
            <a:off x="2318137" y="70183"/>
            <a:ext cx="9619977" cy="979043"/>
          </a:xfrm>
        </p:spPr>
        <p:txBody>
          <a:bodyPr>
            <a:normAutofit/>
          </a:bodyPr>
          <a:lstStyle/>
          <a:p>
            <a:r>
              <a:rPr lang="fr-CA"/>
              <a:t>La santé et le climat</a:t>
            </a:r>
          </a:p>
        </p:txBody>
      </p:sp>
    </p:spTree>
    <p:extLst>
      <p:ext uri="{BB962C8B-B14F-4D97-AF65-F5344CB8AC3E}">
        <p14:creationId xmlns:p14="http://schemas.microsoft.com/office/powerpoint/2010/main" val="246879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DC79065-2242-4433-8FA5-AD75D4A61320}"/>
              </a:ext>
            </a:extLst>
          </p:cNvPr>
          <p:cNvSpPr/>
          <p:nvPr/>
        </p:nvSpPr>
        <p:spPr>
          <a:xfrm>
            <a:off x="1091532" y="4888689"/>
            <a:ext cx="752169"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1EF9144C-1229-424B-98F7-D949C02B012B}"/>
              </a:ext>
            </a:extLst>
          </p:cNvPr>
          <p:cNvSpPr/>
          <p:nvPr/>
        </p:nvSpPr>
        <p:spPr>
          <a:xfrm>
            <a:off x="1091533" y="3581400"/>
            <a:ext cx="752169"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45B9FAFC-5E4B-4249-AA41-97F7C73834C8}"/>
              </a:ext>
            </a:extLst>
          </p:cNvPr>
          <p:cNvSpPr txBox="1"/>
          <p:nvPr/>
        </p:nvSpPr>
        <p:spPr>
          <a:xfrm>
            <a:off x="1091533" y="2229548"/>
            <a:ext cx="5043241" cy="3493264"/>
          </a:xfrm>
          <a:prstGeom prst="rect">
            <a:avLst/>
          </a:prstGeom>
          <a:noFill/>
        </p:spPr>
        <p:txBody>
          <a:bodyPr wrap="square" rtlCol="0">
            <a:spAutoFit/>
          </a:bodyPr>
          <a:lstStyle/>
          <a:p>
            <a:r>
              <a:rPr lang="fr-CA" sz="1700"/>
              <a:t>2.12.1 Les gestionnaires de l’établissement respectent les principes de durabilité sociale, financière et environnementale lorsqu’ils mettent en œuvre des services en réponses aux besoins de la population.</a:t>
            </a:r>
          </a:p>
          <a:p>
            <a:r>
              <a:rPr lang="fr-CA" sz="1700"/>
              <a:t>2.12.2 </a:t>
            </a:r>
            <a:r>
              <a:rPr lang="fr-FR" sz="1700"/>
              <a:t>Les gestionnaires de l'établissement élaborent, mettent en œuvre et passent en</a:t>
            </a:r>
          </a:p>
          <a:p>
            <a:r>
              <a:rPr lang="fr-FR" sz="1700"/>
              <a:t>revue régulièrement les politiques et principes en matière de développement</a:t>
            </a:r>
          </a:p>
          <a:p>
            <a:r>
              <a:rPr lang="fr-CA" sz="1700"/>
              <a:t>durable.</a:t>
            </a:r>
          </a:p>
          <a:p>
            <a:r>
              <a:rPr lang="fr-CA" sz="1700"/>
              <a:t>2.12.3</a:t>
            </a:r>
            <a:r>
              <a:rPr lang="fr-FR" sz="1700"/>
              <a:t> Les gestionnaires de l'établissement mettent en œuvre des initiatives pour</a:t>
            </a:r>
          </a:p>
          <a:p>
            <a:r>
              <a:rPr lang="fr-CA" sz="1700"/>
              <a:t>soutenir le développement durable.</a:t>
            </a:r>
          </a:p>
        </p:txBody>
      </p:sp>
      <p:sp>
        <p:nvSpPr>
          <p:cNvPr id="2" name="Titre 1">
            <a:extLst>
              <a:ext uri="{FF2B5EF4-FFF2-40B4-BE49-F238E27FC236}">
                <a16:creationId xmlns:a16="http://schemas.microsoft.com/office/drawing/2014/main" id="{B6C16C19-6BE1-43A6-80EB-A8593490B2A3}"/>
              </a:ext>
            </a:extLst>
          </p:cNvPr>
          <p:cNvSpPr>
            <a:spLocks noGrp="1"/>
          </p:cNvSpPr>
          <p:nvPr>
            <p:ph type="title"/>
          </p:nvPr>
        </p:nvSpPr>
        <p:spPr/>
        <p:txBody>
          <a:bodyPr>
            <a:normAutofit/>
          </a:bodyPr>
          <a:lstStyle/>
          <a:p>
            <a:pPr algn="l"/>
            <a:r>
              <a:rPr lang="fr-CA"/>
              <a:t>L’Agrément 2024 - 6 nouvelles priorités sur cette thématique </a:t>
            </a:r>
          </a:p>
        </p:txBody>
      </p:sp>
      <p:pic>
        <p:nvPicPr>
          <p:cNvPr id="5" name="Espace réservé du contenu 4" descr="Globe terrestre : Amériques">
            <a:extLst>
              <a:ext uri="{FF2B5EF4-FFF2-40B4-BE49-F238E27FC236}">
                <a16:creationId xmlns:a16="http://schemas.microsoft.com/office/drawing/2014/main" id="{DAB7FE99-C5D1-4478-A4D0-F332330C673C}"/>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716" y="267653"/>
            <a:ext cx="1028391" cy="1028391"/>
          </a:xfrm>
        </p:spPr>
      </p:pic>
      <p:sp>
        <p:nvSpPr>
          <p:cNvPr id="11" name="Espace réservé du contenu 10">
            <a:extLst>
              <a:ext uri="{FF2B5EF4-FFF2-40B4-BE49-F238E27FC236}">
                <a16:creationId xmlns:a16="http://schemas.microsoft.com/office/drawing/2014/main" id="{063E92AD-597D-4621-B9FF-F90C540EAC25}"/>
              </a:ext>
            </a:extLst>
          </p:cNvPr>
          <p:cNvSpPr>
            <a:spLocks noGrp="1"/>
          </p:cNvSpPr>
          <p:nvPr>
            <p:ph sz="half" idx="2"/>
          </p:nvPr>
        </p:nvSpPr>
        <p:spPr>
          <a:xfrm>
            <a:off x="5957641" y="2225770"/>
            <a:ext cx="5181600" cy="3893375"/>
          </a:xfrm>
        </p:spPr>
        <p:txBody>
          <a:bodyPr>
            <a:normAutofit fontScale="85000" lnSpcReduction="20000"/>
          </a:bodyPr>
          <a:lstStyle/>
          <a:p>
            <a:pPr marL="0" indent="0">
              <a:lnSpc>
                <a:spcPct val="110000"/>
              </a:lnSpc>
              <a:buNone/>
            </a:pPr>
            <a:r>
              <a:rPr lang="fr-FR" sz="2000"/>
              <a:t>2.12.4 Les gestionnaires de l'établissement utilisent des indicateurs de gestion pour évaluer l'efficacité des initiatives de développement durable dans une optique </a:t>
            </a:r>
            <a:r>
              <a:rPr lang="fr-CA" sz="2000"/>
              <a:t>d'amélioration d'une gestion écoresponsable.</a:t>
            </a:r>
          </a:p>
          <a:p>
            <a:pPr marL="0" indent="0">
              <a:lnSpc>
                <a:spcPct val="110000"/>
              </a:lnSpc>
              <a:buNone/>
            </a:pPr>
            <a:r>
              <a:rPr lang="fr-CA" sz="2000"/>
              <a:t>2.12.5 </a:t>
            </a:r>
            <a:r>
              <a:rPr lang="fr-FR" sz="2000"/>
              <a:t>Les gestionnaires de l'établissement considèrent les impacts des changements climatiques sur l'établissement et sur la santé de la population et adaptent l'offre </a:t>
            </a:r>
            <a:r>
              <a:rPr lang="fr-CA" sz="2000"/>
              <a:t>de services en conséquence.</a:t>
            </a:r>
          </a:p>
          <a:p>
            <a:pPr marL="0" indent="0">
              <a:lnSpc>
                <a:spcPct val="110000"/>
              </a:lnSpc>
              <a:buNone/>
            </a:pPr>
            <a:r>
              <a:rPr lang="fr-CA" sz="2000"/>
              <a:t>2.12.6 </a:t>
            </a:r>
            <a:r>
              <a:rPr lang="fr-FR" sz="2000"/>
              <a:t>Les gestionnaires de l'établissement s'assurent qu'une formation soit offerte afin de renforcer les capacités de gestion écoresponsable, d'atténuation des impacts des changements climatiques et d'adaptation.</a:t>
            </a:r>
            <a:endParaRPr lang="fr-CA" sz="2000"/>
          </a:p>
          <a:p>
            <a:pPr marL="0" indent="0">
              <a:buNone/>
            </a:pPr>
            <a:endParaRPr lang="fr-CA"/>
          </a:p>
        </p:txBody>
      </p:sp>
      <p:pic>
        <p:nvPicPr>
          <p:cNvPr id="7" name="Graphique 6" descr="Main ouverte">
            <a:extLst>
              <a:ext uri="{FF2B5EF4-FFF2-40B4-BE49-F238E27FC236}">
                <a16:creationId xmlns:a16="http://schemas.microsoft.com/office/drawing/2014/main" id="{014AB5E2-D34F-4DBE-95B9-E6964089A4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365" y="353097"/>
            <a:ext cx="1504337" cy="1504337"/>
          </a:xfrm>
          <a:prstGeom prst="rect">
            <a:avLst/>
          </a:prstGeom>
        </p:spPr>
      </p:pic>
      <p:sp>
        <p:nvSpPr>
          <p:cNvPr id="12" name="Rectangle 11">
            <a:extLst>
              <a:ext uri="{FF2B5EF4-FFF2-40B4-BE49-F238E27FC236}">
                <a16:creationId xmlns:a16="http://schemas.microsoft.com/office/drawing/2014/main" id="{D9D5757E-1A6A-4C8C-B3A0-A9EEA6CA0AE0}"/>
              </a:ext>
            </a:extLst>
          </p:cNvPr>
          <p:cNvSpPr/>
          <p:nvPr/>
        </p:nvSpPr>
        <p:spPr>
          <a:xfrm>
            <a:off x="1091533" y="1676486"/>
            <a:ext cx="9582872" cy="400110"/>
          </a:xfrm>
          <a:prstGeom prst="rect">
            <a:avLst/>
          </a:prstGeom>
        </p:spPr>
        <p:txBody>
          <a:bodyPr wrap="square">
            <a:spAutoFit/>
          </a:bodyPr>
          <a:lstStyle/>
          <a:p>
            <a:r>
              <a:rPr lang="fr-CA" sz="2000"/>
              <a:t>Section 2.12 Veiller au développement durable et à la gestion écoresponsable:</a:t>
            </a:r>
          </a:p>
        </p:txBody>
      </p:sp>
    </p:spTree>
    <p:extLst>
      <p:ext uri="{BB962C8B-B14F-4D97-AF65-F5344CB8AC3E}">
        <p14:creationId xmlns:p14="http://schemas.microsoft.com/office/powerpoint/2010/main" val="24515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E095EA-6AD0-49EC-9406-395AA1E033C2}"/>
              </a:ext>
            </a:extLst>
          </p:cNvPr>
          <p:cNvSpPr>
            <a:spLocks noGrp="1"/>
          </p:cNvSpPr>
          <p:nvPr>
            <p:ph type="title"/>
          </p:nvPr>
        </p:nvSpPr>
        <p:spPr>
          <a:xfrm>
            <a:off x="2200884" y="325756"/>
            <a:ext cx="9448299" cy="1397189"/>
          </a:xfrm>
        </p:spPr>
        <p:txBody>
          <a:bodyPr>
            <a:noAutofit/>
          </a:bodyPr>
          <a:lstStyle/>
          <a:p>
            <a:r>
              <a:rPr lang="fr-CA" sz="2800"/>
              <a:t>2.12.2 </a:t>
            </a:r>
            <a:r>
              <a:rPr lang="fr-FR" sz="2800"/>
              <a:t>Les politiques liées au développement </a:t>
            </a:r>
            <a:r>
              <a:rPr lang="fr-CA" sz="2800"/>
              <a:t>durable</a:t>
            </a:r>
          </a:p>
        </p:txBody>
      </p:sp>
      <p:sp>
        <p:nvSpPr>
          <p:cNvPr id="4" name="ZoneTexte 3">
            <a:extLst>
              <a:ext uri="{FF2B5EF4-FFF2-40B4-BE49-F238E27FC236}">
                <a16:creationId xmlns:a16="http://schemas.microsoft.com/office/drawing/2014/main" id="{FA438B9F-98D6-4A5F-11FA-4C973BA1CE0F}"/>
              </a:ext>
            </a:extLst>
          </p:cNvPr>
          <p:cNvSpPr txBox="1"/>
          <p:nvPr/>
        </p:nvSpPr>
        <p:spPr>
          <a:xfrm>
            <a:off x="1271287" y="1898248"/>
            <a:ext cx="965907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fr-CA" sz="2800" u="sng" dirty="0">
                <a:solidFill>
                  <a:srgbClr val="3333FF"/>
                </a:solidFill>
                <a:cs typeface="Arial"/>
                <a:hlinkClick r:id="rId2"/>
              </a:rPr>
              <a:t>POL-067 Développement durable</a:t>
            </a:r>
            <a:r>
              <a:rPr lang="fr-CA" sz="2800" dirty="0">
                <a:cs typeface="Arial"/>
              </a:rPr>
              <a:t> (en révision)</a:t>
            </a:r>
            <a:r>
              <a:rPr lang="en-US" sz="2800" dirty="0">
                <a:cs typeface="Arial"/>
              </a:rPr>
              <a:t>​</a:t>
            </a:r>
          </a:p>
          <a:p>
            <a:pPr marL="228600" indent="-228600">
              <a:buFont typeface=""/>
              <a:buChar char="•"/>
            </a:pPr>
            <a:r>
              <a:rPr lang="fr-CA" sz="2800" u="sng" dirty="0">
                <a:solidFill>
                  <a:srgbClr val="3333FF"/>
                </a:solidFill>
                <a:cs typeface="Arial"/>
                <a:hlinkClick r:id="rId3"/>
              </a:rPr>
              <a:t>POL-114 Gestion durable et responsable de l’eau</a:t>
            </a:r>
            <a:r>
              <a:rPr lang="fr-CA" sz="2800" dirty="0">
                <a:cs typeface="Arial"/>
              </a:rPr>
              <a:t>​</a:t>
            </a:r>
          </a:p>
          <a:p>
            <a:pPr marL="228600" indent="-228600">
              <a:buFont typeface=""/>
              <a:buChar char="•"/>
            </a:pPr>
            <a:r>
              <a:rPr lang="fr-CA" sz="2800" dirty="0">
                <a:cs typeface="Arial"/>
                <a:hlinkClick r:id="rId4"/>
              </a:rPr>
              <a:t>POL-117 Gestion intégrée des déchets biomédicaux et des matières dangereuses ​</a:t>
            </a:r>
            <a:r>
              <a:rPr lang="fr-CA" sz="2800" dirty="0">
                <a:cs typeface="Arial"/>
              </a:rPr>
              <a:t> </a:t>
            </a:r>
          </a:p>
          <a:p>
            <a:pPr marL="685800" lvl="1" indent="-228600">
              <a:buFont typeface="Courier New"/>
              <a:buChar char="o"/>
            </a:pPr>
            <a:r>
              <a:rPr lang="fr-CA" sz="2800" dirty="0">
                <a:cs typeface="Arial"/>
              </a:rPr>
              <a:t> Campagne de sensibilisation et formation déployée prochainement</a:t>
            </a:r>
            <a:endParaRPr lang="fr-CA" dirty="0">
              <a:cs typeface="Arial"/>
            </a:endParaRPr>
          </a:p>
          <a:p>
            <a:pPr marL="228600" indent="-228600">
              <a:buFont typeface=""/>
              <a:buChar char="•"/>
            </a:pPr>
            <a:r>
              <a:rPr lang="fr-CA" sz="2800" u="sng" dirty="0">
                <a:solidFill>
                  <a:srgbClr val="3333FF"/>
                </a:solidFill>
                <a:cs typeface="Arial"/>
                <a:hlinkClick r:id="rId5"/>
              </a:rPr>
              <a:t>POL-054 Saine alimentation</a:t>
            </a:r>
            <a:r>
              <a:rPr lang="fr-CA" sz="2800" dirty="0">
                <a:cs typeface="Arial"/>
              </a:rPr>
              <a:t> (en attente du nouveau cadre pour révision)</a:t>
            </a:r>
          </a:p>
        </p:txBody>
      </p:sp>
    </p:spTree>
    <p:extLst>
      <p:ext uri="{BB962C8B-B14F-4D97-AF65-F5344CB8AC3E}">
        <p14:creationId xmlns:p14="http://schemas.microsoft.com/office/powerpoint/2010/main" val="351376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35ABFE6D-4916-4BAB-B060-5912C7052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3964" y="1881028"/>
            <a:ext cx="2088950" cy="1999103"/>
          </a:xfrm>
          <a:prstGeom prst="rect">
            <a:avLst/>
          </a:prstGeom>
          <a:ln>
            <a:noFill/>
          </a:ln>
          <a:effectLst/>
        </p:spPr>
      </p:pic>
      <p:pic>
        <p:nvPicPr>
          <p:cNvPr id="21" name="Image 20">
            <a:extLst>
              <a:ext uri="{FF2B5EF4-FFF2-40B4-BE49-F238E27FC236}">
                <a16:creationId xmlns:a16="http://schemas.microsoft.com/office/drawing/2014/main" id="{6082EDA8-99C7-4A1B-B77B-E415040DD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4552" y="1838960"/>
            <a:ext cx="2107870" cy="2014876"/>
          </a:xfrm>
          <a:prstGeom prst="rect">
            <a:avLst/>
          </a:prstGeom>
          <a:ln>
            <a:noFill/>
          </a:ln>
          <a:effectLst/>
        </p:spPr>
      </p:pic>
      <p:pic>
        <p:nvPicPr>
          <p:cNvPr id="22" name="Image 21">
            <a:extLst>
              <a:ext uri="{FF2B5EF4-FFF2-40B4-BE49-F238E27FC236}">
                <a16:creationId xmlns:a16="http://schemas.microsoft.com/office/drawing/2014/main" id="{BD967259-FF3D-49F9-A220-0ABB8B2C5B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2883" y="4014408"/>
            <a:ext cx="2056680" cy="1967584"/>
          </a:xfrm>
          <a:prstGeom prst="rect">
            <a:avLst/>
          </a:prstGeom>
          <a:ln>
            <a:noFill/>
          </a:ln>
          <a:effectLst/>
        </p:spPr>
      </p:pic>
      <p:pic>
        <p:nvPicPr>
          <p:cNvPr id="23" name="Image 22">
            <a:extLst>
              <a:ext uri="{FF2B5EF4-FFF2-40B4-BE49-F238E27FC236}">
                <a16:creationId xmlns:a16="http://schemas.microsoft.com/office/drawing/2014/main" id="{6D646179-00EA-4FAC-876B-49FF68B1EF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1761" y="1857879"/>
            <a:ext cx="2107870" cy="1995148"/>
          </a:xfrm>
          <a:prstGeom prst="rect">
            <a:avLst/>
          </a:prstGeom>
          <a:ln>
            <a:noFill/>
          </a:ln>
          <a:effectLst/>
        </p:spPr>
      </p:pic>
      <p:pic>
        <p:nvPicPr>
          <p:cNvPr id="24" name="Image 23">
            <a:extLst>
              <a:ext uri="{FF2B5EF4-FFF2-40B4-BE49-F238E27FC236}">
                <a16:creationId xmlns:a16="http://schemas.microsoft.com/office/drawing/2014/main" id="{2C20F41E-884A-4C7E-B349-5DCEA047C3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 b="3097"/>
          <a:stretch/>
        </p:blipFill>
        <p:spPr>
          <a:xfrm>
            <a:off x="3891761" y="4016950"/>
            <a:ext cx="2081640" cy="2017189"/>
          </a:xfrm>
          <a:prstGeom prst="rect">
            <a:avLst/>
          </a:prstGeom>
          <a:ln>
            <a:noFill/>
          </a:ln>
          <a:effectLst/>
        </p:spPr>
      </p:pic>
      <p:pic>
        <p:nvPicPr>
          <p:cNvPr id="25" name="Image 24">
            <a:extLst>
              <a:ext uri="{FF2B5EF4-FFF2-40B4-BE49-F238E27FC236}">
                <a16:creationId xmlns:a16="http://schemas.microsoft.com/office/drawing/2014/main" id="{6007E816-914C-49AE-BD9D-F9A27D195954}"/>
              </a:ext>
            </a:extLst>
          </p:cNvPr>
          <p:cNvPicPr>
            <a:picLocks noChangeAspect="1"/>
          </p:cNvPicPr>
          <p:nvPr/>
        </p:nvPicPr>
        <p:blipFill rotWithShape="1">
          <a:blip r:embed="rId9"/>
          <a:srcRect l="18129" t="15841" r="52876" b="32259"/>
          <a:stretch/>
        </p:blipFill>
        <p:spPr>
          <a:xfrm>
            <a:off x="1603964" y="1859743"/>
            <a:ext cx="2088949" cy="2025340"/>
          </a:xfrm>
          <a:prstGeom prst="rect">
            <a:avLst/>
          </a:prstGeom>
          <a:ln>
            <a:noFill/>
          </a:ln>
          <a:effectLst/>
        </p:spPr>
      </p:pic>
      <p:pic>
        <p:nvPicPr>
          <p:cNvPr id="26" name="Image 25">
            <a:extLst>
              <a:ext uri="{FF2B5EF4-FFF2-40B4-BE49-F238E27FC236}">
                <a16:creationId xmlns:a16="http://schemas.microsoft.com/office/drawing/2014/main" id="{9EF95052-58D7-48B4-9BE0-6B53AA10A874}"/>
              </a:ext>
            </a:extLst>
          </p:cNvPr>
          <p:cNvPicPr>
            <a:picLocks noChangeAspect="1"/>
          </p:cNvPicPr>
          <p:nvPr>
            <p:custDataLst>
              <p:tags r:id="rId1"/>
            </p:custDataLst>
          </p:nvPr>
        </p:nvPicPr>
        <p:blipFill rotWithShape="1">
          <a:blip r:embed="rId10" cstate="print">
            <a:extLst>
              <a:ext uri="{28A0092B-C50C-407E-A947-70E740481C1C}">
                <a14:useLocalDpi xmlns:a14="http://schemas.microsoft.com/office/drawing/2010/main" val="0"/>
              </a:ext>
            </a:extLst>
          </a:blip>
          <a:srcRect r="7450"/>
          <a:stretch/>
        </p:blipFill>
        <p:spPr>
          <a:xfrm>
            <a:off x="6193705" y="3997050"/>
            <a:ext cx="2082457" cy="1968556"/>
          </a:xfrm>
          <a:prstGeom prst="rect">
            <a:avLst/>
          </a:prstGeom>
        </p:spPr>
      </p:pic>
      <p:pic>
        <p:nvPicPr>
          <p:cNvPr id="27" name="Image 26">
            <a:extLst>
              <a:ext uri="{FF2B5EF4-FFF2-40B4-BE49-F238E27FC236}">
                <a16:creationId xmlns:a16="http://schemas.microsoft.com/office/drawing/2014/main" id="{2D0FC3CF-2ED6-4027-A632-D4C33CA17A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4558" y="4014408"/>
            <a:ext cx="2034542" cy="1968556"/>
          </a:xfrm>
          <a:prstGeom prst="rect">
            <a:avLst/>
          </a:prstGeom>
        </p:spPr>
      </p:pic>
      <p:pic>
        <p:nvPicPr>
          <p:cNvPr id="28" name="Image 27">
            <a:extLst>
              <a:ext uri="{FF2B5EF4-FFF2-40B4-BE49-F238E27FC236}">
                <a16:creationId xmlns:a16="http://schemas.microsoft.com/office/drawing/2014/main" id="{60553670-99C2-42FE-A9AD-58CE3FCAAC0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6605" t="-629" r="24807" b="1259"/>
          <a:stretch/>
        </p:blipFill>
        <p:spPr>
          <a:xfrm>
            <a:off x="1603963" y="4002527"/>
            <a:ext cx="2088949" cy="1968555"/>
          </a:xfrm>
          <a:prstGeom prst="rect">
            <a:avLst/>
          </a:prstGeom>
          <a:ln>
            <a:noFill/>
          </a:ln>
          <a:effectLst/>
        </p:spPr>
      </p:pic>
      <p:pic>
        <p:nvPicPr>
          <p:cNvPr id="29" name="Image 28">
            <a:extLst>
              <a:ext uri="{FF2B5EF4-FFF2-40B4-BE49-F238E27FC236}">
                <a16:creationId xmlns:a16="http://schemas.microsoft.com/office/drawing/2014/main" id="{EFF35A54-33EB-4395-9FF2-16F896F19B1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0101" r="3693" b="1004"/>
          <a:stretch/>
        </p:blipFill>
        <p:spPr>
          <a:xfrm>
            <a:off x="3871117" y="1838960"/>
            <a:ext cx="2102284" cy="2032985"/>
          </a:xfrm>
          <a:prstGeom prst="rect">
            <a:avLst/>
          </a:prstGeom>
        </p:spPr>
      </p:pic>
      <p:pic>
        <p:nvPicPr>
          <p:cNvPr id="30" name="Image 29">
            <a:extLst>
              <a:ext uri="{FF2B5EF4-FFF2-40B4-BE49-F238E27FC236}">
                <a16:creationId xmlns:a16="http://schemas.microsoft.com/office/drawing/2014/main" id="{547BCA0F-BA26-4A27-BFDF-D75CE6210E4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308" b="26463"/>
          <a:stretch/>
        </p:blipFill>
        <p:spPr>
          <a:xfrm>
            <a:off x="6151604" y="1834445"/>
            <a:ext cx="2175912" cy="2037500"/>
          </a:xfrm>
          <a:prstGeom prst="rect">
            <a:avLst/>
          </a:prstGeom>
        </p:spPr>
      </p:pic>
      <p:pic>
        <p:nvPicPr>
          <p:cNvPr id="31" name="Image 30">
            <a:extLst>
              <a:ext uri="{FF2B5EF4-FFF2-40B4-BE49-F238E27FC236}">
                <a16:creationId xmlns:a16="http://schemas.microsoft.com/office/drawing/2014/main" id="{9DFF48DB-02FE-4220-8B25-DD39C710DAA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4288" t="71719" r="3740" b="2086"/>
          <a:stretch/>
        </p:blipFill>
        <p:spPr>
          <a:xfrm>
            <a:off x="3884043" y="3987525"/>
            <a:ext cx="2171322" cy="2070940"/>
          </a:xfrm>
          <a:prstGeom prst="rect">
            <a:avLst/>
          </a:prstGeom>
        </p:spPr>
      </p:pic>
      <p:sp>
        <p:nvSpPr>
          <p:cNvPr id="40" name="Titre 1">
            <a:extLst>
              <a:ext uri="{FF2B5EF4-FFF2-40B4-BE49-F238E27FC236}">
                <a16:creationId xmlns:a16="http://schemas.microsoft.com/office/drawing/2014/main" id="{6E6D3A97-4E0F-4E27-8883-9E98CA8364C6}"/>
              </a:ext>
            </a:extLst>
          </p:cNvPr>
          <p:cNvSpPr txBox="1">
            <a:spLocks/>
          </p:cNvSpPr>
          <p:nvPr/>
        </p:nvSpPr>
        <p:spPr>
          <a:xfrm>
            <a:off x="1333501" y="105904"/>
            <a:ext cx="10801350" cy="105162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fr-FR" sz="2900"/>
              <a:t>Priorité 2.12.3 : Notre démarche écoresponsable</a:t>
            </a:r>
            <a:endParaRPr lang="fr-CA" sz="2900"/>
          </a:p>
        </p:txBody>
      </p:sp>
      <p:sp>
        <p:nvSpPr>
          <p:cNvPr id="41" name="Rectangle 40">
            <a:extLst>
              <a:ext uri="{FF2B5EF4-FFF2-40B4-BE49-F238E27FC236}">
                <a16:creationId xmlns:a16="http://schemas.microsoft.com/office/drawing/2014/main" id="{8B6A915A-4AF7-4CE7-9570-AD81BD022B85}"/>
              </a:ext>
            </a:extLst>
          </p:cNvPr>
          <p:cNvSpPr/>
          <p:nvPr/>
        </p:nvSpPr>
        <p:spPr>
          <a:xfrm>
            <a:off x="1360590" y="1157524"/>
            <a:ext cx="7312303" cy="584775"/>
          </a:xfrm>
          <a:prstGeom prst="rect">
            <a:avLst/>
          </a:prstGeom>
        </p:spPr>
        <p:txBody>
          <a:bodyPr wrap="square">
            <a:spAutoFit/>
          </a:bodyPr>
          <a:lstStyle/>
          <a:p>
            <a:pPr algn="ctr"/>
            <a:r>
              <a:rPr lang="fr-CA" sz="3200"/>
              <a:t>6 champs d’actions  principaux</a:t>
            </a:r>
          </a:p>
        </p:txBody>
      </p:sp>
      <p:grpSp>
        <p:nvGrpSpPr>
          <p:cNvPr id="5" name="Groupe 4">
            <a:extLst>
              <a:ext uri="{FF2B5EF4-FFF2-40B4-BE49-F238E27FC236}">
                <a16:creationId xmlns:a16="http://schemas.microsoft.com/office/drawing/2014/main" id="{6C7BFCAB-4F7A-4B5E-9FBD-24E763D0F241}"/>
              </a:ext>
            </a:extLst>
          </p:cNvPr>
          <p:cNvGrpSpPr/>
          <p:nvPr/>
        </p:nvGrpSpPr>
        <p:grpSpPr>
          <a:xfrm>
            <a:off x="9315530" y="947926"/>
            <a:ext cx="1800000" cy="1800000"/>
            <a:chOff x="9778252" y="567592"/>
            <a:chExt cx="1800000" cy="1800000"/>
          </a:xfrm>
        </p:grpSpPr>
        <p:sp>
          <p:nvSpPr>
            <p:cNvPr id="16" name="Ellipse 15">
              <a:extLst>
                <a:ext uri="{FF2B5EF4-FFF2-40B4-BE49-F238E27FC236}">
                  <a16:creationId xmlns:a16="http://schemas.microsoft.com/office/drawing/2014/main" id="{C9443287-587E-4702-AC4B-07BCECEC2721}"/>
                </a:ext>
              </a:extLst>
            </p:cNvPr>
            <p:cNvSpPr/>
            <p:nvPr/>
          </p:nvSpPr>
          <p:spPr>
            <a:xfrm>
              <a:off x="9778252" y="567592"/>
              <a:ext cx="1800000" cy="1800000"/>
            </a:xfrm>
            <a:prstGeom prst="ellipse">
              <a:avLst/>
            </a:prstGeom>
            <a:solidFill>
              <a:srgbClr val="00A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a:t>1</a:t>
              </a:r>
              <a:endParaRPr lang="fr-CA" sz="2400" b="1"/>
            </a:p>
          </p:txBody>
        </p:sp>
        <p:sp>
          <p:nvSpPr>
            <p:cNvPr id="17" name="ZoneTexte 16">
              <a:extLst>
                <a:ext uri="{FF2B5EF4-FFF2-40B4-BE49-F238E27FC236}">
                  <a16:creationId xmlns:a16="http://schemas.microsoft.com/office/drawing/2014/main" id="{CD2736F6-19CB-4713-AA0E-4DF1F53548C4}"/>
                </a:ext>
              </a:extLst>
            </p:cNvPr>
            <p:cNvSpPr txBox="1"/>
            <p:nvPr/>
          </p:nvSpPr>
          <p:spPr>
            <a:xfrm>
              <a:off x="9888842" y="1620183"/>
              <a:ext cx="1578820" cy="369332"/>
            </a:xfrm>
            <a:prstGeom prst="rect">
              <a:avLst/>
            </a:prstGeom>
            <a:noFill/>
          </p:spPr>
          <p:txBody>
            <a:bodyPr wrap="square" rtlCol="0">
              <a:spAutoFit/>
            </a:bodyPr>
            <a:lstStyle/>
            <a:p>
              <a:pPr algn="ctr"/>
              <a:r>
                <a:rPr lang="fr-CA">
                  <a:solidFill>
                    <a:schemeClr val="bg1"/>
                  </a:solidFill>
                </a:rPr>
                <a:t>grand</a:t>
              </a:r>
              <a:r>
                <a:rPr lang="fr-CA" b="1">
                  <a:solidFill>
                    <a:schemeClr val="bg1"/>
                  </a:solidFill>
                </a:rPr>
                <a:t> </a:t>
              </a:r>
              <a:r>
                <a:rPr lang="fr-CA">
                  <a:solidFill>
                    <a:schemeClr val="bg1"/>
                  </a:solidFill>
                </a:rPr>
                <a:t>comité</a:t>
              </a:r>
              <a:r>
                <a:rPr lang="fr-CA" b="1">
                  <a:solidFill>
                    <a:schemeClr val="bg1"/>
                  </a:solidFill>
                </a:rPr>
                <a:t> </a:t>
              </a:r>
            </a:p>
          </p:txBody>
        </p:sp>
      </p:grpSp>
      <p:pic>
        <p:nvPicPr>
          <p:cNvPr id="3" name="Graphique 2" descr="Ligne fléchée : tout droit">
            <a:extLst>
              <a:ext uri="{FF2B5EF4-FFF2-40B4-BE49-F238E27FC236}">
                <a16:creationId xmlns:a16="http://schemas.microsoft.com/office/drawing/2014/main" id="{CBCAC5F2-D895-4800-AD55-F6A91031BCE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6200000" flipH="1">
            <a:off x="9812137" y="2780602"/>
            <a:ext cx="914400" cy="914400"/>
          </a:xfrm>
          <a:prstGeom prst="rect">
            <a:avLst/>
          </a:prstGeom>
        </p:spPr>
      </p:pic>
      <p:grpSp>
        <p:nvGrpSpPr>
          <p:cNvPr id="6" name="Groupe 5">
            <a:extLst>
              <a:ext uri="{FF2B5EF4-FFF2-40B4-BE49-F238E27FC236}">
                <a16:creationId xmlns:a16="http://schemas.microsoft.com/office/drawing/2014/main" id="{A2A57885-9D64-4CE8-8939-ABD7437E1067}"/>
              </a:ext>
            </a:extLst>
          </p:cNvPr>
          <p:cNvGrpSpPr/>
          <p:nvPr/>
        </p:nvGrpSpPr>
        <p:grpSpPr>
          <a:xfrm>
            <a:off x="8282421" y="1765933"/>
            <a:ext cx="3001909" cy="4512319"/>
            <a:chOff x="8282421" y="1765933"/>
            <a:chExt cx="3001909" cy="4512319"/>
          </a:xfrm>
        </p:grpSpPr>
        <p:sp>
          <p:nvSpPr>
            <p:cNvPr id="18" name="Rectangle 17">
              <a:extLst>
                <a:ext uri="{FF2B5EF4-FFF2-40B4-BE49-F238E27FC236}">
                  <a16:creationId xmlns:a16="http://schemas.microsoft.com/office/drawing/2014/main" id="{E8CA00DD-D857-4A1A-BC0C-FA72CFF153A7}"/>
                </a:ext>
              </a:extLst>
            </p:cNvPr>
            <p:cNvSpPr/>
            <p:nvPr/>
          </p:nvSpPr>
          <p:spPr>
            <a:xfrm>
              <a:off x="9311656" y="4460937"/>
              <a:ext cx="1972674" cy="646331"/>
            </a:xfrm>
            <a:prstGeom prst="rect">
              <a:avLst/>
            </a:prstGeom>
          </p:spPr>
          <p:txBody>
            <a:bodyPr wrap="square">
              <a:spAutoFit/>
            </a:bodyPr>
            <a:lstStyle/>
            <a:p>
              <a:pPr algn="ctr"/>
              <a:r>
                <a:rPr lang="fr-CA"/>
                <a:t>sous-comités et </a:t>
              </a:r>
            </a:p>
            <a:p>
              <a:pPr algn="ctr"/>
              <a:r>
                <a:rPr lang="fr-CA"/>
                <a:t>plans d’action</a:t>
              </a:r>
            </a:p>
          </p:txBody>
        </p:sp>
        <p:sp>
          <p:nvSpPr>
            <p:cNvPr id="19" name="Ellipse 18">
              <a:extLst>
                <a:ext uri="{FF2B5EF4-FFF2-40B4-BE49-F238E27FC236}">
                  <a16:creationId xmlns:a16="http://schemas.microsoft.com/office/drawing/2014/main" id="{C136D3AA-67E3-472B-8DE2-6C03380FD6C7}"/>
                </a:ext>
              </a:extLst>
            </p:cNvPr>
            <p:cNvSpPr>
              <a:spLocks noChangeAspect="1"/>
            </p:cNvSpPr>
            <p:nvPr/>
          </p:nvSpPr>
          <p:spPr>
            <a:xfrm>
              <a:off x="9909337" y="3714880"/>
              <a:ext cx="760360" cy="760360"/>
            </a:xfrm>
            <a:prstGeom prst="ellipse">
              <a:avLst/>
            </a:prstGeom>
            <a:solidFill>
              <a:srgbClr val="00A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a:t>6</a:t>
              </a:r>
            </a:p>
          </p:txBody>
        </p:sp>
        <p:sp>
          <p:nvSpPr>
            <p:cNvPr id="4" name="Accolade fermante 3">
              <a:extLst>
                <a:ext uri="{FF2B5EF4-FFF2-40B4-BE49-F238E27FC236}">
                  <a16:creationId xmlns:a16="http://schemas.microsoft.com/office/drawing/2014/main" id="{EF68888B-F587-43D3-A62B-CF39B3641B9C}"/>
                </a:ext>
              </a:extLst>
            </p:cNvPr>
            <p:cNvSpPr/>
            <p:nvPr/>
          </p:nvSpPr>
          <p:spPr>
            <a:xfrm>
              <a:off x="8282421" y="1765933"/>
              <a:ext cx="985530" cy="4512319"/>
            </a:xfrm>
            <a:prstGeom prst="rightBrace">
              <a:avLst>
                <a:gd name="adj1" fmla="val 8333"/>
                <a:gd name="adj2" fmla="val 50474"/>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sp>
        <p:nvSpPr>
          <p:cNvPr id="34" name="Ellipse 33">
            <a:extLst>
              <a:ext uri="{FF2B5EF4-FFF2-40B4-BE49-F238E27FC236}">
                <a16:creationId xmlns:a16="http://schemas.microsoft.com/office/drawing/2014/main" id="{3AAC9A8F-F59C-413F-BF3A-988438245FF9}"/>
              </a:ext>
            </a:extLst>
          </p:cNvPr>
          <p:cNvSpPr/>
          <p:nvPr/>
        </p:nvSpPr>
        <p:spPr>
          <a:xfrm>
            <a:off x="1789741" y="1045933"/>
            <a:ext cx="720000" cy="720000"/>
          </a:xfrm>
          <a:prstGeom prst="ellipse">
            <a:avLst/>
          </a:prstGeom>
          <a:solidFill>
            <a:srgbClr val="00A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a:t>6</a:t>
            </a:r>
          </a:p>
        </p:txBody>
      </p:sp>
    </p:spTree>
    <p:extLst>
      <p:ext uri="{BB962C8B-B14F-4D97-AF65-F5344CB8AC3E}">
        <p14:creationId xmlns:p14="http://schemas.microsoft.com/office/powerpoint/2010/main" val="1704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30508D-8E79-4222-B598-77B732FC5246}"/>
              </a:ext>
            </a:extLst>
          </p:cNvPr>
          <p:cNvSpPr/>
          <p:nvPr/>
        </p:nvSpPr>
        <p:spPr>
          <a:xfrm>
            <a:off x="2176499" y="1522440"/>
            <a:ext cx="7722467" cy="584775"/>
          </a:xfrm>
          <a:prstGeom prst="rect">
            <a:avLst/>
          </a:prstGeom>
        </p:spPr>
        <p:txBody>
          <a:bodyPr wrap="square">
            <a:spAutoFit/>
          </a:bodyPr>
          <a:lstStyle/>
          <a:p>
            <a:pPr algn="ctr"/>
            <a:r>
              <a:rPr lang="fr-CA" sz="3200"/>
              <a:t>+3 champs d’actions complémentaires</a:t>
            </a:r>
          </a:p>
        </p:txBody>
      </p:sp>
      <p:pic>
        <p:nvPicPr>
          <p:cNvPr id="5" name="Image 4">
            <a:extLst>
              <a:ext uri="{FF2B5EF4-FFF2-40B4-BE49-F238E27FC236}">
                <a16:creationId xmlns:a16="http://schemas.microsoft.com/office/drawing/2014/main" id="{F474D715-873F-4899-9F49-95AD2ACDE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249" y="2399604"/>
            <a:ext cx="2562225" cy="2562225"/>
          </a:xfrm>
          <a:prstGeom prst="rect">
            <a:avLst/>
          </a:prstGeom>
        </p:spPr>
      </p:pic>
      <p:pic>
        <p:nvPicPr>
          <p:cNvPr id="7" name="Image 6">
            <a:extLst>
              <a:ext uri="{FF2B5EF4-FFF2-40B4-BE49-F238E27FC236}">
                <a16:creationId xmlns:a16="http://schemas.microsoft.com/office/drawing/2014/main" id="{D78192FA-8237-47F1-BC9D-B34F4787F1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2990" y="2399604"/>
            <a:ext cx="2562225" cy="2562225"/>
          </a:xfrm>
          <a:prstGeom prst="rect">
            <a:avLst/>
          </a:prstGeom>
        </p:spPr>
      </p:pic>
      <p:pic>
        <p:nvPicPr>
          <p:cNvPr id="32" name="Image 31">
            <a:extLst>
              <a:ext uri="{FF2B5EF4-FFF2-40B4-BE49-F238E27FC236}">
                <a16:creationId xmlns:a16="http://schemas.microsoft.com/office/drawing/2014/main" id="{31E75D1F-DE34-4B2E-A58F-4C25F395B43A}"/>
              </a:ext>
            </a:extLst>
          </p:cNvPr>
          <p:cNvPicPr>
            <a:picLocks noChangeAspect="1"/>
          </p:cNvPicPr>
          <p:nvPr/>
        </p:nvPicPr>
        <p:blipFill rotWithShape="1">
          <a:blip r:embed="rId5">
            <a:extLst>
              <a:ext uri="{28A0092B-C50C-407E-A947-70E740481C1C}">
                <a14:useLocalDpi xmlns:a14="http://schemas.microsoft.com/office/drawing/2010/main" val="0"/>
              </a:ext>
            </a:extLst>
          </a:blip>
          <a:srcRect l="14844" r="14844" b="6600"/>
          <a:stretch/>
        </p:blipFill>
        <p:spPr>
          <a:xfrm>
            <a:off x="1682990" y="2399603"/>
            <a:ext cx="2562225" cy="2562225"/>
          </a:xfrm>
          <a:prstGeom prst="rect">
            <a:avLst/>
          </a:prstGeom>
        </p:spPr>
      </p:pic>
      <p:pic>
        <p:nvPicPr>
          <p:cNvPr id="12" name="Image 11">
            <a:extLst>
              <a:ext uri="{FF2B5EF4-FFF2-40B4-BE49-F238E27FC236}">
                <a16:creationId xmlns:a16="http://schemas.microsoft.com/office/drawing/2014/main" id="{B311FCD3-D7E1-4AC4-B9C3-54A138B389A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5938" r="106"/>
          <a:stretch/>
        </p:blipFill>
        <p:spPr>
          <a:xfrm>
            <a:off x="4479248" y="2399603"/>
            <a:ext cx="2699667" cy="2562225"/>
          </a:xfrm>
          <a:prstGeom prst="rect">
            <a:avLst/>
          </a:prstGeom>
        </p:spPr>
      </p:pic>
      <p:sp>
        <p:nvSpPr>
          <p:cNvPr id="2" name="Rectangle 1">
            <a:extLst>
              <a:ext uri="{FF2B5EF4-FFF2-40B4-BE49-F238E27FC236}">
                <a16:creationId xmlns:a16="http://schemas.microsoft.com/office/drawing/2014/main" id="{B394D9F7-A1B1-4482-973E-39945D9496CA}"/>
              </a:ext>
            </a:extLst>
          </p:cNvPr>
          <p:cNvSpPr/>
          <p:nvPr/>
        </p:nvSpPr>
        <p:spPr>
          <a:xfrm>
            <a:off x="7412948" y="2399603"/>
            <a:ext cx="2699667" cy="2562225"/>
          </a:xfrm>
          <a:prstGeom prst="rect">
            <a:avLst/>
          </a:prstGeom>
          <a:solidFill>
            <a:srgbClr val="81C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Image 3">
            <a:extLst>
              <a:ext uri="{FF2B5EF4-FFF2-40B4-BE49-F238E27FC236}">
                <a16:creationId xmlns:a16="http://schemas.microsoft.com/office/drawing/2014/main" id="{A325D485-C21F-4A2E-A231-DD05D34E41F0}"/>
              </a:ext>
            </a:extLst>
          </p:cNvPr>
          <p:cNvPicPr>
            <a:picLocks noChangeAspect="1"/>
          </p:cNvPicPr>
          <p:nvPr/>
        </p:nvPicPr>
        <p:blipFill rotWithShape="1">
          <a:blip r:embed="rId8">
            <a:extLst>
              <a:ext uri="{28A0092B-C50C-407E-A947-70E740481C1C}">
                <a14:useLocalDpi xmlns:a14="http://schemas.microsoft.com/office/drawing/2010/main" val="0"/>
              </a:ext>
            </a:extLst>
          </a:blip>
          <a:srcRect l="6320" t="44333" r="6320" b="6478"/>
          <a:stretch/>
        </p:blipFill>
        <p:spPr>
          <a:xfrm>
            <a:off x="7521342" y="3626758"/>
            <a:ext cx="2482878" cy="1335070"/>
          </a:xfrm>
          <a:prstGeom prst="rect">
            <a:avLst/>
          </a:prstGeom>
        </p:spPr>
      </p:pic>
      <p:sp>
        <p:nvSpPr>
          <p:cNvPr id="6" name="ZoneTexte 5">
            <a:extLst>
              <a:ext uri="{FF2B5EF4-FFF2-40B4-BE49-F238E27FC236}">
                <a16:creationId xmlns:a16="http://schemas.microsoft.com/office/drawing/2014/main" id="{A68ED7B9-23B2-48C8-B898-90BCCCAD3DA6}"/>
              </a:ext>
            </a:extLst>
          </p:cNvPr>
          <p:cNvSpPr txBox="1"/>
          <p:nvPr/>
        </p:nvSpPr>
        <p:spPr>
          <a:xfrm>
            <a:off x="7467144" y="2551516"/>
            <a:ext cx="2591273" cy="923330"/>
          </a:xfrm>
          <a:prstGeom prst="rect">
            <a:avLst/>
          </a:prstGeom>
          <a:noFill/>
        </p:spPr>
        <p:txBody>
          <a:bodyPr wrap="square" rtlCol="0">
            <a:spAutoFit/>
          </a:bodyPr>
          <a:lstStyle/>
          <a:p>
            <a:pPr algn="ctr"/>
            <a:r>
              <a:rPr lang="fr-CA" b="1">
                <a:solidFill>
                  <a:schemeClr val="bg1"/>
                </a:solidFill>
              </a:rPr>
              <a:t>SENSIBILISATION</a:t>
            </a:r>
            <a:r>
              <a:rPr lang="fr-CA">
                <a:solidFill>
                  <a:schemeClr val="bg1"/>
                </a:solidFill>
              </a:rPr>
              <a:t> ET ÉVÈNEMENTS </a:t>
            </a:r>
            <a:r>
              <a:rPr lang="fr-CA" b="1">
                <a:solidFill>
                  <a:schemeClr val="bg1"/>
                </a:solidFill>
              </a:rPr>
              <a:t>ÉCORESPONSABLES</a:t>
            </a:r>
          </a:p>
        </p:txBody>
      </p:sp>
      <p:pic>
        <p:nvPicPr>
          <p:cNvPr id="9" name="Image 8">
            <a:extLst>
              <a:ext uri="{FF2B5EF4-FFF2-40B4-BE49-F238E27FC236}">
                <a16:creationId xmlns:a16="http://schemas.microsoft.com/office/drawing/2014/main" id="{0F41B780-9BCE-4AF3-A8AD-2E0E1D5DA80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2622" t="6784" r="12142" b="2216"/>
          <a:stretch/>
        </p:blipFill>
        <p:spPr>
          <a:xfrm>
            <a:off x="7412948" y="2399603"/>
            <a:ext cx="2824584" cy="2562225"/>
          </a:xfrm>
          <a:prstGeom prst="rect">
            <a:avLst/>
          </a:prstGeom>
        </p:spPr>
      </p:pic>
      <p:pic>
        <p:nvPicPr>
          <p:cNvPr id="11" name="Graphique 10" descr="Ligne fléchée : tout droit">
            <a:extLst>
              <a:ext uri="{FF2B5EF4-FFF2-40B4-BE49-F238E27FC236}">
                <a16:creationId xmlns:a16="http://schemas.microsoft.com/office/drawing/2014/main" id="{B7AFC8C4-89B7-4772-9368-F1F0EA02DE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6200000">
            <a:off x="2583101" y="5064551"/>
            <a:ext cx="762001" cy="762001"/>
          </a:xfrm>
          <a:prstGeom prst="rect">
            <a:avLst/>
          </a:prstGeom>
        </p:spPr>
      </p:pic>
      <p:sp>
        <p:nvSpPr>
          <p:cNvPr id="13" name="ZoneTexte 12">
            <a:extLst>
              <a:ext uri="{FF2B5EF4-FFF2-40B4-BE49-F238E27FC236}">
                <a16:creationId xmlns:a16="http://schemas.microsoft.com/office/drawing/2014/main" id="{B086DEB2-091C-4265-9317-1D8DB7E971E7}"/>
              </a:ext>
            </a:extLst>
          </p:cNvPr>
          <p:cNvSpPr txBox="1"/>
          <p:nvPr/>
        </p:nvSpPr>
        <p:spPr>
          <a:xfrm>
            <a:off x="1875934" y="5826552"/>
            <a:ext cx="2369281" cy="923330"/>
          </a:xfrm>
          <a:prstGeom prst="rect">
            <a:avLst/>
          </a:prstGeom>
          <a:noFill/>
        </p:spPr>
        <p:txBody>
          <a:bodyPr wrap="square" rtlCol="0">
            <a:spAutoFit/>
          </a:bodyPr>
          <a:lstStyle/>
          <a:p>
            <a:pPr algn="ctr"/>
            <a:r>
              <a:rPr lang="fr-CA"/>
              <a:t>En collaboration avec les soignants et l’</a:t>
            </a:r>
            <a:r>
              <a:rPr lang="fr-CA" err="1"/>
              <a:t>ÉcoCMDP</a:t>
            </a:r>
            <a:endParaRPr lang="fr-CA"/>
          </a:p>
        </p:txBody>
      </p:sp>
      <p:pic>
        <p:nvPicPr>
          <p:cNvPr id="17" name="Graphique 16" descr="Ligne fléchée : tout droit">
            <a:extLst>
              <a:ext uri="{FF2B5EF4-FFF2-40B4-BE49-F238E27FC236}">
                <a16:creationId xmlns:a16="http://schemas.microsoft.com/office/drawing/2014/main" id="{26F02071-02F1-4F51-9BBC-E9562538A97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6200000">
            <a:off x="5450421" y="5066909"/>
            <a:ext cx="762001" cy="762001"/>
          </a:xfrm>
          <a:prstGeom prst="rect">
            <a:avLst/>
          </a:prstGeom>
        </p:spPr>
      </p:pic>
      <p:sp>
        <p:nvSpPr>
          <p:cNvPr id="18" name="ZoneTexte 17">
            <a:extLst>
              <a:ext uri="{FF2B5EF4-FFF2-40B4-BE49-F238E27FC236}">
                <a16:creationId xmlns:a16="http://schemas.microsoft.com/office/drawing/2014/main" id="{B112D540-68F5-4E69-8203-6D5A356E9011}"/>
              </a:ext>
            </a:extLst>
          </p:cNvPr>
          <p:cNvSpPr txBox="1"/>
          <p:nvPr/>
        </p:nvSpPr>
        <p:spPr>
          <a:xfrm>
            <a:off x="4743254" y="5828910"/>
            <a:ext cx="2369281" cy="646331"/>
          </a:xfrm>
          <a:prstGeom prst="rect">
            <a:avLst/>
          </a:prstGeom>
          <a:noFill/>
        </p:spPr>
        <p:txBody>
          <a:bodyPr wrap="square" rtlCol="0">
            <a:spAutoFit/>
          </a:bodyPr>
          <a:lstStyle/>
          <a:p>
            <a:pPr algn="ctr"/>
            <a:r>
              <a:rPr lang="fr-CA"/>
              <a:t>En collaboration avec la DJASP </a:t>
            </a:r>
          </a:p>
        </p:txBody>
      </p:sp>
      <p:pic>
        <p:nvPicPr>
          <p:cNvPr id="19" name="Graphique 18" descr="Ligne fléchée : tout droit">
            <a:extLst>
              <a:ext uri="{FF2B5EF4-FFF2-40B4-BE49-F238E27FC236}">
                <a16:creationId xmlns:a16="http://schemas.microsoft.com/office/drawing/2014/main" id="{211A59DB-5323-4A4E-8F58-30069FF36D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6200000">
            <a:off x="8575418" y="5017230"/>
            <a:ext cx="762001" cy="762001"/>
          </a:xfrm>
          <a:prstGeom prst="rect">
            <a:avLst/>
          </a:prstGeom>
        </p:spPr>
      </p:pic>
      <p:sp>
        <p:nvSpPr>
          <p:cNvPr id="20" name="ZoneTexte 19">
            <a:extLst>
              <a:ext uri="{FF2B5EF4-FFF2-40B4-BE49-F238E27FC236}">
                <a16:creationId xmlns:a16="http://schemas.microsoft.com/office/drawing/2014/main" id="{703F470C-436A-4703-8F92-823EE0B9E17D}"/>
              </a:ext>
            </a:extLst>
          </p:cNvPr>
          <p:cNvSpPr txBox="1"/>
          <p:nvPr/>
        </p:nvSpPr>
        <p:spPr>
          <a:xfrm>
            <a:off x="7868251" y="5779231"/>
            <a:ext cx="2369281" cy="923330"/>
          </a:xfrm>
          <a:prstGeom prst="rect">
            <a:avLst/>
          </a:prstGeom>
          <a:noFill/>
        </p:spPr>
        <p:txBody>
          <a:bodyPr wrap="square" rtlCol="0">
            <a:spAutoFit/>
          </a:bodyPr>
          <a:lstStyle/>
          <a:p>
            <a:pPr algn="ctr"/>
            <a:r>
              <a:rPr lang="fr-CA"/>
              <a:t>En collaboration avec la direction des communications</a:t>
            </a:r>
          </a:p>
        </p:txBody>
      </p:sp>
      <p:sp>
        <p:nvSpPr>
          <p:cNvPr id="22" name="Titre 1">
            <a:extLst>
              <a:ext uri="{FF2B5EF4-FFF2-40B4-BE49-F238E27FC236}">
                <a16:creationId xmlns:a16="http://schemas.microsoft.com/office/drawing/2014/main" id="{F06C317C-8E23-4976-9007-5E06D410D2EB}"/>
              </a:ext>
            </a:extLst>
          </p:cNvPr>
          <p:cNvSpPr txBox="1">
            <a:spLocks/>
          </p:cNvSpPr>
          <p:nvPr/>
        </p:nvSpPr>
        <p:spPr>
          <a:xfrm>
            <a:off x="1333501" y="105904"/>
            <a:ext cx="10801350" cy="105162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fr-FR" sz="2900"/>
              <a:t>Priorité 2.12.3 : Notre démarche écoresponsable</a:t>
            </a:r>
            <a:endParaRPr lang="fr-CA" sz="2900"/>
          </a:p>
        </p:txBody>
      </p:sp>
      <p:sp>
        <p:nvSpPr>
          <p:cNvPr id="23" name="Ellipse 22">
            <a:extLst>
              <a:ext uri="{FF2B5EF4-FFF2-40B4-BE49-F238E27FC236}">
                <a16:creationId xmlns:a16="http://schemas.microsoft.com/office/drawing/2014/main" id="{15898990-E8C3-4CB3-9B11-DB1A621F00D7}"/>
              </a:ext>
            </a:extLst>
          </p:cNvPr>
          <p:cNvSpPr>
            <a:spLocks noChangeAspect="1"/>
          </p:cNvSpPr>
          <p:nvPr/>
        </p:nvSpPr>
        <p:spPr>
          <a:xfrm>
            <a:off x="2176499" y="1316615"/>
            <a:ext cx="914582" cy="914582"/>
          </a:xfrm>
          <a:prstGeom prst="ellipse">
            <a:avLst/>
          </a:prstGeom>
          <a:solidFill>
            <a:srgbClr val="00A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a:t>+3</a:t>
            </a:r>
          </a:p>
        </p:txBody>
      </p:sp>
    </p:spTree>
    <p:extLst>
      <p:ext uri="{BB962C8B-B14F-4D97-AF65-F5344CB8AC3E}">
        <p14:creationId xmlns:p14="http://schemas.microsoft.com/office/powerpoint/2010/main" val="131004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e image contenant texte, clipart, dessin humoristique, illustration&#10;&#10;Description générée automatiquement">
            <a:extLst>
              <a:ext uri="{FF2B5EF4-FFF2-40B4-BE49-F238E27FC236}">
                <a16:creationId xmlns:a16="http://schemas.microsoft.com/office/drawing/2014/main" id="{8B4F7F3D-8EC2-7186-FF9A-EADAACF89967}"/>
              </a:ext>
            </a:extLst>
          </p:cNvPr>
          <p:cNvPicPr>
            <a:picLocks noGrp="1" noChangeAspect="1"/>
          </p:cNvPicPr>
          <p:nvPr>
            <p:ph idx="1"/>
          </p:nvPr>
        </p:nvPicPr>
        <p:blipFill rotWithShape="1">
          <a:blip r:embed="rId2"/>
          <a:srcRect b="21633"/>
          <a:stretch/>
        </p:blipFill>
        <p:spPr>
          <a:xfrm>
            <a:off x="2872396" y="903479"/>
            <a:ext cx="6444593" cy="5050461"/>
          </a:xfrm>
        </p:spPr>
      </p:pic>
    </p:spTree>
    <p:extLst>
      <p:ext uri="{BB962C8B-B14F-4D97-AF65-F5344CB8AC3E}">
        <p14:creationId xmlns:p14="http://schemas.microsoft.com/office/powerpoint/2010/main" val="352015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10EFB3-B57D-45A2-8C08-8BB7F8065510}"/>
              </a:ext>
            </a:extLst>
          </p:cNvPr>
          <p:cNvSpPr>
            <a:spLocks noGrp="1"/>
          </p:cNvSpPr>
          <p:nvPr>
            <p:ph type="title"/>
          </p:nvPr>
        </p:nvSpPr>
        <p:spPr>
          <a:xfrm>
            <a:off x="2073481" y="198711"/>
            <a:ext cx="9578112" cy="1343080"/>
          </a:xfrm>
        </p:spPr>
        <p:txBody>
          <a:bodyPr>
            <a:noAutofit/>
          </a:bodyPr>
          <a:lstStyle/>
          <a:p>
            <a:pPr algn="l"/>
            <a:r>
              <a:rPr lang="fr-CA" sz="3200"/>
              <a:t>La gestion écoresponsable de notre CIUSSS : C’est l’affaire de toutes et tous!</a:t>
            </a:r>
          </a:p>
        </p:txBody>
      </p:sp>
      <p:sp>
        <p:nvSpPr>
          <p:cNvPr id="3" name="Espace réservé du contenu 2">
            <a:extLst>
              <a:ext uri="{FF2B5EF4-FFF2-40B4-BE49-F238E27FC236}">
                <a16:creationId xmlns:a16="http://schemas.microsoft.com/office/drawing/2014/main" id="{7684FD4F-0753-4609-8790-E901D863B8FB}"/>
              </a:ext>
            </a:extLst>
          </p:cNvPr>
          <p:cNvSpPr>
            <a:spLocks noGrp="1"/>
          </p:cNvSpPr>
          <p:nvPr>
            <p:ph idx="1"/>
          </p:nvPr>
        </p:nvSpPr>
        <p:spPr>
          <a:xfrm>
            <a:off x="1050784" y="1712087"/>
            <a:ext cx="10596610" cy="4709751"/>
          </a:xfrm>
        </p:spPr>
        <p:txBody>
          <a:bodyPr vert="horz" lIns="91440" tIns="45720" rIns="91440" bIns="45720" rtlCol="0" anchor="t">
            <a:normAutofit fontScale="85000" lnSpcReduction="20000"/>
          </a:bodyPr>
          <a:lstStyle/>
          <a:p>
            <a:r>
              <a:rPr lang="fr-CA" dirty="0"/>
              <a:t>Démarche transversale et interdisciplinaire qui doit se travailler de façon intégrée et concertée avec toutes les directions</a:t>
            </a:r>
          </a:p>
          <a:p>
            <a:pPr lvl="1">
              <a:lnSpc>
                <a:spcPct val="120000"/>
              </a:lnSpc>
              <a:buBlip>
                <a:blip r:embed="rId3">
                  <a:extLst>
                    <a:ext uri="{96DAC541-7B7A-43D3-8B79-37D633B846F1}">
                      <asvg:svgBlip xmlns:asvg="http://schemas.microsoft.com/office/drawing/2016/SVG/main" r:embed="rId4"/>
                    </a:ext>
                  </a:extLst>
                </a:blip>
              </a:buBlip>
            </a:pPr>
            <a:r>
              <a:rPr lang="fr-CA" dirty="0"/>
              <a:t>Venez nous rencontrer aux kiosques du </a:t>
            </a:r>
            <a:r>
              <a:rPr lang="fr-CA" dirty="0">
                <a:hlinkClick r:id="rId5"/>
              </a:rPr>
              <a:t>Jour de la Terre (22-26 avril)</a:t>
            </a:r>
            <a:r>
              <a:rPr lang="fr-CA" dirty="0"/>
              <a:t> et/ou participer au </a:t>
            </a:r>
            <a:r>
              <a:rPr lang="fr-CA" dirty="0">
                <a:hlinkClick r:id="rId6"/>
              </a:rPr>
              <a:t>tirage </a:t>
            </a:r>
            <a:r>
              <a:rPr lang="fr-CA" dirty="0" err="1">
                <a:hlinkClick r:id="rId6"/>
              </a:rPr>
              <a:t>Bixi</a:t>
            </a:r>
            <a:endParaRPr lang="fr-CA" dirty="0">
              <a:cs typeface="Arial"/>
            </a:endParaRPr>
          </a:p>
          <a:p>
            <a:pPr lvl="1">
              <a:lnSpc>
                <a:spcPct val="120000"/>
              </a:lnSpc>
              <a:buBlip>
                <a:blip r:embed="rId3">
                  <a:extLst>
                    <a:ext uri="{96DAC541-7B7A-43D3-8B79-37D633B846F1}">
                      <asvg:svgBlip xmlns:asvg="http://schemas.microsoft.com/office/drawing/2016/SVG/main" r:embed="rId4"/>
                    </a:ext>
                  </a:extLst>
                </a:blip>
              </a:buBlip>
            </a:pPr>
            <a:r>
              <a:rPr lang="fr-CA" dirty="0"/>
              <a:t>Lisez les politiques mentionnées ci-dessus</a:t>
            </a:r>
            <a:endParaRPr lang="fr-CA" dirty="0">
              <a:cs typeface="Arial"/>
            </a:endParaRPr>
          </a:p>
          <a:p>
            <a:pPr lvl="1">
              <a:lnSpc>
                <a:spcPct val="120000"/>
              </a:lnSpc>
              <a:buBlip>
                <a:blip r:embed="rId3">
                  <a:extLst>
                    <a:ext uri="{96DAC541-7B7A-43D3-8B79-37D633B846F1}">
                      <asvg:svgBlip xmlns:asvg="http://schemas.microsoft.com/office/drawing/2016/SVG/main" r:embed="rId4"/>
                    </a:ext>
                  </a:extLst>
                </a:blip>
              </a:buBlip>
            </a:pPr>
            <a:r>
              <a:rPr lang="fr-CA" dirty="0">
                <a:cs typeface="Arial"/>
              </a:rPr>
              <a:t>Renseignez-vous sur l'implication actuelle de votre direction dans la démarche </a:t>
            </a:r>
            <a:endParaRPr lang="fr-CA" dirty="0"/>
          </a:p>
          <a:p>
            <a:pPr lvl="1">
              <a:lnSpc>
                <a:spcPct val="120000"/>
              </a:lnSpc>
              <a:buBlip>
                <a:blip r:embed="rId3">
                  <a:extLst>
                    <a:ext uri="{96DAC541-7B7A-43D3-8B79-37D633B846F1}">
                      <asvg:svgBlip xmlns:asvg="http://schemas.microsoft.com/office/drawing/2016/SVG/main" r:embed="rId4"/>
                    </a:ext>
                  </a:extLst>
                </a:blip>
              </a:buBlip>
            </a:pPr>
            <a:r>
              <a:rPr lang="fr-CA" dirty="0"/>
              <a:t>Portez des projets et identifiez des champions écologiques dans vos directions ou vos installations </a:t>
            </a:r>
            <a:endParaRPr lang="fr-CA" dirty="0">
              <a:cs typeface="Arial"/>
            </a:endParaRPr>
          </a:p>
          <a:p>
            <a:pPr lvl="1">
              <a:lnSpc>
                <a:spcPct val="120000"/>
              </a:lnSpc>
              <a:buBlip>
                <a:blip r:embed="rId3">
                  <a:extLst>
                    <a:ext uri="{96DAC541-7B7A-43D3-8B79-37D633B846F1}">
                      <asvg:svgBlip xmlns:asvg="http://schemas.microsoft.com/office/drawing/2016/SVG/main" r:embed="rId4"/>
                    </a:ext>
                  </a:extLst>
                </a:blip>
              </a:buBlip>
            </a:pPr>
            <a:r>
              <a:rPr lang="fr-CA" dirty="0"/>
              <a:t>Montrez l’exemple en adoptant vous-même des pratiques écoresponsables au travail</a:t>
            </a:r>
            <a:endParaRPr lang="fr-CA" dirty="0">
              <a:cs typeface="Arial"/>
            </a:endParaRPr>
          </a:p>
          <a:p>
            <a:pPr lvl="1">
              <a:lnSpc>
                <a:spcPct val="120000"/>
              </a:lnSpc>
              <a:buBlip>
                <a:blip r:embed="rId3">
                  <a:extLst>
                    <a:ext uri="{96DAC541-7B7A-43D3-8B79-37D633B846F1}">
                      <asvg:svgBlip xmlns:asvg="http://schemas.microsoft.com/office/drawing/2016/SVG/main" r:embed="rId4"/>
                    </a:ext>
                  </a:extLst>
                </a:blip>
              </a:buBlip>
            </a:pPr>
            <a:r>
              <a:rPr lang="fr-CA" dirty="0"/>
              <a:t>Renseignez-vous et innovez dans votre domaine d’expertise pour des pratiques plus durables</a:t>
            </a:r>
            <a:endParaRPr lang="fr-CA" dirty="0">
              <a:cs typeface="Arial"/>
            </a:endParaRPr>
          </a:p>
          <a:p>
            <a:pPr lvl="1">
              <a:lnSpc>
                <a:spcPct val="120000"/>
              </a:lnSpc>
              <a:buBlip>
                <a:blip r:embed="rId3">
                  <a:extLst>
                    <a:ext uri="{96DAC541-7B7A-43D3-8B79-37D633B846F1}">
                      <asvg:svgBlip xmlns:asvg="http://schemas.microsoft.com/office/drawing/2016/SVG/main" r:embed="rId4"/>
                    </a:ext>
                  </a:extLst>
                </a:blip>
              </a:buBlip>
            </a:pPr>
            <a:r>
              <a:rPr lang="fr-CA" dirty="0"/>
              <a:t>Formez-vous et formez vos équipes sur les enjeux entourant la santé et l’environnement </a:t>
            </a:r>
            <a:endParaRPr lang="fr-CA" dirty="0">
              <a:cs typeface="Arial"/>
            </a:endParaRPr>
          </a:p>
        </p:txBody>
      </p:sp>
      <p:grpSp>
        <p:nvGrpSpPr>
          <p:cNvPr id="4" name="Groupe 3">
            <a:extLst>
              <a:ext uri="{FF2B5EF4-FFF2-40B4-BE49-F238E27FC236}">
                <a16:creationId xmlns:a16="http://schemas.microsoft.com/office/drawing/2014/main" id="{AD4713C4-5D81-45D6-8927-27BA55CCFB6D}"/>
              </a:ext>
            </a:extLst>
          </p:cNvPr>
          <p:cNvGrpSpPr>
            <a:grpSpLocks noChangeAspect="1"/>
          </p:cNvGrpSpPr>
          <p:nvPr/>
        </p:nvGrpSpPr>
        <p:grpSpPr>
          <a:xfrm>
            <a:off x="11088743" y="2607"/>
            <a:ext cx="930664" cy="1733785"/>
            <a:chOff x="588798" y="2511876"/>
            <a:chExt cx="1054074" cy="1963692"/>
          </a:xfrm>
        </p:grpSpPr>
        <p:pic>
          <p:nvPicPr>
            <p:cNvPr id="5" name="Graphique 4" descr="Globe terrestre : Amériques">
              <a:extLst>
                <a:ext uri="{FF2B5EF4-FFF2-40B4-BE49-F238E27FC236}">
                  <a16:creationId xmlns:a16="http://schemas.microsoft.com/office/drawing/2014/main" id="{EED73C8C-1C8B-411D-B49B-599D705782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8472" y="2979000"/>
              <a:ext cx="914400" cy="914400"/>
            </a:xfrm>
            <a:prstGeom prst="rect">
              <a:avLst/>
            </a:prstGeom>
          </p:spPr>
        </p:pic>
        <p:pic>
          <p:nvPicPr>
            <p:cNvPr id="6" name="Graphique 5" descr="Main ouverte">
              <a:extLst>
                <a:ext uri="{FF2B5EF4-FFF2-40B4-BE49-F238E27FC236}">
                  <a16:creationId xmlns:a16="http://schemas.microsoft.com/office/drawing/2014/main" id="{678C8BF3-31DA-4139-AF92-FDC8EE3F40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798" y="3436200"/>
              <a:ext cx="1039368" cy="1039368"/>
            </a:xfrm>
            <a:prstGeom prst="rect">
              <a:avLst/>
            </a:prstGeom>
          </p:spPr>
        </p:pic>
        <p:pic>
          <p:nvPicPr>
            <p:cNvPr id="7" name="Graphique 6" descr="Plante">
              <a:extLst>
                <a:ext uri="{FF2B5EF4-FFF2-40B4-BE49-F238E27FC236}">
                  <a16:creationId xmlns:a16="http://schemas.microsoft.com/office/drawing/2014/main" id="{2FB765BA-6DC5-47D6-BABC-AFB5158D0FD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8472" y="2511876"/>
              <a:ext cx="760020" cy="760020"/>
            </a:xfrm>
            <a:prstGeom prst="rect">
              <a:avLst/>
            </a:prstGeom>
          </p:spPr>
        </p:pic>
      </p:grpSp>
    </p:spTree>
    <p:extLst>
      <p:ext uri="{BB962C8B-B14F-4D97-AF65-F5344CB8AC3E}">
        <p14:creationId xmlns:p14="http://schemas.microsoft.com/office/powerpoint/2010/main" val="23970873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CIUSSS_orange">
  <a:themeElements>
    <a:clrScheme name="CIUSSS_orange">
      <a:dk1>
        <a:srgbClr val="181817"/>
      </a:dk1>
      <a:lt1>
        <a:sysClr val="window" lastClr="FFFFFF"/>
      </a:lt1>
      <a:dk2>
        <a:srgbClr val="181817"/>
      </a:dk2>
      <a:lt2>
        <a:srgbClr val="F79200"/>
      </a:lt2>
      <a:accent1>
        <a:srgbClr val="0871D9"/>
      </a:accent1>
      <a:accent2>
        <a:srgbClr val="81C731"/>
      </a:accent2>
      <a:accent3>
        <a:srgbClr val="DB1A00"/>
      </a:accent3>
      <a:accent4>
        <a:srgbClr val="767171"/>
      </a:accent4>
      <a:accent5>
        <a:srgbClr val="00858C"/>
      </a:accent5>
      <a:accent6>
        <a:srgbClr val="00B6BA"/>
      </a:accent6>
      <a:hlink>
        <a:srgbClr val="3333FF"/>
      </a:hlink>
      <a:folHlink>
        <a:srgbClr val="00FFFF"/>
      </a:folHlink>
    </a:clrScheme>
    <a:fontScheme name="CIUSS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USSS_orange" id="{D70BC3D6-FA78-4438-99E0-B56DA7C6F2E6}" vid="{700A1DA8-C9F4-434B-BFCA-2AB8F5759A0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19ED53E02B174B99CE6E456E998F3F" ma:contentTypeVersion="6" ma:contentTypeDescription="Create a new document." ma:contentTypeScope="" ma:versionID="1e6babcaa3db2b43f2cd8324e9798660">
  <xsd:schema xmlns:xsd="http://www.w3.org/2001/XMLSchema" xmlns:xs="http://www.w3.org/2001/XMLSchema" xmlns:p="http://schemas.microsoft.com/office/2006/metadata/properties" xmlns:ns2="b2912132-26a8-4627-90e4-1d378ba9f63c" xmlns:ns3="958b80b1-bf21-4503-87a2-fe5aad4a95c2" targetNamespace="http://schemas.microsoft.com/office/2006/metadata/properties" ma:root="true" ma:fieldsID="d6f4014a530fe8331eca7c6fdd762436" ns2:_="" ns3:_="">
    <xsd:import namespace="b2912132-26a8-4627-90e4-1d378ba9f63c"/>
    <xsd:import namespace="958b80b1-bf21-4503-87a2-fe5aad4a95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912132-26a8-4627-90e4-1d378ba9f6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8b80b1-bf21-4503-87a2-fe5aad4a9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7C8808-9484-4F7D-BF61-3D2A59B11162}">
  <ds:schemaRefs>
    <ds:schemaRef ds:uri="958b80b1-bf21-4503-87a2-fe5aad4a95c2"/>
    <ds:schemaRef ds:uri="b2912132-26a8-4627-90e4-1d378ba9f6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9C4D62-A80C-4EDF-93FE-DD9015B250FC}">
  <ds:schemaRefs>
    <ds:schemaRef ds:uri="http://schemas.microsoft.com/sharepoint/v3/contenttype/forms"/>
  </ds:schemaRefs>
</ds:datastoreItem>
</file>

<file path=customXml/itemProps3.xml><?xml version="1.0" encoding="utf-8"?>
<ds:datastoreItem xmlns:ds="http://schemas.openxmlformats.org/officeDocument/2006/customXml" ds:itemID="{E57371B1-2008-4BCF-A37F-5334D4F4D42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CIUSSS_orange</Template>
  <TotalTime>11</TotalTime>
  <Words>597</Words>
  <Application>Microsoft Office PowerPoint</Application>
  <PresentationFormat>Grand écran</PresentationFormat>
  <Paragraphs>62</Paragraphs>
  <Slides>11</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Aharoni</vt:lpstr>
      <vt:lpstr>Arial</vt:lpstr>
      <vt:lpstr>Arial Black</vt:lpstr>
      <vt:lpstr>Calibri</vt:lpstr>
      <vt:lpstr>Courier New</vt:lpstr>
      <vt:lpstr>CIUSSS_orange</vt:lpstr>
      <vt:lpstr>Gestion écoresponsable</vt:lpstr>
      <vt:lpstr>Présentation PowerPoint</vt:lpstr>
      <vt:lpstr>La santé et le climat</vt:lpstr>
      <vt:lpstr>L’Agrément 2024 - 6 nouvelles priorités sur cette thématique </vt:lpstr>
      <vt:lpstr>2.12.2 Les politiques liées au développement durable</vt:lpstr>
      <vt:lpstr>Présentation PowerPoint</vt:lpstr>
      <vt:lpstr>Présentation PowerPoint</vt:lpstr>
      <vt:lpstr>Présentation PowerPoint</vt:lpstr>
      <vt:lpstr>La gestion écoresponsable de notre CIUSSS : C’est l’affaire de toutes et tous!</vt:lpstr>
      <vt:lpstr>Où nous trouver</vt:lpstr>
      <vt:lpstr>Présentation PowerPoint</vt:lpstr>
    </vt:vector>
  </TitlesOfParts>
  <Company>Intitut univ. sante mentale Mtl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couj4</dc:creator>
  <cp:lastModifiedBy>Charlotte Cordier (CIUSSS EMTL)</cp:lastModifiedBy>
  <cp:revision>26</cp:revision>
  <dcterms:created xsi:type="dcterms:W3CDTF">2015-09-08T18:03:00Z</dcterms:created>
  <dcterms:modified xsi:type="dcterms:W3CDTF">2024-04-16T17:02:43Z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0x0101009D19ED53E02B174B99CE6E456E998F3F</vt:lpwstr>
  </property>
  <property fmtid="{D5CDD505-2E9C-101B-9397-08002B2CF9AE}" pid="3" name="MSIP_Label_6a7d8d5d-78e2-4a62-9fcd-016eb5e4c57c_Enabled">
    <vt:lpwstr>true</vt:lpwstr>
  </property>
  <property fmtid="{D5CDD505-2E9C-101B-9397-08002B2CF9AE}" pid="4" name="MSIP_Label_6a7d8d5d-78e2-4a62-9fcd-016eb5e4c57c_SetDate">
    <vt:lpwstr>2024-04-08T13:37:05Z</vt:lpwstr>
  </property>
  <property fmtid="{D5CDD505-2E9C-101B-9397-08002B2CF9AE}" pid="5" name="MSIP_Label_6a7d8d5d-78e2-4a62-9fcd-016eb5e4c57c_Method">
    <vt:lpwstr>Standard</vt:lpwstr>
  </property>
  <property fmtid="{D5CDD505-2E9C-101B-9397-08002B2CF9AE}" pid="6" name="MSIP_Label_6a7d8d5d-78e2-4a62-9fcd-016eb5e4c57c_Name">
    <vt:lpwstr>Général</vt:lpwstr>
  </property>
  <property fmtid="{D5CDD505-2E9C-101B-9397-08002B2CF9AE}" pid="7" name="MSIP_Label_6a7d8d5d-78e2-4a62-9fcd-016eb5e4c57c_SiteId">
    <vt:lpwstr>06e1fe28-5f8b-4075-bf6c-ae24be1a7992</vt:lpwstr>
  </property>
  <property fmtid="{D5CDD505-2E9C-101B-9397-08002B2CF9AE}" pid="8" name="MSIP_Label_6a7d8d5d-78e2-4a62-9fcd-016eb5e4c57c_ActionId">
    <vt:lpwstr>8c7af0ce-80b1-457a-9b0b-9857d4e9dc06</vt:lpwstr>
  </property>
  <property fmtid="{D5CDD505-2E9C-101B-9397-08002B2CF9AE}" pid="9" name="MSIP_Label_6a7d8d5d-78e2-4a62-9fcd-016eb5e4c57c_ContentBits">
    <vt:lpwstr>0</vt:lpwstr>
  </property>
</Properties>
</file>