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2" r:id="rId9"/>
    <p:sldId id="261" r:id="rId10"/>
    <p:sldId id="266" r:id="rId11"/>
    <p:sldId id="263" r:id="rId12"/>
    <p:sldId id="265" r:id="rId13"/>
    <p:sldId id="264" r:id="rId14"/>
    <p:sldId id="25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BEA0C-6E54-4EC4-9B1D-4A86AF34F67D}" v="137" dt="2024-03-11T12:29:11.051"/>
    <p1510:client id="{96528EFB-1A99-494B-9255-4445ACC8F39D}" v="138" dt="2024-03-11T15:36:37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21"/>
  </p:normalViewPr>
  <p:slideViewPr>
    <p:cSldViewPr snapToGrid="0" showGuides="1">
      <p:cViewPr varScale="1">
        <p:scale>
          <a:sx n="119" d="100"/>
          <a:sy n="119" d="100"/>
        </p:scale>
        <p:origin x="23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7"/>
          <a:stretch/>
        </p:blipFill>
        <p:spPr>
          <a:xfrm rot="4650061">
            <a:off x="-1566536" y="524580"/>
            <a:ext cx="5704711" cy="39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4746"/>
          <a:stretch/>
        </p:blipFill>
        <p:spPr>
          <a:xfrm rot="1796214">
            <a:off x="-653133" y="-316078"/>
            <a:ext cx="2530953" cy="3284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1506"/>
          <a:stretch/>
        </p:blipFill>
        <p:spPr>
          <a:xfrm>
            <a:off x="-115910" y="-103031"/>
            <a:ext cx="2608964" cy="4310184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39198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10464" b="57165"/>
          <a:stretch/>
        </p:blipFill>
        <p:spPr>
          <a:xfrm rot="6345719">
            <a:off x="-625418" y="-28019"/>
            <a:ext cx="2801291" cy="2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7946"/>
          <a:stretch/>
        </p:blipFill>
        <p:spPr>
          <a:xfrm rot="3029273">
            <a:off x="9437" y="-1125274"/>
            <a:ext cx="2856306" cy="3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6280" b="15592"/>
          <a:stretch/>
        </p:blipFill>
        <p:spPr>
          <a:xfrm rot="20174779">
            <a:off x="-337565" y="4961261"/>
            <a:ext cx="1595153" cy="2222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 b="1568"/>
          <a:stretch/>
        </p:blipFill>
        <p:spPr>
          <a:xfrm rot="18071140">
            <a:off x="10237989" y="-660427"/>
            <a:ext cx="2266828" cy="27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37926"/>
          <a:stretch/>
        </p:blipFill>
        <p:spPr>
          <a:xfrm rot="1185234">
            <a:off x="-168494" y="-412687"/>
            <a:ext cx="2663946" cy="21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9" r="8122"/>
          <a:stretch/>
        </p:blipFill>
        <p:spPr>
          <a:xfrm rot="13224891">
            <a:off x="-392003" y="5714870"/>
            <a:ext cx="1722086" cy="13944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b="7071"/>
          <a:stretch/>
        </p:blipFill>
        <p:spPr>
          <a:xfrm rot="7628708">
            <a:off x="10532801" y="-724033"/>
            <a:ext cx="1611539" cy="20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2024-03-11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24696" y="1851368"/>
            <a:ext cx="9229653" cy="240326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POR</a:t>
            </a:r>
            <a:br>
              <a:rPr lang="fr-CA" dirty="0"/>
            </a:br>
            <a:r>
              <a:rPr lang="fr-CA" dirty="0"/>
              <a:t>Transfert de l’information aux points de transition des soins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2033" y="4790322"/>
            <a:ext cx="601497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CA" dirty="0"/>
              <a:t>Rendez-vous qualité</a:t>
            </a:r>
          </a:p>
          <a:p>
            <a:pPr algn="ctr"/>
            <a:r>
              <a:rPr lang="fr-CA" dirty="0"/>
              <a:t>Direction des soins infirmiers</a:t>
            </a:r>
            <a:endParaRPr lang="fr-CA" dirty="0">
              <a:cs typeface="Arial"/>
            </a:endParaRPr>
          </a:p>
          <a:p>
            <a:pPr algn="ctr"/>
            <a:r>
              <a:rPr lang="fr-CA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5977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3CAF1-8508-9175-1828-C1F8CA0D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Intranet </a:t>
            </a:r>
          </a:p>
        </p:txBody>
      </p:sp>
      <p:pic>
        <p:nvPicPr>
          <p:cNvPr id="7" name="Espace réservé du contenu 6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F7DCE0D4-75E0-6CFF-208D-B369BC104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30" y="1587348"/>
            <a:ext cx="11741426" cy="3929633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E0DEB1-D1CB-5CA3-3591-F327704F5A12}"/>
              </a:ext>
            </a:extLst>
          </p:cNvPr>
          <p:cNvSpPr txBox="1"/>
          <p:nvPr/>
        </p:nvSpPr>
        <p:spPr>
          <a:xfrm>
            <a:off x="482121" y="5918644"/>
            <a:ext cx="9948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i="1" dirty="0">
                <a:cs typeface="Arial"/>
              </a:rPr>
              <a:t>CIUSSS &gt; Dossiers transversaux &gt; Transition de soins &gt; Transfert de l'information</a:t>
            </a:r>
          </a:p>
        </p:txBody>
      </p:sp>
      <p:pic>
        <p:nvPicPr>
          <p:cNvPr id="9" name="Image 8" descr="Une image contenant Graphique, Carmin, graphisme, conception&#10;&#10;Description générée automatiquement">
            <a:extLst>
              <a:ext uri="{FF2B5EF4-FFF2-40B4-BE49-F238E27FC236}">
                <a16:creationId xmlns:a16="http://schemas.microsoft.com/office/drawing/2014/main" id="{DCB367EC-29CE-3905-0601-BB4D8D47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40000">
            <a:off x="4108294" y="2235256"/>
            <a:ext cx="954157" cy="9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6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Situation #1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353"/>
            <a:ext cx="8559421" cy="391988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r-CA" b="1" u="sng" dirty="0">
                <a:solidFill>
                  <a:srgbClr val="E30505"/>
                </a:solidFill>
                <a:cs typeface="Arial"/>
              </a:rPr>
              <a:t>Réelle ou fictive </a:t>
            </a:r>
          </a:p>
          <a:p>
            <a:r>
              <a:rPr lang="fr-CA" dirty="0">
                <a:cs typeface="Arial"/>
              </a:rPr>
              <a:t>Mme Caron, âgée de 78 ans, atteinte d'une démence de type </a:t>
            </a:r>
            <a:r>
              <a:rPr lang="fr-CA" err="1">
                <a:cs typeface="Arial"/>
              </a:rPr>
              <a:t>Alzheimers</a:t>
            </a:r>
            <a:r>
              <a:rPr lang="fr-CA" dirty="0">
                <a:cs typeface="Arial"/>
              </a:rPr>
              <a:t> a eu son congé de l'hôpital. </a:t>
            </a:r>
          </a:p>
          <a:p>
            <a:r>
              <a:rPr lang="fr-CA" dirty="0">
                <a:cs typeface="Arial"/>
              </a:rPr>
              <a:t>Finalement elle peut retourner chez sa fille, où elle habite depuis 5 ans.</a:t>
            </a:r>
            <a:endParaRPr lang="fr-CA">
              <a:cs typeface="Arial"/>
            </a:endParaRPr>
          </a:p>
          <a:p>
            <a:r>
              <a:rPr lang="fr-CA" dirty="0">
                <a:cs typeface="Arial"/>
              </a:rPr>
              <a:t>Le service de transport adapté ramène Mme Caron à la maison, mais </a:t>
            </a:r>
            <a:r>
              <a:rPr lang="fr-CA" dirty="0">
                <a:ea typeface="+mn-lt"/>
                <a:cs typeface="+mn-lt"/>
              </a:rPr>
              <a:t>à sa grande surprise ce n'est pas sa famille qui répond à la porte!</a:t>
            </a:r>
          </a:p>
          <a:p>
            <a:r>
              <a:rPr lang="fr-CA" dirty="0">
                <a:cs typeface="Arial"/>
              </a:rPr>
              <a:t>Mme Caron </a:t>
            </a:r>
            <a:r>
              <a:rPr lang="fr-CA" dirty="0">
                <a:ea typeface="+mn-lt"/>
                <a:cs typeface="+mn-lt"/>
              </a:rPr>
              <a:t>a été amené à la mauvaise adresse.</a:t>
            </a:r>
            <a:endParaRPr lang="fr-CA" dirty="0"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ADDBB2-B23D-DBD1-DEF1-1A0A2461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833" y="2648803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CD462-3703-4D13-9FCB-C8CC6FCF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Situation #2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BFC3B-AA0A-40D9-9B4B-B87595CD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353"/>
            <a:ext cx="7986975" cy="39198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CA" b="1" u="sng" dirty="0">
                <a:solidFill>
                  <a:srgbClr val="E30505"/>
                </a:solidFill>
                <a:cs typeface="Arial"/>
              </a:rPr>
              <a:t>Réelle ou fictive </a:t>
            </a:r>
            <a:endParaRPr lang="fr-CA" dirty="0">
              <a:solidFill>
                <a:srgbClr val="000000"/>
              </a:solidFill>
              <a:cs typeface="Arial"/>
            </a:endParaRPr>
          </a:p>
          <a:p>
            <a:r>
              <a:rPr lang="fr-CA" dirty="0">
                <a:cs typeface="Arial"/>
              </a:rPr>
              <a:t>M. Gilbert, âgé de 72 ans a été transporté à l'hôpital mercredi matin par </a:t>
            </a:r>
            <a:r>
              <a:rPr lang="fr-CA" dirty="0" err="1">
                <a:cs typeface="Arial"/>
              </a:rPr>
              <a:t>Transbus</a:t>
            </a:r>
            <a:r>
              <a:rPr lang="fr-CA" dirty="0">
                <a:cs typeface="Arial"/>
              </a:rPr>
              <a:t> pour passer un examen.</a:t>
            </a:r>
            <a:endParaRPr lang="fr-CA" dirty="0"/>
          </a:p>
          <a:p>
            <a:r>
              <a:rPr lang="fr-CA" dirty="0">
                <a:cs typeface="Arial"/>
              </a:rPr>
              <a:t>À la fin de la journée, l'infirmière voit M. Gilbert assis seul dans la salle d'attente.</a:t>
            </a:r>
          </a:p>
          <a:p>
            <a:r>
              <a:rPr lang="fr-CA" dirty="0">
                <a:cs typeface="Arial"/>
              </a:rPr>
              <a:t>Elle lui demande son nom et la raison de sa visite.</a:t>
            </a:r>
          </a:p>
          <a:p>
            <a:r>
              <a:rPr lang="fr-CA" dirty="0">
                <a:cs typeface="Arial"/>
              </a:rPr>
              <a:t>L'infirmière réalise que M. Gilbert a été laissé seul dans la salle d'attente pendant plusieurs heures sans suivi. </a:t>
            </a:r>
          </a:p>
        </p:txBody>
      </p:sp>
      <p:pic>
        <p:nvPicPr>
          <p:cNvPr id="4" name="Image 3" descr="Une image contenant clipart, conceptio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F94E0EE0-A85D-A449-203E-E8B4C25E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348" y="2407478"/>
            <a:ext cx="3357218" cy="33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4C0BB-5342-43A8-9392-18B30BF3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Situation #3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17658-2B89-47DB-883C-EA4584B74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353"/>
            <a:ext cx="8052905" cy="39198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CA" b="1" u="sng" dirty="0">
                <a:solidFill>
                  <a:srgbClr val="E30505"/>
                </a:solidFill>
                <a:cs typeface="Arial"/>
              </a:rPr>
              <a:t>Réelle ou fictive </a:t>
            </a:r>
            <a:endParaRPr lang="fr-CA" dirty="0">
              <a:solidFill>
                <a:srgbClr val="000000"/>
              </a:solidFill>
              <a:cs typeface="Arial"/>
            </a:endParaRPr>
          </a:p>
          <a:p>
            <a:r>
              <a:rPr lang="fr-CA" dirty="0">
                <a:cs typeface="Arial"/>
              </a:rPr>
              <a:t>Mme Espérance, âgée de 54 ans a reçu un résultat positif de C Difficile lors de son séjour hospitalier.</a:t>
            </a:r>
          </a:p>
          <a:p>
            <a:r>
              <a:rPr lang="fr-CA" dirty="0">
                <a:cs typeface="Arial"/>
              </a:rPr>
              <a:t>L'équipe de soins a oubliée d’initier Mme Espérance en isolement avec des précautions.</a:t>
            </a:r>
          </a:p>
          <a:p>
            <a:r>
              <a:rPr lang="fr-CA" dirty="0">
                <a:cs typeface="Arial"/>
              </a:rPr>
              <a:t>Les usagers avec qui Mme Espérance partageait une chambre, ainsi que le personnel de soins ont tous contracté la C Difficile.</a:t>
            </a:r>
          </a:p>
        </p:txBody>
      </p:sp>
      <p:pic>
        <p:nvPicPr>
          <p:cNvPr id="4" name="Image 3" descr="Une image contenant Graphique, clipart, dessin humoristique&#10;&#10;Description générée automatiquement">
            <a:extLst>
              <a:ext uri="{FF2B5EF4-FFF2-40B4-BE49-F238E27FC236}">
                <a16:creationId xmlns:a16="http://schemas.microsoft.com/office/drawing/2014/main" id="{379F7D25-6A26-1768-36EC-BC4F4DE2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948" y="2183295"/>
            <a:ext cx="3562627" cy="35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4C0BB-5342-43A8-9392-18B30BF3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Situation #4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17658-2B89-47DB-883C-EA4584B74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353"/>
            <a:ext cx="7765774" cy="39198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CA" b="1" u="sng" dirty="0">
                <a:solidFill>
                  <a:srgbClr val="E30505"/>
                </a:solidFill>
                <a:cs typeface="Arial"/>
              </a:rPr>
              <a:t>Réelle ou fictive </a:t>
            </a:r>
            <a:endParaRPr lang="fr-CA" dirty="0">
              <a:solidFill>
                <a:srgbClr val="000000"/>
              </a:solidFill>
              <a:cs typeface="Arial"/>
            </a:endParaRPr>
          </a:p>
          <a:p>
            <a:r>
              <a:rPr lang="fr-CA" dirty="0">
                <a:cs typeface="Arial"/>
              </a:rPr>
              <a:t>M Pelletier, âgée de 22 ans est en choc cardiogénique.</a:t>
            </a:r>
          </a:p>
          <a:p>
            <a:r>
              <a:rPr lang="fr-CA" dirty="0">
                <a:cs typeface="Arial"/>
              </a:rPr>
              <a:t>Il est transféré aux soins intensifs.</a:t>
            </a:r>
          </a:p>
          <a:p>
            <a:r>
              <a:rPr lang="fr-CA" dirty="0">
                <a:cs typeface="Arial"/>
              </a:rPr>
              <a:t>À son arrivée aux soins intensifs, l'infirmière constate que sa perfusion de </a:t>
            </a:r>
            <a:r>
              <a:rPr lang="fr-CA" dirty="0" err="1">
                <a:cs typeface="Arial"/>
              </a:rPr>
              <a:t>Noradrenaline</a:t>
            </a:r>
            <a:r>
              <a:rPr lang="fr-CA" dirty="0">
                <a:cs typeface="Arial"/>
              </a:rPr>
              <a:t> IV est arrêtée.</a:t>
            </a:r>
          </a:p>
          <a:p>
            <a:r>
              <a:rPr lang="fr-CA" dirty="0">
                <a:cs typeface="Arial"/>
              </a:rPr>
              <a:t>M Pelletier fait un arrêt cardio respiratoire et décède quelques minutes après les interventions de l’équipe. </a:t>
            </a:r>
          </a:p>
          <a:p>
            <a:endParaRPr lang="fr-CA" dirty="0">
              <a:cs typeface="Arial"/>
            </a:endParaRPr>
          </a:p>
        </p:txBody>
      </p:sp>
      <p:pic>
        <p:nvPicPr>
          <p:cNvPr id="4" name="Image 3" descr="Une image contenant cœur, Graphique, symbole, rouge&#10;&#10;Description générée automatiquement">
            <a:extLst>
              <a:ext uri="{FF2B5EF4-FFF2-40B4-BE49-F238E27FC236}">
                <a16:creationId xmlns:a16="http://schemas.microsoft.com/office/drawing/2014/main" id="{A64F58D1-433D-42FB-6973-75D778AE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69" y="2202490"/>
            <a:ext cx="3394765" cy="34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5EDBD-583A-177F-A785-118EC679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votre information...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52A6C-A7BD-AE64-7B7C-E728ED07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cs typeface="Arial"/>
              </a:rPr>
              <a:t>Cas réels</a:t>
            </a:r>
            <a:r>
              <a:rPr lang="fr-FR" dirty="0">
                <a:cs typeface="Arial"/>
              </a:rPr>
              <a:t> ont été tirés du registre de déclaration des incidents et accidents (AH-223) et du registre des évènement sentinelles.</a:t>
            </a:r>
          </a:p>
          <a:p>
            <a:r>
              <a:rPr lang="fr-FR" dirty="0">
                <a:cs typeface="Arial"/>
              </a:rPr>
              <a:t>Les noms des usagers étaient</a:t>
            </a:r>
            <a:r>
              <a:rPr lang="fr-FR" b="1" dirty="0">
                <a:cs typeface="Arial"/>
              </a:rPr>
              <a:t> fictifs.</a:t>
            </a:r>
          </a:p>
          <a:p>
            <a:r>
              <a:rPr lang="fr-FR" dirty="0">
                <a:cs typeface="Arial"/>
              </a:rPr>
              <a:t>Le nom de l'installation et le secteur où l'incident/accident/évènement sentinelle a eu lieu est resté </a:t>
            </a:r>
            <a:r>
              <a:rPr lang="fr-FR" b="1" dirty="0">
                <a:cs typeface="Arial"/>
              </a:rPr>
              <a:t>confidentiel.</a:t>
            </a:r>
          </a:p>
          <a:p>
            <a:r>
              <a:rPr lang="fr-FR" dirty="0">
                <a:ea typeface="+mn-lt"/>
                <a:cs typeface="+mn-lt"/>
              </a:rPr>
              <a:t>Certains cas ont été exagérés pour montrer ce qui </a:t>
            </a:r>
            <a:r>
              <a:rPr lang="fr-FR" b="1" dirty="0">
                <a:ea typeface="+mn-lt"/>
                <a:cs typeface="+mn-lt"/>
              </a:rPr>
              <a:t>aurait pu se produire.</a:t>
            </a:r>
            <a:endParaRPr lang="fr-FR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6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F87D9-E5B1-640C-BF96-643CA04B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51" y="2764987"/>
            <a:ext cx="9582873" cy="1325563"/>
          </a:xfrm>
        </p:spPr>
        <p:txBody>
          <a:bodyPr/>
          <a:lstStyle/>
          <a:p>
            <a:pPr algn="ctr"/>
            <a:r>
              <a:rPr lang="fr-FR" dirty="0"/>
              <a:t>Comment éviter des situations comme celles-ci?</a:t>
            </a:r>
          </a:p>
        </p:txBody>
      </p:sp>
    </p:spTree>
    <p:extLst>
      <p:ext uri="{BB962C8B-B14F-4D97-AF65-F5344CB8AC3E}">
        <p14:creationId xmlns:p14="http://schemas.microsoft.com/office/powerpoint/2010/main" val="235901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D38D5-0675-B64F-AF1C-6C854017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Transfert de l'information aux points de transition des 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E076A-8A85-44D8-87D2-391BB349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02" y="2226020"/>
            <a:ext cx="9408967" cy="39198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fr-FR" dirty="0">
                <a:ea typeface="+mn-lt"/>
                <a:cs typeface="+mn-lt"/>
              </a:rPr>
              <a:t>L’échange d’information doit demeurer </a:t>
            </a:r>
            <a:r>
              <a:rPr lang="fr-FR" b="1" dirty="0">
                <a:ea typeface="+mn-lt"/>
                <a:cs typeface="+mn-lt"/>
              </a:rPr>
              <a:t>valide, précis, clair et être fait en temps opportun,</a:t>
            </a:r>
            <a:r>
              <a:rPr lang="fr-FR" dirty="0">
                <a:ea typeface="+mn-lt"/>
                <a:cs typeface="+mn-lt"/>
              </a:rPr>
              <a:t> afin de </a:t>
            </a:r>
            <a:r>
              <a:rPr lang="fr-FR" b="1" dirty="0">
                <a:ea typeface="+mn-lt"/>
                <a:cs typeface="+mn-lt"/>
              </a:rPr>
              <a:t>réduire</a:t>
            </a:r>
            <a:r>
              <a:rPr lang="fr-FR" dirty="0">
                <a:ea typeface="+mn-lt"/>
                <a:cs typeface="+mn-lt"/>
              </a:rPr>
              <a:t> au minimum les </a:t>
            </a:r>
            <a:r>
              <a:rPr lang="fr-FR" b="1" dirty="0">
                <a:ea typeface="+mn-lt"/>
                <a:cs typeface="+mn-lt"/>
              </a:rPr>
              <a:t>événements indésirables</a:t>
            </a:r>
            <a:r>
              <a:rPr lang="fr-FR" dirty="0">
                <a:ea typeface="+mn-lt"/>
                <a:cs typeface="+mn-lt"/>
              </a:rPr>
              <a:t> et améliorer le niveau de qualité de soins et de services aux usagers.</a:t>
            </a:r>
            <a:endParaRPr lang="fr-FR">
              <a:cs typeface="Arial"/>
            </a:endParaRP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La communication est un aspect </a:t>
            </a:r>
            <a:r>
              <a:rPr lang="fr-FR" b="1" dirty="0">
                <a:ea typeface="+mn-lt"/>
                <a:cs typeface="+mn-lt"/>
              </a:rPr>
              <a:t>primordial</a:t>
            </a:r>
            <a:r>
              <a:rPr lang="fr-FR" dirty="0">
                <a:ea typeface="+mn-lt"/>
                <a:cs typeface="+mn-lt"/>
              </a:rPr>
              <a:t> dans la prestation des soins et des services de santé </a:t>
            </a:r>
            <a:r>
              <a:rPr lang="fr-FR" b="1" dirty="0">
                <a:ea typeface="+mn-lt"/>
                <a:cs typeface="+mn-lt"/>
              </a:rPr>
              <a:t>en raison de son impact sur la qualité et la sécurité des usagers</a:t>
            </a:r>
            <a:r>
              <a:rPr lang="fr-FR" dirty="0">
                <a:ea typeface="+mn-lt"/>
                <a:cs typeface="+mn-lt"/>
              </a:rPr>
              <a:t>.</a:t>
            </a:r>
            <a:endParaRPr lang="fr-FR">
              <a:cs typeface="Arial"/>
            </a:endParaRPr>
          </a:p>
          <a:p>
            <a:pPr marL="0" indent="0">
              <a:buNone/>
            </a:pPr>
            <a:endParaRPr lang="fr-FR"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300C94-827A-F5A3-F91B-9B7E5228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150" y="2859384"/>
            <a:ext cx="1826592" cy="18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D38D5-0675-B64F-AF1C-6C854017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99" y="181194"/>
            <a:ext cx="9582873" cy="1325563"/>
          </a:xfrm>
        </p:spPr>
        <p:txBody>
          <a:bodyPr/>
          <a:lstStyle/>
          <a:p>
            <a:r>
              <a:rPr lang="fr-FR" dirty="0"/>
              <a:t>Rappel : 4 points de transition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E076A-8A85-44D8-87D2-391BB349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543735"/>
            <a:ext cx="8892209" cy="5194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 b="1" dirty="0">
                <a:cs typeface="Arial"/>
              </a:rPr>
              <a:t>Admission</a:t>
            </a:r>
            <a:endParaRPr lang="fr-FR" b="1">
              <a:cs typeface="Arial"/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fr-FR" dirty="0">
                <a:ea typeface="+mn-lt"/>
                <a:cs typeface="+mn-lt"/>
              </a:rPr>
              <a:t>Premier contact avec l’usager et/ou ses proches. Ceci inclut l'inscription ou l'enregistrement de l'usager.</a:t>
            </a:r>
            <a:endParaRPr lang="fr-FR" dirty="0">
              <a:cs typeface="Arial"/>
            </a:endParaRPr>
          </a:p>
          <a:p>
            <a:pPr algn="just"/>
            <a:r>
              <a:rPr lang="fr-FR" b="1" dirty="0">
                <a:cs typeface="Arial"/>
              </a:rPr>
              <a:t>Transfert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fr-FR" dirty="0">
                <a:ea typeface="+mn-lt"/>
                <a:cs typeface="+mn-lt"/>
              </a:rPr>
              <a:t>Déplacement physique de l’usager qui reçoit activement des services ou soins (ex: examen, intervention clinique).</a:t>
            </a:r>
            <a:endParaRPr lang="fr-FR" dirty="0">
              <a:cs typeface="Arial"/>
            </a:endParaRPr>
          </a:p>
          <a:p>
            <a:pPr algn="just"/>
            <a:r>
              <a:rPr lang="fr-FR" b="1" dirty="0">
                <a:cs typeface="Arial"/>
              </a:rPr>
              <a:t>Transfert de soins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fr-FR" dirty="0">
                <a:ea typeface="+mn-lt"/>
                <a:cs typeface="+mn-lt"/>
              </a:rPr>
              <a:t>Un relais du suivi chez un usager avec un épisode de soins toujours actif (ex: changement de quart de travail, la couverture pendant les pauses, etc.).</a:t>
            </a:r>
          </a:p>
          <a:p>
            <a:pPr algn="just"/>
            <a:r>
              <a:rPr lang="fr-FR" b="1" dirty="0">
                <a:cs typeface="Arial"/>
              </a:rPr>
              <a:t>Congé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fr-FR" dirty="0">
                <a:ea typeface="+mn-lt"/>
                <a:cs typeface="+mn-lt"/>
              </a:rPr>
              <a:t>Fin de l’épisode de soins et la fin du suivi.</a:t>
            </a:r>
            <a:endParaRPr lang="fr-FR">
              <a:cs typeface="Arial"/>
            </a:endParaRPr>
          </a:p>
          <a:p>
            <a:pPr marL="0" indent="0">
              <a:buNone/>
            </a:pPr>
            <a:endParaRPr lang="fr-FR" dirty="0"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300C94-827A-F5A3-F91B-9B7E5228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081" y="2723625"/>
            <a:ext cx="1826592" cy="18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IUSSS_rouge">
  <a:themeElements>
    <a:clrScheme name="CIUSSS_Rouge">
      <a:dk1>
        <a:srgbClr val="181817"/>
      </a:dk1>
      <a:lt1>
        <a:sysClr val="window" lastClr="FFFFFF"/>
      </a:lt1>
      <a:dk2>
        <a:srgbClr val="181817"/>
      </a:dk2>
      <a:lt2>
        <a:srgbClr val="DB1A00"/>
      </a:lt2>
      <a:accent1>
        <a:srgbClr val="F79200"/>
      </a:accent1>
      <a:accent2>
        <a:srgbClr val="0871D9"/>
      </a:accent2>
      <a:accent3>
        <a:srgbClr val="81C731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rouge" id="{BD12FF07-1E12-4F27-BD48-BB8E224D3CE3}" vid="{C3E85CBE-92EC-4E76-B018-7B012FCB92E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155BD4E04C847AC021EA6C64BCA54" ma:contentTypeVersion="18" ma:contentTypeDescription="Create a new document." ma:contentTypeScope="" ma:versionID="f219b8bf23214ef709f5786894b7d9f0">
  <xsd:schema xmlns:xsd="http://www.w3.org/2001/XMLSchema" xmlns:xs="http://www.w3.org/2001/XMLSchema" xmlns:p="http://schemas.microsoft.com/office/2006/metadata/properties" xmlns:ns2="5a43b26e-98d8-4a7a-8afb-b9572a436633" xmlns:ns3="10628dda-4e2a-447f-9d01-ce869073ddc0" targetNamespace="http://schemas.microsoft.com/office/2006/metadata/properties" ma:root="true" ma:fieldsID="a9cd81c7fa002051a08138238c414b7a" ns2:_="" ns3:_="">
    <xsd:import namespace="5a43b26e-98d8-4a7a-8afb-b9572a436633"/>
    <xsd:import namespace="10628dda-4e2a-447f-9d01-ce869073dd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3b26e-98d8-4a7a-8afb-b9572a436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28dda-4e2a-447f-9d01-ce869073ddc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aa12780-de2e-4e7b-86e5-c315e9c45324}" ma:internalName="TaxCatchAll" ma:showField="CatchAllData" ma:web="10628dda-4e2a-447f-9d01-ce869073dd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43b26e-98d8-4a7a-8afb-b9572a436633">
      <Terms xmlns="http://schemas.microsoft.com/office/infopath/2007/PartnerControls"/>
    </lcf76f155ced4ddcb4097134ff3c332f>
    <TaxCatchAll xmlns="10628dda-4e2a-447f-9d01-ce869073ddc0" xsi:nil="true"/>
    <SharedWithUsers xmlns="10628dda-4e2a-447f-9d01-ce869073ddc0">
      <UserInfo>
        <DisplayName>Laurence Macbeth (CIUSSS EMTL)</DisplayName>
        <AccountId>13</AccountId>
        <AccountType/>
      </UserInfo>
      <UserInfo>
        <DisplayName>Suzanne Chahine (CIUSSS EMTL)</DisplayName>
        <AccountId>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09EEA1B-7EB9-421B-90B4-8CEE8E3D2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864B32-DD67-42F9-A446-126EA5624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3b26e-98d8-4a7a-8afb-b9572a436633"/>
    <ds:schemaRef ds:uri="10628dda-4e2a-447f-9d01-ce869073d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88114-5262-4F24-8FE8-60F1B206ADD0}">
  <ds:schemaRefs>
    <ds:schemaRef ds:uri="http://schemas.microsoft.com/office/2006/documentManagement/types"/>
    <ds:schemaRef ds:uri="http://schemas.microsoft.com/office/infopath/2007/PartnerControls"/>
    <ds:schemaRef ds:uri="10628dda-4e2a-447f-9d01-ce869073ddc0"/>
    <ds:schemaRef ds:uri="5a43b26e-98d8-4a7a-8afb-b9572a436633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CIUSSS_rouge</Template>
  <TotalTime>17</TotalTime>
  <Words>579</Words>
  <Application>Microsoft Office PowerPoint</Application>
  <PresentationFormat>Grand écran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Aharoni</vt:lpstr>
      <vt:lpstr>Arial</vt:lpstr>
      <vt:lpstr>Arial Black</vt:lpstr>
      <vt:lpstr>Courier New</vt:lpstr>
      <vt:lpstr>CIUSSS_rouge</vt:lpstr>
      <vt:lpstr>POR Transfert de l’information aux points de transition des soins </vt:lpstr>
      <vt:lpstr>Situation #1</vt:lpstr>
      <vt:lpstr>Situation #2</vt:lpstr>
      <vt:lpstr>Situation #3</vt:lpstr>
      <vt:lpstr>Situation #4</vt:lpstr>
      <vt:lpstr>Pour votre information...</vt:lpstr>
      <vt:lpstr>Comment éviter des situations comme celles-ci?</vt:lpstr>
      <vt:lpstr>Transfert de l'information aux points de transition des soins</vt:lpstr>
      <vt:lpstr>Rappel : 4 points de transition</vt:lpstr>
      <vt:lpstr>Intranet 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Suzanne Chahine (CIUSSS EMTL)</cp:lastModifiedBy>
  <cp:revision>335</cp:revision>
  <dcterms:created xsi:type="dcterms:W3CDTF">2015-09-08T18:03:59Z</dcterms:created>
  <dcterms:modified xsi:type="dcterms:W3CDTF">2024-03-11T16:02:57Z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0x010100A41155BD4E04C847AC021EA6C64BCA54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2024-03-08T20:16:27Z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fa87117c-96b4-4365-924e-05ded45e12da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