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387" r:id="rId5"/>
    <p:sldId id="388" r:id="rId6"/>
    <p:sldId id="396" r:id="rId7"/>
    <p:sldId id="393" r:id="rId8"/>
    <p:sldId id="389" r:id="rId9"/>
    <p:sldId id="395" r:id="rId10"/>
    <p:sldId id="397" r:id="rId11"/>
    <p:sldId id="398" r:id="rId12"/>
  </p:sldIdLst>
  <p:sldSz cx="12192000" cy="6858000"/>
  <p:notesSz cx="7023100" cy="9309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21E347-4E69-7402-E36B-B5119D71669B}" name="Isabelle Pinard (CIUSSS EMTL)" initials="IE" userId="S::isabelle.pinard.cemtl@ssss.gouv.qc.ca::637fc917-79be-4e76-b709-717b0593e76b" providerId="AD"/>
  <p188:author id="{B6D61685-5705-9006-A2F4-E603BF466D0C}" name="Catherine Lapierre (CIUSSS EMTL)" initials="CE" userId="S::catherine.lapierre.cemtl@ssss.gouv.qc.ca::bafb13f8-2b45-43f4-8e41-298ee4bcab0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1C731"/>
    <a:srgbClr val="FA5A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2" autoAdjust="0"/>
    <p:restoredTop sz="93883" autoAdjust="0"/>
  </p:normalViewPr>
  <p:slideViewPr>
    <p:cSldViewPr snapToGrid="0">
      <p:cViewPr varScale="1">
        <p:scale>
          <a:sx n="107" d="100"/>
          <a:sy n="107" d="100"/>
        </p:scale>
        <p:origin x="522" y="15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fr-CA"/>
          </a:p>
        </p:txBody>
      </p:sp>
      <p:sp>
        <p:nvSpPr>
          <p:cNvPr id="3" name="Espace réservé de la date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9CA8AA3-E03A-4779-8536-45657412EAA9}" type="datetimeFigureOut">
              <a:rPr lang="fr-CA" smtClean="0"/>
              <a:t>2024-04-22</a:t>
            </a:fld>
            <a:endParaRPr lang="fr-CA"/>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fr-CA"/>
          </a:p>
        </p:txBody>
      </p:sp>
      <p:sp>
        <p:nvSpPr>
          <p:cNvPr id="5" name="Espace réservé des notes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26B2856-F00B-406E-958D-7B8F28D44433}" type="slidenum">
              <a:rPr lang="fr-CA" smtClean="0"/>
              <a:t>‹N°›</a:t>
            </a:fld>
            <a:endParaRPr lang="fr-CA"/>
          </a:p>
        </p:txBody>
      </p:sp>
    </p:spTree>
    <p:extLst>
      <p:ext uri="{BB962C8B-B14F-4D97-AF65-F5344CB8AC3E}">
        <p14:creationId xmlns:p14="http://schemas.microsoft.com/office/powerpoint/2010/main" val="511391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A26B2856-F00B-406E-958D-7B8F28D44433}" type="slidenum">
              <a:rPr lang="fr-CA" smtClean="0"/>
              <a:t>4</a:t>
            </a:fld>
            <a:endParaRPr lang="fr-CA"/>
          </a:p>
        </p:txBody>
      </p:sp>
    </p:spTree>
    <p:extLst>
      <p:ext uri="{BB962C8B-B14F-4D97-AF65-F5344CB8AC3E}">
        <p14:creationId xmlns:p14="http://schemas.microsoft.com/office/powerpoint/2010/main" val="2543196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 PL59 modifie aussi la LSST en ajoutant des dispositions traitant expressément du télétravail. En l’absence de dispositions inconciliables quant au lieu de travail, le cadre juridique de la LSST s’applique à l’employé qui exécute sa prestation de travail de son domicile ainsi qu’à son employeur</a:t>
            </a:r>
            <a:r>
              <a:rPr lang="fr-FR" sz="1200" b="1" i="0" u="none" strike="noStrike" kern="1200" dirty="0">
                <a:solidFill>
                  <a:schemeClr val="tx1"/>
                </a:solidFill>
                <a:effectLst/>
                <a:latin typeface="+mn-lt"/>
                <a:ea typeface="+mn-ea"/>
                <a:cs typeface="+mn-cs"/>
              </a:rPr>
              <a:t>.</a:t>
            </a:r>
            <a:r>
              <a:rPr lang="fr-FR" sz="1200" b="0" i="0" kern="1200" dirty="0">
                <a:solidFill>
                  <a:schemeClr val="tx1"/>
                </a:solidFill>
                <a:effectLst/>
                <a:latin typeface="+mn-lt"/>
                <a:ea typeface="+mn-ea"/>
                <a:cs typeface="+mn-cs"/>
              </a:rPr>
              <a:t> En conséquence, l’obligation qui incombe à l’employeur en matière de violence conjugale se voit transposer même dans la résidence privée des employés.</a:t>
            </a:r>
            <a:endParaRPr lang="fr-CA" dirty="0"/>
          </a:p>
        </p:txBody>
      </p:sp>
      <p:sp>
        <p:nvSpPr>
          <p:cNvPr id="4" name="Espace réservé du numéro de diapositive 3"/>
          <p:cNvSpPr>
            <a:spLocks noGrp="1"/>
          </p:cNvSpPr>
          <p:nvPr>
            <p:ph type="sldNum" sz="quarter" idx="5"/>
          </p:nvPr>
        </p:nvSpPr>
        <p:spPr/>
        <p:txBody>
          <a:bodyPr/>
          <a:lstStyle/>
          <a:p>
            <a:fld id="{A26B2856-F00B-406E-958D-7B8F28D44433}" type="slidenum">
              <a:rPr lang="fr-CA" smtClean="0"/>
              <a:t>6</a:t>
            </a:fld>
            <a:endParaRPr lang="fr-CA"/>
          </a:p>
        </p:txBody>
      </p:sp>
    </p:spTree>
    <p:extLst>
      <p:ext uri="{BB962C8B-B14F-4D97-AF65-F5344CB8AC3E}">
        <p14:creationId xmlns:p14="http://schemas.microsoft.com/office/powerpoint/2010/main" val="2012781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240910" y="1122363"/>
            <a:ext cx="7427089" cy="2387600"/>
          </a:xfrm>
        </p:spPr>
        <p:txBody>
          <a:bodyPr anchor="b"/>
          <a:lstStyle>
            <a:lvl1pPr algn="l">
              <a:defRPr sz="6000">
                <a:solidFill>
                  <a:schemeClr val="bg2"/>
                </a:solidFill>
                <a:latin typeface="+mj-lt"/>
              </a:defRPr>
            </a:lvl1pPr>
          </a:lstStyle>
          <a:p>
            <a:r>
              <a:rPr lang="fr-FR"/>
              <a:t>Modifiez le style du titre</a:t>
            </a:r>
            <a:endParaRPr lang="fr-CA"/>
          </a:p>
        </p:txBody>
      </p:sp>
      <p:sp>
        <p:nvSpPr>
          <p:cNvPr id="3" name="Sous-titre 2"/>
          <p:cNvSpPr>
            <a:spLocks noGrp="1"/>
          </p:cNvSpPr>
          <p:nvPr>
            <p:ph type="subTitle" idx="1"/>
          </p:nvPr>
        </p:nvSpPr>
        <p:spPr>
          <a:xfrm>
            <a:off x="4653022" y="3602038"/>
            <a:ext cx="6014977"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6"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8" name="Espace réservé du contenu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pic>
        <p:nvPicPr>
          <p:cNvPr id="9" name="Image 8"/>
          <p:cNvPicPr>
            <a:picLocks noChangeAspect="1"/>
          </p:cNvPicPr>
          <p:nvPr/>
        </p:nvPicPr>
        <p:blipFill rotWithShape="1">
          <a:blip r:embed="rId3" cstate="print">
            <a:extLst>
              <a:ext uri="{28A0092B-C50C-407E-A947-70E740481C1C}">
                <a14:useLocalDpi xmlns:a14="http://schemas.microsoft.com/office/drawing/2010/main" val="0"/>
              </a:ext>
            </a:extLst>
          </a:blip>
          <a:srcRect b="39112"/>
          <a:stretch/>
        </p:blipFill>
        <p:spPr>
          <a:xfrm rot="4650061">
            <a:off x="-1641551" y="464373"/>
            <a:ext cx="5704711" cy="4111565"/>
          </a:xfrm>
          <a:prstGeom prst="rect">
            <a:avLst/>
          </a:prstGeom>
        </p:spPr>
      </p:pic>
    </p:spTree>
    <p:extLst>
      <p:ext uri="{BB962C8B-B14F-4D97-AF65-F5344CB8AC3E}">
        <p14:creationId xmlns:p14="http://schemas.microsoft.com/office/powerpoint/2010/main" val="93305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13188"/>
          <a:stretch/>
        </p:blipFill>
        <p:spPr>
          <a:xfrm rot="1796214">
            <a:off x="-610389" y="-468316"/>
            <a:ext cx="2528911" cy="3448233"/>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99770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Diapositive de fin">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l="35969" t="10977"/>
          <a:stretch/>
        </p:blipFill>
        <p:spPr>
          <a:xfrm>
            <a:off x="-141668" y="-128789"/>
            <a:ext cx="2634722" cy="4335942"/>
          </a:xfrm>
          <a:prstGeom prst="rect">
            <a:avLst/>
          </a:prstGeom>
        </p:spPr>
      </p:pic>
      <p:sp>
        <p:nvSpPr>
          <p:cNvPr id="3" name="Espace réservé de la date 2"/>
          <p:cNvSpPr>
            <a:spLocks noGrp="1"/>
          </p:cNvSpPr>
          <p:nvPr>
            <p:ph type="dt" sz="half" idx="10"/>
          </p:nvPr>
        </p:nvSpPr>
        <p:spPr/>
        <p:txBody>
          <a:bodyPr/>
          <a:lstStyle/>
          <a:p>
            <a:fld id="{663DD480-2A77-4CAD-A009-FA5CCF66217C}" type="datetimeFigureOut">
              <a:rPr lang="fr-CA" smtClean="0"/>
              <a:pPr/>
              <a:t>2024-04-22</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E6C6E2DA-C51A-4E5A-BC6F-C03DFAE86879}" type="slidenum">
              <a:rPr lang="fr-CA" smtClean="0"/>
              <a:pPr/>
              <a:t>‹N°›</a:t>
            </a:fld>
            <a:endParaRPr lang="fr-CA"/>
          </a:p>
        </p:txBody>
      </p:sp>
      <p:sp>
        <p:nvSpPr>
          <p:cNvPr id="10" name="Titre 3"/>
          <p:cNvSpPr txBox="1">
            <a:spLocks/>
          </p:cNvSpPr>
          <p:nvPr userDrawn="1"/>
        </p:nvSpPr>
        <p:spPr>
          <a:xfrm>
            <a:off x="2514744" y="2146206"/>
            <a:ext cx="9361300" cy="1089209"/>
          </a:xfrm>
          <a:prstGeom prst="rect">
            <a:avLst/>
          </a:prstGeom>
        </p:spPr>
        <p:txBody>
          <a:bodyPr vert="horz" lIns="91440" tIns="45720" rIns="91440" bIns="45720" rtlCol="0" anchor="t">
            <a:normAutofit fontScale="97500" lnSpcReduction="10000"/>
          </a:bodyPr>
          <a:lstStyle>
            <a:lvl1pPr algn="r" defTabSz="914400" rtl="0" eaLnBrk="1" latinLnBrk="0" hangingPunct="1">
              <a:lnSpc>
                <a:spcPct val="90000"/>
              </a:lnSpc>
              <a:spcBef>
                <a:spcPct val="0"/>
              </a:spcBef>
              <a:buNone/>
              <a:defRPr sz="4400" kern="1200">
                <a:solidFill>
                  <a:schemeClr val="bg2"/>
                </a:solidFill>
                <a:latin typeface="+mj-lt"/>
                <a:ea typeface="+mj-ea"/>
                <a:cs typeface="+mj-cs"/>
              </a:defRPr>
            </a:lvl1pPr>
          </a:lstStyle>
          <a:p>
            <a:pPr algn="ctr"/>
            <a:r>
              <a:rPr lang="fr-CA" b="1">
                <a:solidFill>
                  <a:schemeClr val="accent4"/>
                </a:solidFill>
                <a:cs typeface="Aharoni" panose="02010803020104030203" pitchFamily="2" charset="-79"/>
              </a:rPr>
              <a:t>CIUSSS </a:t>
            </a:r>
            <a:br>
              <a:rPr lang="fr-CA" b="1">
                <a:solidFill>
                  <a:schemeClr val="accent4"/>
                </a:solidFill>
                <a:cs typeface="Aharoni" panose="02010803020104030203" pitchFamily="2" charset="-79"/>
              </a:rPr>
            </a:br>
            <a:r>
              <a:rPr lang="fr-CA" sz="3200" b="1">
                <a:solidFill>
                  <a:schemeClr val="accent4"/>
                </a:solidFill>
                <a:cs typeface="Aharoni" panose="02010803020104030203" pitchFamily="2" charset="-79"/>
              </a:rPr>
              <a:t>de l’Est-de-l’Île-de-Montréal</a:t>
            </a:r>
          </a:p>
        </p:txBody>
      </p:sp>
      <p:sp>
        <p:nvSpPr>
          <p:cNvPr id="11" name="Titre 3"/>
          <p:cNvSpPr txBox="1">
            <a:spLocks/>
          </p:cNvSpPr>
          <p:nvPr userDrawn="1"/>
        </p:nvSpPr>
        <p:spPr>
          <a:xfrm>
            <a:off x="2500566" y="3235415"/>
            <a:ext cx="9368389" cy="4687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Arial Black" pitchFamily="34" charset="0"/>
                <a:ea typeface="+mj-ea"/>
                <a:cs typeface="+mj-cs"/>
              </a:defRPr>
            </a:lvl1pPr>
          </a:lstStyle>
          <a:p>
            <a:pPr algn="ctr"/>
            <a:r>
              <a:rPr lang="fr-CA" sz="4000" b="1">
                <a:solidFill>
                  <a:schemeClr val="bg2"/>
                </a:solidFill>
                <a:cs typeface="Aharoni" panose="02010803020104030203" pitchFamily="2" charset="-79"/>
              </a:rPr>
              <a:t>www.ciusss-estmtl.gouv.qc.ca</a:t>
            </a:r>
            <a:endParaRPr lang="fr-CA" sz="3200" b="1">
              <a:solidFill>
                <a:schemeClr val="bg2"/>
              </a:solidFill>
              <a:cs typeface="Aharoni" panose="02010803020104030203" pitchFamily="2" charset="-79"/>
            </a:endParaRPr>
          </a:p>
        </p:txBody>
      </p:sp>
    </p:spTree>
    <p:extLst>
      <p:ext uri="{BB962C8B-B14F-4D97-AF65-F5344CB8AC3E}">
        <p14:creationId xmlns:p14="http://schemas.microsoft.com/office/powerpoint/2010/main" val="4205115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lvl1pPr>
              <a:defRPr>
                <a:solidFill>
                  <a:schemeClr val="bg2"/>
                </a:solidFill>
              </a:defRPr>
            </a:lvl1pPr>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31593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838200" y="2032986"/>
            <a:ext cx="10515600" cy="38932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1" name="Image 10"/>
          <p:cNvPicPr>
            <a:picLocks noChangeAspect="1"/>
          </p:cNvPicPr>
          <p:nvPr/>
        </p:nvPicPr>
        <p:blipFill rotWithShape="1">
          <a:blip r:embed="rId2" cstate="print">
            <a:extLst>
              <a:ext uri="{28A0092B-C50C-407E-A947-70E740481C1C}">
                <a14:useLocalDpi xmlns:a14="http://schemas.microsoft.com/office/drawing/2010/main" val="0"/>
              </a:ext>
            </a:extLst>
          </a:blip>
          <a:srcRect l="21547" r="13837" b="56645"/>
          <a:stretch/>
        </p:blipFill>
        <p:spPr>
          <a:xfrm rot="6345719">
            <a:off x="-557535" y="-123504"/>
            <a:ext cx="2685625" cy="2132958"/>
          </a:xfrm>
          <a:prstGeom prst="rect">
            <a:avLst/>
          </a:prstGeom>
        </p:spPr>
      </p:pic>
    </p:spTree>
    <p:extLst>
      <p:ext uri="{BB962C8B-B14F-4D97-AF65-F5344CB8AC3E}">
        <p14:creationId xmlns:p14="http://schemas.microsoft.com/office/powerpoint/2010/main" val="397638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3"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2" name="Titre 1"/>
          <p:cNvSpPr>
            <a:spLocks noGrp="1"/>
          </p:cNvSpPr>
          <p:nvPr>
            <p:ph type="title"/>
          </p:nvPr>
        </p:nvSpPr>
        <p:spPr>
          <a:xfrm>
            <a:off x="831850" y="1512966"/>
            <a:ext cx="10515600" cy="2852737"/>
          </a:xfrm>
        </p:spPr>
        <p:txBody>
          <a:bodyPr anchor="b"/>
          <a:lstStyle>
            <a:lvl1pPr algn="r">
              <a:defRPr sz="6000">
                <a:solidFill>
                  <a:schemeClr val="bg1"/>
                </a:solidFill>
              </a:defRPr>
            </a:lvl1pPr>
          </a:lstStyle>
          <a:p>
            <a:r>
              <a:rPr lang="fr-FR"/>
              <a:t>Modifiez le style du titre</a:t>
            </a:r>
            <a:endParaRPr lang="fr-CA"/>
          </a:p>
        </p:txBody>
      </p:sp>
      <p:sp>
        <p:nvSpPr>
          <p:cNvPr id="3" name="Espace réservé du texte 2"/>
          <p:cNvSpPr>
            <a:spLocks noGrp="1"/>
          </p:cNvSpPr>
          <p:nvPr>
            <p:ph type="body" idx="1"/>
          </p:nvPr>
        </p:nvSpPr>
        <p:spPr>
          <a:xfrm>
            <a:off x="831850" y="4392691"/>
            <a:ext cx="10515600" cy="1500187"/>
          </a:xfrm>
        </p:spPr>
        <p:txBody>
          <a:bodyPr/>
          <a:lstStyle>
            <a:lvl1pPr marL="0" indent="0" algn="r">
              <a:buNone/>
              <a:defRPr sz="24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2" name="Image 11"/>
          <p:cNvPicPr>
            <a:picLocks noChangeAspect="1"/>
          </p:cNvPicPr>
          <p:nvPr/>
        </p:nvPicPr>
        <p:blipFill rotWithShape="1">
          <a:blip r:embed="rId3" cstate="print">
            <a:extLst>
              <a:ext uri="{28A0092B-C50C-407E-A947-70E740481C1C}">
                <a14:useLocalDpi xmlns:a14="http://schemas.microsoft.com/office/drawing/2010/main" val="0"/>
              </a:ext>
            </a:extLst>
          </a:blip>
          <a:srcRect l="9700" t="8667"/>
          <a:stretch/>
        </p:blipFill>
        <p:spPr>
          <a:xfrm rot="3029273">
            <a:off x="12491" y="-1096996"/>
            <a:ext cx="2839917" cy="3400033"/>
          </a:xfrm>
          <a:prstGeom prst="rect">
            <a:avLst/>
          </a:prstGeom>
        </p:spPr>
      </p:pic>
    </p:spTree>
    <p:extLst>
      <p:ext uri="{BB962C8B-B14F-4D97-AF65-F5344CB8AC3E}">
        <p14:creationId xmlns:p14="http://schemas.microsoft.com/office/powerpoint/2010/main" val="166912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l="33422" t="5699" b="15921"/>
          <a:stretch/>
        </p:blipFill>
        <p:spPr>
          <a:xfrm rot="20174779">
            <a:off x="-347299" y="4946796"/>
            <a:ext cx="1599880" cy="2229470"/>
          </a:xfrm>
          <a:prstGeom prst="rect">
            <a:avLst/>
          </a:prstGeom>
        </p:spPr>
      </p:pic>
      <p:sp>
        <p:nvSpPr>
          <p:cNvPr id="2" name="Titre 1"/>
          <p:cNvSpPr>
            <a:spLocks noGrp="1"/>
          </p:cNvSpPr>
          <p:nvPr>
            <p:ph type="title"/>
          </p:nvPr>
        </p:nvSpPr>
        <p:spPr/>
        <p:txBody>
          <a:bodyPr/>
          <a:lstStyle>
            <a:lvl1pPr>
              <a:defRPr>
                <a:solidFill>
                  <a:schemeClr val="bg2"/>
                </a:solidFill>
              </a:defRPr>
            </a:lvl1p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12376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9"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10"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1"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4270681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8859797" cy="1325563"/>
          </a:xfrm>
        </p:spPr>
        <p:txBody>
          <a:bodyPr/>
          <a:lstStyle>
            <a:lvl1pPr>
              <a:defRPr>
                <a:solidFill>
                  <a:schemeClr val="bg2"/>
                </a:solidFill>
              </a:defRPr>
            </a:lvl1p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4327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11"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12"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3"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4" name="Image 13"/>
          <p:cNvPicPr>
            <a:picLocks noChangeAspect="1"/>
          </p:cNvPicPr>
          <p:nvPr/>
        </p:nvPicPr>
        <p:blipFill rotWithShape="1">
          <a:blip r:embed="rId2" cstate="print">
            <a:extLst>
              <a:ext uri="{28A0092B-C50C-407E-A947-70E740481C1C}">
                <a14:useLocalDpi xmlns:a14="http://schemas.microsoft.com/office/drawing/2010/main" val="0"/>
              </a:ext>
            </a:extLst>
          </a:blip>
          <a:srcRect r="5474" b="1955"/>
          <a:stretch/>
        </p:blipFill>
        <p:spPr>
          <a:xfrm rot="18071140">
            <a:off x="10232156" y="-659755"/>
            <a:ext cx="2271469" cy="2788828"/>
          </a:xfrm>
          <a:prstGeom prst="rect">
            <a:avLst/>
          </a:prstGeom>
        </p:spPr>
      </p:pic>
    </p:spTree>
    <p:extLst>
      <p:ext uri="{BB962C8B-B14F-4D97-AF65-F5344CB8AC3E}">
        <p14:creationId xmlns:p14="http://schemas.microsoft.com/office/powerpoint/2010/main" val="357991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11" name="Image 10"/>
          <p:cNvPicPr>
            <a:picLocks noChangeAspect="1"/>
          </p:cNvPicPr>
          <p:nvPr/>
        </p:nvPicPr>
        <p:blipFill rotWithShape="1">
          <a:blip r:embed="rId2" cstate="print">
            <a:extLst>
              <a:ext uri="{28A0092B-C50C-407E-A947-70E740481C1C}">
                <a14:useLocalDpi xmlns:a14="http://schemas.microsoft.com/office/drawing/2010/main" val="0"/>
              </a:ext>
            </a:extLst>
          </a:blip>
          <a:srcRect l="8036" t="36657"/>
          <a:stretch/>
        </p:blipFill>
        <p:spPr>
          <a:xfrm rot="1185234">
            <a:off x="-177080" y="-457979"/>
            <a:ext cx="2680418" cy="2185376"/>
          </a:xfrm>
          <a:prstGeom prst="rect">
            <a:avLst/>
          </a:prstGeom>
        </p:spPr>
      </p:pic>
      <p:sp>
        <p:nvSpPr>
          <p:cNvPr id="2" name="Titre 1"/>
          <p:cNvSpPr>
            <a:spLocks noGrp="1"/>
          </p:cNvSpPr>
          <p:nvPr>
            <p:ph type="title"/>
          </p:nvPr>
        </p:nvSpPr>
        <p:spPr>
          <a:xfrm>
            <a:off x="2511706" y="365125"/>
            <a:ext cx="8842094" cy="1325563"/>
          </a:xfrm>
        </p:spPr>
        <p:txBody>
          <a:bodyPr/>
          <a:lstStyle>
            <a:lvl1pPr>
              <a:defRPr>
                <a:solidFill>
                  <a:schemeClr val="bg2"/>
                </a:solidFill>
              </a:defRPr>
            </a:lvl1pPr>
          </a:lstStyle>
          <a:p>
            <a:r>
              <a:rPr lang="fr-FR"/>
              <a:t>Modifiez le style du titre</a:t>
            </a:r>
            <a:endParaRPr lang="fr-CA"/>
          </a:p>
        </p:txBody>
      </p:sp>
      <p:sp>
        <p:nvSpPr>
          <p:cNvPr id="6"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7"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8"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60175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sp>
        <p:nvSpPr>
          <p:cNvPr id="7"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8"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9"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165509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2" name="Image 11"/>
          <p:cNvPicPr>
            <a:picLocks noChangeAspect="1"/>
          </p:cNvPicPr>
          <p:nvPr/>
        </p:nvPicPr>
        <p:blipFill rotWithShape="1">
          <a:blip r:embed="rId2" cstate="print">
            <a:extLst>
              <a:ext uri="{28A0092B-C50C-407E-A947-70E740481C1C}">
                <a14:useLocalDpi xmlns:a14="http://schemas.microsoft.com/office/drawing/2010/main" val="0"/>
              </a:ext>
            </a:extLst>
          </a:blip>
          <a:srcRect t="36724" r="8232"/>
          <a:stretch/>
        </p:blipFill>
        <p:spPr>
          <a:xfrm rot="13224891">
            <a:off x="-393252" y="5714411"/>
            <a:ext cx="1720037" cy="1403863"/>
          </a:xfrm>
          <a:prstGeom prst="rect">
            <a:avLst/>
          </a:prstGeom>
        </p:spPr>
      </p:pic>
      <p:sp>
        <p:nvSpPr>
          <p:cNvPr id="2" name="Titre 1"/>
          <p:cNvSpPr>
            <a:spLocks noGrp="1"/>
          </p:cNvSpPr>
          <p:nvPr>
            <p:ph type="title"/>
          </p:nvPr>
        </p:nvSpPr>
        <p:spPr>
          <a:xfrm>
            <a:off x="839788" y="457200"/>
            <a:ext cx="3932237" cy="1600200"/>
          </a:xfrm>
        </p:spPr>
        <p:txBody>
          <a:bodyPr anchor="b"/>
          <a:lstStyle>
            <a:lvl1pPr>
              <a:defRPr sz="3200">
                <a:solidFill>
                  <a:schemeClr val="bg2"/>
                </a:solidFill>
              </a:defRPr>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8"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9"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0"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Tree>
    <p:extLst>
      <p:ext uri="{BB962C8B-B14F-4D97-AF65-F5344CB8AC3E}">
        <p14:creationId xmlns:p14="http://schemas.microsoft.com/office/powerpoint/2010/main" val="29361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Espace réservé de la date 3"/>
          <p:cNvSpPr>
            <a:spLocks noGrp="1"/>
          </p:cNvSpPr>
          <p:nvPr>
            <p:ph type="dt" sz="half" idx="10"/>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13" name="Espace réservé du pied de page 4"/>
          <p:cNvSpPr>
            <a:spLocks noGrp="1"/>
          </p:cNvSpPr>
          <p:nvPr>
            <p:ph type="ftr" sz="quarter" idx="11"/>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4" name="Espace réservé du numéro de diapositive 5"/>
          <p:cNvSpPr>
            <a:spLocks noGrp="1"/>
          </p:cNvSpPr>
          <p:nvPr>
            <p:ph type="sldNum" sz="quarter" idx="12"/>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sp>
        <p:nvSpPr>
          <p:cNvPr id="2" name="Titr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pic>
        <p:nvPicPr>
          <p:cNvPr id="15" name="Imag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7556" y="6013654"/>
            <a:ext cx="1612331" cy="720719"/>
          </a:xfrm>
          <a:prstGeom prst="rect">
            <a:avLst/>
          </a:prstGeom>
        </p:spPr>
      </p:pic>
      <p:pic>
        <p:nvPicPr>
          <p:cNvPr id="10" name="Image 9"/>
          <p:cNvPicPr>
            <a:picLocks noChangeAspect="1"/>
          </p:cNvPicPr>
          <p:nvPr/>
        </p:nvPicPr>
        <p:blipFill rotWithShape="1">
          <a:blip r:embed="rId3" cstate="print">
            <a:extLst>
              <a:ext uri="{28A0092B-C50C-407E-A947-70E740481C1C}">
                <a14:useLocalDpi xmlns:a14="http://schemas.microsoft.com/office/drawing/2010/main" val="0"/>
              </a:ext>
            </a:extLst>
          </a:blip>
          <a:srcRect l="15382" b="7674"/>
          <a:stretch/>
        </p:blipFill>
        <p:spPr>
          <a:xfrm rot="7628708">
            <a:off x="10543185" y="-703141"/>
            <a:ext cx="1586029" cy="2048381"/>
          </a:xfrm>
          <a:prstGeom prst="rect">
            <a:avLst/>
          </a:prstGeom>
        </p:spPr>
      </p:pic>
    </p:spTree>
    <p:extLst>
      <p:ext uri="{BB962C8B-B14F-4D97-AF65-F5344CB8AC3E}">
        <p14:creationId xmlns:p14="http://schemas.microsoft.com/office/powerpoint/2010/main" val="332093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70927" y="365125"/>
            <a:ext cx="9582873"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10061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16" name="Espace réservé de la date 3"/>
          <p:cNvSpPr>
            <a:spLocks noGrp="1"/>
          </p:cNvSpPr>
          <p:nvPr>
            <p:ph type="dt" sz="half" idx="2"/>
          </p:nvPr>
        </p:nvSpPr>
        <p:spPr>
          <a:xfrm>
            <a:off x="838200" y="6356350"/>
            <a:ext cx="27432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663DD480-2A77-4CAD-A009-FA5CCF66217C}" type="datetimeFigureOut">
              <a:rPr lang="fr-CA" smtClean="0"/>
              <a:pPr/>
              <a:t>2024-04-22</a:t>
            </a:fld>
            <a:endParaRPr lang="fr-CA"/>
          </a:p>
        </p:txBody>
      </p:sp>
      <p:sp>
        <p:nvSpPr>
          <p:cNvPr id="17" name="Espace réservé du pied de page 4"/>
          <p:cNvSpPr>
            <a:spLocks noGrp="1"/>
          </p:cNvSpPr>
          <p:nvPr>
            <p:ph type="ftr" sz="quarter" idx="3"/>
          </p:nvPr>
        </p:nvSpPr>
        <p:spPr>
          <a:xfrm>
            <a:off x="4038600" y="6356350"/>
            <a:ext cx="4114800"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endParaRPr lang="fr-CA"/>
          </a:p>
        </p:txBody>
      </p:sp>
      <p:sp>
        <p:nvSpPr>
          <p:cNvPr id="18" name="Espace réservé du numéro de diapositive 5"/>
          <p:cNvSpPr>
            <a:spLocks noGrp="1"/>
          </p:cNvSpPr>
          <p:nvPr>
            <p:ph type="sldNum" sz="quarter" idx="4"/>
          </p:nvPr>
        </p:nvSpPr>
        <p:spPr>
          <a:xfrm>
            <a:off x="8610600" y="6356350"/>
            <a:ext cx="1088985" cy="365125"/>
          </a:xfrm>
          <a:prstGeom prst="rect">
            <a:avLst/>
          </a:prstGeom>
        </p:spPr>
        <p:txBody>
          <a:bodyPr/>
          <a:lstStyle>
            <a:lvl1pPr>
              <a:defRPr sz="1200">
                <a:solidFill>
                  <a:schemeClr val="tx1"/>
                </a:solidFill>
                <a:latin typeface="Arial" panose="020B0604020202020204" pitchFamily="34" charset="0"/>
                <a:cs typeface="Arial" panose="020B0604020202020204" pitchFamily="34" charset="0"/>
              </a:defRPr>
            </a:lvl1pPr>
          </a:lstStyle>
          <a:p>
            <a:fld id="{E6C6E2DA-C51A-4E5A-BC6F-C03DFAE86879}" type="slidenum">
              <a:rPr lang="fr-CA" smtClean="0"/>
              <a:pPr/>
              <a:t>‹N°›</a:t>
            </a:fld>
            <a:endParaRPr lang="fr-CA"/>
          </a:p>
        </p:txBody>
      </p:sp>
      <p:pic>
        <p:nvPicPr>
          <p:cNvPr id="19" name="Espace réservé du contenu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330103" y="6013654"/>
            <a:ext cx="1615239" cy="720158"/>
          </a:xfrm>
          <a:prstGeom prst="rect">
            <a:avLst/>
          </a:prstGeom>
        </p:spPr>
      </p:pic>
    </p:spTree>
    <p:extLst>
      <p:ext uri="{BB962C8B-B14F-4D97-AF65-F5344CB8AC3E}">
        <p14:creationId xmlns:p14="http://schemas.microsoft.com/office/powerpoint/2010/main" val="2296030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59" r:id="rId12"/>
  </p:sldLayoutIdLst>
  <p:txStyles>
    <p:titleStyle>
      <a:lvl1pPr algn="r" defTabSz="914400" rtl="0" eaLnBrk="1" latinLnBrk="0" hangingPunct="1">
        <a:lnSpc>
          <a:spcPct val="90000"/>
        </a:lnSpc>
        <a:spcBef>
          <a:spcPct val="0"/>
        </a:spcBef>
        <a:buNone/>
        <a:defRPr sz="4400"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bg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bg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ntranetcemtl.cemtl.rtss.qc.ca/fileadmin/intranet/ressources-humaines/sante-securite-travail/Formulaires/Declaration_EAEA_version_imprimable.pdf"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intranetcemtl.cemtl.rtss.qc.ca/index.php?id=2023" TargetMode="External"/><Relationship Id="rId2" Type="http://schemas.openxmlformats.org/officeDocument/2006/relationships/hyperlink" Target="https://intranetcemtl.cemtl.rtss.qc.ca/index.php?id=373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nesst.gouv.qc.ca/fr/prevention-securite/identifier-corriger-risques/liste-informations-prevention/violence-conjugale-familiale-caractere-sexue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arrefourrh.org/ressources/relations-travail/2022/02/violence-conjugale-obligation-employeur" TargetMode="External"/><Relationship Id="rId2" Type="http://schemas.openxmlformats.org/officeDocument/2006/relationships/hyperlink" Target="https://www.cnesst.gouv.qc.ca/fr/prevention-securite/identifier-corriger-risques/liste-informations-prevention/violence-conjugale-familiale-caractere-sexuel" TargetMode="External"/><Relationship Id="rId1" Type="http://schemas.openxmlformats.org/officeDocument/2006/relationships/slideLayout" Target="../slideLayouts/slideLayout2.xml"/><Relationship Id="rId5" Type="http://schemas.openxmlformats.org/officeDocument/2006/relationships/hyperlink" Target="https://educaloi.qc.ca/publications/formation-violence-conjugale-milieux-travail/" TargetMode="External"/><Relationship Id="rId4" Type="http://schemas.openxmlformats.org/officeDocument/2006/relationships/hyperlink" Target="https://educaloi.qc.ca/capsules/comment-prevenir-la-violence-conjugale-au-travai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EED03B-CB05-4257-B5F4-88611F912A56}"/>
              </a:ext>
            </a:extLst>
          </p:cNvPr>
          <p:cNvSpPr>
            <a:spLocks noGrp="1"/>
          </p:cNvSpPr>
          <p:nvPr>
            <p:ph type="ctrTitle"/>
          </p:nvPr>
        </p:nvSpPr>
        <p:spPr/>
        <p:txBody>
          <a:bodyPr>
            <a:noAutofit/>
          </a:bodyPr>
          <a:lstStyle/>
          <a:p>
            <a:r>
              <a:rPr lang="fr-CA" sz="4800" dirty="0"/>
              <a:t>Rendez-vous qualité</a:t>
            </a:r>
            <a:br>
              <a:rPr lang="fr-CA" sz="4800" dirty="0"/>
            </a:br>
            <a:r>
              <a:rPr lang="fr-CA" sz="4800" dirty="0"/>
              <a:t>Prévention de la violence</a:t>
            </a:r>
          </a:p>
        </p:txBody>
      </p:sp>
      <p:sp>
        <p:nvSpPr>
          <p:cNvPr id="3" name="Sous-titre 2">
            <a:extLst>
              <a:ext uri="{FF2B5EF4-FFF2-40B4-BE49-F238E27FC236}">
                <a16:creationId xmlns:a16="http://schemas.microsoft.com/office/drawing/2014/main" id="{63F9E9A9-804C-4ACB-A8C2-64D1A52E5F37}"/>
              </a:ext>
            </a:extLst>
          </p:cNvPr>
          <p:cNvSpPr>
            <a:spLocks noGrp="1"/>
          </p:cNvSpPr>
          <p:nvPr>
            <p:ph type="subTitle" idx="1"/>
          </p:nvPr>
        </p:nvSpPr>
        <p:spPr>
          <a:xfrm>
            <a:off x="3240910" y="3795078"/>
            <a:ext cx="6014977" cy="1655762"/>
          </a:xfrm>
        </p:spPr>
        <p:txBody>
          <a:bodyPr>
            <a:normAutofit fontScale="92500"/>
          </a:bodyPr>
          <a:lstStyle/>
          <a:p>
            <a:r>
              <a:rPr lang="fr-CA" dirty="0"/>
              <a:t> 29 avril 2024</a:t>
            </a:r>
          </a:p>
          <a:p>
            <a:endParaRPr lang="fr-CA" dirty="0"/>
          </a:p>
          <a:p>
            <a:r>
              <a:rPr lang="fr-CA" sz="1800" dirty="0"/>
              <a:t>Géraldine Spitz</a:t>
            </a:r>
          </a:p>
          <a:p>
            <a:r>
              <a:rPr lang="fr-CA" sz="1800" dirty="0"/>
              <a:t>coordonnatrice Prévention, santé et sécurité du personnel </a:t>
            </a:r>
          </a:p>
        </p:txBody>
      </p:sp>
    </p:spTree>
    <p:extLst>
      <p:ext uri="{BB962C8B-B14F-4D97-AF65-F5344CB8AC3E}">
        <p14:creationId xmlns:p14="http://schemas.microsoft.com/office/powerpoint/2010/main" val="2648345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FA1523-EAC8-40BB-A243-4CED8A973896}"/>
              </a:ext>
            </a:extLst>
          </p:cNvPr>
          <p:cNvSpPr>
            <a:spLocks noGrp="1"/>
          </p:cNvSpPr>
          <p:nvPr>
            <p:ph type="title"/>
          </p:nvPr>
        </p:nvSpPr>
        <p:spPr/>
        <p:txBody>
          <a:bodyPr/>
          <a:lstStyle/>
          <a:p>
            <a:r>
              <a:rPr lang="fr-CA" dirty="0"/>
              <a:t>Mise en contexte</a:t>
            </a:r>
          </a:p>
        </p:txBody>
      </p:sp>
      <p:sp>
        <p:nvSpPr>
          <p:cNvPr id="3" name="Espace réservé du contenu 2">
            <a:extLst>
              <a:ext uri="{FF2B5EF4-FFF2-40B4-BE49-F238E27FC236}">
                <a16:creationId xmlns:a16="http://schemas.microsoft.com/office/drawing/2014/main" id="{4057E6C1-C871-4EDE-B6B7-5CF1EC07279A}"/>
              </a:ext>
            </a:extLst>
          </p:cNvPr>
          <p:cNvSpPr>
            <a:spLocks noGrp="1"/>
          </p:cNvSpPr>
          <p:nvPr>
            <p:ph idx="1"/>
          </p:nvPr>
        </p:nvSpPr>
        <p:spPr>
          <a:xfrm>
            <a:off x="716280" y="2086843"/>
            <a:ext cx="10515600" cy="3541059"/>
          </a:xfrm>
        </p:spPr>
        <p:txBody>
          <a:bodyPr>
            <a:normAutofit/>
          </a:bodyPr>
          <a:lstStyle/>
          <a:p>
            <a:pPr marL="0" indent="0">
              <a:buNone/>
            </a:pPr>
            <a:r>
              <a:rPr lang="fr-FR" sz="2000" dirty="0"/>
              <a:t>La violence en milieu de travail peut être physique ou psychologique, et comprend la violence conjugale, familiale ou à caractère sexuel. Dans tous les secteurs d’activité, la violence peut survenir sur le lieu de travail, dans les circonstances ou à l’occasion du travail.</a:t>
            </a:r>
          </a:p>
          <a:p>
            <a:pPr marL="0" indent="0">
              <a:buNone/>
            </a:pPr>
            <a:r>
              <a:rPr lang="fr-FR" sz="2000" dirty="0"/>
              <a:t>La violence peut être interne ou externe :</a:t>
            </a:r>
          </a:p>
          <a:p>
            <a:r>
              <a:rPr lang="fr-FR" sz="1800" dirty="0">
                <a:solidFill>
                  <a:schemeClr val="bg2"/>
                </a:solidFill>
              </a:rPr>
              <a:t>Violence interne</a:t>
            </a:r>
            <a:br>
              <a:rPr lang="fr-FR" sz="1800" dirty="0"/>
            </a:br>
            <a:r>
              <a:rPr lang="fr-FR" sz="1800" dirty="0"/>
              <a:t>Elle se manifeste entre les membres du personnel provenant de tous les niveaux hiérarchiques d’une même organisation, y compris par le personnel d’encadrement.</a:t>
            </a:r>
          </a:p>
          <a:p>
            <a:r>
              <a:rPr lang="fr-FR" sz="1800" dirty="0">
                <a:solidFill>
                  <a:schemeClr val="bg2"/>
                </a:solidFill>
              </a:rPr>
              <a:t>Violence externe</a:t>
            </a:r>
            <a:br>
              <a:rPr lang="fr-FR" sz="1800" dirty="0"/>
            </a:br>
            <a:r>
              <a:rPr lang="fr-FR" sz="1800" dirty="0"/>
              <a:t>Elle peut s’exprimer entre des travailleurs et toute autre personne présente dans le milieu de travail sans lien d’emploi avec celui-ci, comme un client, un patient, un élève ou un fournisseur.</a:t>
            </a:r>
          </a:p>
          <a:p>
            <a:endParaRPr lang="fr-CA" sz="2000" dirty="0"/>
          </a:p>
        </p:txBody>
      </p:sp>
      <p:sp>
        <p:nvSpPr>
          <p:cNvPr id="6" name="Rectangle 5">
            <a:extLst>
              <a:ext uri="{FF2B5EF4-FFF2-40B4-BE49-F238E27FC236}">
                <a16:creationId xmlns:a16="http://schemas.microsoft.com/office/drawing/2014/main" id="{1C3BDE6F-48ED-4B77-84C2-2732F3F50A46}"/>
              </a:ext>
            </a:extLst>
          </p:cNvPr>
          <p:cNvSpPr/>
          <p:nvPr/>
        </p:nvSpPr>
        <p:spPr>
          <a:xfrm>
            <a:off x="0" y="5654797"/>
            <a:ext cx="12192000" cy="797078"/>
          </a:xfrm>
          <a:prstGeom prst="rect">
            <a:avLst/>
          </a:prstGeom>
          <a:solidFill>
            <a:schemeClr val="bg2">
              <a:lumMod val="20000"/>
              <a:lumOff val="80000"/>
            </a:schemeClr>
          </a:solidFill>
        </p:spPr>
        <p:txBody>
          <a:bodyPr wrap="square">
            <a:spAutoFit/>
          </a:bodyPr>
          <a:lstStyle/>
          <a:p>
            <a:pPr algn="ctr">
              <a:lnSpc>
                <a:spcPct val="120000"/>
              </a:lnSpc>
            </a:pPr>
            <a:r>
              <a:rPr lang="fr-CA" sz="2000" dirty="0"/>
              <a:t>Toute forme de violence doit être dénoncée, car elle peut nuire à l’intégrité </a:t>
            </a:r>
          </a:p>
          <a:p>
            <a:pPr algn="ctr">
              <a:lnSpc>
                <a:spcPct val="120000"/>
              </a:lnSpc>
            </a:pPr>
            <a:r>
              <a:rPr lang="fr-CA" sz="2000" dirty="0"/>
              <a:t>physique ou psychologique de la personne qui la subit</a:t>
            </a:r>
            <a:endParaRPr lang="fr-CA" sz="2400" dirty="0"/>
          </a:p>
        </p:txBody>
      </p:sp>
    </p:spTree>
    <p:extLst>
      <p:ext uri="{BB962C8B-B14F-4D97-AF65-F5344CB8AC3E}">
        <p14:creationId xmlns:p14="http://schemas.microsoft.com/office/powerpoint/2010/main" val="59254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698913-3A13-4747-B989-A57CD3078ADE}"/>
              </a:ext>
            </a:extLst>
          </p:cNvPr>
          <p:cNvSpPr>
            <a:spLocks noGrp="1"/>
          </p:cNvSpPr>
          <p:nvPr>
            <p:ph type="title"/>
          </p:nvPr>
        </p:nvSpPr>
        <p:spPr/>
        <p:txBody>
          <a:bodyPr/>
          <a:lstStyle/>
          <a:p>
            <a:r>
              <a:rPr lang="fr-CA" dirty="0"/>
              <a:t>Formes de violence</a:t>
            </a:r>
          </a:p>
        </p:txBody>
      </p:sp>
      <p:sp>
        <p:nvSpPr>
          <p:cNvPr id="3" name="Espace réservé du contenu 2">
            <a:extLst>
              <a:ext uri="{FF2B5EF4-FFF2-40B4-BE49-F238E27FC236}">
                <a16:creationId xmlns:a16="http://schemas.microsoft.com/office/drawing/2014/main" id="{24BD9E8C-BBCF-4029-B867-DBE1CDF57FC8}"/>
              </a:ext>
            </a:extLst>
          </p:cNvPr>
          <p:cNvSpPr>
            <a:spLocks noGrp="1"/>
          </p:cNvSpPr>
          <p:nvPr>
            <p:ph idx="1"/>
          </p:nvPr>
        </p:nvSpPr>
        <p:spPr/>
        <p:txBody>
          <a:bodyPr>
            <a:normAutofit fontScale="92500" lnSpcReduction="20000"/>
          </a:bodyPr>
          <a:lstStyle/>
          <a:p>
            <a:pPr>
              <a:lnSpc>
                <a:spcPct val="150000"/>
              </a:lnSpc>
            </a:pPr>
            <a:r>
              <a:rPr lang="fr-CA" dirty="0"/>
              <a:t>Violence physique</a:t>
            </a:r>
          </a:p>
          <a:p>
            <a:pPr>
              <a:lnSpc>
                <a:spcPct val="150000"/>
              </a:lnSpc>
            </a:pPr>
            <a:r>
              <a:rPr lang="fr-CA" dirty="0"/>
              <a:t>Violence psychologique </a:t>
            </a:r>
          </a:p>
          <a:p>
            <a:pPr>
              <a:lnSpc>
                <a:spcPct val="150000"/>
              </a:lnSpc>
            </a:pPr>
            <a:r>
              <a:rPr lang="fr-CA" dirty="0"/>
              <a:t>Violence verbale </a:t>
            </a:r>
          </a:p>
          <a:p>
            <a:pPr>
              <a:lnSpc>
                <a:spcPct val="150000"/>
              </a:lnSpc>
            </a:pPr>
            <a:r>
              <a:rPr lang="fr-CA" dirty="0"/>
              <a:t>Harcèlement psychologique, discriminatoire, sexuel* </a:t>
            </a:r>
          </a:p>
          <a:p>
            <a:pPr>
              <a:lnSpc>
                <a:spcPct val="150000"/>
              </a:lnSpc>
            </a:pPr>
            <a:r>
              <a:rPr lang="fr-CA" dirty="0"/>
              <a:t>Violence familiale conjugale et sexuelle </a:t>
            </a:r>
            <a:br>
              <a:rPr lang="fr-CA" sz="2400" dirty="0"/>
            </a:br>
            <a:endParaRPr lang="fr-CA" sz="3600" dirty="0"/>
          </a:p>
          <a:p>
            <a:pPr marL="0" indent="0">
              <a:buNone/>
            </a:pPr>
            <a:endParaRPr lang="fr-CA" dirty="0"/>
          </a:p>
        </p:txBody>
      </p:sp>
      <p:sp>
        <p:nvSpPr>
          <p:cNvPr id="4" name="ZoneTexte 3">
            <a:extLst>
              <a:ext uri="{FF2B5EF4-FFF2-40B4-BE49-F238E27FC236}">
                <a16:creationId xmlns:a16="http://schemas.microsoft.com/office/drawing/2014/main" id="{89281D33-4E1D-4D54-82C2-A8CC7C907873}"/>
              </a:ext>
            </a:extLst>
          </p:cNvPr>
          <p:cNvSpPr txBox="1"/>
          <p:nvPr/>
        </p:nvSpPr>
        <p:spPr>
          <a:xfrm>
            <a:off x="770964" y="6033248"/>
            <a:ext cx="3507692" cy="307777"/>
          </a:xfrm>
          <a:prstGeom prst="rect">
            <a:avLst/>
          </a:prstGeom>
          <a:noFill/>
        </p:spPr>
        <p:txBody>
          <a:bodyPr wrap="none" rtlCol="0">
            <a:spAutoFit/>
          </a:bodyPr>
          <a:lstStyle/>
          <a:p>
            <a:r>
              <a:rPr lang="fr-CA" sz="1400" dirty="0"/>
              <a:t>* Sujet de la présentation du 15 avril 2024</a:t>
            </a:r>
          </a:p>
        </p:txBody>
      </p:sp>
    </p:spTree>
    <p:extLst>
      <p:ext uri="{BB962C8B-B14F-4D97-AF65-F5344CB8AC3E}">
        <p14:creationId xmlns:p14="http://schemas.microsoft.com/office/powerpoint/2010/main" val="119187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F278EC-7B95-42D3-81B8-A268C4D4A7F3}"/>
              </a:ext>
            </a:extLst>
          </p:cNvPr>
          <p:cNvSpPr>
            <a:spLocks noGrp="1"/>
          </p:cNvSpPr>
          <p:nvPr>
            <p:ph type="title"/>
          </p:nvPr>
        </p:nvSpPr>
        <p:spPr/>
        <p:txBody>
          <a:bodyPr>
            <a:noAutofit/>
          </a:bodyPr>
          <a:lstStyle/>
          <a:p>
            <a:r>
              <a:rPr lang="fr-CA" sz="3200" dirty="0"/>
              <a:t>Événement accidentel ou situation dangereuse en lien avec la violence</a:t>
            </a:r>
          </a:p>
        </p:txBody>
      </p:sp>
      <p:sp>
        <p:nvSpPr>
          <p:cNvPr id="4" name="Espace réservé du texte 3">
            <a:extLst>
              <a:ext uri="{FF2B5EF4-FFF2-40B4-BE49-F238E27FC236}">
                <a16:creationId xmlns:a16="http://schemas.microsoft.com/office/drawing/2014/main" id="{8FC691C3-626B-4616-88CE-878AE9FC7E07}"/>
              </a:ext>
            </a:extLst>
          </p:cNvPr>
          <p:cNvSpPr>
            <a:spLocks noGrp="1"/>
          </p:cNvSpPr>
          <p:nvPr>
            <p:ph type="body" idx="1"/>
          </p:nvPr>
        </p:nvSpPr>
        <p:spPr>
          <a:xfrm>
            <a:off x="839788" y="1483938"/>
            <a:ext cx="5157787" cy="823912"/>
          </a:xfrm>
        </p:spPr>
        <p:txBody>
          <a:bodyPr>
            <a:normAutofit/>
          </a:bodyPr>
          <a:lstStyle/>
          <a:p>
            <a:r>
              <a:rPr lang="fr-CA" sz="2000" dirty="0"/>
              <a:t>Travailleur (</a:t>
            </a:r>
            <a:r>
              <a:rPr lang="fr-CA" sz="2000" dirty="0" err="1"/>
              <a:t>euse</a:t>
            </a:r>
            <a:r>
              <a:rPr lang="fr-CA" sz="2000" dirty="0"/>
              <a:t>)</a:t>
            </a:r>
          </a:p>
        </p:txBody>
      </p:sp>
      <p:sp>
        <p:nvSpPr>
          <p:cNvPr id="5" name="Espace réservé du contenu 4">
            <a:extLst>
              <a:ext uri="{FF2B5EF4-FFF2-40B4-BE49-F238E27FC236}">
                <a16:creationId xmlns:a16="http://schemas.microsoft.com/office/drawing/2014/main" id="{2A2EF434-B7EF-405C-B73B-979F7C59A2D4}"/>
              </a:ext>
            </a:extLst>
          </p:cNvPr>
          <p:cNvSpPr>
            <a:spLocks noGrp="1"/>
          </p:cNvSpPr>
          <p:nvPr>
            <p:ph sz="half" idx="2"/>
          </p:nvPr>
        </p:nvSpPr>
        <p:spPr>
          <a:xfrm>
            <a:off x="839788" y="2388530"/>
            <a:ext cx="5157787" cy="3432738"/>
          </a:xfrm>
        </p:spPr>
        <p:txBody>
          <a:bodyPr>
            <a:normAutofit/>
          </a:bodyPr>
          <a:lstStyle/>
          <a:p>
            <a:r>
              <a:rPr lang="fr-CA" sz="1800" dirty="0"/>
              <a:t>Signaler l’événement (formulaire de déclaration d’un événement accidentel ou situation dangereuse*)</a:t>
            </a:r>
          </a:p>
          <a:p>
            <a:endParaRPr lang="fr-CA" sz="1200" dirty="0"/>
          </a:p>
          <a:p>
            <a:r>
              <a:rPr lang="fr-CA" sz="1800" dirty="0"/>
              <a:t>Le cas échéant, obtenir les soins requis </a:t>
            </a:r>
          </a:p>
          <a:p>
            <a:endParaRPr lang="fr-CA" sz="1200" dirty="0"/>
          </a:p>
          <a:p>
            <a:r>
              <a:rPr lang="fr-CA" sz="1800" dirty="0"/>
              <a:t>Collaborer au processus d’enquête et analyse</a:t>
            </a:r>
          </a:p>
        </p:txBody>
      </p:sp>
      <p:sp>
        <p:nvSpPr>
          <p:cNvPr id="6" name="Espace réservé du texte 5">
            <a:extLst>
              <a:ext uri="{FF2B5EF4-FFF2-40B4-BE49-F238E27FC236}">
                <a16:creationId xmlns:a16="http://schemas.microsoft.com/office/drawing/2014/main" id="{3EEABF57-8C90-49FD-89A6-604F2E47E61D}"/>
              </a:ext>
            </a:extLst>
          </p:cNvPr>
          <p:cNvSpPr>
            <a:spLocks noGrp="1"/>
          </p:cNvSpPr>
          <p:nvPr>
            <p:ph type="body" sz="quarter" idx="3"/>
          </p:nvPr>
        </p:nvSpPr>
        <p:spPr>
          <a:xfrm>
            <a:off x="6172200" y="1483938"/>
            <a:ext cx="5183188" cy="823912"/>
          </a:xfrm>
        </p:spPr>
        <p:txBody>
          <a:bodyPr>
            <a:normAutofit/>
          </a:bodyPr>
          <a:lstStyle/>
          <a:p>
            <a:r>
              <a:rPr lang="fr-CA" sz="2000" dirty="0"/>
              <a:t>Gestionnaire</a:t>
            </a:r>
          </a:p>
        </p:txBody>
      </p:sp>
      <p:sp>
        <p:nvSpPr>
          <p:cNvPr id="7" name="Espace réservé du contenu 6">
            <a:extLst>
              <a:ext uri="{FF2B5EF4-FFF2-40B4-BE49-F238E27FC236}">
                <a16:creationId xmlns:a16="http://schemas.microsoft.com/office/drawing/2014/main" id="{CA08B8EC-1BDF-4AFA-BD06-F20FD61501B0}"/>
              </a:ext>
            </a:extLst>
          </p:cNvPr>
          <p:cNvSpPr>
            <a:spLocks noGrp="1"/>
          </p:cNvSpPr>
          <p:nvPr>
            <p:ph sz="quarter" idx="4"/>
          </p:nvPr>
        </p:nvSpPr>
        <p:spPr>
          <a:xfrm>
            <a:off x="6172200" y="2388530"/>
            <a:ext cx="5183188" cy="3432738"/>
          </a:xfrm>
        </p:spPr>
        <p:txBody>
          <a:bodyPr>
            <a:normAutofit/>
          </a:bodyPr>
          <a:lstStyle/>
          <a:p>
            <a:r>
              <a:rPr lang="fr-CA" sz="1800" dirty="0"/>
              <a:t>S’assurer que le travailleur reçoive les premiers soins requis</a:t>
            </a:r>
          </a:p>
          <a:p>
            <a:r>
              <a:rPr lang="fr-CA" sz="1800" dirty="0"/>
              <a:t>Offrir le soutien nécessaire aux témoins de l’événement ou aux membres de l’équipe</a:t>
            </a:r>
          </a:p>
          <a:p>
            <a:r>
              <a:rPr lang="fr-CA" sz="1800" dirty="0"/>
              <a:t>Effectuer l’enquête et l’analyse de l’événement </a:t>
            </a:r>
          </a:p>
          <a:p>
            <a:pPr lvl="1"/>
            <a:r>
              <a:rPr lang="fr-CA" sz="1600" dirty="0"/>
              <a:t>Identifier les causes </a:t>
            </a:r>
          </a:p>
          <a:p>
            <a:pPr lvl="1"/>
            <a:r>
              <a:rPr lang="fr-CA" sz="1600" dirty="0"/>
              <a:t>Mettre en place des mesures correctives ou préventives </a:t>
            </a:r>
          </a:p>
          <a:p>
            <a:pPr lvl="1"/>
            <a:r>
              <a:rPr lang="fr-CA" sz="1600" dirty="0"/>
              <a:t>Assurer le suivi</a:t>
            </a:r>
            <a:endParaRPr lang="fr-CA" sz="2000" dirty="0"/>
          </a:p>
        </p:txBody>
      </p:sp>
      <p:sp>
        <p:nvSpPr>
          <p:cNvPr id="8" name="Rectangle 7">
            <a:extLst>
              <a:ext uri="{FF2B5EF4-FFF2-40B4-BE49-F238E27FC236}">
                <a16:creationId xmlns:a16="http://schemas.microsoft.com/office/drawing/2014/main" id="{69B9AD0A-8FCA-46C0-B0D0-659A4D276C29}"/>
              </a:ext>
            </a:extLst>
          </p:cNvPr>
          <p:cNvSpPr/>
          <p:nvPr/>
        </p:nvSpPr>
        <p:spPr>
          <a:xfrm>
            <a:off x="0" y="5900942"/>
            <a:ext cx="12192000" cy="951543"/>
          </a:xfrm>
          <a:prstGeom prst="rect">
            <a:avLst/>
          </a:prstGeom>
          <a:solidFill>
            <a:schemeClr val="bg2">
              <a:lumMod val="20000"/>
              <a:lumOff val="80000"/>
            </a:schemeClr>
          </a:solidFill>
        </p:spPr>
        <p:txBody>
          <a:bodyPr wrap="square">
            <a:spAutoFit/>
          </a:bodyPr>
          <a:lstStyle/>
          <a:p>
            <a:pPr algn="ctr">
              <a:lnSpc>
                <a:spcPct val="120000"/>
              </a:lnSpc>
            </a:pPr>
            <a:br>
              <a:rPr lang="fr-CA" sz="1600" dirty="0"/>
            </a:br>
            <a:r>
              <a:rPr lang="fr-CA" sz="1600" dirty="0"/>
              <a:t>Tout incident, accident ou situations dangereuse déclaré par un travailleur doit faire l’objet d’un processus d’enquête et analyse.</a:t>
            </a:r>
          </a:p>
          <a:p>
            <a:pPr algn="ctr">
              <a:lnSpc>
                <a:spcPct val="120000"/>
              </a:lnSpc>
            </a:pPr>
            <a:endParaRPr lang="fr-CA" sz="1600" dirty="0"/>
          </a:p>
        </p:txBody>
      </p:sp>
      <p:sp>
        <p:nvSpPr>
          <p:cNvPr id="9" name="Rectangle : coins arrondis 8">
            <a:extLst>
              <a:ext uri="{FF2B5EF4-FFF2-40B4-BE49-F238E27FC236}">
                <a16:creationId xmlns:a16="http://schemas.microsoft.com/office/drawing/2014/main" id="{58CF8AAE-E1C7-474C-AB75-4E319A48EC5D}"/>
              </a:ext>
            </a:extLst>
          </p:cNvPr>
          <p:cNvSpPr/>
          <p:nvPr/>
        </p:nvSpPr>
        <p:spPr>
          <a:xfrm>
            <a:off x="1042800" y="4851887"/>
            <a:ext cx="4473388" cy="720350"/>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1400" dirty="0">
                <a:solidFill>
                  <a:schemeClr val="tx1"/>
                </a:solidFill>
              </a:rPr>
              <a:t>*Formulaire de déclaration </a:t>
            </a:r>
          </a:p>
          <a:p>
            <a:r>
              <a:rPr lang="fr-CA" sz="1400" dirty="0">
                <a:solidFill>
                  <a:schemeClr val="tx1"/>
                </a:solidFill>
                <a:hlinkClick r:id="rId3"/>
              </a:rPr>
              <a:t>Intranet : Ressources humaines – Prévention, santé et sécurité du personnel - Formulaires </a:t>
            </a:r>
            <a:endParaRPr lang="fr-CA" dirty="0">
              <a:solidFill>
                <a:schemeClr val="tx1"/>
              </a:solidFill>
            </a:endParaRPr>
          </a:p>
        </p:txBody>
      </p:sp>
    </p:spTree>
    <p:extLst>
      <p:ext uri="{BB962C8B-B14F-4D97-AF65-F5344CB8AC3E}">
        <p14:creationId xmlns:p14="http://schemas.microsoft.com/office/powerpoint/2010/main" val="219259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803D3E-1720-4B71-9C5B-901821003A58}"/>
              </a:ext>
            </a:extLst>
          </p:cNvPr>
          <p:cNvSpPr>
            <a:spLocks noGrp="1"/>
          </p:cNvSpPr>
          <p:nvPr>
            <p:ph type="title"/>
          </p:nvPr>
        </p:nvSpPr>
        <p:spPr/>
        <p:txBody>
          <a:bodyPr/>
          <a:lstStyle/>
          <a:p>
            <a:r>
              <a:rPr lang="fr-CA" dirty="0"/>
              <a:t>Outils et services</a:t>
            </a:r>
          </a:p>
        </p:txBody>
      </p:sp>
      <p:sp>
        <p:nvSpPr>
          <p:cNvPr id="21" name="Espace réservé du contenu 20">
            <a:extLst>
              <a:ext uri="{FF2B5EF4-FFF2-40B4-BE49-F238E27FC236}">
                <a16:creationId xmlns:a16="http://schemas.microsoft.com/office/drawing/2014/main" id="{62F36E3C-CC6F-4968-9712-B7FB0C039E5B}"/>
              </a:ext>
            </a:extLst>
          </p:cNvPr>
          <p:cNvSpPr>
            <a:spLocks noGrp="1"/>
          </p:cNvSpPr>
          <p:nvPr>
            <p:ph idx="1"/>
          </p:nvPr>
        </p:nvSpPr>
        <p:spPr>
          <a:xfrm>
            <a:off x="838200" y="2032986"/>
            <a:ext cx="10515600" cy="4089908"/>
          </a:xfrm>
        </p:spPr>
        <p:txBody>
          <a:bodyPr>
            <a:normAutofit/>
          </a:bodyPr>
          <a:lstStyle/>
          <a:p>
            <a:r>
              <a:rPr lang="fr-CA" sz="2000" dirty="0"/>
              <a:t>Formation Prévention de la violence (Service de formation et gestion des talents)</a:t>
            </a:r>
          </a:p>
          <a:p>
            <a:pPr lvl="1"/>
            <a:r>
              <a:rPr lang="fr-CA" sz="1800" dirty="0"/>
              <a:t>Spécifique au milieu de travail (niveau d’exposition à la violence)</a:t>
            </a:r>
          </a:p>
          <a:p>
            <a:endParaRPr lang="fr-CA" sz="1100" dirty="0"/>
          </a:p>
          <a:p>
            <a:r>
              <a:rPr lang="fr-CA" sz="2000" dirty="0"/>
              <a:t>Interventions en prévention (Service de prévention et soutien en santé organisationnelle)</a:t>
            </a:r>
          </a:p>
          <a:p>
            <a:pPr lvl="1"/>
            <a:r>
              <a:rPr lang="fr-CA" sz="1800" dirty="0"/>
              <a:t>Inspection sécuritaire des lieux de travail</a:t>
            </a:r>
          </a:p>
          <a:p>
            <a:pPr lvl="1"/>
            <a:r>
              <a:rPr lang="fr-CA" sz="1800" dirty="0"/>
              <a:t>Identification et gestion des risques </a:t>
            </a:r>
          </a:p>
          <a:p>
            <a:endParaRPr lang="fr-CA" sz="1200" dirty="0"/>
          </a:p>
          <a:p>
            <a:r>
              <a:rPr lang="fr-CA" sz="2000" dirty="0"/>
              <a:t>Ressources d’aides </a:t>
            </a:r>
          </a:p>
          <a:p>
            <a:pPr lvl="1"/>
            <a:r>
              <a:rPr lang="fr-CA" sz="1800" dirty="0">
                <a:hlinkClick r:id="rId2"/>
              </a:rPr>
              <a:t>Premiers soins psychologiques </a:t>
            </a:r>
            <a:r>
              <a:rPr lang="fr-CA" sz="1800" dirty="0"/>
              <a:t>– 514 618-1426</a:t>
            </a:r>
          </a:p>
          <a:p>
            <a:pPr lvl="1"/>
            <a:r>
              <a:rPr lang="fr-CA" sz="1800" dirty="0">
                <a:hlinkClick r:id="rId3"/>
              </a:rPr>
              <a:t>Programme d’aide aux employés et aux familles </a:t>
            </a:r>
            <a:r>
              <a:rPr lang="fr-CA" sz="1800" dirty="0"/>
              <a:t>– 1 800 361-2433</a:t>
            </a:r>
            <a:endParaRPr lang="fr-CA" sz="1400" dirty="0"/>
          </a:p>
          <a:p>
            <a:endParaRPr lang="fr-CA" sz="1100" dirty="0"/>
          </a:p>
          <a:p>
            <a:r>
              <a:rPr lang="fr-CA" sz="2000" dirty="0"/>
              <a:t>Campagne de sensibilisation interne et externe sur la prévention violence</a:t>
            </a:r>
          </a:p>
          <a:p>
            <a:pPr marL="0" indent="0">
              <a:buNone/>
            </a:pPr>
            <a:endParaRPr lang="fr-CA" dirty="0"/>
          </a:p>
        </p:txBody>
      </p:sp>
    </p:spTree>
    <p:extLst>
      <p:ext uri="{BB962C8B-B14F-4D97-AF65-F5344CB8AC3E}">
        <p14:creationId xmlns:p14="http://schemas.microsoft.com/office/powerpoint/2010/main" val="127192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3DD19-496C-49C3-AD1D-C21CAE2F6D1D}"/>
              </a:ext>
            </a:extLst>
          </p:cNvPr>
          <p:cNvSpPr>
            <a:spLocks noGrp="1"/>
          </p:cNvSpPr>
          <p:nvPr>
            <p:ph type="title"/>
          </p:nvPr>
        </p:nvSpPr>
        <p:spPr/>
        <p:txBody>
          <a:bodyPr/>
          <a:lstStyle/>
          <a:p>
            <a:r>
              <a:rPr lang="fr-CA" dirty="0"/>
              <a:t>Violence conjugale, familiale ou à caractère sexuel</a:t>
            </a:r>
          </a:p>
        </p:txBody>
      </p:sp>
      <p:sp>
        <p:nvSpPr>
          <p:cNvPr id="3" name="Espace réservé du contenu 2">
            <a:extLst>
              <a:ext uri="{FF2B5EF4-FFF2-40B4-BE49-F238E27FC236}">
                <a16:creationId xmlns:a16="http://schemas.microsoft.com/office/drawing/2014/main" id="{79391CEA-63AE-4122-A6F5-253E8E641CD3}"/>
              </a:ext>
            </a:extLst>
          </p:cNvPr>
          <p:cNvSpPr>
            <a:spLocks noGrp="1"/>
          </p:cNvSpPr>
          <p:nvPr>
            <p:ph idx="1"/>
          </p:nvPr>
        </p:nvSpPr>
        <p:spPr>
          <a:xfrm>
            <a:off x="838200" y="1964220"/>
            <a:ext cx="10515600" cy="3900214"/>
          </a:xfrm>
        </p:spPr>
        <p:txBody>
          <a:bodyPr>
            <a:normAutofit/>
          </a:bodyPr>
          <a:lstStyle/>
          <a:p>
            <a:pPr marL="0" indent="0">
              <a:buNone/>
            </a:pPr>
            <a:r>
              <a:rPr lang="fr-FR" sz="1800" dirty="0"/>
              <a:t>Risque présent dans tous les milieux de travail, sans distinction. </a:t>
            </a:r>
          </a:p>
          <a:p>
            <a:pPr marL="0" indent="0">
              <a:buNone/>
            </a:pPr>
            <a:r>
              <a:rPr lang="fr-FR" sz="1800" dirty="0"/>
              <a:t>Ce n’est pas une problématique qui est uniquement dans la vie personnelle de la victime. Ce type de violence peut également avoir une incidence sur le milieu de travail de cette personne.</a:t>
            </a:r>
            <a:endParaRPr lang="fr-CA" sz="1800" dirty="0"/>
          </a:p>
          <a:p>
            <a:pPr marL="0" indent="0">
              <a:buNone/>
            </a:pPr>
            <a:r>
              <a:rPr lang="fr-FR" sz="1800" dirty="0"/>
              <a:t>Les milieux de travail jouent un rôle clé dans la protection des victimes de violence conjugale puisque l’employeur peut offrir un service de soutien et des ressources permettant au travailleur d’obtenir de l’aide.</a:t>
            </a:r>
          </a:p>
          <a:p>
            <a:pPr marL="0" indent="0">
              <a:buNone/>
            </a:pPr>
            <a:endParaRPr lang="fr-FR" sz="1050" dirty="0"/>
          </a:p>
          <a:p>
            <a:pPr marL="0" indent="0">
              <a:buNone/>
            </a:pPr>
            <a:r>
              <a:rPr lang="fr-FR" sz="1800" dirty="0"/>
              <a:t>L’employeur doit </a:t>
            </a:r>
          </a:p>
          <a:p>
            <a:r>
              <a:rPr lang="fr-FR" sz="1800" dirty="0"/>
              <a:t>Assurer la protection du personnel – aménagement des lieux, méthodes de travail </a:t>
            </a:r>
          </a:p>
          <a:p>
            <a:r>
              <a:rPr lang="fr-FR" sz="1800" dirty="0"/>
              <a:t>Identifier, corriger et contrôler les risques </a:t>
            </a:r>
          </a:p>
          <a:p>
            <a:r>
              <a:rPr lang="fr-FR" sz="1800" dirty="0"/>
              <a:t>Informer adéquatement les travailleurs : risques, signes à reconnaître, procédures</a:t>
            </a:r>
          </a:p>
          <a:p>
            <a:pPr marL="0" indent="0">
              <a:buNone/>
            </a:pPr>
            <a:endParaRPr lang="fr-FR" sz="2000" dirty="0"/>
          </a:p>
          <a:p>
            <a:pPr marL="0" indent="0">
              <a:buNone/>
            </a:pPr>
            <a:endParaRPr lang="fr-CA" sz="2000" dirty="0"/>
          </a:p>
        </p:txBody>
      </p:sp>
      <p:sp>
        <p:nvSpPr>
          <p:cNvPr id="4" name="ZoneTexte 3">
            <a:extLst>
              <a:ext uri="{FF2B5EF4-FFF2-40B4-BE49-F238E27FC236}">
                <a16:creationId xmlns:a16="http://schemas.microsoft.com/office/drawing/2014/main" id="{D7636771-77BB-4976-9663-D443FBEE9F79}"/>
              </a:ext>
            </a:extLst>
          </p:cNvPr>
          <p:cNvSpPr txBox="1"/>
          <p:nvPr/>
        </p:nvSpPr>
        <p:spPr>
          <a:xfrm>
            <a:off x="1057836" y="6338986"/>
            <a:ext cx="2528047" cy="307777"/>
          </a:xfrm>
          <a:prstGeom prst="rect">
            <a:avLst/>
          </a:prstGeom>
          <a:noFill/>
        </p:spPr>
        <p:txBody>
          <a:bodyPr wrap="square" rtlCol="0">
            <a:spAutoFit/>
          </a:bodyPr>
          <a:lstStyle/>
          <a:p>
            <a:r>
              <a:rPr lang="fr-CA" sz="1400" dirty="0">
                <a:hlinkClick r:id="rId3"/>
              </a:rPr>
              <a:t>Source : CNESST</a:t>
            </a:r>
            <a:endParaRPr lang="fr-CA" sz="1400" dirty="0"/>
          </a:p>
        </p:txBody>
      </p:sp>
      <p:sp>
        <p:nvSpPr>
          <p:cNvPr id="5" name="Rectangle 4">
            <a:extLst>
              <a:ext uri="{FF2B5EF4-FFF2-40B4-BE49-F238E27FC236}">
                <a16:creationId xmlns:a16="http://schemas.microsoft.com/office/drawing/2014/main" id="{909955DB-CDFE-4BA3-88F0-EB48EB7DE9FD}"/>
              </a:ext>
            </a:extLst>
          </p:cNvPr>
          <p:cNvSpPr/>
          <p:nvPr/>
        </p:nvSpPr>
        <p:spPr>
          <a:xfrm>
            <a:off x="0" y="5880036"/>
            <a:ext cx="12192000" cy="427746"/>
          </a:xfrm>
          <a:prstGeom prst="rect">
            <a:avLst/>
          </a:prstGeom>
          <a:solidFill>
            <a:schemeClr val="bg2">
              <a:lumMod val="20000"/>
              <a:lumOff val="80000"/>
            </a:schemeClr>
          </a:solidFill>
        </p:spPr>
        <p:txBody>
          <a:bodyPr wrap="square">
            <a:spAutoFit/>
          </a:bodyPr>
          <a:lstStyle/>
          <a:p>
            <a:pPr algn="ctr">
              <a:lnSpc>
                <a:spcPct val="120000"/>
              </a:lnSpc>
            </a:pPr>
            <a:r>
              <a:rPr lang="fr-CA" sz="2000" dirty="0"/>
              <a:t>Procédure organisationnelle à venir</a:t>
            </a:r>
          </a:p>
        </p:txBody>
      </p:sp>
    </p:spTree>
    <p:extLst>
      <p:ext uri="{BB962C8B-B14F-4D97-AF65-F5344CB8AC3E}">
        <p14:creationId xmlns:p14="http://schemas.microsoft.com/office/powerpoint/2010/main" val="2683331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C33D59-7AC7-465D-8CFD-429435E55108}"/>
              </a:ext>
            </a:extLst>
          </p:cNvPr>
          <p:cNvSpPr>
            <a:spLocks noGrp="1"/>
          </p:cNvSpPr>
          <p:nvPr>
            <p:ph type="title"/>
          </p:nvPr>
        </p:nvSpPr>
        <p:spPr/>
        <p:txBody>
          <a:bodyPr/>
          <a:lstStyle/>
          <a:p>
            <a:r>
              <a:rPr lang="fr-CA" dirty="0"/>
              <a:t>Violence conjugale, familiale ou à caractère sexuel</a:t>
            </a:r>
          </a:p>
        </p:txBody>
      </p:sp>
      <p:sp>
        <p:nvSpPr>
          <p:cNvPr id="3" name="Espace réservé du contenu 2">
            <a:extLst>
              <a:ext uri="{FF2B5EF4-FFF2-40B4-BE49-F238E27FC236}">
                <a16:creationId xmlns:a16="http://schemas.microsoft.com/office/drawing/2014/main" id="{F19B70AC-8682-48EA-926E-43F23BF6C974}"/>
              </a:ext>
            </a:extLst>
          </p:cNvPr>
          <p:cNvSpPr>
            <a:spLocks noGrp="1"/>
          </p:cNvSpPr>
          <p:nvPr>
            <p:ph idx="1"/>
          </p:nvPr>
        </p:nvSpPr>
        <p:spPr/>
        <p:txBody>
          <a:bodyPr>
            <a:normAutofit fontScale="92500" lnSpcReduction="10000"/>
          </a:bodyPr>
          <a:lstStyle/>
          <a:p>
            <a:pPr marL="0" indent="0">
              <a:lnSpc>
                <a:spcPct val="120000"/>
              </a:lnSpc>
              <a:buNone/>
            </a:pPr>
            <a:r>
              <a:rPr lang="fr-CA" sz="2000" dirty="0"/>
              <a:t>Informations</a:t>
            </a:r>
          </a:p>
          <a:p>
            <a:pPr>
              <a:lnSpc>
                <a:spcPct val="120000"/>
              </a:lnSpc>
            </a:pPr>
            <a:r>
              <a:rPr lang="fr-FR" sz="2000" dirty="0">
                <a:hlinkClick r:id="rId2"/>
              </a:rPr>
              <a:t>Violence conjugale, familiale ou à caractère sexuel</a:t>
            </a:r>
            <a:r>
              <a:rPr lang="fr-FR" sz="2000" dirty="0"/>
              <a:t> (CNESST)</a:t>
            </a:r>
            <a:endParaRPr lang="fr-FR" sz="2000" dirty="0">
              <a:hlinkClick r:id="rId3"/>
            </a:endParaRPr>
          </a:p>
          <a:p>
            <a:pPr>
              <a:lnSpc>
                <a:spcPct val="120000"/>
              </a:lnSpc>
            </a:pPr>
            <a:r>
              <a:rPr lang="fr-FR" sz="2000" dirty="0">
                <a:hlinkClick r:id="rId3"/>
              </a:rPr>
              <a:t>Violence conjugale : Nouvelle obligation pour l’employeur </a:t>
            </a:r>
            <a:r>
              <a:rPr lang="fr-FR" sz="2000" dirty="0"/>
              <a:t>(Carrefour RH)</a:t>
            </a:r>
          </a:p>
          <a:p>
            <a:pPr>
              <a:lnSpc>
                <a:spcPct val="120000"/>
              </a:lnSpc>
            </a:pPr>
            <a:r>
              <a:rPr lang="fr-FR" sz="2000" dirty="0">
                <a:hlinkClick r:id="rId4"/>
              </a:rPr>
              <a:t>Comment prévenir la violence conjugale au travail?</a:t>
            </a:r>
            <a:r>
              <a:rPr lang="fr-FR" sz="2000" dirty="0"/>
              <a:t> (Éducaloi)</a:t>
            </a:r>
          </a:p>
          <a:p>
            <a:pPr marL="0" indent="0">
              <a:lnSpc>
                <a:spcPct val="120000"/>
              </a:lnSpc>
              <a:buNone/>
            </a:pPr>
            <a:endParaRPr lang="fr-CA" sz="2000" dirty="0"/>
          </a:p>
          <a:p>
            <a:pPr marL="0" indent="0">
              <a:lnSpc>
                <a:spcPct val="120000"/>
              </a:lnSpc>
              <a:buNone/>
            </a:pPr>
            <a:r>
              <a:rPr lang="fr-CA" sz="2000" dirty="0"/>
              <a:t>Formation </a:t>
            </a:r>
          </a:p>
          <a:p>
            <a:pPr marL="0" indent="0">
              <a:lnSpc>
                <a:spcPct val="120000"/>
              </a:lnSpc>
              <a:buNone/>
            </a:pPr>
            <a:r>
              <a:rPr lang="fr-CA" sz="2000" dirty="0">
                <a:hlinkClick r:id="rId5"/>
              </a:rPr>
              <a:t>La violence conjugale : rôle et obligations légales des milieux de travail </a:t>
            </a:r>
            <a:r>
              <a:rPr lang="fr-CA" sz="2000" dirty="0"/>
              <a:t>(Éducaloi)</a:t>
            </a:r>
          </a:p>
          <a:p>
            <a:pPr>
              <a:lnSpc>
                <a:spcPct val="120000"/>
              </a:lnSpc>
              <a:buFontTx/>
              <a:buChar char="-"/>
            </a:pPr>
            <a:r>
              <a:rPr lang="fr-CA" sz="1700" dirty="0"/>
              <a:t>Gratuit</a:t>
            </a:r>
          </a:p>
          <a:p>
            <a:pPr>
              <a:lnSpc>
                <a:spcPct val="120000"/>
              </a:lnSpc>
              <a:buFontTx/>
              <a:buChar char="-"/>
            </a:pPr>
            <a:r>
              <a:rPr lang="fr-CA" sz="1700" dirty="0"/>
              <a:t>Durée : 60 minutes</a:t>
            </a:r>
          </a:p>
        </p:txBody>
      </p:sp>
    </p:spTree>
    <p:extLst>
      <p:ext uri="{BB962C8B-B14F-4D97-AF65-F5344CB8AC3E}">
        <p14:creationId xmlns:p14="http://schemas.microsoft.com/office/powerpoint/2010/main" val="252526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5F52CF-328C-4256-9E7D-8B54F7AAC68D}"/>
              </a:ext>
            </a:extLst>
          </p:cNvPr>
          <p:cNvSpPr>
            <a:spLocks noGrp="1"/>
          </p:cNvSpPr>
          <p:nvPr>
            <p:ph type="title"/>
          </p:nvPr>
        </p:nvSpPr>
        <p:spPr>
          <a:xfrm>
            <a:off x="5793438" y="2766218"/>
            <a:ext cx="5616388" cy="1325563"/>
          </a:xfrm>
        </p:spPr>
        <p:txBody>
          <a:bodyPr/>
          <a:lstStyle/>
          <a:p>
            <a:r>
              <a:rPr lang="fr-CA" dirty="0"/>
              <a:t>Période de questions</a:t>
            </a:r>
          </a:p>
        </p:txBody>
      </p:sp>
      <p:sp>
        <p:nvSpPr>
          <p:cNvPr id="4" name="Rectangle 3">
            <a:extLst>
              <a:ext uri="{FF2B5EF4-FFF2-40B4-BE49-F238E27FC236}">
                <a16:creationId xmlns:a16="http://schemas.microsoft.com/office/drawing/2014/main" id="{5A4BC99D-828F-4C01-A61B-61F33D0A136F}"/>
              </a:ext>
            </a:extLst>
          </p:cNvPr>
          <p:cNvSpPr/>
          <p:nvPr/>
        </p:nvSpPr>
        <p:spPr>
          <a:xfrm>
            <a:off x="0" y="0"/>
            <a:ext cx="5737412"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7" name="Espace réservé du contenu 6">
            <a:extLst>
              <a:ext uri="{FF2B5EF4-FFF2-40B4-BE49-F238E27FC236}">
                <a16:creationId xmlns:a16="http://schemas.microsoft.com/office/drawing/2014/main" id="{A0C7F0D2-A80C-4C9B-BE20-C11E3FED26B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450473" y="1238905"/>
            <a:ext cx="4892492" cy="4892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496497"/>
      </p:ext>
    </p:extLst>
  </p:cSld>
  <p:clrMapOvr>
    <a:masterClrMapping/>
  </p:clrMapOvr>
</p:sld>
</file>

<file path=ppt/theme/theme1.xml><?xml version="1.0" encoding="utf-8"?>
<a:theme xmlns:a="http://schemas.openxmlformats.org/drawingml/2006/main" name="CIUSSS_vert">
  <a:themeElements>
    <a:clrScheme name="CIUSSS_vert">
      <a:dk1>
        <a:srgbClr val="181817"/>
      </a:dk1>
      <a:lt1>
        <a:sysClr val="window" lastClr="FFFFFF"/>
      </a:lt1>
      <a:dk2>
        <a:srgbClr val="181817"/>
      </a:dk2>
      <a:lt2>
        <a:srgbClr val="81C731"/>
      </a:lt2>
      <a:accent1>
        <a:srgbClr val="DB1A00"/>
      </a:accent1>
      <a:accent2>
        <a:srgbClr val="F79200"/>
      </a:accent2>
      <a:accent3>
        <a:srgbClr val="0871D9"/>
      </a:accent3>
      <a:accent4>
        <a:srgbClr val="767171"/>
      </a:accent4>
      <a:accent5>
        <a:srgbClr val="00858C"/>
      </a:accent5>
      <a:accent6>
        <a:srgbClr val="00B6BA"/>
      </a:accent6>
      <a:hlink>
        <a:srgbClr val="3333FF"/>
      </a:hlink>
      <a:folHlink>
        <a:srgbClr val="00FFFF"/>
      </a:folHlink>
    </a:clrScheme>
    <a:fontScheme name="CIUSS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USSS_vert" id="{89F5D3F7-0491-4D3C-913E-278B865B2704}" vid="{C8CA2958-132F-4BAF-ACEE-64011AA3BB4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22d89ba-8421-4654-b45a-132f33fd21a9">
      <Terms xmlns="http://schemas.microsoft.com/office/infopath/2007/PartnerControls"/>
    </lcf76f155ced4ddcb4097134ff3c332f>
    <TaxCatchAll xmlns="ec3d7fcb-04ab-4832-961b-6f6d8b2c3f9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E8786C916BE414EA5AEC37EBAA0218D" ma:contentTypeVersion="15" ma:contentTypeDescription="Create a new document." ma:contentTypeScope="" ma:versionID="beb43cef7397d5b9ed6ccbe361159e44">
  <xsd:schema xmlns:xsd="http://www.w3.org/2001/XMLSchema" xmlns:xs="http://www.w3.org/2001/XMLSchema" xmlns:p="http://schemas.microsoft.com/office/2006/metadata/properties" xmlns:ns2="822d89ba-8421-4654-b45a-132f33fd21a9" xmlns:ns3="ec3d7fcb-04ab-4832-961b-6f6d8b2c3f9e" targetNamespace="http://schemas.microsoft.com/office/2006/metadata/properties" ma:root="true" ma:fieldsID="6dd7c405dedb5e9f7dfe1b85a1442bba" ns2:_="" ns3:_="">
    <xsd:import namespace="822d89ba-8421-4654-b45a-132f33fd21a9"/>
    <xsd:import namespace="ec3d7fcb-04ab-4832-961b-6f6d8b2c3f9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2d89ba-8421-4654-b45a-132f33fd21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0125e5a-fbbd-4a39-926c-a359310fd2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3d7fcb-04ab-4832-961b-6f6d8b2c3f9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db52b754-8542-42de-828d-42fb77e801ca}" ma:internalName="TaxCatchAll" ma:showField="CatchAllData" ma:web="ec3d7fcb-04ab-4832-961b-6f6d8b2c3f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68E677-3C2E-4637-A97E-A3A9DAD32AB6}">
  <ds:schemaRefs>
    <ds:schemaRef ds:uri="http://schemas.microsoft.com/sharepoint/v3/contenttype/forms"/>
  </ds:schemaRefs>
</ds:datastoreItem>
</file>

<file path=customXml/itemProps2.xml><?xml version="1.0" encoding="utf-8"?>
<ds:datastoreItem xmlns:ds="http://schemas.openxmlformats.org/officeDocument/2006/customXml" ds:itemID="{625603B3-746A-4EB3-8477-A1E027AE3540}">
  <ds:schemaRefs>
    <ds:schemaRef ds:uri="http://schemas.microsoft.com/office/infopath/2007/PartnerControls"/>
    <ds:schemaRef ds:uri="http://purl.org/dc/terms/"/>
    <ds:schemaRef ds:uri="ec3d7fcb-04ab-4832-961b-6f6d8b2c3f9e"/>
    <ds:schemaRef ds:uri="http://purl.org/dc/dcmitype/"/>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822d89ba-8421-4654-b45a-132f33fd21a9"/>
    <ds:schemaRef ds:uri="http://purl.org/dc/elements/1.1/"/>
  </ds:schemaRefs>
</ds:datastoreItem>
</file>

<file path=customXml/itemProps3.xml><?xml version="1.0" encoding="utf-8"?>
<ds:datastoreItem xmlns:ds="http://schemas.openxmlformats.org/officeDocument/2006/customXml" ds:itemID="{E2DE2B05-031C-4CFA-9EC0-9A0068654E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2d89ba-8421-4654-b45a-132f33fd21a9"/>
    <ds:schemaRef ds:uri="ec3d7fcb-04ab-4832-961b-6f6d8b2c3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CIUSSS_vert</Template>
  <TotalTime>1164</TotalTime>
  <Words>677</Words>
  <Application>Microsoft Office PowerPoint</Application>
  <PresentationFormat>Grand écran</PresentationFormat>
  <Paragraphs>74</Paragraphs>
  <Slides>8</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Aharoni</vt:lpstr>
      <vt:lpstr>Arial</vt:lpstr>
      <vt:lpstr>Arial Black</vt:lpstr>
      <vt:lpstr>Calibri</vt:lpstr>
      <vt:lpstr>CIUSSS_vert</vt:lpstr>
      <vt:lpstr>Rendez-vous qualité Prévention de la violence</vt:lpstr>
      <vt:lpstr>Mise en contexte</vt:lpstr>
      <vt:lpstr>Formes de violence</vt:lpstr>
      <vt:lpstr>Événement accidentel ou situation dangereuse en lien avec la violence</vt:lpstr>
      <vt:lpstr>Outils et services</vt:lpstr>
      <vt:lpstr>Violence conjugale, familiale ou à caractère sexuel</vt:lpstr>
      <vt:lpstr>Violence conjugale, familiale ou à caractère sexuel</vt:lpstr>
      <vt:lpstr>Période de questions</vt:lpstr>
    </vt:vector>
  </TitlesOfParts>
  <Company>Intitut univ. sante mentale Mtl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couj4</dc:creator>
  <cp:lastModifiedBy>Catherine Lapierre</cp:lastModifiedBy>
  <cp:revision>73</cp:revision>
  <cp:lastPrinted>2023-10-10T12:29:58Z</cp:lastPrinted>
  <dcterms:created xsi:type="dcterms:W3CDTF">2015-09-08T18:05:36Z</dcterms:created>
  <dcterms:modified xsi:type="dcterms:W3CDTF">2024-04-22T20:39:09Z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0x0101009E8786C916BE414EA5AEC37EBAA0218D</vt:lpwstr>
  </property>
  <property fmtid="{D5CDD505-2E9C-101B-9397-08002B2CF9AE}" pid="3" name="MediaServiceImageTags">
    <vt:lpwstr/>
  </property>
  <property fmtid="{D5CDD505-2E9C-101B-9397-08002B2CF9AE}" pid="4" name="MSIP_Label_6a7d8d5d-78e2-4a62-9fcd-016eb5e4c57c_Enabled">
    <vt:lpwstr>true</vt:lpwstr>
  </property>
  <property fmtid="{D5CDD505-2E9C-101B-9397-08002B2CF9AE}" pid="5" name="MSIP_Label_6a7d8d5d-78e2-4a62-9fcd-016eb5e4c57c_SetDate">
    <vt:lpwstr>2023-09-18T19:23:45Z</vt:lpwstr>
  </property>
  <property fmtid="{D5CDD505-2E9C-101B-9397-08002B2CF9AE}" pid="6" name="MSIP_Label_6a7d8d5d-78e2-4a62-9fcd-016eb5e4c57c_Method">
    <vt:lpwstr>Standard</vt:lpwstr>
  </property>
  <property fmtid="{D5CDD505-2E9C-101B-9397-08002B2CF9AE}" pid="7" name="MSIP_Label_6a7d8d5d-78e2-4a62-9fcd-016eb5e4c57c_Name">
    <vt:lpwstr>Général</vt:lpwstr>
  </property>
  <property fmtid="{D5CDD505-2E9C-101B-9397-08002B2CF9AE}" pid="8" name="MSIP_Label_6a7d8d5d-78e2-4a62-9fcd-016eb5e4c57c_SiteId">
    <vt:lpwstr>06e1fe28-5f8b-4075-bf6c-ae24be1a7992</vt:lpwstr>
  </property>
  <property fmtid="{D5CDD505-2E9C-101B-9397-08002B2CF9AE}" pid="9" name="MSIP_Label_6a7d8d5d-78e2-4a62-9fcd-016eb5e4c57c_ActionId">
    <vt:lpwstr>337dbb3d-88d6-4214-840a-e6c5600b8faa</vt:lpwstr>
  </property>
  <property fmtid="{D5CDD505-2E9C-101B-9397-08002B2CF9AE}" pid="10" name="MSIP_Label_6a7d8d5d-78e2-4a62-9fcd-016eb5e4c57c_ContentBits">
    <vt:lpwstr>0</vt:lpwstr>
  </property>
</Properties>
</file>