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omments/modernComment_2E9_600F9E8D.xml" ContentType="application/vnd.ms-powerpoint.comment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256" r:id="rId5"/>
    <p:sldId id="917" r:id="rId6"/>
    <p:sldId id="918" r:id="rId7"/>
    <p:sldId id="737" r:id="rId8"/>
    <p:sldId id="765" r:id="rId9"/>
    <p:sldId id="748" r:id="rId10"/>
    <p:sldId id="746" r:id="rId11"/>
    <p:sldId id="745" r:id="rId12"/>
    <p:sldId id="755" r:id="rId13"/>
    <p:sldId id="762" r:id="rId14"/>
    <p:sldId id="706" r:id="rId15"/>
    <p:sldId id="757" r:id="rId16"/>
    <p:sldId id="729" r:id="rId17"/>
    <p:sldId id="913" r:id="rId18"/>
    <p:sldId id="708" r:id="rId19"/>
  </p:sldIdLst>
  <p:sldSz cx="12192000" cy="6858000"/>
  <p:notesSz cx="7023100" cy="93091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é Saralta" initials="MS" lastIdx="5" clrIdx="0"/>
  <p:cmAuthor id="2" name="Karine Girard (CIUSSS EMTL)" initials="KG(E" lastIdx="0" clrIdx="1">
    <p:extLst>
      <p:ext uri="{19B8F6BF-5375-455C-9EA6-DF929625EA0E}">
        <p15:presenceInfo xmlns:p15="http://schemas.microsoft.com/office/powerpoint/2012/main" userId="S-1-5-21-1852696269-983598479-1005834691-332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CCCC"/>
    <a:srgbClr val="F9BC95"/>
    <a:srgbClr val="FF9999"/>
    <a:srgbClr val="CC99FF"/>
    <a:srgbClr val="FFFFB7"/>
    <a:srgbClr val="D038B3"/>
    <a:srgbClr val="FFFF8B"/>
    <a:srgbClr val="FF3399"/>
    <a:srgbClr val="FCD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781" autoAdjust="0"/>
  </p:normalViewPr>
  <p:slideViewPr>
    <p:cSldViewPr snapToGrid="0">
      <p:cViewPr varScale="1">
        <p:scale>
          <a:sx n="103" d="100"/>
          <a:sy n="103" d="100"/>
        </p:scale>
        <p:origin x="234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comments/modernComment_2E9_600F9E8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B3D6E77-5173-49B9-A126-762CE14555A6}" authorId="{134EFF0B-148D-97E1-945E-D8244B6C4F8B}" created="2024-03-22T18:37:40.126">
    <pc:sldMkLst xmlns:pc="http://schemas.microsoft.com/office/powerpoint/2013/main/command">
      <pc:docMk/>
      <pc:sldMk cId="1712026408" sldId="650"/>
    </pc:sldMkLst>
    <p188:txBody>
      <a:bodyPr/>
      <a:lstStyle/>
      <a:p>
        <a:r>
          <a:rPr lang="fr-FR"/>
          <a:t>J'aimerais que RENFORCER le PPCC aparaisse en haut (place de caucus fluidité....(dans le cycle)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4-08-12T17:52:51.482" authorId="{C2BF3012-4D10-AC89-135E-AF96D3E77458}"/>
          </p223:rxn>
        </p223:reactions>
      </p:ext>
    </p188:extLst>
  </p188:cm>
  <p188:cm id="{C6BB14CF-5D1C-4A2F-B31E-6512FA234726}" authorId="{134EFF0B-148D-97E1-945E-D8244B6C4F8B}" created="2024-03-22T18:38:23.799">
    <pc:sldMkLst xmlns:pc="http://schemas.microsoft.com/office/powerpoint/2013/main/command">
      <pc:docMk/>
      <pc:sldMk cId="1712026408" sldId="650"/>
    </pc:sldMkLst>
    <p188:txBody>
      <a:bodyPr/>
      <a:lstStyle/>
      <a:p>
        <a:r>
          <a:rPr lang="fr-FR"/>
          <a:t>Est-ce que l'on peut intégrer la flèche d'une façon plus adéquate? (je l'ai ajouté juste à côté)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EC3B81-A190-406B-BC26-5F440F8A452D}" type="doc">
      <dgm:prSet loTypeId="urn:microsoft.com/office/officeart/2005/8/layout/cycle1" loCatId="cycle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F3551B6D-C457-4516-B8A8-383C9FF99E62}">
      <dgm:prSet/>
      <dgm:spPr/>
      <dgm:t>
        <a:bodyPr/>
        <a:lstStyle/>
        <a:p>
          <a:r>
            <a:rPr lang="fr-FR" dirty="0"/>
            <a:t>Ce caucus vient soutenir la PPCC comme support clinique pour les cas plus complexes et dénouer les enjeux</a:t>
          </a:r>
          <a:endParaRPr lang="en-US" dirty="0"/>
        </a:p>
      </dgm:t>
    </dgm:pt>
    <dgm:pt modelId="{445E36FC-DB3C-4ADD-92C6-AF5F0BFED665}" type="parTrans" cxnId="{7928443A-B9EA-4552-BFE9-1022513DC9EA}">
      <dgm:prSet/>
      <dgm:spPr/>
      <dgm:t>
        <a:bodyPr/>
        <a:lstStyle/>
        <a:p>
          <a:endParaRPr lang="en-US"/>
        </a:p>
      </dgm:t>
    </dgm:pt>
    <dgm:pt modelId="{3B97917B-BA2D-43CC-9466-60021B2182F1}" type="sibTrans" cxnId="{7928443A-B9EA-4552-BFE9-1022513DC9EA}">
      <dgm:prSet/>
      <dgm:spPr/>
      <dgm:t>
        <a:bodyPr/>
        <a:lstStyle/>
        <a:p>
          <a:endParaRPr lang="en-US"/>
        </a:p>
      </dgm:t>
    </dgm:pt>
    <dgm:pt modelId="{B6CE008F-D73E-4C5A-BA68-77ABB7537A2A}">
      <dgm:prSet/>
      <dgm:spPr/>
      <dgm:t>
        <a:bodyPr/>
        <a:lstStyle/>
        <a:p>
          <a:r>
            <a:rPr lang="fr-FR" dirty="0"/>
            <a:t>Permettre d'avoir une vision plus macro pour la priorisation, le besoin de renfort, l'échange de dossiers </a:t>
          </a:r>
          <a:endParaRPr lang="en-US" dirty="0"/>
        </a:p>
      </dgm:t>
    </dgm:pt>
    <dgm:pt modelId="{75445190-CC49-443D-899F-0A295FB2FAA8}" type="parTrans" cxnId="{055FB7DA-177B-4891-A882-69B9E6B7E709}">
      <dgm:prSet/>
      <dgm:spPr/>
      <dgm:t>
        <a:bodyPr/>
        <a:lstStyle/>
        <a:p>
          <a:endParaRPr lang="en-US"/>
        </a:p>
      </dgm:t>
    </dgm:pt>
    <dgm:pt modelId="{088C50D9-60E5-4DAC-A92F-62848A4CDCA7}" type="sibTrans" cxnId="{055FB7DA-177B-4891-A882-69B9E6B7E709}">
      <dgm:prSet/>
      <dgm:spPr/>
      <dgm:t>
        <a:bodyPr/>
        <a:lstStyle/>
        <a:p>
          <a:endParaRPr lang="en-US"/>
        </a:p>
      </dgm:t>
    </dgm:pt>
    <dgm:pt modelId="{37817E99-A570-4448-961B-16BAE67ABEE1}">
      <dgm:prSet/>
      <dgm:spPr/>
      <dgm:t>
        <a:bodyPr/>
        <a:lstStyle/>
        <a:p>
          <a:pPr rtl="0"/>
          <a:r>
            <a:rPr lang="fr-FR" dirty="0">
              <a:solidFill>
                <a:srgbClr val="000000"/>
              </a:solidFill>
              <a:latin typeface="Arial"/>
              <a:cs typeface="Calibri"/>
            </a:rPr>
            <a:t>Renforcer la PPCC sur les </a:t>
          </a:r>
          <a:r>
            <a:rPr lang="fr-FR" dirty="0">
              <a:latin typeface="Arial"/>
              <a:cs typeface="Arial"/>
            </a:rPr>
            <a:t>unités</a:t>
          </a:r>
          <a:endParaRPr lang="en-US" dirty="0">
            <a:latin typeface="Arial"/>
            <a:cs typeface="Arial"/>
          </a:endParaRPr>
        </a:p>
      </dgm:t>
    </dgm:pt>
    <dgm:pt modelId="{0E97C595-4C1B-4ED4-BCA1-9F26E0070A55}" type="parTrans" cxnId="{B7FE8BF8-9E58-4451-8170-6FF4B8F177C2}">
      <dgm:prSet/>
      <dgm:spPr/>
      <dgm:t>
        <a:bodyPr/>
        <a:lstStyle/>
        <a:p>
          <a:endParaRPr lang="en-US"/>
        </a:p>
      </dgm:t>
    </dgm:pt>
    <dgm:pt modelId="{53CFEB9D-EA45-40C1-AEC0-618AD867FA1C}" type="sibTrans" cxnId="{B7FE8BF8-9E58-4451-8170-6FF4B8F177C2}">
      <dgm:prSet/>
      <dgm:spPr/>
      <dgm:t>
        <a:bodyPr/>
        <a:lstStyle/>
        <a:p>
          <a:endParaRPr lang="en-US"/>
        </a:p>
      </dgm:t>
    </dgm:pt>
    <dgm:pt modelId="{D243DAF0-59C2-459B-9D51-AD7263A64E15}">
      <dgm:prSet phldr="0"/>
      <dgm:spPr/>
      <dgm:t>
        <a:bodyPr/>
        <a:lstStyle/>
        <a:p>
          <a:r>
            <a:rPr lang="fr-FR" dirty="0">
              <a:latin typeface="Arial"/>
              <a:cs typeface="Arial"/>
            </a:rPr>
            <a:t>Le ca</a:t>
          </a:r>
          <a:r>
            <a:rPr lang="fr-FR" dirty="0"/>
            <a:t>ucus Fluidité est le lieu d'escalade des enjeux identifiés dans les caucus PPCC</a:t>
          </a:r>
        </a:p>
      </dgm:t>
    </dgm:pt>
    <dgm:pt modelId="{2FBFC71B-05C5-41F7-B645-15235D5AD9C7}" type="parTrans" cxnId="{5DA92BF6-261A-4ABA-A1F3-42BA8C9E2F49}">
      <dgm:prSet/>
      <dgm:spPr/>
      <dgm:t>
        <a:bodyPr/>
        <a:lstStyle/>
        <a:p>
          <a:endParaRPr lang="fr-CA"/>
        </a:p>
      </dgm:t>
    </dgm:pt>
    <dgm:pt modelId="{7A911C7D-DF54-4CF4-88AB-204AD0DD8AE9}" type="sibTrans" cxnId="{5DA92BF6-261A-4ABA-A1F3-42BA8C9E2F49}">
      <dgm:prSet/>
      <dgm:spPr/>
      <dgm:t>
        <a:bodyPr/>
        <a:lstStyle/>
        <a:p>
          <a:endParaRPr lang="fr-CA"/>
        </a:p>
      </dgm:t>
    </dgm:pt>
    <dgm:pt modelId="{E9A56F62-2EC4-4579-92C1-66CDE8EB3756}" type="pres">
      <dgm:prSet presAssocID="{62EC3B81-A190-406B-BC26-5F440F8A452D}" presName="cycle" presStyleCnt="0">
        <dgm:presLayoutVars>
          <dgm:dir/>
          <dgm:resizeHandles val="exact"/>
        </dgm:presLayoutVars>
      </dgm:prSet>
      <dgm:spPr/>
    </dgm:pt>
    <dgm:pt modelId="{4FEF488A-3F86-4707-8601-76EB5EB72093}" type="pres">
      <dgm:prSet presAssocID="{37817E99-A570-4448-961B-16BAE67ABEE1}" presName="dummy" presStyleCnt="0"/>
      <dgm:spPr/>
    </dgm:pt>
    <dgm:pt modelId="{F664A80B-2677-447A-B34D-2C0802D5FF54}" type="pres">
      <dgm:prSet presAssocID="{37817E99-A570-4448-961B-16BAE67ABEE1}" presName="node" presStyleLbl="revTx" presStyleIdx="0" presStyleCnt="4">
        <dgm:presLayoutVars>
          <dgm:bulletEnabled val="1"/>
        </dgm:presLayoutVars>
      </dgm:prSet>
      <dgm:spPr/>
    </dgm:pt>
    <dgm:pt modelId="{FA87499D-A23B-44C9-899F-81DF354839A2}" type="pres">
      <dgm:prSet presAssocID="{53CFEB9D-EA45-40C1-AEC0-618AD867FA1C}" presName="sibTrans" presStyleLbl="node1" presStyleIdx="0" presStyleCnt="4"/>
      <dgm:spPr/>
    </dgm:pt>
    <dgm:pt modelId="{DF8B4564-4F53-489B-8297-785DFC7F4928}" type="pres">
      <dgm:prSet presAssocID="{D243DAF0-59C2-459B-9D51-AD7263A64E15}" presName="dummy" presStyleCnt="0"/>
      <dgm:spPr/>
    </dgm:pt>
    <dgm:pt modelId="{DBA8F72D-7956-4EE7-B40F-87969277F8B5}" type="pres">
      <dgm:prSet presAssocID="{D243DAF0-59C2-459B-9D51-AD7263A64E15}" presName="node" presStyleLbl="revTx" presStyleIdx="1" presStyleCnt="4">
        <dgm:presLayoutVars>
          <dgm:bulletEnabled val="1"/>
        </dgm:presLayoutVars>
      </dgm:prSet>
      <dgm:spPr/>
    </dgm:pt>
    <dgm:pt modelId="{46A74DA0-CFE2-43AA-8E1E-975D156FD623}" type="pres">
      <dgm:prSet presAssocID="{7A911C7D-DF54-4CF4-88AB-204AD0DD8AE9}" presName="sibTrans" presStyleLbl="node1" presStyleIdx="1" presStyleCnt="4"/>
      <dgm:spPr/>
    </dgm:pt>
    <dgm:pt modelId="{5174961C-D100-4F6E-91D7-127EB342C956}" type="pres">
      <dgm:prSet presAssocID="{F3551B6D-C457-4516-B8A8-383C9FF99E62}" presName="dummy" presStyleCnt="0"/>
      <dgm:spPr/>
    </dgm:pt>
    <dgm:pt modelId="{4EE0855A-764D-4D95-ABB2-EAB47344EBDD}" type="pres">
      <dgm:prSet presAssocID="{F3551B6D-C457-4516-B8A8-383C9FF99E62}" presName="node" presStyleLbl="revTx" presStyleIdx="2" presStyleCnt="4">
        <dgm:presLayoutVars>
          <dgm:bulletEnabled val="1"/>
        </dgm:presLayoutVars>
      </dgm:prSet>
      <dgm:spPr/>
    </dgm:pt>
    <dgm:pt modelId="{A4C812E1-49F3-4834-93AA-D0D8569617FA}" type="pres">
      <dgm:prSet presAssocID="{3B97917B-BA2D-43CC-9466-60021B2182F1}" presName="sibTrans" presStyleLbl="node1" presStyleIdx="2" presStyleCnt="4"/>
      <dgm:spPr/>
    </dgm:pt>
    <dgm:pt modelId="{B995AF77-0D16-4A37-B63D-6E96190A404D}" type="pres">
      <dgm:prSet presAssocID="{B6CE008F-D73E-4C5A-BA68-77ABB7537A2A}" presName="dummy" presStyleCnt="0"/>
      <dgm:spPr/>
    </dgm:pt>
    <dgm:pt modelId="{7BEFD310-2812-452F-9783-D61931DEB867}" type="pres">
      <dgm:prSet presAssocID="{B6CE008F-D73E-4C5A-BA68-77ABB7537A2A}" presName="node" presStyleLbl="revTx" presStyleIdx="3" presStyleCnt="4">
        <dgm:presLayoutVars>
          <dgm:bulletEnabled val="1"/>
        </dgm:presLayoutVars>
      </dgm:prSet>
      <dgm:spPr/>
    </dgm:pt>
    <dgm:pt modelId="{7CCAEB8A-EBF6-4B45-A1D1-1F349C5DEF12}" type="pres">
      <dgm:prSet presAssocID="{088C50D9-60E5-4DAC-A92F-62848A4CDCA7}" presName="sibTrans" presStyleLbl="node1" presStyleIdx="3" presStyleCnt="4"/>
      <dgm:spPr/>
    </dgm:pt>
  </dgm:ptLst>
  <dgm:cxnLst>
    <dgm:cxn modelId="{20B11714-A594-4C25-A03D-2E94B2426FBC}" type="presOf" srcId="{D243DAF0-59C2-459B-9D51-AD7263A64E15}" destId="{DBA8F72D-7956-4EE7-B40F-87969277F8B5}" srcOrd="0" destOrd="0" presId="urn:microsoft.com/office/officeart/2005/8/layout/cycle1"/>
    <dgm:cxn modelId="{7928443A-B9EA-4552-BFE9-1022513DC9EA}" srcId="{62EC3B81-A190-406B-BC26-5F440F8A452D}" destId="{F3551B6D-C457-4516-B8A8-383C9FF99E62}" srcOrd="2" destOrd="0" parTransId="{445E36FC-DB3C-4ADD-92C6-AF5F0BFED665}" sibTransId="{3B97917B-BA2D-43CC-9466-60021B2182F1}"/>
    <dgm:cxn modelId="{02A63747-0889-48AF-8887-D5E81327ABC1}" type="presOf" srcId="{088C50D9-60E5-4DAC-A92F-62848A4CDCA7}" destId="{7CCAEB8A-EBF6-4B45-A1D1-1F349C5DEF12}" srcOrd="0" destOrd="0" presId="urn:microsoft.com/office/officeart/2005/8/layout/cycle1"/>
    <dgm:cxn modelId="{FF36FF52-D29A-4DA9-98C7-52BA534DC04F}" type="presOf" srcId="{53CFEB9D-EA45-40C1-AEC0-618AD867FA1C}" destId="{FA87499D-A23B-44C9-899F-81DF354839A2}" srcOrd="0" destOrd="0" presId="urn:microsoft.com/office/officeart/2005/8/layout/cycle1"/>
    <dgm:cxn modelId="{3217E186-1EE1-450B-9F4F-121AEE8F5130}" type="presOf" srcId="{B6CE008F-D73E-4C5A-BA68-77ABB7537A2A}" destId="{7BEFD310-2812-452F-9783-D61931DEB867}" srcOrd="0" destOrd="0" presId="urn:microsoft.com/office/officeart/2005/8/layout/cycle1"/>
    <dgm:cxn modelId="{7888739F-56B3-47F5-B7A0-9EB2F163A32D}" type="presOf" srcId="{37817E99-A570-4448-961B-16BAE67ABEE1}" destId="{F664A80B-2677-447A-B34D-2C0802D5FF54}" srcOrd="0" destOrd="0" presId="urn:microsoft.com/office/officeart/2005/8/layout/cycle1"/>
    <dgm:cxn modelId="{B22399B0-66A2-4063-9854-6F653CE65BC5}" type="presOf" srcId="{7A911C7D-DF54-4CF4-88AB-204AD0DD8AE9}" destId="{46A74DA0-CFE2-43AA-8E1E-975D156FD623}" srcOrd="0" destOrd="0" presId="urn:microsoft.com/office/officeart/2005/8/layout/cycle1"/>
    <dgm:cxn modelId="{B8B2D0B3-EE60-496A-BA11-79A4CFD87FBB}" type="presOf" srcId="{3B97917B-BA2D-43CC-9466-60021B2182F1}" destId="{A4C812E1-49F3-4834-93AA-D0D8569617FA}" srcOrd="0" destOrd="0" presId="urn:microsoft.com/office/officeart/2005/8/layout/cycle1"/>
    <dgm:cxn modelId="{055FB7DA-177B-4891-A882-69B9E6B7E709}" srcId="{62EC3B81-A190-406B-BC26-5F440F8A452D}" destId="{B6CE008F-D73E-4C5A-BA68-77ABB7537A2A}" srcOrd="3" destOrd="0" parTransId="{75445190-CC49-443D-899F-0A295FB2FAA8}" sibTransId="{088C50D9-60E5-4DAC-A92F-62848A4CDCA7}"/>
    <dgm:cxn modelId="{040D83E3-9A3F-476F-8851-4105B198D705}" type="presOf" srcId="{62EC3B81-A190-406B-BC26-5F440F8A452D}" destId="{E9A56F62-2EC4-4579-92C1-66CDE8EB3756}" srcOrd="0" destOrd="0" presId="urn:microsoft.com/office/officeart/2005/8/layout/cycle1"/>
    <dgm:cxn modelId="{3C2623E5-EE48-43F8-B498-B0EEBEAF4924}" type="presOf" srcId="{F3551B6D-C457-4516-B8A8-383C9FF99E62}" destId="{4EE0855A-764D-4D95-ABB2-EAB47344EBDD}" srcOrd="0" destOrd="0" presId="urn:microsoft.com/office/officeart/2005/8/layout/cycle1"/>
    <dgm:cxn modelId="{5DA92BF6-261A-4ABA-A1F3-42BA8C9E2F49}" srcId="{62EC3B81-A190-406B-BC26-5F440F8A452D}" destId="{D243DAF0-59C2-459B-9D51-AD7263A64E15}" srcOrd="1" destOrd="0" parTransId="{2FBFC71B-05C5-41F7-B645-15235D5AD9C7}" sibTransId="{7A911C7D-DF54-4CF4-88AB-204AD0DD8AE9}"/>
    <dgm:cxn modelId="{B7FE8BF8-9E58-4451-8170-6FF4B8F177C2}" srcId="{62EC3B81-A190-406B-BC26-5F440F8A452D}" destId="{37817E99-A570-4448-961B-16BAE67ABEE1}" srcOrd="0" destOrd="0" parTransId="{0E97C595-4C1B-4ED4-BCA1-9F26E0070A55}" sibTransId="{53CFEB9D-EA45-40C1-AEC0-618AD867FA1C}"/>
    <dgm:cxn modelId="{DE90B9E3-9F06-4D20-A136-7A1FB4688CD5}" type="presParOf" srcId="{E9A56F62-2EC4-4579-92C1-66CDE8EB3756}" destId="{4FEF488A-3F86-4707-8601-76EB5EB72093}" srcOrd="0" destOrd="0" presId="urn:microsoft.com/office/officeart/2005/8/layout/cycle1"/>
    <dgm:cxn modelId="{FFE36AC4-4CDE-4EAB-9377-2E88910A820E}" type="presParOf" srcId="{E9A56F62-2EC4-4579-92C1-66CDE8EB3756}" destId="{F664A80B-2677-447A-B34D-2C0802D5FF54}" srcOrd="1" destOrd="0" presId="urn:microsoft.com/office/officeart/2005/8/layout/cycle1"/>
    <dgm:cxn modelId="{23122F3D-42C1-48D3-AE52-A3BF6B1CA42C}" type="presParOf" srcId="{E9A56F62-2EC4-4579-92C1-66CDE8EB3756}" destId="{FA87499D-A23B-44C9-899F-81DF354839A2}" srcOrd="2" destOrd="0" presId="urn:microsoft.com/office/officeart/2005/8/layout/cycle1"/>
    <dgm:cxn modelId="{20849A8D-5ED5-4B75-9D99-525A23AEFD5C}" type="presParOf" srcId="{E9A56F62-2EC4-4579-92C1-66CDE8EB3756}" destId="{DF8B4564-4F53-489B-8297-785DFC7F4928}" srcOrd="3" destOrd="0" presId="urn:microsoft.com/office/officeart/2005/8/layout/cycle1"/>
    <dgm:cxn modelId="{68AE7EC7-85F2-421D-A1A8-D6D78E13FD2C}" type="presParOf" srcId="{E9A56F62-2EC4-4579-92C1-66CDE8EB3756}" destId="{DBA8F72D-7956-4EE7-B40F-87969277F8B5}" srcOrd="4" destOrd="0" presId="urn:microsoft.com/office/officeart/2005/8/layout/cycle1"/>
    <dgm:cxn modelId="{ECE5DA3C-00CC-4DB7-85FC-4D58B653030B}" type="presParOf" srcId="{E9A56F62-2EC4-4579-92C1-66CDE8EB3756}" destId="{46A74DA0-CFE2-43AA-8E1E-975D156FD623}" srcOrd="5" destOrd="0" presId="urn:microsoft.com/office/officeart/2005/8/layout/cycle1"/>
    <dgm:cxn modelId="{4D4A8395-9AF1-475E-A593-5D8F198BA24D}" type="presParOf" srcId="{E9A56F62-2EC4-4579-92C1-66CDE8EB3756}" destId="{5174961C-D100-4F6E-91D7-127EB342C956}" srcOrd="6" destOrd="0" presId="urn:microsoft.com/office/officeart/2005/8/layout/cycle1"/>
    <dgm:cxn modelId="{27782AA1-333C-4C1C-91D7-863BFCC295C2}" type="presParOf" srcId="{E9A56F62-2EC4-4579-92C1-66CDE8EB3756}" destId="{4EE0855A-764D-4D95-ABB2-EAB47344EBDD}" srcOrd="7" destOrd="0" presId="urn:microsoft.com/office/officeart/2005/8/layout/cycle1"/>
    <dgm:cxn modelId="{85C141B2-4FAC-44F3-BDFD-41190DF9836A}" type="presParOf" srcId="{E9A56F62-2EC4-4579-92C1-66CDE8EB3756}" destId="{A4C812E1-49F3-4834-93AA-D0D8569617FA}" srcOrd="8" destOrd="0" presId="urn:microsoft.com/office/officeart/2005/8/layout/cycle1"/>
    <dgm:cxn modelId="{82E7DD77-EBEE-4D2E-829B-CD0AA54E5149}" type="presParOf" srcId="{E9A56F62-2EC4-4579-92C1-66CDE8EB3756}" destId="{B995AF77-0D16-4A37-B63D-6E96190A404D}" srcOrd="9" destOrd="0" presId="urn:microsoft.com/office/officeart/2005/8/layout/cycle1"/>
    <dgm:cxn modelId="{0EAF523A-9256-44FC-984E-9AD6DE0AC7CA}" type="presParOf" srcId="{E9A56F62-2EC4-4579-92C1-66CDE8EB3756}" destId="{7BEFD310-2812-452F-9783-D61931DEB867}" srcOrd="10" destOrd="0" presId="urn:microsoft.com/office/officeart/2005/8/layout/cycle1"/>
    <dgm:cxn modelId="{8D9F79F0-1D56-469D-8D7A-93802F647B8F}" type="presParOf" srcId="{E9A56F62-2EC4-4579-92C1-66CDE8EB3756}" destId="{7CCAEB8A-EBF6-4B45-A1D1-1F349C5DEF12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0301DC-974E-4406-B478-07CE415D396B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96CE5A29-6738-49A5-9BDA-FEB792FC8246}">
      <dgm:prSet phldrT="[Texte]" phldr="0"/>
      <dgm:spPr/>
      <dgm:t>
        <a:bodyPr/>
        <a:lstStyle/>
        <a:p>
          <a:pPr rtl="0"/>
          <a:r>
            <a:rPr lang="fr-FR" dirty="0">
              <a:latin typeface="Arial Black"/>
            </a:rPr>
            <a:t>Cheminement de l'usager</a:t>
          </a:r>
          <a:endParaRPr lang="fr-FR" dirty="0"/>
        </a:p>
      </dgm:t>
    </dgm:pt>
    <dgm:pt modelId="{ABC296E7-C74A-4F82-8003-18CD52050A04}" type="parTrans" cxnId="{0CD40482-51CF-4B05-89B0-BDF9C4A8CE41}">
      <dgm:prSet/>
      <dgm:spPr/>
      <dgm:t>
        <a:bodyPr/>
        <a:lstStyle/>
        <a:p>
          <a:endParaRPr lang="fr-FR"/>
        </a:p>
      </dgm:t>
    </dgm:pt>
    <dgm:pt modelId="{5A03E8CB-9660-407C-B1E9-6F3E6FD85FE0}" type="sibTrans" cxnId="{0CD40482-51CF-4B05-89B0-BDF9C4A8CE41}">
      <dgm:prSet/>
      <dgm:spPr/>
      <dgm:t>
        <a:bodyPr/>
        <a:lstStyle/>
        <a:p>
          <a:endParaRPr lang="fr-FR"/>
        </a:p>
      </dgm:t>
    </dgm:pt>
    <dgm:pt modelId="{43C9B9D6-77EE-4DF0-A5B1-5BABCC373058}" type="pres">
      <dgm:prSet presAssocID="{420301DC-974E-4406-B478-07CE415D396B}" presName="arrowDiagram" presStyleCnt="0">
        <dgm:presLayoutVars>
          <dgm:chMax val="5"/>
          <dgm:dir/>
          <dgm:resizeHandles val="exact"/>
        </dgm:presLayoutVars>
      </dgm:prSet>
      <dgm:spPr/>
    </dgm:pt>
    <dgm:pt modelId="{DD55AA0D-F89B-45D7-A39C-3693ABFEE726}" type="pres">
      <dgm:prSet presAssocID="{420301DC-974E-4406-B478-07CE415D396B}" presName="arrow" presStyleLbl="bgShp" presStyleIdx="0" presStyleCnt="1"/>
      <dgm:spPr/>
    </dgm:pt>
    <dgm:pt modelId="{1184CDF4-A782-48FB-B82A-CE45C2ACAD54}" type="pres">
      <dgm:prSet presAssocID="{420301DC-974E-4406-B478-07CE415D396B}" presName="arrowDiagram1" presStyleCnt="0">
        <dgm:presLayoutVars>
          <dgm:bulletEnabled val="1"/>
        </dgm:presLayoutVars>
      </dgm:prSet>
      <dgm:spPr/>
    </dgm:pt>
    <dgm:pt modelId="{6210FC22-0930-4368-9911-BB96D3EE0EA3}" type="pres">
      <dgm:prSet presAssocID="{96CE5A29-6738-49A5-9BDA-FEB792FC8246}" presName="bullet1" presStyleLbl="node1" presStyleIdx="0" presStyleCnt="1"/>
      <dgm:spPr/>
    </dgm:pt>
    <dgm:pt modelId="{BAF57BF0-32CB-4DA4-B608-04B2B4FC42AA}" type="pres">
      <dgm:prSet presAssocID="{96CE5A29-6738-49A5-9BDA-FEB792FC8246}" presName="textBox1" presStyleLbl="revTx" presStyleIdx="0" presStyleCnt="1">
        <dgm:presLayoutVars>
          <dgm:bulletEnabled val="1"/>
        </dgm:presLayoutVars>
      </dgm:prSet>
      <dgm:spPr/>
    </dgm:pt>
  </dgm:ptLst>
  <dgm:cxnLst>
    <dgm:cxn modelId="{0CD40482-51CF-4B05-89B0-BDF9C4A8CE41}" srcId="{420301DC-974E-4406-B478-07CE415D396B}" destId="{96CE5A29-6738-49A5-9BDA-FEB792FC8246}" srcOrd="0" destOrd="0" parTransId="{ABC296E7-C74A-4F82-8003-18CD52050A04}" sibTransId="{5A03E8CB-9660-407C-B1E9-6F3E6FD85FE0}"/>
    <dgm:cxn modelId="{691B8E94-C021-43FB-BD23-7A1F35B5C408}" type="presOf" srcId="{96CE5A29-6738-49A5-9BDA-FEB792FC8246}" destId="{BAF57BF0-32CB-4DA4-B608-04B2B4FC42AA}" srcOrd="0" destOrd="0" presId="urn:microsoft.com/office/officeart/2005/8/layout/arrow2"/>
    <dgm:cxn modelId="{4BD270FB-3228-46CD-ABF0-3F966202847F}" type="presOf" srcId="{420301DC-974E-4406-B478-07CE415D396B}" destId="{43C9B9D6-77EE-4DF0-A5B1-5BABCC373058}" srcOrd="0" destOrd="0" presId="urn:microsoft.com/office/officeart/2005/8/layout/arrow2"/>
    <dgm:cxn modelId="{4E3E80A1-7E4D-4EE2-BBD1-FECF1C6A211D}" type="presParOf" srcId="{43C9B9D6-77EE-4DF0-A5B1-5BABCC373058}" destId="{DD55AA0D-F89B-45D7-A39C-3693ABFEE726}" srcOrd="0" destOrd="0" presId="urn:microsoft.com/office/officeart/2005/8/layout/arrow2"/>
    <dgm:cxn modelId="{567E5486-5670-417F-B954-9171142CD148}" type="presParOf" srcId="{43C9B9D6-77EE-4DF0-A5B1-5BABCC373058}" destId="{1184CDF4-A782-48FB-B82A-CE45C2ACAD54}" srcOrd="1" destOrd="0" presId="urn:microsoft.com/office/officeart/2005/8/layout/arrow2"/>
    <dgm:cxn modelId="{272B66E6-1081-4DB6-9E60-DBED6DEC3940}" type="presParOf" srcId="{1184CDF4-A782-48FB-B82A-CE45C2ACAD54}" destId="{6210FC22-0930-4368-9911-BB96D3EE0EA3}" srcOrd="0" destOrd="0" presId="urn:microsoft.com/office/officeart/2005/8/layout/arrow2"/>
    <dgm:cxn modelId="{C86854AE-DEE3-4A33-827F-19D17C62420A}" type="presParOf" srcId="{1184CDF4-A782-48FB-B82A-CE45C2ACAD54}" destId="{BAF57BF0-32CB-4DA4-B608-04B2B4FC42AA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3C3D0A-7D98-4180-A3B4-1560233DF929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17076A7B-9303-4E36-9A59-FA16BFA91AF9}">
      <dgm:prSet phldrT="[Texte]"/>
      <dgm:spPr>
        <a:solidFill>
          <a:schemeClr val="bg1"/>
        </a:solidFill>
      </dgm:spPr>
      <dgm:t>
        <a:bodyPr/>
        <a:lstStyle/>
        <a:p>
          <a:r>
            <a:rPr lang="fr-FR" dirty="0">
              <a:solidFill>
                <a:schemeClr val="tx1"/>
              </a:solidFill>
            </a:rPr>
            <a:t>Arrivée du patient à l’urgence</a:t>
          </a:r>
        </a:p>
      </dgm:t>
    </dgm:pt>
    <dgm:pt modelId="{4F027943-46EB-4A97-B754-F823C91913B4}" type="parTrans" cxnId="{DB58A79B-C359-4E77-A226-F4FE3AEEFE08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398DFA29-C656-44E7-8A3A-989521F575EE}" type="sibTrans" cxnId="{DB58A79B-C359-4E77-A226-F4FE3AEEFE08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79A9CB7D-EAEF-46E1-BC16-543192985780}">
      <dgm:prSet phldrT="[Texte]"/>
      <dgm:spPr>
        <a:solidFill>
          <a:schemeClr val="bg1"/>
        </a:solidFill>
      </dgm:spPr>
      <dgm:t>
        <a:bodyPr/>
        <a:lstStyle/>
        <a:p>
          <a:r>
            <a:rPr lang="fr-FR" dirty="0">
              <a:solidFill>
                <a:schemeClr val="tx1"/>
              </a:solidFill>
            </a:rPr>
            <a:t>Triage</a:t>
          </a:r>
        </a:p>
      </dgm:t>
    </dgm:pt>
    <dgm:pt modelId="{0D3F2ED0-5F30-4CBA-8995-0ABE2A4D88F6}" type="parTrans" cxnId="{4BBB7033-28F9-41FD-9871-6C9FE2C48E12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378CDD2F-026B-4BF0-8B74-632E638B4C99}" type="sibTrans" cxnId="{4BBB7033-28F9-41FD-9871-6C9FE2C48E12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3A2A5DFE-EEC7-49CB-ADE3-240075A851CB}">
      <dgm:prSet phldrT="[Texte]"/>
      <dgm:spPr>
        <a:solidFill>
          <a:schemeClr val="bg1"/>
        </a:solidFill>
      </dgm:spPr>
      <dgm:t>
        <a:bodyPr/>
        <a:lstStyle/>
        <a:p>
          <a:r>
            <a:rPr lang="fr-FR" dirty="0">
              <a:solidFill>
                <a:schemeClr val="tx1"/>
              </a:solidFill>
            </a:rPr>
            <a:t>Attribution d’un lit</a:t>
          </a:r>
        </a:p>
      </dgm:t>
    </dgm:pt>
    <dgm:pt modelId="{FDF0E7DA-E3E2-472F-A400-25ED04901BF9}" type="parTrans" cxnId="{7AA0F86B-F7D3-4E1B-AB08-E837C2F05559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8241CAC7-6629-4F0E-A3CB-12532D1018D0}" type="sibTrans" cxnId="{7AA0F86B-F7D3-4E1B-AB08-E837C2F05559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63FC6BED-32A8-4A6B-BAE3-E43906FFC60C}">
      <dgm:prSet phldrT="[Texte]"/>
      <dgm:spPr>
        <a:solidFill>
          <a:schemeClr val="bg1"/>
        </a:solidFill>
      </dgm:spPr>
      <dgm:t>
        <a:bodyPr/>
        <a:lstStyle/>
        <a:p>
          <a:r>
            <a:rPr lang="fr-FR" dirty="0">
              <a:solidFill>
                <a:schemeClr val="tx1"/>
              </a:solidFill>
            </a:rPr>
            <a:t>Arrivée du patient sur l’unité</a:t>
          </a:r>
        </a:p>
      </dgm:t>
    </dgm:pt>
    <dgm:pt modelId="{5B54856A-7956-42FB-B1E1-0D360CA25415}" type="parTrans" cxnId="{320CD948-46CB-4BD9-80CD-4BCBC83976FB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AB940355-5A31-478D-A248-6EC2C3C34E4E}" type="sibTrans" cxnId="{320CD948-46CB-4BD9-80CD-4BCBC83976FB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2972638B-4E01-4555-A692-09DF003D4682}">
      <dgm:prSet phldrT="[Texte]"/>
      <dgm:spPr>
        <a:solidFill>
          <a:schemeClr val="bg1"/>
        </a:solidFill>
      </dgm:spPr>
      <dgm:t>
        <a:bodyPr/>
        <a:lstStyle/>
        <a:p>
          <a:r>
            <a:rPr lang="fr-FR" dirty="0">
              <a:solidFill>
                <a:schemeClr val="tx1"/>
              </a:solidFill>
            </a:rPr>
            <a:t>Congé du patient</a:t>
          </a:r>
        </a:p>
      </dgm:t>
    </dgm:pt>
    <dgm:pt modelId="{67D4C22F-A159-4CB2-9CDE-4AEBAFFB62F4}" type="parTrans" cxnId="{9C814ACA-EC0B-4715-98F1-EB8865EE3911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CD7BF909-0F6D-462F-9C30-0DC70057C0E7}" type="sibTrans" cxnId="{9C814ACA-EC0B-4715-98F1-EB8865EE3911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3F6FBA8D-87D6-4CC9-9FBB-1B3FD95474D0}">
      <dgm:prSet phldrT="[Texte]"/>
      <dgm:spPr>
        <a:solidFill>
          <a:schemeClr val="bg1"/>
        </a:solidFill>
      </dgm:spPr>
      <dgm:t>
        <a:bodyPr/>
        <a:lstStyle/>
        <a:p>
          <a:r>
            <a:rPr lang="fr-FR" dirty="0">
              <a:solidFill>
                <a:schemeClr val="tx1"/>
              </a:solidFill>
            </a:rPr>
            <a:t>Traitement</a:t>
          </a:r>
        </a:p>
      </dgm:t>
    </dgm:pt>
    <dgm:pt modelId="{7AEEB27B-B7F9-4F81-A966-75DBAA0ACAC4}" type="parTrans" cxnId="{033F8B14-4187-4358-B921-94ED79BFBA1D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76C09287-7BED-47E4-956E-C3E56402D602}" type="sibTrans" cxnId="{033F8B14-4187-4358-B921-94ED79BFBA1D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7A78CD6E-AAEB-4486-826E-FB066A36A325}">
      <dgm:prSet phldrT="[Texte]"/>
      <dgm:spPr>
        <a:solidFill>
          <a:schemeClr val="bg1"/>
        </a:solidFill>
      </dgm:spPr>
      <dgm:t>
        <a:bodyPr/>
        <a:lstStyle/>
        <a:p>
          <a:r>
            <a:rPr lang="fr-FR" dirty="0">
              <a:solidFill>
                <a:schemeClr val="tx1"/>
              </a:solidFill>
            </a:rPr>
            <a:t>Demande d’admission  </a:t>
          </a:r>
        </a:p>
      </dgm:t>
    </dgm:pt>
    <dgm:pt modelId="{15067ED7-3260-4177-8E40-A40657B734F9}" type="parTrans" cxnId="{444404A5-D35E-4147-A497-1B7C891F20D1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4C15CDD1-F96A-47D9-A99A-2BAC1BB6A0BE}" type="sibTrans" cxnId="{444404A5-D35E-4147-A497-1B7C891F20D1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16AB6C58-C79C-4CA5-8A1F-478496668BEF}">
      <dgm:prSet phldrT="[Texte]"/>
      <dgm:spPr>
        <a:solidFill>
          <a:schemeClr val="bg1"/>
        </a:solidFill>
      </dgm:spPr>
      <dgm:t>
        <a:bodyPr/>
        <a:lstStyle/>
        <a:p>
          <a:r>
            <a:rPr lang="fr-FR" dirty="0">
              <a:solidFill>
                <a:schemeClr val="tx1"/>
              </a:solidFill>
            </a:rPr>
            <a:t>Évaluation</a:t>
          </a:r>
        </a:p>
      </dgm:t>
    </dgm:pt>
    <dgm:pt modelId="{AF022476-D6E1-40DE-9ABD-9B9DFBDFFE13}" type="parTrans" cxnId="{B18C3E3F-B251-40AF-9724-18755A83A05C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29356BBD-2E92-4390-8F31-C0ED7EE1C904}" type="sibTrans" cxnId="{B18C3E3F-B251-40AF-9724-18755A83A05C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77A9DEC6-9B89-4BDA-A840-535432656D5C}">
      <dgm:prSet phldrT="[Texte]"/>
      <dgm:spPr>
        <a:solidFill>
          <a:schemeClr val="bg1"/>
        </a:solidFill>
      </dgm:spPr>
      <dgm:t>
        <a:bodyPr/>
        <a:lstStyle/>
        <a:p>
          <a:r>
            <a:rPr lang="fr-FR" dirty="0">
              <a:solidFill>
                <a:schemeClr val="tx1"/>
              </a:solidFill>
            </a:rPr>
            <a:t>Traitement et examens</a:t>
          </a:r>
        </a:p>
      </dgm:t>
    </dgm:pt>
    <dgm:pt modelId="{45D455FA-CD57-437C-B9AB-D4034B912FBD}" type="parTrans" cxnId="{23C487C4-4C83-4FC9-8502-3E849D9A4DB1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AD84C55C-C169-4218-AC49-C0B23448C109}" type="sibTrans" cxnId="{23C487C4-4C83-4FC9-8502-3E849D9A4DB1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D64C3F54-FF7D-4D9E-AB3C-1ED670F0FD29}">
      <dgm:prSet phldrT="[Texte]"/>
      <dgm:spPr>
        <a:solidFill>
          <a:schemeClr val="bg1"/>
        </a:solidFill>
      </dgm:spPr>
      <dgm:t>
        <a:bodyPr/>
        <a:lstStyle/>
        <a:p>
          <a:r>
            <a:rPr lang="fr-FR" dirty="0">
              <a:solidFill>
                <a:schemeClr val="tx1"/>
              </a:solidFill>
            </a:rPr>
            <a:t>Stabilisation</a:t>
          </a:r>
        </a:p>
      </dgm:t>
    </dgm:pt>
    <dgm:pt modelId="{BF3434FA-67D1-4712-AD51-BB53A1551072}" type="parTrans" cxnId="{9C6572C8-2C0C-4644-AA09-E3A665768E7D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18499C87-D55D-47D1-8C19-0307F8D98024}" type="sibTrans" cxnId="{9C6572C8-2C0C-4644-AA09-E3A665768E7D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FF72263B-CA97-4C75-949A-07A56309CB1A}">
      <dgm:prSet phldrT="[Texte]"/>
      <dgm:spPr>
        <a:solidFill>
          <a:schemeClr val="bg1"/>
        </a:solidFill>
      </dgm:spPr>
      <dgm:t>
        <a:bodyPr/>
        <a:lstStyle/>
        <a:p>
          <a:r>
            <a:rPr lang="fr-FR" dirty="0">
              <a:solidFill>
                <a:schemeClr val="tx1"/>
              </a:solidFill>
            </a:rPr>
            <a:t>Prise en charge post-</a:t>
          </a:r>
          <a:r>
            <a:rPr lang="fr-FR" dirty="0" err="1">
              <a:solidFill>
                <a:schemeClr val="tx1"/>
              </a:solidFill>
            </a:rPr>
            <a:t>hospit</a:t>
          </a:r>
          <a:r>
            <a:rPr lang="fr-FR" dirty="0">
              <a:solidFill>
                <a:schemeClr val="tx1"/>
              </a:solidFill>
            </a:rPr>
            <a:t>.</a:t>
          </a:r>
        </a:p>
      </dgm:t>
    </dgm:pt>
    <dgm:pt modelId="{5A027577-1515-4DE4-A022-433E9FA36FB8}" type="parTrans" cxnId="{71C2F999-232D-494B-828B-E05CD32E7C86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E52B29A0-9985-4499-BCDE-C241FBA195A5}" type="sibTrans" cxnId="{71C2F999-232D-494B-828B-E05CD32E7C86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BE226936-B626-4698-92F4-67BA6C303380}">
      <dgm:prSet phldrT="[Texte]"/>
      <dgm:spPr>
        <a:solidFill>
          <a:schemeClr val="bg1"/>
        </a:solidFill>
      </dgm:spPr>
      <dgm:t>
        <a:bodyPr/>
        <a:lstStyle/>
        <a:p>
          <a:r>
            <a:rPr lang="fr-FR" dirty="0">
              <a:solidFill>
                <a:schemeClr val="tx1"/>
              </a:solidFill>
            </a:rPr>
            <a:t>Investigation</a:t>
          </a:r>
        </a:p>
      </dgm:t>
    </dgm:pt>
    <dgm:pt modelId="{2A81565A-A7B3-4946-BD74-6F2048F5EC1E}" type="parTrans" cxnId="{3B6BDC8D-058C-4C23-89E6-745A4A901B97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F4968799-61BA-4119-8299-2562661FF48B}" type="sibTrans" cxnId="{3B6BDC8D-058C-4C23-89E6-745A4A901B97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735FCF02-CB21-4833-8433-43EA53966A16}" type="pres">
      <dgm:prSet presAssocID="{243C3D0A-7D98-4180-A3B4-1560233DF929}" presName="Name0" presStyleCnt="0">
        <dgm:presLayoutVars>
          <dgm:dir/>
          <dgm:resizeHandles val="exact"/>
        </dgm:presLayoutVars>
      </dgm:prSet>
      <dgm:spPr/>
    </dgm:pt>
    <dgm:pt modelId="{9E3E49B1-BA98-4473-88AE-9B4503E9F19D}" type="pres">
      <dgm:prSet presAssocID="{17076A7B-9303-4E36-9A59-FA16BFA91AF9}" presName="node" presStyleLbl="node1" presStyleIdx="0" presStyleCnt="12">
        <dgm:presLayoutVars>
          <dgm:bulletEnabled val="1"/>
        </dgm:presLayoutVars>
      </dgm:prSet>
      <dgm:spPr/>
    </dgm:pt>
    <dgm:pt modelId="{63274211-188E-48DE-991B-69EFE5E32EAC}" type="pres">
      <dgm:prSet presAssocID="{398DFA29-C656-44E7-8A3A-989521F575EE}" presName="sibTrans" presStyleLbl="sibTrans2D1" presStyleIdx="0" presStyleCnt="11"/>
      <dgm:spPr/>
    </dgm:pt>
    <dgm:pt modelId="{BEB654BB-0BE1-41B3-A9E5-EFEF2E3E9DB1}" type="pres">
      <dgm:prSet presAssocID="{398DFA29-C656-44E7-8A3A-989521F575EE}" presName="connectorText" presStyleLbl="sibTrans2D1" presStyleIdx="0" presStyleCnt="11"/>
      <dgm:spPr/>
    </dgm:pt>
    <dgm:pt modelId="{47A32D08-CC66-4749-8796-868943C3BE81}" type="pres">
      <dgm:prSet presAssocID="{79A9CB7D-EAEF-46E1-BC16-543192985780}" presName="node" presStyleLbl="node1" presStyleIdx="1" presStyleCnt="12">
        <dgm:presLayoutVars>
          <dgm:bulletEnabled val="1"/>
        </dgm:presLayoutVars>
      </dgm:prSet>
      <dgm:spPr/>
    </dgm:pt>
    <dgm:pt modelId="{7A52F585-6E2D-4A4E-9C53-46C354EF44BF}" type="pres">
      <dgm:prSet presAssocID="{378CDD2F-026B-4BF0-8B74-632E638B4C99}" presName="sibTrans" presStyleLbl="sibTrans2D1" presStyleIdx="1" presStyleCnt="11"/>
      <dgm:spPr/>
    </dgm:pt>
    <dgm:pt modelId="{A1243B6D-C70B-4CF7-BE83-10BD6591822B}" type="pres">
      <dgm:prSet presAssocID="{378CDD2F-026B-4BF0-8B74-632E638B4C99}" presName="connectorText" presStyleLbl="sibTrans2D1" presStyleIdx="1" presStyleCnt="11"/>
      <dgm:spPr/>
    </dgm:pt>
    <dgm:pt modelId="{3573541F-B270-48CC-B845-AF241ADFAC22}" type="pres">
      <dgm:prSet presAssocID="{BE226936-B626-4698-92F4-67BA6C303380}" presName="node" presStyleLbl="node1" presStyleIdx="2" presStyleCnt="12">
        <dgm:presLayoutVars>
          <dgm:bulletEnabled val="1"/>
        </dgm:presLayoutVars>
      </dgm:prSet>
      <dgm:spPr/>
    </dgm:pt>
    <dgm:pt modelId="{79451DBD-A21A-47CB-AB68-CE628A33FDFE}" type="pres">
      <dgm:prSet presAssocID="{F4968799-61BA-4119-8299-2562661FF48B}" presName="sibTrans" presStyleLbl="sibTrans2D1" presStyleIdx="2" presStyleCnt="11"/>
      <dgm:spPr/>
    </dgm:pt>
    <dgm:pt modelId="{1F2DF3D4-FBFD-4C32-9A98-D676283FE71C}" type="pres">
      <dgm:prSet presAssocID="{F4968799-61BA-4119-8299-2562661FF48B}" presName="connectorText" presStyleLbl="sibTrans2D1" presStyleIdx="2" presStyleCnt="11"/>
      <dgm:spPr/>
    </dgm:pt>
    <dgm:pt modelId="{5D1057DA-E27D-466D-BE0C-447DC32B63E9}" type="pres">
      <dgm:prSet presAssocID="{3F6FBA8D-87D6-4CC9-9FBB-1B3FD95474D0}" presName="node" presStyleLbl="node1" presStyleIdx="3" presStyleCnt="12">
        <dgm:presLayoutVars>
          <dgm:bulletEnabled val="1"/>
        </dgm:presLayoutVars>
      </dgm:prSet>
      <dgm:spPr/>
    </dgm:pt>
    <dgm:pt modelId="{4F720569-0707-40F8-BD49-C5E66DFAEB19}" type="pres">
      <dgm:prSet presAssocID="{76C09287-7BED-47E4-956E-C3E56402D602}" presName="sibTrans" presStyleLbl="sibTrans2D1" presStyleIdx="3" presStyleCnt="11"/>
      <dgm:spPr/>
    </dgm:pt>
    <dgm:pt modelId="{9226AA55-42F3-4CB2-9E73-0B9A5BB4A177}" type="pres">
      <dgm:prSet presAssocID="{76C09287-7BED-47E4-956E-C3E56402D602}" presName="connectorText" presStyleLbl="sibTrans2D1" presStyleIdx="3" presStyleCnt="11"/>
      <dgm:spPr/>
    </dgm:pt>
    <dgm:pt modelId="{427BFE2E-0D75-4567-9EFB-3F327D48DE59}" type="pres">
      <dgm:prSet presAssocID="{7A78CD6E-AAEB-4486-826E-FB066A36A325}" presName="node" presStyleLbl="node1" presStyleIdx="4" presStyleCnt="12">
        <dgm:presLayoutVars>
          <dgm:bulletEnabled val="1"/>
        </dgm:presLayoutVars>
      </dgm:prSet>
      <dgm:spPr/>
    </dgm:pt>
    <dgm:pt modelId="{12C95C02-C0A2-47AC-BA90-CEBF04B87819}" type="pres">
      <dgm:prSet presAssocID="{4C15CDD1-F96A-47D9-A99A-2BAC1BB6A0BE}" presName="sibTrans" presStyleLbl="sibTrans2D1" presStyleIdx="4" presStyleCnt="11"/>
      <dgm:spPr/>
    </dgm:pt>
    <dgm:pt modelId="{90BBF97D-304F-49D6-B25F-F7EACB220551}" type="pres">
      <dgm:prSet presAssocID="{4C15CDD1-F96A-47D9-A99A-2BAC1BB6A0BE}" presName="connectorText" presStyleLbl="sibTrans2D1" presStyleIdx="4" presStyleCnt="11"/>
      <dgm:spPr/>
    </dgm:pt>
    <dgm:pt modelId="{EE2EA4DD-20AC-4D95-9A7F-FE8AB6CFF068}" type="pres">
      <dgm:prSet presAssocID="{3A2A5DFE-EEC7-49CB-ADE3-240075A851CB}" presName="node" presStyleLbl="node1" presStyleIdx="5" presStyleCnt="12">
        <dgm:presLayoutVars>
          <dgm:bulletEnabled val="1"/>
        </dgm:presLayoutVars>
      </dgm:prSet>
      <dgm:spPr/>
    </dgm:pt>
    <dgm:pt modelId="{0BF9537E-0610-49C5-A1AE-1F0E225B19D5}" type="pres">
      <dgm:prSet presAssocID="{8241CAC7-6629-4F0E-A3CB-12532D1018D0}" presName="sibTrans" presStyleLbl="sibTrans2D1" presStyleIdx="5" presStyleCnt="11"/>
      <dgm:spPr/>
    </dgm:pt>
    <dgm:pt modelId="{F44E9949-FA5E-46FE-BEC5-2EADE4318313}" type="pres">
      <dgm:prSet presAssocID="{8241CAC7-6629-4F0E-A3CB-12532D1018D0}" presName="connectorText" presStyleLbl="sibTrans2D1" presStyleIdx="5" presStyleCnt="11"/>
      <dgm:spPr/>
    </dgm:pt>
    <dgm:pt modelId="{BEB291EC-C46D-4313-8940-360B1E1928F2}" type="pres">
      <dgm:prSet presAssocID="{63FC6BED-32A8-4A6B-BAE3-E43906FFC60C}" presName="node" presStyleLbl="node1" presStyleIdx="6" presStyleCnt="12">
        <dgm:presLayoutVars>
          <dgm:bulletEnabled val="1"/>
        </dgm:presLayoutVars>
      </dgm:prSet>
      <dgm:spPr/>
    </dgm:pt>
    <dgm:pt modelId="{FFF8A2F8-1736-4DBD-B909-981F3924F238}" type="pres">
      <dgm:prSet presAssocID="{AB940355-5A31-478D-A248-6EC2C3C34E4E}" presName="sibTrans" presStyleLbl="sibTrans2D1" presStyleIdx="6" presStyleCnt="11"/>
      <dgm:spPr/>
    </dgm:pt>
    <dgm:pt modelId="{49184662-4EBC-4AA3-A99B-AD747930B443}" type="pres">
      <dgm:prSet presAssocID="{AB940355-5A31-478D-A248-6EC2C3C34E4E}" presName="connectorText" presStyleLbl="sibTrans2D1" presStyleIdx="6" presStyleCnt="11"/>
      <dgm:spPr/>
    </dgm:pt>
    <dgm:pt modelId="{2273DB64-6251-43B7-AC94-DAD650E9C505}" type="pres">
      <dgm:prSet presAssocID="{16AB6C58-C79C-4CA5-8A1F-478496668BEF}" presName="node" presStyleLbl="node1" presStyleIdx="7" presStyleCnt="12">
        <dgm:presLayoutVars>
          <dgm:bulletEnabled val="1"/>
        </dgm:presLayoutVars>
      </dgm:prSet>
      <dgm:spPr/>
    </dgm:pt>
    <dgm:pt modelId="{177CF72B-80E0-4EFB-91AF-57EB672611E7}" type="pres">
      <dgm:prSet presAssocID="{29356BBD-2E92-4390-8F31-C0ED7EE1C904}" presName="sibTrans" presStyleLbl="sibTrans2D1" presStyleIdx="7" presStyleCnt="11"/>
      <dgm:spPr/>
    </dgm:pt>
    <dgm:pt modelId="{98D5CBE1-0CF3-4405-A3A7-6FB8B30C51E1}" type="pres">
      <dgm:prSet presAssocID="{29356BBD-2E92-4390-8F31-C0ED7EE1C904}" presName="connectorText" presStyleLbl="sibTrans2D1" presStyleIdx="7" presStyleCnt="11"/>
      <dgm:spPr/>
    </dgm:pt>
    <dgm:pt modelId="{BC586A08-3A28-4CA9-A327-AB37B5B88ABD}" type="pres">
      <dgm:prSet presAssocID="{77A9DEC6-9B89-4BDA-A840-535432656D5C}" presName="node" presStyleLbl="node1" presStyleIdx="8" presStyleCnt="12">
        <dgm:presLayoutVars>
          <dgm:bulletEnabled val="1"/>
        </dgm:presLayoutVars>
      </dgm:prSet>
      <dgm:spPr/>
    </dgm:pt>
    <dgm:pt modelId="{2E1238D0-F06C-409D-A4F4-FB626851EDA0}" type="pres">
      <dgm:prSet presAssocID="{AD84C55C-C169-4218-AC49-C0B23448C109}" presName="sibTrans" presStyleLbl="sibTrans2D1" presStyleIdx="8" presStyleCnt="11"/>
      <dgm:spPr/>
    </dgm:pt>
    <dgm:pt modelId="{5EDD78DB-D49D-4A39-A5DB-61FD5137FA73}" type="pres">
      <dgm:prSet presAssocID="{AD84C55C-C169-4218-AC49-C0B23448C109}" presName="connectorText" presStyleLbl="sibTrans2D1" presStyleIdx="8" presStyleCnt="11"/>
      <dgm:spPr/>
    </dgm:pt>
    <dgm:pt modelId="{19733390-DA22-4744-8028-A37D47D8FDB3}" type="pres">
      <dgm:prSet presAssocID="{D64C3F54-FF7D-4D9E-AB3C-1ED670F0FD29}" presName="node" presStyleLbl="node1" presStyleIdx="9" presStyleCnt="12">
        <dgm:presLayoutVars>
          <dgm:bulletEnabled val="1"/>
        </dgm:presLayoutVars>
      </dgm:prSet>
      <dgm:spPr/>
    </dgm:pt>
    <dgm:pt modelId="{3B64B86F-B332-4363-94C0-031D4030A6D7}" type="pres">
      <dgm:prSet presAssocID="{18499C87-D55D-47D1-8C19-0307F8D98024}" presName="sibTrans" presStyleLbl="sibTrans2D1" presStyleIdx="9" presStyleCnt="11"/>
      <dgm:spPr/>
    </dgm:pt>
    <dgm:pt modelId="{ED00C652-2977-42A9-A152-AF6983BDE5AA}" type="pres">
      <dgm:prSet presAssocID="{18499C87-D55D-47D1-8C19-0307F8D98024}" presName="connectorText" presStyleLbl="sibTrans2D1" presStyleIdx="9" presStyleCnt="11"/>
      <dgm:spPr/>
    </dgm:pt>
    <dgm:pt modelId="{5731DB22-F711-4314-A7E0-44A53248DDD8}" type="pres">
      <dgm:prSet presAssocID="{2972638B-4E01-4555-A692-09DF003D4682}" presName="node" presStyleLbl="node1" presStyleIdx="10" presStyleCnt="12">
        <dgm:presLayoutVars>
          <dgm:bulletEnabled val="1"/>
        </dgm:presLayoutVars>
      </dgm:prSet>
      <dgm:spPr/>
    </dgm:pt>
    <dgm:pt modelId="{B65DED9C-F17D-4FA7-8952-FA36B0BBDF34}" type="pres">
      <dgm:prSet presAssocID="{CD7BF909-0F6D-462F-9C30-0DC70057C0E7}" presName="sibTrans" presStyleLbl="sibTrans2D1" presStyleIdx="10" presStyleCnt="11"/>
      <dgm:spPr/>
    </dgm:pt>
    <dgm:pt modelId="{6A1DD6FE-A6BC-4DE7-8A6F-AF90C5434527}" type="pres">
      <dgm:prSet presAssocID="{CD7BF909-0F6D-462F-9C30-0DC70057C0E7}" presName="connectorText" presStyleLbl="sibTrans2D1" presStyleIdx="10" presStyleCnt="11"/>
      <dgm:spPr/>
    </dgm:pt>
    <dgm:pt modelId="{182DFBB3-FECB-4DEF-AEBA-D7E301383E05}" type="pres">
      <dgm:prSet presAssocID="{FF72263B-CA97-4C75-949A-07A56309CB1A}" presName="node" presStyleLbl="node1" presStyleIdx="11" presStyleCnt="12">
        <dgm:presLayoutVars>
          <dgm:bulletEnabled val="1"/>
        </dgm:presLayoutVars>
      </dgm:prSet>
      <dgm:spPr/>
    </dgm:pt>
  </dgm:ptLst>
  <dgm:cxnLst>
    <dgm:cxn modelId="{64C26102-7717-4274-A299-3395018579BD}" type="presOf" srcId="{3F6FBA8D-87D6-4CC9-9FBB-1B3FD95474D0}" destId="{5D1057DA-E27D-466D-BE0C-447DC32B63E9}" srcOrd="0" destOrd="0" presId="urn:microsoft.com/office/officeart/2005/8/layout/process1"/>
    <dgm:cxn modelId="{DCB4D50B-6BEF-46E3-9C01-6D4F02E6F4F2}" type="presOf" srcId="{CD7BF909-0F6D-462F-9C30-0DC70057C0E7}" destId="{B65DED9C-F17D-4FA7-8952-FA36B0BBDF34}" srcOrd="0" destOrd="0" presId="urn:microsoft.com/office/officeart/2005/8/layout/process1"/>
    <dgm:cxn modelId="{B1859A0C-3E61-4AF2-B5B0-97CD1A7CC3A3}" type="presOf" srcId="{7A78CD6E-AAEB-4486-826E-FB066A36A325}" destId="{427BFE2E-0D75-4567-9EFB-3F327D48DE59}" srcOrd="0" destOrd="0" presId="urn:microsoft.com/office/officeart/2005/8/layout/process1"/>
    <dgm:cxn modelId="{033F8B14-4187-4358-B921-94ED79BFBA1D}" srcId="{243C3D0A-7D98-4180-A3B4-1560233DF929}" destId="{3F6FBA8D-87D6-4CC9-9FBB-1B3FD95474D0}" srcOrd="3" destOrd="0" parTransId="{7AEEB27B-B7F9-4F81-A966-75DBAA0ACAC4}" sibTransId="{76C09287-7BED-47E4-956E-C3E56402D602}"/>
    <dgm:cxn modelId="{E276931D-A8BF-422C-9448-100A0B505D36}" type="presOf" srcId="{18499C87-D55D-47D1-8C19-0307F8D98024}" destId="{ED00C652-2977-42A9-A152-AF6983BDE5AA}" srcOrd="1" destOrd="0" presId="urn:microsoft.com/office/officeart/2005/8/layout/process1"/>
    <dgm:cxn modelId="{ADBDC322-9232-4786-B832-AFD66A3B88B5}" type="presOf" srcId="{AB940355-5A31-478D-A248-6EC2C3C34E4E}" destId="{49184662-4EBC-4AA3-A99B-AD747930B443}" srcOrd="1" destOrd="0" presId="urn:microsoft.com/office/officeart/2005/8/layout/process1"/>
    <dgm:cxn modelId="{190BD52E-B276-4141-BDAF-CF1D811109BC}" type="presOf" srcId="{76C09287-7BED-47E4-956E-C3E56402D602}" destId="{9226AA55-42F3-4CB2-9E73-0B9A5BB4A177}" srcOrd="1" destOrd="0" presId="urn:microsoft.com/office/officeart/2005/8/layout/process1"/>
    <dgm:cxn modelId="{DA5F6032-EEBF-4C20-A613-6E175CCF527E}" type="presOf" srcId="{AD84C55C-C169-4218-AC49-C0B23448C109}" destId="{2E1238D0-F06C-409D-A4F4-FB626851EDA0}" srcOrd="0" destOrd="0" presId="urn:microsoft.com/office/officeart/2005/8/layout/process1"/>
    <dgm:cxn modelId="{0C81A932-1BF1-4C8A-9B3C-3F5FA422F27F}" type="presOf" srcId="{79A9CB7D-EAEF-46E1-BC16-543192985780}" destId="{47A32D08-CC66-4749-8796-868943C3BE81}" srcOrd="0" destOrd="0" presId="urn:microsoft.com/office/officeart/2005/8/layout/process1"/>
    <dgm:cxn modelId="{4BBB7033-28F9-41FD-9871-6C9FE2C48E12}" srcId="{243C3D0A-7D98-4180-A3B4-1560233DF929}" destId="{79A9CB7D-EAEF-46E1-BC16-543192985780}" srcOrd="1" destOrd="0" parTransId="{0D3F2ED0-5F30-4CBA-8995-0ABE2A4D88F6}" sibTransId="{378CDD2F-026B-4BF0-8B74-632E638B4C99}"/>
    <dgm:cxn modelId="{FE852635-BF3C-44CE-B1C6-EBDABCEDD407}" type="presOf" srcId="{398DFA29-C656-44E7-8A3A-989521F575EE}" destId="{63274211-188E-48DE-991B-69EFE5E32EAC}" srcOrd="0" destOrd="0" presId="urn:microsoft.com/office/officeart/2005/8/layout/process1"/>
    <dgm:cxn modelId="{B18C3E3F-B251-40AF-9724-18755A83A05C}" srcId="{243C3D0A-7D98-4180-A3B4-1560233DF929}" destId="{16AB6C58-C79C-4CA5-8A1F-478496668BEF}" srcOrd="7" destOrd="0" parTransId="{AF022476-D6E1-40DE-9ABD-9B9DFBDFFE13}" sibTransId="{29356BBD-2E92-4390-8F31-C0ED7EE1C904}"/>
    <dgm:cxn modelId="{FB7FCC5C-F1B9-4EC1-9657-06FE7376E6C1}" type="presOf" srcId="{8241CAC7-6629-4F0E-A3CB-12532D1018D0}" destId="{0BF9537E-0610-49C5-A1AE-1F0E225B19D5}" srcOrd="0" destOrd="0" presId="urn:microsoft.com/office/officeart/2005/8/layout/process1"/>
    <dgm:cxn modelId="{E51EFA62-95A7-41F8-AC91-49592930460B}" type="presOf" srcId="{17076A7B-9303-4E36-9A59-FA16BFA91AF9}" destId="{9E3E49B1-BA98-4473-88AE-9B4503E9F19D}" srcOrd="0" destOrd="0" presId="urn:microsoft.com/office/officeart/2005/8/layout/process1"/>
    <dgm:cxn modelId="{342A1063-B10F-466B-8D71-51DE1BE2C5D3}" type="presOf" srcId="{D64C3F54-FF7D-4D9E-AB3C-1ED670F0FD29}" destId="{19733390-DA22-4744-8028-A37D47D8FDB3}" srcOrd="0" destOrd="0" presId="urn:microsoft.com/office/officeart/2005/8/layout/process1"/>
    <dgm:cxn modelId="{68E94E63-6A1A-4D92-9D9F-6F4A2AB52A20}" type="presOf" srcId="{2972638B-4E01-4555-A692-09DF003D4682}" destId="{5731DB22-F711-4314-A7E0-44A53248DDD8}" srcOrd="0" destOrd="0" presId="urn:microsoft.com/office/officeart/2005/8/layout/process1"/>
    <dgm:cxn modelId="{71140665-6C0A-414E-BF00-873C56E79A28}" type="presOf" srcId="{F4968799-61BA-4119-8299-2562661FF48B}" destId="{79451DBD-A21A-47CB-AB68-CE628A33FDFE}" srcOrd="0" destOrd="0" presId="urn:microsoft.com/office/officeart/2005/8/layout/process1"/>
    <dgm:cxn modelId="{7B20C747-60D9-446F-96C0-38D06CE05147}" type="presOf" srcId="{243C3D0A-7D98-4180-A3B4-1560233DF929}" destId="{735FCF02-CB21-4833-8433-43EA53966A16}" srcOrd="0" destOrd="0" presId="urn:microsoft.com/office/officeart/2005/8/layout/process1"/>
    <dgm:cxn modelId="{320CD948-46CB-4BD9-80CD-4BCBC83976FB}" srcId="{243C3D0A-7D98-4180-A3B4-1560233DF929}" destId="{63FC6BED-32A8-4A6B-BAE3-E43906FFC60C}" srcOrd="6" destOrd="0" parTransId="{5B54856A-7956-42FB-B1E1-0D360CA25415}" sibTransId="{AB940355-5A31-478D-A248-6EC2C3C34E4E}"/>
    <dgm:cxn modelId="{643BF649-598B-45DA-9176-A811D1F3E10F}" type="presOf" srcId="{CD7BF909-0F6D-462F-9C30-0DC70057C0E7}" destId="{6A1DD6FE-A6BC-4DE7-8A6F-AF90C5434527}" srcOrd="1" destOrd="0" presId="urn:microsoft.com/office/officeart/2005/8/layout/process1"/>
    <dgm:cxn modelId="{1FDF694A-08DF-46E0-BEAB-D9FFA2BE3C23}" type="presOf" srcId="{76C09287-7BED-47E4-956E-C3E56402D602}" destId="{4F720569-0707-40F8-BD49-C5E66DFAEB19}" srcOrd="0" destOrd="0" presId="urn:microsoft.com/office/officeart/2005/8/layout/process1"/>
    <dgm:cxn modelId="{7AA0F86B-F7D3-4E1B-AB08-E837C2F05559}" srcId="{243C3D0A-7D98-4180-A3B4-1560233DF929}" destId="{3A2A5DFE-EEC7-49CB-ADE3-240075A851CB}" srcOrd="5" destOrd="0" parTransId="{FDF0E7DA-E3E2-472F-A400-25ED04901BF9}" sibTransId="{8241CAC7-6629-4F0E-A3CB-12532D1018D0}"/>
    <dgm:cxn modelId="{49EA724C-1FA5-443A-A86D-B92F41946EC7}" type="presOf" srcId="{18499C87-D55D-47D1-8C19-0307F8D98024}" destId="{3B64B86F-B332-4363-94C0-031D4030A6D7}" srcOrd="0" destOrd="0" presId="urn:microsoft.com/office/officeart/2005/8/layout/process1"/>
    <dgm:cxn modelId="{88DE6D70-80F8-4F80-9DF7-89162903C367}" type="presOf" srcId="{398DFA29-C656-44E7-8A3A-989521F575EE}" destId="{BEB654BB-0BE1-41B3-A9E5-EFEF2E3E9DB1}" srcOrd="1" destOrd="0" presId="urn:microsoft.com/office/officeart/2005/8/layout/process1"/>
    <dgm:cxn modelId="{60608E73-9AC2-422D-BE68-D7CB3F890E19}" type="presOf" srcId="{378CDD2F-026B-4BF0-8B74-632E638B4C99}" destId="{A1243B6D-C70B-4CF7-BE83-10BD6591822B}" srcOrd="1" destOrd="0" presId="urn:microsoft.com/office/officeart/2005/8/layout/process1"/>
    <dgm:cxn modelId="{DA2DE976-A7D8-4630-B96D-565C03B1460D}" type="presOf" srcId="{29356BBD-2E92-4390-8F31-C0ED7EE1C904}" destId="{177CF72B-80E0-4EFB-91AF-57EB672611E7}" srcOrd="0" destOrd="0" presId="urn:microsoft.com/office/officeart/2005/8/layout/process1"/>
    <dgm:cxn modelId="{6236997E-4F4D-4488-80EA-5C45DE11E59F}" type="presOf" srcId="{F4968799-61BA-4119-8299-2562661FF48B}" destId="{1F2DF3D4-FBFD-4C32-9A98-D676283FE71C}" srcOrd="1" destOrd="0" presId="urn:microsoft.com/office/officeart/2005/8/layout/process1"/>
    <dgm:cxn modelId="{FD60AF81-D5A6-446B-B86D-7CAF89118FD3}" type="presOf" srcId="{77A9DEC6-9B89-4BDA-A840-535432656D5C}" destId="{BC586A08-3A28-4CA9-A327-AB37B5B88ABD}" srcOrd="0" destOrd="0" presId="urn:microsoft.com/office/officeart/2005/8/layout/process1"/>
    <dgm:cxn modelId="{96A40583-8CA9-4875-8032-05F5B7FA9528}" type="presOf" srcId="{378CDD2F-026B-4BF0-8B74-632E638B4C99}" destId="{7A52F585-6E2D-4A4E-9C53-46C354EF44BF}" srcOrd="0" destOrd="0" presId="urn:microsoft.com/office/officeart/2005/8/layout/process1"/>
    <dgm:cxn modelId="{3B6BDC8D-058C-4C23-89E6-745A4A901B97}" srcId="{243C3D0A-7D98-4180-A3B4-1560233DF929}" destId="{BE226936-B626-4698-92F4-67BA6C303380}" srcOrd="2" destOrd="0" parTransId="{2A81565A-A7B3-4946-BD74-6F2048F5EC1E}" sibTransId="{F4968799-61BA-4119-8299-2562661FF48B}"/>
    <dgm:cxn modelId="{27376F94-D90C-47DF-B77A-A89C2B235C83}" type="presOf" srcId="{AB940355-5A31-478D-A248-6EC2C3C34E4E}" destId="{FFF8A2F8-1736-4DBD-B909-981F3924F238}" srcOrd="0" destOrd="0" presId="urn:microsoft.com/office/officeart/2005/8/layout/process1"/>
    <dgm:cxn modelId="{C6CC9199-D96F-472B-82D7-1518D3ECDEEF}" type="presOf" srcId="{3A2A5DFE-EEC7-49CB-ADE3-240075A851CB}" destId="{EE2EA4DD-20AC-4D95-9A7F-FE8AB6CFF068}" srcOrd="0" destOrd="0" presId="urn:microsoft.com/office/officeart/2005/8/layout/process1"/>
    <dgm:cxn modelId="{71C2F999-232D-494B-828B-E05CD32E7C86}" srcId="{243C3D0A-7D98-4180-A3B4-1560233DF929}" destId="{FF72263B-CA97-4C75-949A-07A56309CB1A}" srcOrd="11" destOrd="0" parTransId="{5A027577-1515-4DE4-A022-433E9FA36FB8}" sibTransId="{E52B29A0-9985-4499-BCDE-C241FBA195A5}"/>
    <dgm:cxn modelId="{DB58A79B-C359-4E77-A226-F4FE3AEEFE08}" srcId="{243C3D0A-7D98-4180-A3B4-1560233DF929}" destId="{17076A7B-9303-4E36-9A59-FA16BFA91AF9}" srcOrd="0" destOrd="0" parTransId="{4F027943-46EB-4A97-B754-F823C91913B4}" sibTransId="{398DFA29-C656-44E7-8A3A-989521F575EE}"/>
    <dgm:cxn modelId="{444404A5-D35E-4147-A497-1B7C891F20D1}" srcId="{243C3D0A-7D98-4180-A3B4-1560233DF929}" destId="{7A78CD6E-AAEB-4486-826E-FB066A36A325}" srcOrd="4" destOrd="0" parTransId="{15067ED7-3260-4177-8E40-A40657B734F9}" sibTransId="{4C15CDD1-F96A-47D9-A99A-2BAC1BB6A0BE}"/>
    <dgm:cxn modelId="{D6E8DFAD-982E-4BB0-9FFA-F62D253CEE43}" type="presOf" srcId="{FF72263B-CA97-4C75-949A-07A56309CB1A}" destId="{182DFBB3-FECB-4DEF-AEBA-D7E301383E05}" srcOrd="0" destOrd="0" presId="urn:microsoft.com/office/officeart/2005/8/layout/process1"/>
    <dgm:cxn modelId="{5E81ACB3-A12D-4E8E-8CC3-B794FA8DF299}" type="presOf" srcId="{16AB6C58-C79C-4CA5-8A1F-478496668BEF}" destId="{2273DB64-6251-43B7-AC94-DAD650E9C505}" srcOrd="0" destOrd="0" presId="urn:microsoft.com/office/officeart/2005/8/layout/process1"/>
    <dgm:cxn modelId="{08964EBF-6F4F-44F8-B2A1-D5C546B5B614}" type="presOf" srcId="{29356BBD-2E92-4390-8F31-C0ED7EE1C904}" destId="{98D5CBE1-0CF3-4405-A3A7-6FB8B30C51E1}" srcOrd="1" destOrd="0" presId="urn:microsoft.com/office/officeart/2005/8/layout/process1"/>
    <dgm:cxn modelId="{23C487C4-4C83-4FC9-8502-3E849D9A4DB1}" srcId="{243C3D0A-7D98-4180-A3B4-1560233DF929}" destId="{77A9DEC6-9B89-4BDA-A840-535432656D5C}" srcOrd="8" destOrd="0" parTransId="{45D455FA-CD57-437C-B9AB-D4034B912FBD}" sibTransId="{AD84C55C-C169-4218-AC49-C0B23448C109}"/>
    <dgm:cxn modelId="{B45429C6-B165-496B-860C-FDECABBBFE0E}" type="presOf" srcId="{63FC6BED-32A8-4A6B-BAE3-E43906FFC60C}" destId="{BEB291EC-C46D-4313-8940-360B1E1928F2}" srcOrd="0" destOrd="0" presId="urn:microsoft.com/office/officeart/2005/8/layout/process1"/>
    <dgm:cxn modelId="{9C6572C8-2C0C-4644-AA09-E3A665768E7D}" srcId="{243C3D0A-7D98-4180-A3B4-1560233DF929}" destId="{D64C3F54-FF7D-4D9E-AB3C-1ED670F0FD29}" srcOrd="9" destOrd="0" parTransId="{BF3434FA-67D1-4712-AD51-BB53A1551072}" sibTransId="{18499C87-D55D-47D1-8C19-0307F8D98024}"/>
    <dgm:cxn modelId="{9C814ACA-EC0B-4715-98F1-EB8865EE3911}" srcId="{243C3D0A-7D98-4180-A3B4-1560233DF929}" destId="{2972638B-4E01-4555-A692-09DF003D4682}" srcOrd="10" destOrd="0" parTransId="{67D4C22F-A159-4CB2-9CDE-4AEBAFFB62F4}" sibTransId="{CD7BF909-0F6D-462F-9C30-0DC70057C0E7}"/>
    <dgm:cxn modelId="{9353B6CA-63B4-4F7B-A901-11A4B60C26A5}" type="presOf" srcId="{4C15CDD1-F96A-47D9-A99A-2BAC1BB6A0BE}" destId="{90BBF97D-304F-49D6-B25F-F7EACB220551}" srcOrd="1" destOrd="0" presId="urn:microsoft.com/office/officeart/2005/8/layout/process1"/>
    <dgm:cxn modelId="{75B463E0-47FA-4856-81C0-392CCFCFC03C}" type="presOf" srcId="{4C15CDD1-F96A-47D9-A99A-2BAC1BB6A0BE}" destId="{12C95C02-C0A2-47AC-BA90-CEBF04B87819}" srcOrd="0" destOrd="0" presId="urn:microsoft.com/office/officeart/2005/8/layout/process1"/>
    <dgm:cxn modelId="{7EB9F3ED-1426-48C1-8FD9-5AC1A0051CBA}" type="presOf" srcId="{AD84C55C-C169-4218-AC49-C0B23448C109}" destId="{5EDD78DB-D49D-4A39-A5DB-61FD5137FA73}" srcOrd="1" destOrd="0" presId="urn:microsoft.com/office/officeart/2005/8/layout/process1"/>
    <dgm:cxn modelId="{3F0C73FA-CF2C-460B-B70D-D6968BFA7C02}" type="presOf" srcId="{8241CAC7-6629-4F0E-A3CB-12532D1018D0}" destId="{F44E9949-FA5E-46FE-BEC5-2EADE4318313}" srcOrd="1" destOrd="0" presId="urn:microsoft.com/office/officeart/2005/8/layout/process1"/>
    <dgm:cxn modelId="{216EAEFE-A41F-4BB8-8A72-E5382F54FEEB}" type="presOf" srcId="{BE226936-B626-4698-92F4-67BA6C303380}" destId="{3573541F-B270-48CC-B845-AF241ADFAC22}" srcOrd="0" destOrd="0" presId="urn:microsoft.com/office/officeart/2005/8/layout/process1"/>
    <dgm:cxn modelId="{32D4E6E3-AB34-40FA-99D8-6369651E9D9C}" type="presParOf" srcId="{735FCF02-CB21-4833-8433-43EA53966A16}" destId="{9E3E49B1-BA98-4473-88AE-9B4503E9F19D}" srcOrd="0" destOrd="0" presId="urn:microsoft.com/office/officeart/2005/8/layout/process1"/>
    <dgm:cxn modelId="{785C896F-5B95-4B67-B45F-DD9C07E6B6BD}" type="presParOf" srcId="{735FCF02-CB21-4833-8433-43EA53966A16}" destId="{63274211-188E-48DE-991B-69EFE5E32EAC}" srcOrd="1" destOrd="0" presId="urn:microsoft.com/office/officeart/2005/8/layout/process1"/>
    <dgm:cxn modelId="{9CC44D97-C075-4CAC-A937-F6B0E6CBE80D}" type="presParOf" srcId="{63274211-188E-48DE-991B-69EFE5E32EAC}" destId="{BEB654BB-0BE1-41B3-A9E5-EFEF2E3E9DB1}" srcOrd="0" destOrd="0" presId="urn:microsoft.com/office/officeart/2005/8/layout/process1"/>
    <dgm:cxn modelId="{A20B2674-5C03-40C5-B79D-8A2134F58E60}" type="presParOf" srcId="{735FCF02-CB21-4833-8433-43EA53966A16}" destId="{47A32D08-CC66-4749-8796-868943C3BE81}" srcOrd="2" destOrd="0" presId="urn:microsoft.com/office/officeart/2005/8/layout/process1"/>
    <dgm:cxn modelId="{6C8FC28D-73FD-4FF7-AEE5-01CDE499FE59}" type="presParOf" srcId="{735FCF02-CB21-4833-8433-43EA53966A16}" destId="{7A52F585-6E2D-4A4E-9C53-46C354EF44BF}" srcOrd="3" destOrd="0" presId="urn:microsoft.com/office/officeart/2005/8/layout/process1"/>
    <dgm:cxn modelId="{01165F08-A59B-4D61-B60E-91EE78BA79CB}" type="presParOf" srcId="{7A52F585-6E2D-4A4E-9C53-46C354EF44BF}" destId="{A1243B6D-C70B-4CF7-BE83-10BD6591822B}" srcOrd="0" destOrd="0" presId="urn:microsoft.com/office/officeart/2005/8/layout/process1"/>
    <dgm:cxn modelId="{9E5BA6AF-9C02-4F41-81BC-3C0A19C7F931}" type="presParOf" srcId="{735FCF02-CB21-4833-8433-43EA53966A16}" destId="{3573541F-B270-48CC-B845-AF241ADFAC22}" srcOrd="4" destOrd="0" presId="urn:microsoft.com/office/officeart/2005/8/layout/process1"/>
    <dgm:cxn modelId="{AB871139-566A-45C9-8AEE-F40CA6005E3D}" type="presParOf" srcId="{735FCF02-CB21-4833-8433-43EA53966A16}" destId="{79451DBD-A21A-47CB-AB68-CE628A33FDFE}" srcOrd="5" destOrd="0" presId="urn:microsoft.com/office/officeart/2005/8/layout/process1"/>
    <dgm:cxn modelId="{FBC0C7BE-FB0C-4E79-A00E-2896C520388F}" type="presParOf" srcId="{79451DBD-A21A-47CB-AB68-CE628A33FDFE}" destId="{1F2DF3D4-FBFD-4C32-9A98-D676283FE71C}" srcOrd="0" destOrd="0" presId="urn:microsoft.com/office/officeart/2005/8/layout/process1"/>
    <dgm:cxn modelId="{F8D81861-F170-43D6-94BD-A8D04013A080}" type="presParOf" srcId="{735FCF02-CB21-4833-8433-43EA53966A16}" destId="{5D1057DA-E27D-466D-BE0C-447DC32B63E9}" srcOrd="6" destOrd="0" presId="urn:microsoft.com/office/officeart/2005/8/layout/process1"/>
    <dgm:cxn modelId="{DE49A199-1268-485E-82FD-AD0B5ABE939C}" type="presParOf" srcId="{735FCF02-CB21-4833-8433-43EA53966A16}" destId="{4F720569-0707-40F8-BD49-C5E66DFAEB19}" srcOrd="7" destOrd="0" presId="urn:microsoft.com/office/officeart/2005/8/layout/process1"/>
    <dgm:cxn modelId="{C3056A8A-9613-4A45-80F4-0BC539C5EEC3}" type="presParOf" srcId="{4F720569-0707-40F8-BD49-C5E66DFAEB19}" destId="{9226AA55-42F3-4CB2-9E73-0B9A5BB4A177}" srcOrd="0" destOrd="0" presId="urn:microsoft.com/office/officeart/2005/8/layout/process1"/>
    <dgm:cxn modelId="{386CE2D7-B305-404A-81E7-F037182CAC2D}" type="presParOf" srcId="{735FCF02-CB21-4833-8433-43EA53966A16}" destId="{427BFE2E-0D75-4567-9EFB-3F327D48DE59}" srcOrd="8" destOrd="0" presId="urn:microsoft.com/office/officeart/2005/8/layout/process1"/>
    <dgm:cxn modelId="{0477A20C-6932-4035-9A51-02205C41A4E9}" type="presParOf" srcId="{735FCF02-CB21-4833-8433-43EA53966A16}" destId="{12C95C02-C0A2-47AC-BA90-CEBF04B87819}" srcOrd="9" destOrd="0" presId="urn:microsoft.com/office/officeart/2005/8/layout/process1"/>
    <dgm:cxn modelId="{70B3A789-4DB0-4679-8D31-A732D92DDE89}" type="presParOf" srcId="{12C95C02-C0A2-47AC-BA90-CEBF04B87819}" destId="{90BBF97D-304F-49D6-B25F-F7EACB220551}" srcOrd="0" destOrd="0" presId="urn:microsoft.com/office/officeart/2005/8/layout/process1"/>
    <dgm:cxn modelId="{0FDE61E6-5F99-450E-AB28-12BD2F4FAB05}" type="presParOf" srcId="{735FCF02-CB21-4833-8433-43EA53966A16}" destId="{EE2EA4DD-20AC-4D95-9A7F-FE8AB6CFF068}" srcOrd="10" destOrd="0" presId="urn:microsoft.com/office/officeart/2005/8/layout/process1"/>
    <dgm:cxn modelId="{4ADDC6D5-D4FA-4ACF-BF05-A75DA66BAE03}" type="presParOf" srcId="{735FCF02-CB21-4833-8433-43EA53966A16}" destId="{0BF9537E-0610-49C5-A1AE-1F0E225B19D5}" srcOrd="11" destOrd="0" presId="urn:microsoft.com/office/officeart/2005/8/layout/process1"/>
    <dgm:cxn modelId="{9D1BF704-A61C-4E54-B0B0-98C861854D7D}" type="presParOf" srcId="{0BF9537E-0610-49C5-A1AE-1F0E225B19D5}" destId="{F44E9949-FA5E-46FE-BEC5-2EADE4318313}" srcOrd="0" destOrd="0" presId="urn:microsoft.com/office/officeart/2005/8/layout/process1"/>
    <dgm:cxn modelId="{2A211526-FB24-43D2-93C6-E8F76A6D51E2}" type="presParOf" srcId="{735FCF02-CB21-4833-8433-43EA53966A16}" destId="{BEB291EC-C46D-4313-8940-360B1E1928F2}" srcOrd="12" destOrd="0" presId="urn:microsoft.com/office/officeart/2005/8/layout/process1"/>
    <dgm:cxn modelId="{76B53B9E-221C-44AE-A54D-159DED193C68}" type="presParOf" srcId="{735FCF02-CB21-4833-8433-43EA53966A16}" destId="{FFF8A2F8-1736-4DBD-B909-981F3924F238}" srcOrd="13" destOrd="0" presId="urn:microsoft.com/office/officeart/2005/8/layout/process1"/>
    <dgm:cxn modelId="{920AC33B-A852-4E64-BDB6-757F9F67F361}" type="presParOf" srcId="{FFF8A2F8-1736-4DBD-B909-981F3924F238}" destId="{49184662-4EBC-4AA3-A99B-AD747930B443}" srcOrd="0" destOrd="0" presId="urn:microsoft.com/office/officeart/2005/8/layout/process1"/>
    <dgm:cxn modelId="{981EF41F-F7B0-4EB0-826B-F34CC2EEF6D2}" type="presParOf" srcId="{735FCF02-CB21-4833-8433-43EA53966A16}" destId="{2273DB64-6251-43B7-AC94-DAD650E9C505}" srcOrd="14" destOrd="0" presId="urn:microsoft.com/office/officeart/2005/8/layout/process1"/>
    <dgm:cxn modelId="{6F5CDD38-E490-4E19-B83E-D4A7599BD6BF}" type="presParOf" srcId="{735FCF02-CB21-4833-8433-43EA53966A16}" destId="{177CF72B-80E0-4EFB-91AF-57EB672611E7}" srcOrd="15" destOrd="0" presId="urn:microsoft.com/office/officeart/2005/8/layout/process1"/>
    <dgm:cxn modelId="{B0F1F1F3-AC1C-4581-8103-A0CD48347E2A}" type="presParOf" srcId="{177CF72B-80E0-4EFB-91AF-57EB672611E7}" destId="{98D5CBE1-0CF3-4405-A3A7-6FB8B30C51E1}" srcOrd="0" destOrd="0" presId="urn:microsoft.com/office/officeart/2005/8/layout/process1"/>
    <dgm:cxn modelId="{597D19CB-80BA-45F1-9D4C-715D6EF89B3B}" type="presParOf" srcId="{735FCF02-CB21-4833-8433-43EA53966A16}" destId="{BC586A08-3A28-4CA9-A327-AB37B5B88ABD}" srcOrd="16" destOrd="0" presId="urn:microsoft.com/office/officeart/2005/8/layout/process1"/>
    <dgm:cxn modelId="{81DFFB42-E07B-4E0B-8C7D-EBDB68779E72}" type="presParOf" srcId="{735FCF02-CB21-4833-8433-43EA53966A16}" destId="{2E1238D0-F06C-409D-A4F4-FB626851EDA0}" srcOrd="17" destOrd="0" presId="urn:microsoft.com/office/officeart/2005/8/layout/process1"/>
    <dgm:cxn modelId="{21692C7F-B8BE-4470-A388-A8E7916FB6BE}" type="presParOf" srcId="{2E1238D0-F06C-409D-A4F4-FB626851EDA0}" destId="{5EDD78DB-D49D-4A39-A5DB-61FD5137FA73}" srcOrd="0" destOrd="0" presId="urn:microsoft.com/office/officeart/2005/8/layout/process1"/>
    <dgm:cxn modelId="{885F7007-684B-4855-8B0A-EDC7BB2C9A2E}" type="presParOf" srcId="{735FCF02-CB21-4833-8433-43EA53966A16}" destId="{19733390-DA22-4744-8028-A37D47D8FDB3}" srcOrd="18" destOrd="0" presId="urn:microsoft.com/office/officeart/2005/8/layout/process1"/>
    <dgm:cxn modelId="{55545315-AB80-4565-83F9-159EDD250154}" type="presParOf" srcId="{735FCF02-CB21-4833-8433-43EA53966A16}" destId="{3B64B86F-B332-4363-94C0-031D4030A6D7}" srcOrd="19" destOrd="0" presId="urn:microsoft.com/office/officeart/2005/8/layout/process1"/>
    <dgm:cxn modelId="{D1B711B4-6747-499C-92DC-EBB2ABBC39B8}" type="presParOf" srcId="{3B64B86F-B332-4363-94C0-031D4030A6D7}" destId="{ED00C652-2977-42A9-A152-AF6983BDE5AA}" srcOrd="0" destOrd="0" presId="urn:microsoft.com/office/officeart/2005/8/layout/process1"/>
    <dgm:cxn modelId="{D9708F20-2381-4176-9BCE-AF779FAFA81D}" type="presParOf" srcId="{735FCF02-CB21-4833-8433-43EA53966A16}" destId="{5731DB22-F711-4314-A7E0-44A53248DDD8}" srcOrd="20" destOrd="0" presId="urn:microsoft.com/office/officeart/2005/8/layout/process1"/>
    <dgm:cxn modelId="{8495808E-773C-42EA-B3C1-B08CE4AA100D}" type="presParOf" srcId="{735FCF02-CB21-4833-8433-43EA53966A16}" destId="{B65DED9C-F17D-4FA7-8952-FA36B0BBDF34}" srcOrd="21" destOrd="0" presId="urn:microsoft.com/office/officeart/2005/8/layout/process1"/>
    <dgm:cxn modelId="{66FF2708-F179-4386-B695-6D023DD784EB}" type="presParOf" srcId="{B65DED9C-F17D-4FA7-8952-FA36B0BBDF34}" destId="{6A1DD6FE-A6BC-4DE7-8A6F-AF90C5434527}" srcOrd="0" destOrd="0" presId="urn:microsoft.com/office/officeart/2005/8/layout/process1"/>
    <dgm:cxn modelId="{1CC96223-2850-45FD-9A60-2DDBBDE7CEAD}" type="presParOf" srcId="{735FCF02-CB21-4833-8433-43EA53966A16}" destId="{182DFBB3-FECB-4DEF-AEBA-D7E301383E05}" srcOrd="22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64A80B-2677-447A-B34D-2C0802D5FF54}">
      <dsp:nvSpPr>
        <dsp:cNvPr id="0" name=""/>
        <dsp:cNvSpPr/>
      </dsp:nvSpPr>
      <dsp:spPr>
        <a:xfrm>
          <a:off x="4101695" y="112229"/>
          <a:ext cx="1772111" cy="1772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rgbClr val="000000"/>
              </a:solidFill>
              <a:latin typeface="Arial"/>
              <a:cs typeface="Calibri"/>
            </a:rPr>
            <a:t>Renforcer la PPCC sur les </a:t>
          </a:r>
          <a:r>
            <a:rPr lang="fr-FR" sz="1600" kern="1200" dirty="0">
              <a:latin typeface="Arial"/>
              <a:cs typeface="Arial"/>
            </a:rPr>
            <a:t>unités</a:t>
          </a:r>
          <a:endParaRPr lang="en-US" sz="1600" kern="1200" dirty="0">
            <a:latin typeface="Arial"/>
            <a:cs typeface="Arial"/>
          </a:endParaRPr>
        </a:p>
      </dsp:txBody>
      <dsp:txXfrm>
        <a:off x="4101695" y="112229"/>
        <a:ext cx="1772111" cy="1772111"/>
      </dsp:txXfrm>
    </dsp:sp>
    <dsp:sp modelId="{FA87499D-A23B-44C9-899F-81DF354839A2}">
      <dsp:nvSpPr>
        <dsp:cNvPr id="0" name=""/>
        <dsp:cNvSpPr/>
      </dsp:nvSpPr>
      <dsp:spPr>
        <a:xfrm>
          <a:off x="980595" y="636"/>
          <a:ext cx="5004803" cy="5004803"/>
        </a:xfrm>
        <a:prstGeom prst="circularArrow">
          <a:avLst>
            <a:gd name="adj1" fmla="val 6905"/>
            <a:gd name="adj2" fmla="val 465554"/>
            <a:gd name="adj3" fmla="val 548567"/>
            <a:gd name="adj4" fmla="val 20585879"/>
            <a:gd name="adj5" fmla="val 8055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BA8F72D-7956-4EE7-B40F-87969277F8B5}">
      <dsp:nvSpPr>
        <dsp:cNvPr id="0" name=""/>
        <dsp:cNvSpPr/>
      </dsp:nvSpPr>
      <dsp:spPr>
        <a:xfrm>
          <a:off x="4101695" y="3121736"/>
          <a:ext cx="1772111" cy="1772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latin typeface="Arial"/>
              <a:cs typeface="Arial"/>
            </a:rPr>
            <a:t>Le ca</a:t>
          </a:r>
          <a:r>
            <a:rPr lang="fr-FR" sz="1600" kern="1200" dirty="0"/>
            <a:t>ucus Fluidité est le lieu d'escalade des enjeux identifiés dans les caucus PPCC</a:t>
          </a:r>
        </a:p>
      </dsp:txBody>
      <dsp:txXfrm>
        <a:off x="4101695" y="3121736"/>
        <a:ext cx="1772111" cy="1772111"/>
      </dsp:txXfrm>
    </dsp:sp>
    <dsp:sp modelId="{46A74DA0-CFE2-43AA-8E1E-975D156FD623}">
      <dsp:nvSpPr>
        <dsp:cNvPr id="0" name=""/>
        <dsp:cNvSpPr/>
      </dsp:nvSpPr>
      <dsp:spPr>
        <a:xfrm>
          <a:off x="980595" y="636"/>
          <a:ext cx="5004803" cy="5004803"/>
        </a:xfrm>
        <a:prstGeom prst="circularArrow">
          <a:avLst>
            <a:gd name="adj1" fmla="val 6905"/>
            <a:gd name="adj2" fmla="val 465554"/>
            <a:gd name="adj3" fmla="val 5948567"/>
            <a:gd name="adj4" fmla="val 4385879"/>
            <a:gd name="adj5" fmla="val 8055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EE0855A-764D-4D95-ABB2-EAB47344EBDD}">
      <dsp:nvSpPr>
        <dsp:cNvPr id="0" name=""/>
        <dsp:cNvSpPr/>
      </dsp:nvSpPr>
      <dsp:spPr>
        <a:xfrm>
          <a:off x="1092188" y="3121736"/>
          <a:ext cx="1772111" cy="1772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Ce caucus vient soutenir la PPCC comme support clinique pour les cas plus complexes et dénouer les enjeux</a:t>
          </a:r>
          <a:endParaRPr lang="en-US" sz="1600" kern="1200" dirty="0"/>
        </a:p>
      </dsp:txBody>
      <dsp:txXfrm>
        <a:off x="1092188" y="3121736"/>
        <a:ext cx="1772111" cy="1772111"/>
      </dsp:txXfrm>
    </dsp:sp>
    <dsp:sp modelId="{A4C812E1-49F3-4834-93AA-D0D8569617FA}">
      <dsp:nvSpPr>
        <dsp:cNvPr id="0" name=""/>
        <dsp:cNvSpPr/>
      </dsp:nvSpPr>
      <dsp:spPr>
        <a:xfrm>
          <a:off x="980595" y="636"/>
          <a:ext cx="5004803" cy="5004803"/>
        </a:xfrm>
        <a:prstGeom prst="circularArrow">
          <a:avLst>
            <a:gd name="adj1" fmla="val 6905"/>
            <a:gd name="adj2" fmla="val 465554"/>
            <a:gd name="adj3" fmla="val 11348567"/>
            <a:gd name="adj4" fmla="val 9785879"/>
            <a:gd name="adj5" fmla="val 8055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BEFD310-2812-452F-9783-D61931DEB867}">
      <dsp:nvSpPr>
        <dsp:cNvPr id="0" name=""/>
        <dsp:cNvSpPr/>
      </dsp:nvSpPr>
      <dsp:spPr>
        <a:xfrm>
          <a:off x="1092188" y="112229"/>
          <a:ext cx="1772111" cy="1772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Permettre d'avoir une vision plus macro pour la priorisation, le besoin de renfort, l'échange de dossiers </a:t>
          </a:r>
          <a:endParaRPr lang="en-US" sz="1600" kern="1200" dirty="0"/>
        </a:p>
      </dsp:txBody>
      <dsp:txXfrm>
        <a:off x="1092188" y="112229"/>
        <a:ext cx="1772111" cy="1772111"/>
      </dsp:txXfrm>
    </dsp:sp>
    <dsp:sp modelId="{7CCAEB8A-EBF6-4B45-A1D1-1F349C5DEF12}">
      <dsp:nvSpPr>
        <dsp:cNvPr id="0" name=""/>
        <dsp:cNvSpPr/>
      </dsp:nvSpPr>
      <dsp:spPr>
        <a:xfrm>
          <a:off x="980595" y="636"/>
          <a:ext cx="5004803" cy="5004803"/>
        </a:xfrm>
        <a:prstGeom prst="circularArrow">
          <a:avLst>
            <a:gd name="adj1" fmla="val 6905"/>
            <a:gd name="adj2" fmla="val 465554"/>
            <a:gd name="adj3" fmla="val 16748567"/>
            <a:gd name="adj4" fmla="val 15185879"/>
            <a:gd name="adj5" fmla="val 8055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55AA0D-F89B-45D7-A39C-3693ABFEE726}">
      <dsp:nvSpPr>
        <dsp:cNvPr id="0" name=""/>
        <dsp:cNvSpPr/>
      </dsp:nvSpPr>
      <dsp:spPr>
        <a:xfrm>
          <a:off x="0" y="400049"/>
          <a:ext cx="4572000" cy="28575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10FC22-0930-4368-9911-BB96D3EE0EA3}">
      <dsp:nvSpPr>
        <dsp:cNvPr id="0" name=""/>
        <dsp:cNvSpPr/>
      </dsp:nvSpPr>
      <dsp:spPr>
        <a:xfrm>
          <a:off x="3488436" y="979550"/>
          <a:ext cx="338328" cy="3383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F57BF0-32CB-4DA4-B608-04B2B4FC42AA}">
      <dsp:nvSpPr>
        <dsp:cNvPr id="0" name=""/>
        <dsp:cNvSpPr/>
      </dsp:nvSpPr>
      <dsp:spPr>
        <a:xfrm>
          <a:off x="1828800" y="1148715"/>
          <a:ext cx="1828800" cy="2108835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79273" bIns="0" numCol="1" spcCol="1270" anchor="t" anchorCtr="0">
          <a:noAutofit/>
        </a:bodyPr>
        <a:lstStyle/>
        <a:p>
          <a:pPr marL="0" lvl="0" indent="0" algn="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>
              <a:latin typeface="Arial Black"/>
            </a:rPr>
            <a:t>Cheminement de l'usager</a:t>
          </a:r>
          <a:endParaRPr lang="fr-FR" sz="1500" kern="1200" dirty="0"/>
        </a:p>
      </dsp:txBody>
      <dsp:txXfrm>
        <a:off x="1918075" y="1237990"/>
        <a:ext cx="1650250" cy="19302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3E49B1-BA98-4473-88AE-9B4503E9F19D}">
      <dsp:nvSpPr>
        <dsp:cNvPr id="0" name=""/>
        <dsp:cNvSpPr/>
      </dsp:nvSpPr>
      <dsp:spPr>
        <a:xfrm>
          <a:off x="128" y="1763446"/>
          <a:ext cx="641179" cy="38470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>
              <a:solidFill>
                <a:schemeClr val="tx1"/>
              </a:solidFill>
            </a:rPr>
            <a:t>Arrivée du patient à l’urgence</a:t>
          </a:r>
        </a:p>
      </dsp:txBody>
      <dsp:txXfrm>
        <a:off x="11396" y="1774714"/>
        <a:ext cx="618643" cy="362171"/>
      </dsp:txXfrm>
    </dsp:sp>
    <dsp:sp modelId="{63274211-188E-48DE-991B-69EFE5E32EAC}">
      <dsp:nvSpPr>
        <dsp:cNvPr id="0" name=""/>
        <dsp:cNvSpPr/>
      </dsp:nvSpPr>
      <dsp:spPr>
        <a:xfrm>
          <a:off x="705425" y="1876293"/>
          <a:ext cx="135930" cy="1590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600" kern="1200">
            <a:solidFill>
              <a:schemeClr val="tx1"/>
            </a:solidFill>
          </a:endParaRPr>
        </a:p>
      </dsp:txBody>
      <dsp:txXfrm>
        <a:off x="705425" y="1908095"/>
        <a:ext cx="95151" cy="95408"/>
      </dsp:txXfrm>
    </dsp:sp>
    <dsp:sp modelId="{47A32D08-CC66-4749-8796-868943C3BE81}">
      <dsp:nvSpPr>
        <dsp:cNvPr id="0" name=""/>
        <dsp:cNvSpPr/>
      </dsp:nvSpPr>
      <dsp:spPr>
        <a:xfrm>
          <a:off x="897779" y="1763446"/>
          <a:ext cx="641179" cy="38470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>
              <a:solidFill>
                <a:schemeClr val="tx1"/>
              </a:solidFill>
            </a:rPr>
            <a:t>Triage</a:t>
          </a:r>
        </a:p>
      </dsp:txBody>
      <dsp:txXfrm>
        <a:off x="909047" y="1774714"/>
        <a:ext cx="618643" cy="362171"/>
      </dsp:txXfrm>
    </dsp:sp>
    <dsp:sp modelId="{7A52F585-6E2D-4A4E-9C53-46C354EF44BF}">
      <dsp:nvSpPr>
        <dsp:cNvPr id="0" name=""/>
        <dsp:cNvSpPr/>
      </dsp:nvSpPr>
      <dsp:spPr>
        <a:xfrm>
          <a:off x="1603077" y="1876293"/>
          <a:ext cx="135930" cy="1590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600" kern="1200">
            <a:solidFill>
              <a:schemeClr val="tx1"/>
            </a:solidFill>
          </a:endParaRPr>
        </a:p>
      </dsp:txBody>
      <dsp:txXfrm>
        <a:off x="1603077" y="1908095"/>
        <a:ext cx="95151" cy="95408"/>
      </dsp:txXfrm>
    </dsp:sp>
    <dsp:sp modelId="{3573541F-B270-48CC-B845-AF241ADFAC22}">
      <dsp:nvSpPr>
        <dsp:cNvPr id="0" name=""/>
        <dsp:cNvSpPr/>
      </dsp:nvSpPr>
      <dsp:spPr>
        <a:xfrm>
          <a:off x="1795430" y="1763446"/>
          <a:ext cx="641179" cy="38470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>
              <a:solidFill>
                <a:schemeClr val="tx1"/>
              </a:solidFill>
            </a:rPr>
            <a:t>Investigation</a:t>
          </a:r>
        </a:p>
      </dsp:txBody>
      <dsp:txXfrm>
        <a:off x="1806698" y="1774714"/>
        <a:ext cx="618643" cy="362171"/>
      </dsp:txXfrm>
    </dsp:sp>
    <dsp:sp modelId="{79451DBD-A21A-47CB-AB68-CE628A33FDFE}">
      <dsp:nvSpPr>
        <dsp:cNvPr id="0" name=""/>
        <dsp:cNvSpPr/>
      </dsp:nvSpPr>
      <dsp:spPr>
        <a:xfrm>
          <a:off x="2500728" y="1876293"/>
          <a:ext cx="135930" cy="1590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600" kern="1200">
            <a:solidFill>
              <a:schemeClr val="tx1"/>
            </a:solidFill>
          </a:endParaRPr>
        </a:p>
      </dsp:txBody>
      <dsp:txXfrm>
        <a:off x="2500728" y="1908095"/>
        <a:ext cx="95151" cy="95408"/>
      </dsp:txXfrm>
    </dsp:sp>
    <dsp:sp modelId="{5D1057DA-E27D-466D-BE0C-447DC32B63E9}">
      <dsp:nvSpPr>
        <dsp:cNvPr id="0" name=""/>
        <dsp:cNvSpPr/>
      </dsp:nvSpPr>
      <dsp:spPr>
        <a:xfrm>
          <a:off x="2693082" y="1763446"/>
          <a:ext cx="641179" cy="38470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>
              <a:solidFill>
                <a:schemeClr val="tx1"/>
              </a:solidFill>
            </a:rPr>
            <a:t>Traitement</a:t>
          </a:r>
        </a:p>
      </dsp:txBody>
      <dsp:txXfrm>
        <a:off x="2704350" y="1774714"/>
        <a:ext cx="618643" cy="362171"/>
      </dsp:txXfrm>
    </dsp:sp>
    <dsp:sp modelId="{4F720569-0707-40F8-BD49-C5E66DFAEB19}">
      <dsp:nvSpPr>
        <dsp:cNvPr id="0" name=""/>
        <dsp:cNvSpPr/>
      </dsp:nvSpPr>
      <dsp:spPr>
        <a:xfrm>
          <a:off x="3398379" y="1876293"/>
          <a:ext cx="135930" cy="1590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600" kern="1200">
            <a:solidFill>
              <a:schemeClr val="tx1"/>
            </a:solidFill>
          </a:endParaRPr>
        </a:p>
      </dsp:txBody>
      <dsp:txXfrm>
        <a:off x="3398379" y="1908095"/>
        <a:ext cx="95151" cy="95408"/>
      </dsp:txXfrm>
    </dsp:sp>
    <dsp:sp modelId="{427BFE2E-0D75-4567-9EFB-3F327D48DE59}">
      <dsp:nvSpPr>
        <dsp:cNvPr id="0" name=""/>
        <dsp:cNvSpPr/>
      </dsp:nvSpPr>
      <dsp:spPr>
        <a:xfrm>
          <a:off x="3590733" y="1763446"/>
          <a:ext cx="641179" cy="38470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>
              <a:solidFill>
                <a:schemeClr val="tx1"/>
              </a:solidFill>
            </a:rPr>
            <a:t>Demande d’admission  </a:t>
          </a:r>
        </a:p>
      </dsp:txBody>
      <dsp:txXfrm>
        <a:off x="3602001" y="1774714"/>
        <a:ext cx="618643" cy="362171"/>
      </dsp:txXfrm>
    </dsp:sp>
    <dsp:sp modelId="{12C95C02-C0A2-47AC-BA90-CEBF04B87819}">
      <dsp:nvSpPr>
        <dsp:cNvPr id="0" name=""/>
        <dsp:cNvSpPr/>
      </dsp:nvSpPr>
      <dsp:spPr>
        <a:xfrm>
          <a:off x="4296030" y="1876293"/>
          <a:ext cx="135930" cy="1590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600" kern="1200">
            <a:solidFill>
              <a:schemeClr val="tx1"/>
            </a:solidFill>
          </a:endParaRPr>
        </a:p>
      </dsp:txBody>
      <dsp:txXfrm>
        <a:off x="4296030" y="1908095"/>
        <a:ext cx="95151" cy="95408"/>
      </dsp:txXfrm>
    </dsp:sp>
    <dsp:sp modelId="{EE2EA4DD-20AC-4D95-9A7F-FE8AB6CFF068}">
      <dsp:nvSpPr>
        <dsp:cNvPr id="0" name=""/>
        <dsp:cNvSpPr/>
      </dsp:nvSpPr>
      <dsp:spPr>
        <a:xfrm>
          <a:off x="4488384" y="1763446"/>
          <a:ext cx="641179" cy="38470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>
              <a:solidFill>
                <a:schemeClr val="tx1"/>
              </a:solidFill>
            </a:rPr>
            <a:t>Attribution d’un lit</a:t>
          </a:r>
        </a:p>
      </dsp:txBody>
      <dsp:txXfrm>
        <a:off x="4499652" y="1774714"/>
        <a:ext cx="618643" cy="362171"/>
      </dsp:txXfrm>
    </dsp:sp>
    <dsp:sp modelId="{0BF9537E-0610-49C5-A1AE-1F0E225B19D5}">
      <dsp:nvSpPr>
        <dsp:cNvPr id="0" name=""/>
        <dsp:cNvSpPr/>
      </dsp:nvSpPr>
      <dsp:spPr>
        <a:xfrm>
          <a:off x="5193682" y="1876293"/>
          <a:ext cx="135930" cy="1590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600" kern="1200">
            <a:solidFill>
              <a:schemeClr val="tx1"/>
            </a:solidFill>
          </a:endParaRPr>
        </a:p>
      </dsp:txBody>
      <dsp:txXfrm>
        <a:off x="5193682" y="1908095"/>
        <a:ext cx="95151" cy="95408"/>
      </dsp:txXfrm>
    </dsp:sp>
    <dsp:sp modelId="{BEB291EC-C46D-4313-8940-360B1E1928F2}">
      <dsp:nvSpPr>
        <dsp:cNvPr id="0" name=""/>
        <dsp:cNvSpPr/>
      </dsp:nvSpPr>
      <dsp:spPr>
        <a:xfrm>
          <a:off x="5386035" y="1763446"/>
          <a:ext cx="641179" cy="38470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>
              <a:solidFill>
                <a:schemeClr val="tx1"/>
              </a:solidFill>
            </a:rPr>
            <a:t>Arrivée du patient sur l’unité</a:t>
          </a:r>
        </a:p>
      </dsp:txBody>
      <dsp:txXfrm>
        <a:off x="5397303" y="1774714"/>
        <a:ext cx="618643" cy="362171"/>
      </dsp:txXfrm>
    </dsp:sp>
    <dsp:sp modelId="{FFF8A2F8-1736-4DBD-B909-981F3924F238}">
      <dsp:nvSpPr>
        <dsp:cNvPr id="0" name=""/>
        <dsp:cNvSpPr/>
      </dsp:nvSpPr>
      <dsp:spPr>
        <a:xfrm>
          <a:off x="6091333" y="1876293"/>
          <a:ext cx="135930" cy="1590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600" kern="1200">
            <a:solidFill>
              <a:schemeClr val="tx1"/>
            </a:solidFill>
          </a:endParaRPr>
        </a:p>
      </dsp:txBody>
      <dsp:txXfrm>
        <a:off x="6091333" y="1908095"/>
        <a:ext cx="95151" cy="95408"/>
      </dsp:txXfrm>
    </dsp:sp>
    <dsp:sp modelId="{2273DB64-6251-43B7-AC94-DAD650E9C505}">
      <dsp:nvSpPr>
        <dsp:cNvPr id="0" name=""/>
        <dsp:cNvSpPr/>
      </dsp:nvSpPr>
      <dsp:spPr>
        <a:xfrm>
          <a:off x="6283687" y="1763446"/>
          <a:ext cx="641179" cy="38470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>
              <a:solidFill>
                <a:schemeClr val="tx1"/>
              </a:solidFill>
            </a:rPr>
            <a:t>Évaluation</a:t>
          </a:r>
        </a:p>
      </dsp:txBody>
      <dsp:txXfrm>
        <a:off x="6294955" y="1774714"/>
        <a:ext cx="618643" cy="362171"/>
      </dsp:txXfrm>
    </dsp:sp>
    <dsp:sp modelId="{177CF72B-80E0-4EFB-91AF-57EB672611E7}">
      <dsp:nvSpPr>
        <dsp:cNvPr id="0" name=""/>
        <dsp:cNvSpPr/>
      </dsp:nvSpPr>
      <dsp:spPr>
        <a:xfrm>
          <a:off x="6988984" y="1876293"/>
          <a:ext cx="135930" cy="1590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600" kern="1200">
            <a:solidFill>
              <a:schemeClr val="tx1"/>
            </a:solidFill>
          </a:endParaRPr>
        </a:p>
      </dsp:txBody>
      <dsp:txXfrm>
        <a:off x="6988984" y="1908095"/>
        <a:ext cx="95151" cy="95408"/>
      </dsp:txXfrm>
    </dsp:sp>
    <dsp:sp modelId="{BC586A08-3A28-4CA9-A327-AB37B5B88ABD}">
      <dsp:nvSpPr>
        <dsp:cNvPr id="0" name=""/>
        <dsp:cNvSpPr/>
      </dsp:nvSpPr>
      <dsp:spPr>
        <a:xfrm>
          <a:off x="7181338" y="1763446"/>
          <a:ext cx="641179" cy="38470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>
              <a:solidFill>
                <a:schemeClr val="tx1"/>
              </a:solidFill>
            </a:rPr>
            <a:t>Traitement et examens</a:t>
          </a:r>
        </a:p>
      </dsp:txBody>
      <dsp:txXfrm>
        <a:off x="7192606" y="1774714"/>
        <a:ext cx="618643" cy="362171"/>
      </dsp:txXfrm>
    </dsp:sp>
    <dsp:sp modelId="{2E1238D0-F06C-409D-A4F4-FB626851EDA0}">
      <dsp:nvSpPr>
        <dsp:cNvPr id="0" name=""/>
        <dsp:cNvSpPr/>
      </dsp:nvSpPr>
      <dsp:spPr>
        <a:xfrm>
          <a:off x="7886635" y="1876293"/>
          <a:ext cx="135930" cy="1590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600" kern="1200">
            <a:solidFill>
              <a:schemeClr val="tx1"/>
            </a:solidFill>
          </a:endParaRPr>
        </a:p>
      </dsp:txBody>
      <dsp:txXfrm>
        <a:off x="7886635" y="1908095"/>
        <a:ext cx="95151" cy="95408"/>
      </dsp:txXfrm>
    </dsp:sp>
    <dsp:sp modelId="{19733390-DA22-4744-8028-A37D47D8FDB3}">
      <dsp:nvSpPr>
        <dsp:cNvPr id="0" name=""/>
        <dsp:cNvSpPr/>
      </dsp:nvSpPr>
      <dsp:spPr>
        <a:xfrm>
          <a:off x="8078989" y="1763446"/>
          <a:ext cx="641179" cy="38470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>
              <a:solidFill>
                <a:schemeClr val="tx1"/>
              </a:solidFill>
            </a:rPr>
            <a:t>Stabilisation</a:t>
          </a:r>
        </a:p>
      </dsp:txBody>
      <dsp:txXfrm>
        <a:off x="8090257" y="1774714"/>
        <a:ext cx="618643" cy="362171"/>
      </dsp:txXfrm>
    </dsp:sp>
    <dsp:sp modelId="{3B64B86F-B332-4363-94C0-031D4030A6D7}">
      <dsp:nvSpPr>
        <dsp:cNvPr id="0" name=""/>
        <dsp:cNvSpPr/>
      </dsp:nvSpPr>
      <dsp:spPr>
        <a:xfrm>
          <a:off x="8784287" y="1876293"/>
          <a:ext cx="135930" cy="1590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600" kern="1200">
            <a:solidFill>
              <a:schemeClr val="tx1"/>
            </a:solidFill>
          </a:endParaRPr>
        </a:p>
      </dsp:txBody>
      <dsp:txXfrm>
        <a:off x="8784287" y="1908095"/>
        <a:ext cx="95151" cy="95408"/>
      </dsp:txXfrm>
    </dsp:sp>
    <dsp:sp modelId="{5731DB22-F711-4314-A7E0-44A53248DDD8}">
      <dsp:nvSpPr>
        <dsp:cNvPr id="0" name=""/>
        <dsp:cNvSpPr/>
      </dsp:nvSpPr>
      <dsp:spPr>
        <a:xfrm>
          <a:off x="8976640" y="1763446"/>
          <a:ext cx="641179" cy="38470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>
              <a:solidFill>
                <a:schemeClr val="tx1"/>
              </a:solidFill>
            </a:rPr>
            <a:t>Congé du patient</a:t>
          </a:r>
        </a:p>
      </dsp:txBody>
      <dsp:txXfrm>
        <a:off x="8987908" y="1774714"/>
        <a:ext cx="618643" cy="362171"/>
      </dsp:txXfrm>
    </dsp:sp>
    <dsp:sp modelId="{B65DED9C-F17D-4FA7-8952-FA36B0BBDF34}">
      <dsp:nvSpPr>
        <dsp:cNvPr id="0" name=""/>
        <dsp:cNvSpPr/>
      </dsp:nvSpPr>
      <dsp:spPr>
        <a:xfrm>
          <a:off x="9681938" y="1876293"/>
          <a:ext cx="135930" cy="1590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600" kern="1200">
            <a:solidFill>
              <a:schemeClr val="tx1"/>
            </a:solidFill>
          </a:endParaRPr>
        </a:p>
      </dsp:txBody>
      <dsp:txXfrm>
        <a:off x="9681938" y="1908095"/>
        <a:ext cx="95151" cy="95408"/>
      </dsp:txXfrm>
    </dsp:sp>
    <dsp:sp modelId="{182DFBB3-FECB-4DEF-AEBA-D7E301383E05}">
      <dsp:nvSpPr>
        <dsp:cNvPr id="0" name=""/>
        <dsp:cNvSpPr/>
      </dsp:nvSpPr>
      <dsp:spPr>
        <a:xfrm>
          <a:off x="9874292" y="1763446"/>
          <a:ext cx="641179" cy="38470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700" kern="1200" dirty="0">
              <a:solidFill>
                <a:schemeClr val="tx1"/>
              </a:solidFill>
            </a:rPr>
            <a:t>Prise en charge post-</a:t>
          </a:r>
          <a:r>
            <a:rPr lang="fr-FR" sz="700" kern="1200" dirty="0" err="1">
              <a:solidFill>
                <a:schemeClr val="tx1"/>
              </a:solidFill>
            </a:rPr>
            <a:t>hospit</a:t>
          </a:r>
          <a:r>
            <a:rPr lang="fr-FR" sz="700" kern="1200" dirty="0">
              <a:solidFill>
                <a:schemeClr val="tx1"/>
              </a:solidFill>
            </a:rPr>
            <a:t>.</a:t>
          </a:r>
        </a:p>
      </dsp:txBody>
      <dsp:txXfrm>
        <a:off x="9885560" y="1774714"/>
        <a:ext cx="618643" cy="3621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7072"/>
          </a:xfrm>
          <a:prstGeom prst="rect">
            <a:avLst/>
          </a:prstGeom>
        </p:spPr>
        <p:txBody>
          <a:bodyPr vert="horz" lIns="93317" tIns="46658" rIns="93317" bIns="46658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8133" y="0"/>
            <a:ext cx="3043343" cy="467072"/>
          </a:xfrm>
          <a:prstGeom prst="rect">
            <a:avLst/>
          </a:prstGeom>
        </p:spPr>
        <p:txBody>
          <a:bodyPr vert="horz" lIns="93317" tIns="46658" rIns="93317" bIns="46658" rtlCol="0"/>
          <a:lstStyle>
            <a:lvl1pPr algn="r">
              <a:defRPr sz="1200"/>
            </a:lvl1pPr>
          </a:lstStyle>
          <a:p>
            <a:fld id="{BD178C35-1515-4217-8144-AA4DB0D46225}" type="datetimeFigureOut">
              <a:rPr lang="fr-CA" smtClean="0"/>
              <a:t>2024-08-19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8842031"/>
            <a:ext cx="3043343" cy="467071"/>
          </a:xfrm>
          <a:prstGeom prst="rect">
            <a:avLst/>
          </a:prstGeom>
        </p:spPr>
        <p:txBody>
          <a:bodyPr vert="horz" lIns="93317" tIns="46658" rIns="93317" bIns="46658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8133" y="8842031"/>
            <a:ext cx="3043343" cy="467071"/>
          </a:xfrm>
          <a:prstGeom prst="rect">
            <a:avLst/>
          </a:prstGeom>
        </p:spPr>
        <p:txBody>
          <a:bodyPr vert="horz" lIns="93317" tIns="46658" rIns="93317" bIns="46658" rtlCol="0" anchor="b"/>
          <a:lstStyle>
            <a:lvl1pPr algn="r">
              <a:defRPr sz="1200"/>
            </a:lvl1pPr>
          </a:lstStyle>
          <a:p>
            <a:fld id="{C47D0E2D-2869-41F8-81F7-76A0D5ED11D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90019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7072"/>
          </a:xfrm>
          <a:prstGeom prst="rect">
            <a:avLst/>
          </a:prstGeom>
        </p:spPr>
        <p:txBody>
          <a:bodyPr vert="horz" lIns="93317" tIns="46658" rIns="93317" bIns="46658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8133" y="0"/>
            <a:ext cx="3043343" cy="467072"/>
          </a:xfrm>
          <a:prstGeom prst="rect">
            <a:avLst/>
          </a:prstGeom>
        </p:spPr>
        <p:txBody>
          <a:bodyPr vert="horz" lIns="93317" tIns="46658" rIns="93317" bIns="46658" rtlCol="0"/>
          <a:lstStyle>
            <a:lvl1pPr algn="r">
              <a:defRPr sz="1200"/>
            </a:lvl1pPr>
          </a:lstStyle>
          <a:p>
            <a:fld id="{BA0F96D0-B822-4CCD-9B26-FD6214EDD962}" type="datetimeFigureOut">
              <a:rPr lang="fr-CA" smtClean="0"/>
              <a:t>2024-08-19</a:t>
            </a:fld>
            <a:endParaRPr lang="fr-CA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8" rIns="93317" bIns="46658" rtlCol="0" anchor="ctr"/>
          <a:lstStyle/>
          <a:p>
            <a:endParaRPr lang="fr-CA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17" tIns="46658" rIns="93317" bIns="46658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CA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8842031"/>
            <a:ext cx="3043343" cy="467071"/>
          </a:xfrm>
          <a:prstGeom prst="rect">
            <a:avLst/>
          </a:prstGeom>
        </p:spPr>
        <p:txBody>
          <a:bodyPr vert="horz" lIns="93317" tIns="46658" rIns="93317" bIns="46658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8133" y="8842031"/>
            <a:ext cx="3043343" cy="467071"/>
          </a:xfrm>
          <a:prstGeom prst="rect">
            <a:avLst/>
          </a:prstGeom>
        </p:spPr>
        <p:txBody>
          <a:bodyPr vert="horz" lIns="93317" tIns="46658" rIns="93317" bIns="46658" rtlCol="0" anchor="b"/>
          <a:lstStyle>
            <a:lvl1pPr algn="r">
              <a:defRPr sz="1200"/>
            </a:lvl1pPr>
          </a:lstStyle>
          <a:p>
            <a:fld id="{6401FE4D-3E8A-44FA-A907-674F022E561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0753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964FE-F8AD-4E3A-B7F1-784DDA87D6C3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558619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Rendre plus</a:t>
            </a:r>
            <a:r>
              <a:rPr lang="fr-CA" baseline="0" dirty="0"/>
              <a:t> spécifiques certains des indicateurs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964FE-F8AD-4E3A-B7F1-784DDA87D6C3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088570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1FE4D-3E8A-44FA-A907-674F022E5614}" type="slidenum">
              <a:rPr lang="fr-CA" smtClean="0"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124044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B964FE-F8AD-4E3A-B7F1-784DDA87D6C3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4955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Mettre à jour le contenu du </a:t>
            </a:r>
            <a:r>
              <a:rPr lang="fr-CA" dirty="0" err="1"/>
              <a:t>smartsheet</a:t>
            </a:r>
            <a:r>
              <a:rPr lang="fr-CA" baseline="0" dirty="0"/>
              <a:t> 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964FE-F8AD-4E3A-B7F1-784DDA87D6C3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14566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004054-AD90-4A71-96EC-A7629C8384BB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07269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964FE-F8AD-4E3A-B7F1-784DDA87D6C3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57109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44FD0-5535-40DA-AD34-7DD8DC9DDA22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59182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D44FD0-5535-40DA-AD34-7DD8DC9DDA22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26914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Valider si on doit</a:t>
            </a:r>
            <a:r>
              <a:rPr lang="fr-CA" baseline="0" dirty="0"/>
              <a:t> ajouter des instances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44FD0-5535-40DA-AD34-7DD8DC9DDA22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14115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Ajouter les liens manquants </a:t>
            </a:r>
          </a:p>
          <a:p>
            <a:r>
              <a:rPr lang="fr-CA" dirty="0"/>
              <a:t>Valider</a:t>
            </a:r>
            <a:r>
              <a:rPr lang="fr-CA" baseline="0" dirty="0"/>
              <a:t> quels protocoles opérationnels ont met</a:t>
            </a:r>
          </a:p>
          <a:p>
            <a:r>
              <a:rPr lang="fr-CA" baseline="0" dirty="0"/>
              <a:t>Mettre à jour la POL 040 et PRO 023 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B964FE-F8AD-4E3A-B7F1-784DDA87D6C3}" type="slidenum">
              <a:rPr kumimoji="0" lang="fr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690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Valider</a:t>
            </a:r>
            <a:r>
              <a:rPr lang="fr-CA" baseline="0" dirty="0"/>
              <a:t> avec Lyne si les cibles sont toujours les bonnes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B964FE-F8AD-4E3A-B7F1-784DDA87D6C3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4752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40910" y="1122363"/>
            <a:ext cx="7427089" cy="2387600"/>
          </a:xfrm>
        </p:spPr>
        <p:txBody>
          <a:bodyPr anchor="b"/>
          <a:lstStyle>
            <a:lvl1pPr algn="l">
              <a:defRPr sz="60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53022" y="3602038"/>
            <a:ext cx="6014977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>
                <a:solidFill>
                  <a:srgbClr val="181817"/>
                </a:solidFill>
              </a:rPr>
              <a:pPr/>
              <a:t>2024-08-19</a:t>
            </a:fld>
            <a:endParaRPr lang="fr-CA">
              <a:solidFill>
                <a:srgbClr val="181817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>
              <a:solidFill>
                <a:srgbClr val="181817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>
                <a:solidFill>
                  <a:srgbClr val="181817"/>
                </a:solidFill>
              </a:rPr>
              <a:pPr/>
              <a:t>‹N°›</a:t>
            </a:fld>
            <a:endParaRPr lang="fr-CA">
              <a:solidFill>
                <a:srgbClr val="181817"/>
              </a:solidFill>
            </a:endParaRPr>
          </a:p>
        </p:txBody>
      </p:sp>
      <p:pic>
        <p:nvPicPr>
          <p:cNvPr id="8" name="Espace réservé du contenu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103" y="6013654"/>
            <a:ext cx="1615239" cy="72015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12"/>
          <a:stretch/>
        </p:blipFill>
        <p:spPr>
          <a:xfrm rot="4650061">
            <a:off x="-1641551" y="464373"/>
            <a:ext cx="5704711" cy="411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961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8"/>
          <a:stretch/>
        </p:blipFill>
        <p:spPr>
          <a:xfrm rot="1796214">
            <a:off x="-610389" y="-468316"/>
            <a:ext cx="2528911" cy="344823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>
                <a:solidFill>
                  <a:srgbClr val="181817"/>
                </a:solidFill>
              </a:rPr>
              <a:pPr/>
              <a:t>2024-08-19</a:t>
            </a:fld>
            <a:endParaRPr lang="fr-CA">
              <a:solidFill>
                <a:srgbClr val="181817"/>
              </a:solidFill>
            </a:endParaRP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>
              <a:solidFill>
                <a:srgbClr val="181817"/>
              </a:solidFill>
            </a:endParaRP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>
                <a:solidFill>
                  <a:srgbClr val="181817"/>
                </a:solidFill>
              </a:rPr>
              <a:pPr/>
              <a:t>‹N°›</a:t>
            </a:fld>
            <a:endParaRPr lang="fr-CA">
              <a:solidFill>
                <a:srgbClr val="18181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926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9" t="10977"/>
          <a:stretch/>
        </p:blipFill>
        <p:spPr>
          <a:xfrm>
            <a:off x="-141668" y="-128789"/>
            <a:ext cx="2634722" cy="4335942"/>
          </a:xfrm>
          <a:prstGeom prst="rect">
            <a:avLst/>
          </a:prstGeom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DD480-2A77-4CAD-A009-FA5CCF66217C}" type="datetimeFigureOut">
              <a:rPr lang="fr-CA" smtClean="0">
                <a:solidFill>
                  <a:srgbClr val="181817"/>
                </a:solidFill>
              </a:rPr>
              <a:pPr/>
              <a:t>2024-08-19</a:t>
            </a:fld>
            <a:endParaRPr lang="fr-CA">
              <a:solidFill>
                <a:srgbClr val="181817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181817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E2DA-C51A-4E5A-BC6F-C03DFAE86879}" type="slidenum">
              <a:rPr lang="fr-CA" smtClean="0">
                <a:solidFill>
                  <a:srgbClr val="181817"/>
                </a:solidFill>
              </a:rPr>
              <a:pPr/>
              <a:t>‹N°›</a:t>
            </a:fld>
            <a:endParaRPr lang="fr-CA">
              <a:solidFill>
                <a:srgbClr val="181817"/>
              </a:solidFill>
            </a:endParaRPr>
          </a:p>
        </p:txBody>
      </p:sp>
      <p:sp>
        <p:nvSpPr>
          <p:cNvPr id="10" name="Titre 3"/>
          <p:cNvSpPr txBox="1">
            <a:spLocks/>
          </p:cNvSpPr>
          <p:nvPr userDrawn="1"/>
        </p:nvSpPr>
        <p:spPr>
          <a:xfrm>
            <a:off x="2514744" y="2146206"/>
            <a:ext cx="9361300" cy="108920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b="1">
                <a:solidFill>
                  <a:srgbClr val="767171"/>
                </a:solidFill>
                <a:cs typeface="Aharoni" panose="02010803020104030203" pitchFamily="2" charset="-79"/>
              </a:rPr>
              <a:t>CIUSSS </a:t>
            </a:r>
            <a:br>
              <a:rPr lang="fr-CA" b="1">
                <a:solidFill>
                  <a:srgbClr val="767171"/>
                </a:solidFill>
                <a:cs typeface="Aharoni" panose="02010803020104030203" pitchFamily="2" charset="-79"/>
              </a:rPr>
            </a:br>
            <a:r>
              <a:rPr lang="fr-CA" sz="3200" b="1">
                <a:solidFill>
                  <a:srgbClr val="767171"/>
                </a:solidFill>
                <a:cs typeface="Aharoni" panose="02010803020104030203" pitchFamily="2" charset="-79"/>
              </a:rPr>
              <a:t>de l’Est-de-l’Île-de-Montréal</a:t>
            </a:r>
          </a:p>
        </p:txBody>
      </p:sp>
      <p:sp>
        <p:nvSpPr>
          <p:cNvPr id="11" name="Titre 3"/>
          <p:cNvSpPr txBox="1">
            <a:spLocks/>
          </p:cNvSpPr>
          <p:nvPr userDrawn="1"/>
        </p:nvSpPr>
        <p:spPr>
          <a:xfrm>
            <a:off x="2500566" y="3235415"/>
            <a:ext cx="9368389" cy="4687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r>
              <a:rPr lang="fr-CA" sz="4000" b="1">
                <a:solidFill>
                  <a:schemeClr val="bg2"/>
                </a:solidFill>
                <a:cs typeface="Aharoni" panose="02010803020104030203" pitchFamily="2" charset="-79"/>
              </a:rPr>
              <a:t>www.ciusss-estmtl.gouv.qc.ca</a:t>
            </a:r>
            <a:endParaRPr lang="fr-CA" sz="3200" b="1">
              <a:solidFill>
                <a:schemeClr val="bg2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79690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>
                <a:solidFill>
                  <a:srgbClr val="181817"/>
                </a:solidFill>
              </a:rPr>
              <a:pPr/>
              <a:t>2024-08-19</a:t>
            </a:fld>
            <a:endParaRPr lang="fr-CA">
              <a:solidFill>
                <a:srgbClr val="181817"/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>
              <a:solidFill>
                <a:srgbClr val="181817"/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>
                <a:solidFill>
                  <a:srgbClr val="181817"/>
                </a:solidFill>
              </a:rPr>
              <a:pPr/>
              <a:t>‹N°›</a:t>
            </a:fld>
            <a:endParaRPr lang="fr-CA">
              <a:solidFill>
                <a:srgbClr val="18181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084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tx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8988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032986"/>
            <a:ext cx="10515600" cy="389325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>
                <a:solidFill>
                  <a:srgbClr val="181817"/>
                </a:solidFill>
              </a:rPr>
              <a:pPr/>
              <a:t>2024-08-19</a:t>
            </a:fld>
            <a:endParaRPr lang="fr-CA">
              <a:solidFill>
                <a:srgbClr val="181817"/>
              </a:solidFill>
            </a:endParaRP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>
              <a:solidFill>
                <a:srgbClr val="181817"/>
              </a:solidFill>
            </a:endParaRP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>
                <a:solidFill>
                  <a:srgbClr val="181817"/>
                </a:solidFill>
              </a:rPr>
              <a:pPr/>
              <a:t>‹N°›</a:t>
            </a:fld>
            <a:endParaRPr lang="fr-CA">
              <a:solidFill>
                <a:srgbClr val="181817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7" r="13837" b="56645"/>
          <a:stretch/>
        </p:blipFill>
        <p:spPr>
          <a:xfrm rot="6345719">
            <a:off x="-557535" y="-123504"/>
            <a:ext cx="2685625" cy="213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578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solidFill>
          <a:srgbClr val="F79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prstClr val="white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556" y="6013654"/>
            <a:ext cx="1612331" cy="72071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512966"/>
            <a:ext cx="10515600" cy="2852737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392691"/>
            <a:ext cx="10515600" cy="1500187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>
                <a:solidFill>
                  <a:srgbClr val="181817"/>
                </a:solidFill>
              </a:rPr>
              <a:pPr/>
              <a:t>2024-08-19</a:t>
            </a:fld>
            <a:endParaRPr lang="fr-CA">
              <a:solidFill>
                <a:srgbClr val="181817"/>
              </a:solidFill>
            </a:endParaRP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>
              <a:solidFill>
                <a:srgbClr val="181817"/>
              </a:solidFill>
            </a:endParaRP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>
                <a:solidFill>
                  <a:srgbClr val="181817"/>
                </a:solidFill>
              </a:rPr>
              <a:pPr/>
              <a:t>‹N°›</a:t>
            </a:fld>
            <a:endParaRPr lang="fr-CA">
              <a:solidFill>
                <a:srgbClr val="181817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0" t="8667"/>
          <a:stretch/>
        </p:blipFill>
        <p:spPr>
          <a:xfrm rot="3029273">
            <a:off x="12491" y="-1096996"/>
            <a:ext cx="2839917" cy="340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691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2" t="5699" b="15921"/>
          <a:stretch/>
        </p:blipFill>
        <p:spPr>
          <a:xfrm rot="20174779">
            <a:off x="-347299" y="4946796"/>
            <a:ext cx="1599880" cy="222947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2376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2376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>
                <a:solidFill>
                  <a:srgbClr val="181817"/>
                </a:solidFill>
              </a:rPr>
              <a:pPr/>
              <a:t>2024-08-19</a:t>
            </a:fld>
            <a:endParaRPr lang="fr-CA">
              <a:solidFill>
                <a:srgbClr val="181817"/>
              </a:solidFill>
            </a:endParaRP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>
              <a:solidFill>
                <a:srgbClr val="181817"/>
              </a:solidFill>
            </a:endParaRP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>
                <a:solidFill>
                  <a:srgbClr val="181817"/>
                </a:solidFill>
              </a:rPr>
              <a:pPr/>
              <a:t>‹N°›</a:t>
            </a:fld>
            <a:endParaRPr lang="fr-CA">
              <a:solidFill>
                <a:srgbClr val="18181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395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8859797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327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327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>
                <a:solidFill>
                  <a:srgbClr val="181817"/>
                </a:solidFill>
              </a:rPr>
              <a:pPr/>
              <a:t>2024-08-19</a:t>
            </a:fld>
            <a:endParaRPr lang="fr-CA">
              <a:solidFill>
                <a:srgbClr val="181817"/>
              </a:solidFill>
            </a:endParaRPr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>
              <a:solidFill>
                <a:srgbClr val="181817"/>
              </a:solidFill>
            </a:endParaRPr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>
                <a:solidFill>
                  <a:srgbClr val="181817"/>
                </a:solidFill>
              </a:rPr>
              <a:pPr/>
              <a:t>‹N°›</a:t>
            </a:fld>
            <a:endParaRPr lang="fr-CA">
              <a:solidFill>
                <a:srgbClr val="181817"/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4" b="1955"/>
          <a:stretch/>
        </p:blipFill>
        <p:spPr>
          <a:xfrm rot="18071140">
            <a:off x="10232156" y="-659755"/>
            <a:ext cx="2271469" cy="278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07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6" t="36657"/>
          <a:stretch/>
        </p:blipFill>
        <p:spPr>
          <a:xfrm rot="1185234">
            <a:off x="-177080" y="-457979"/>
            <a:ext cx="2680418" cy="218537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1706" y="365125"/>
            <a:ext cx="8842094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>
                <a:solidFill>
                  <a:srgbClr val="181817"/>
                </a:solidFill>
              </a:rPr>
              <a:pPr/>
              <a:t>2024-08-19</a:t>
            </a:fld>
            <a:endParaRPr lang="fr-CA">
              <a:solidFill>
                <a:srgbClr val="181817"/>
              </a:solidFill>
            </a:endParaRP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>
              <a:solidFill>
                <a:srgbClr val="181817"/>
              </a:solidFill>
            </a:endParaRP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>
                <a:solidFill>
                  <a:srgbClr val="181817"/>
                </a:solidFill>
              </a:rPr>
              <a:pPr/>
              <a:t>‹N°›</a:t>
            </a:fld>
            <a:endParaRPr lang="fr-CA">
              <a:solidFill>
                <a:srgbClr val="18181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009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rgbClr val="F7920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556" y="6013654"/>
            <a:ext cx="1612331" cy="720719"/>
          </a:xfrm>
          <a:prstGeom prst="rect">
            <a:avLst/>
          </a:prstGeom>
        </p:spPr>
      </p:pic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>
                <a:solidFill>
                  <a:srgbClr val="181817"/>
                </a:solidFill>
              </a:rPr>
              <a:pPr/>
              <a:t>2024-08-19</a:t>
            </a:fld>
            <a:endParaRPr lang="fr-CA">
              <a:solidFill>
                <a:srgbClr val="181817"/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>
              <a:solidFill>
                <a:srgbClr val="181817"/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>
                <a:solidFill>
                  <a:srgbClr val="181817"/>
                </a:solidFill>
              </a:rPr>
              <a:pPr/>
              <a:t>‹N°›</a:t>
            </a:fld>
            <a:endParaRPr lang="fr-CA">
              <a:solidFill>
                <a:srgbClr val="18181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750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24" r="8232"/>
          <a:stretch/>
        </p:blipFill>
        <p:spPr>
          <a:xfrm rot="13224891">
            <a:off x="-393252" y="5714411"/>
            <a:ext cx="1720037" cy="140386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>
                <a:solidFill>
                  <a:srgbClr val="181817"/>
                </a:solidFill>
              </a:rPr>
              <a:pPr/>
              <a:t>2024-08-19</a:t>
            </a:fld>
            <a:endParaRPr lang="fr-CA">
              <a:solidFill>
                <a:srgbClr val="181817"/>
              </a:solidFill>
            </a:endParaRP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>
              <a:solidFill>
                <a:srgbClr val="181817"/>
              </a:solidFill>
            </a:endParaRP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>
                <a:solidFill>
                  <a:srgbClr val="181817"/>
                </a:solidFill>
              </a:rPr>
              <a:pPr/>
              <a:t>‹N°›</a:t>
            </a:fld>
            <a:endParaRPr lang="fr-CA">
              <a:solidFill>
                <a:srgbClr val="18181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009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Pr>
        <a:solidFill>
          <a:srgbClr val="F79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prstClr val="white"/>
              </a:solidFill>
            </a:endParaRP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>
                <a:solidFill>
                  <a:srgbClr val="181817"/>
                </a:solidFill>
              </a:rPr>
              <a:pPr/>
              <a:t>2024-08-19</a:t>
            </a:fld>
            <a:endParaRPr lang="fr-CA">
              <a:solidFill>
                <a:srgbClr val="181817"/>
              </a:solidFill>
            </a:endParaRPr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>
              <a:solidFill>
                <a:srgbClr val="181817"/>
              </a:solidFill>
            </a:endParaRPr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>
                <a:solidFill>
                  <a:srgbClr val="181817"/>
                </a:solidFill>
              </a:rPr>
              <a:pPr/>
              <a:t>‹N°›</a:t>
            </a:fld>
            <a:endParaRPr lang="fr-CA">
              <a:solidFill>
                <a:srgbClr val="181817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556" y="6013654"/>
            <a:ext cx="1612331" cy="72071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2" b="7674"/>
          <a:stretch/>
        </p:blipFill>
        <p:spPr>
          <a:xfrm rot="7628708">
            <a:off x="10543185" y="-703141"/>
            <a:ext cx="1586029" cy="20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199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770927" y="365125"/>
            <a:ext cx="95828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0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1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>
                <a:solidFill>
                  <a:srgbClr val="181817"/>
                </a:solidFill>
              </a:rPr>
              <a:pPr/>
              <a:t>2024-08-19</a:t>
            </a:fld>
            <a:endParaRPr lang="fr-CA">
              <a:solidFill>
                <a:srgbClr val="181817"/>
              </a:solidFill>
            </a:endParaRPr>
          </a:p>
        </p:txBody>
      </p:sp>
      <p:sp>
        <p:nvSpPr>
          <p:cNvPr id="1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>
              <a:solidFill>
                <a:srgbClr val="181817"/>
              </a:solidFill>
            </a:endParaRPr>
          </a:p>
        </p:txBody>
      </p:sp>
      <p:sp>
        <p:nvSpPr>
          <p:cNvPr id="1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>
                <a:solidFill>
                  <a:srgbClr val="181817"/>
                </a:solidFill>
              </a:rPr>
              <a:pPr/>
              <a:t>‹N°›</a:t>
            </a:fld>
            <a:endParaRPr lang="fr-CA">
              <a:solidFill>
                <a:srgbClr val="181817"/>
              </a:solidFill>
            </a:endParaRPr>
          </a:p>
        </p:txBody>
      </p:sp>
      <p:pic>
        <p:nvPicPr>
          <p:cNvPr id="19" name="Espace réservé du contenu 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103" y="6013654"/>
            <a:ext cx="1615239" cy="72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07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ntranetcemtl.cemtl.rtss.qc.ca/fileadmin/intranet/ciusss/politiques-procedures/dir-serv-professionnels/POL-040_V1_2017-11-07.pdf" TargetMode="External"/><Relationship Id="rId7" Type="http://schemas.openxmlformats.org/officeDocument/2006/relationships/hyperlink" Target="https://intranetcemtl.cemtl.rtss.qc.ca/fileadmin/intranet/ciusss/dossiers-transversaux/NSA/PPCC/Napperon_modele_majeure_lexique_20190821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intranetcemtl.cemtl.rtss.qc.ca/fileadmin/intranet/ciusss/dossiers-transversaux/NSA/PPCC/Cartographie_modele_PPCC_201908.pdf" TargetMode="External"/><Relationship Id="rId5" Type="http://schemas.openxmlformats.org/officeDocument/2006/relationships/hyperlink" Target="https://intranetcemtl.cemtl.rtss.qc.ca/fileadmin/intranet/ciusss/politiques-procedures/dir-serv-professionnels/PRO-023_V1_2017-11-07.pdf" TargetMode="External"/><Relationship Id="rId4" Type="http://schemas.openxmlformats.org/officeDocument/2006/relationships/hyperlink" Target="https://intranetcemtl.cemtl.rtss.qc.ca/fileadmin/intranet/ciusss/Modernisation_CIUSSS/PPR/PRO-112_V01_2024-02-06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ntranetcemtl.cemtl.rtss.qc.ca/index.php?id=3542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sss365.sharepoint.com/:w:/r/teams/CEMTL-SphreNSA/Shared%20Documents/General/D%C3%A9marche%20d%27am%C3%A9lioration/Guide_Caucus_NSA_2024-04-17.docx?d=wbce5569e15524c37bf35f153cc5dae65&amp;csf=1&amp;web=1&amp;e=g6gBM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sss365.sharepoint.com/:p:/r/teams/CEMTL-C4-CaucusFluidit/Shared%20Documents/General/Guide_participant_caucus_Fluidit%C3%A9SP_HSCO_2024-04-17.pptx?d=w6b6b7c1ccf6b4320afbb813672d7daed&amp;csf=1&amp;web=1&amp;e=Z4c0F9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diagramDrawing" Target="../diagrams/drawing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5" Type="http://schemas.openxmlformats.org/officeDocument/2006/relationships/diagramQuickStyle" Target="../diagrams/quickStyle1.xml"/><Relationship Id="rId10" Type="http://schemas.openxmlformats.org/officeDocument/2006/relationships/diagramLayout" Target="../diagrams/layout2.xml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Relationship Id="rId14" Type="http://schemas.microsoft.com/office/2018/10/relationships/comments" Target="../comments/modernComment_2E9_600F9E8D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877228" y="1711181"/>
            <a:ext cx="8805121" cy="2387600"/>
          </a:xfrm>
        </p:spPr>
        <p:txBody>
          <a:bodyPr>
            <a:noAutofit/>
          </a:bodyPr>
          <a:lstStyle/>
          <a:p>
            <a:pPr algn="r"/>
            <a:r>
              <a:rPr lang="fr-CA" sz="3600" dirty="0">
                <a:solidFill>
                  <a:srgbClr val="FF9999"/>
                </a:solidFill>
                <a:ea typeface="+mj-lt"/>
                <a:cs typeface="+mj-lt"/>
              </a:rPr>
              <a:t>Agrément 2024</a:t>
            </a:r>
            <a:br>
              <a:rPr lang="fr-CA" sz="3600" dirty="0">
                <a:solidFill>
                  <a:srgbClr val="FF0000"/>
                </a:solidFill>
                <a:ea typeface="+mj-lt"/>
                <a:cs typeface="+mj-lt"/>
              </a:rPr>
            </a:br>
            <a:r>
              <a:rPr lang="fr-CA" sz="4400" dirty="0">
                <a:solidFill>
                  <a:schemeClr val="accent1"/>
                </a:solidFill>
                <a:ea typeface="+mj-lt"/>
                <a:cs typeface="+mj-lt"/>
              </a:rPr>
              <a:t>POR - Cheminement                    des usagers</a:t>
            </a:r>
            <a:endParaRPr lang="fr-CA" sz="3600" dirty="0">
              <a:solidFill>
                <a:schemeClr val="accent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37880" y="4703804"/>
            <a:ext cx="8355404" cy="9803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fr-CA" sz="2000" b="1" dirty="0">
                <a:solidFill>
                  <a:schemeClr val="bg1">
                    <a:lumMod val="50000"/>
                  </a:schemeClr>
                </a:solidFill>
                <a:ea typeface="+mn-lt"/>
                <a:cs typeface="+mn-lt"/>
              </a:rPr>
              <a:t>Octobre 2024</a:t>
            </a:r>
          </a:p>
          <a:p>
            <a:pPr algn="r"/>
            <a:endParaRPr lang="fr-CA" sz="2000" b="1" dirty="0">
              <a:solidFill>
                <a:schemeClr val="bg1">
                  <a:lumMod val="50000"/>
                </a:schemeClr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4686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rgbClr val="C00000"/>
                </a:solidFill>
              </a:rPr>
              <a:t>Différents protocoles </a:t>
            </a:r>
            <a:br>
              <a:rPr lang="fr-CA" dirty="0">
                <a:solidFill>
                  <a:srgbClr val="C00000"/>
                </a:solidFill>
              </a:rPr>
            </a:br>
            <a:r>
              <a:rPr lang="fr-CA" dirty="0">
                <a:solidFill>
                  <a:srgbClr val="C00000"/>
                </a:solidFill>
              </a:rPr>
              <a:t>pour gérer efficacement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/>
          </p:nvPr>
        </p:nvGraphicFramePr>
        <p:xfrm>
          <a:off x="844331" y="1875803"/>
          <a:ext cx="10509469" cy="449594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97655">
                  <a:extLst>
                    <a:ext uri="{9D8B030D-6E8A-4147-A177-3AD203B41FA5}">
                      <a16:colId xmlns:a16="http://schemas.microsoft.com/office/drawing/2014/main" val="1266494191"/>
                    </a:ext>
                  </a:extLst>
                </a:gridCol>
                <a:gridCol w="7811814">
                  <a:extLst>
                    <a:ext uri="{9D8B030D-6E8A-4147-A177-3AD203B41FA5}">
                      <a16:colId xmlns:a16="http://schemas.microsoft.com/office/drawing/2014/main" val="2990315622"/>
                    </a:ext>
                  </a:extLst>
                </a:gridCol>
              </a:tblGrid>
              <a:tr h="236776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Niveau hiérarchique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Documents structurants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3189813"/>
                  </a:ext>
                </a:extLst>
              </a:tr>
              <a:tr h="1104973">
                <a:tc>
                  <a:txBody>
                    <a:bodyPr/>
                    <a:lstStyle/>
                    <a:p>
                      <a:pPr algn="ctr"/>
                      <a:r>
                        <a:rPr lang="fr-CA" sz="1200" dirty="0"/>
                        <a:t>Stratégique</a:t>
                      </a:r>
                      <a:r>
                        <a:rPr lang="fr-CA" sz="1200" baseline="0" dirty="0"/>
                        <a:t> </a:t>
                      </a:r>
                      <a:endParaRPr lang="fr-CA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CA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 tooltip="Initiates file download"/>
                        </a:rPr>
                        <a:t>POL-</a:t>
                      </a:r>
                      <a:r>
                        <a:rPr lang="fr-CA" sz="12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 tooltip="Initiates file download"/>
                        </a:rPr>
                        <a:t> 040 </a:t>
                      </a:r>
                      <a:r>
                        <a:rPr lang="fr-CA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 tooltip="Initiates file download"/>
                        </a:rPr>
                        <a:t>Cheminement des usagers en milieu hospitalier de soins de courte durée</a:t>
                      </a:r>
                      <a:endParaRPr lang="fr-CA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ctr"/>
                      <a:endParaRPr lang="fr-CA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ctr"/>
                      <a:r>
                        <a:rPr lang="fr-CA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 de surcapacité  </a:t>
                      </a:r>
                      <a:endParaRPr lang="fr-CA" sz="120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3614425"/>
                  </a:ext>
                </a:extLst>
              </a:tr>
              <a:tr h="1104973">
                <a:tc>
                  <a:txBody>
                    <a:bodyPr/>
                    <a:lstStyle/>
                    <a:p>
                      <a:pPr algn="ctr"/>
                      <a:r>
                        <a:rPr lang="fr-CA" sz="1200" dirty="0"/>
                        <a:t>Tactique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200" u="none" strike="noStrike" dirty="0">
                          <a:solidFill>
                            <a:srgbClr val="00ABE9"/>
                          </a:solidFill>
                          <a:effectLst/>
                          <a:hlinkClick r:id="rId4" tooltip="Initiates file download"/>
                        </a:rPr>
                        <a:t>PRO</a:t>
                      </a:r>
                      <a:r>
                        <a:rPr lang="fr-CA" sz="1200" u="none" strike="noStrike" baseline="0" dirty="0">
                          <a:solidFill>
                            <a:srgbClr val="00ABE9"/>
                          </a:solidFill>
                          <a:effectLst/>
                          <a:hlinkClick r:id="rId4" tooltip="Initiates file download"/>
                        </a:rPr>
                        <a:t> – 112 </a:t>
                      </a:r>
                      <a:r>
                        <a:rPr lang="fr-CA" sz="1200" u="none" strike="noStrike" dirty="0">
                          <a:solidFill>
                            <a:srgbClr val="00ABE9"/>
                          </a:solidFill>
                          <a:effectLst/>
                          <a:hlinkClick r:id="rId4" tooltip="Initiates file download"/>
                        </a:rPr>
                        <a:t>Cheminement des usagers en milieu hospitalier de santé mentale de soins de courte durée</a:t>
                      </a:r>
                      <a:endParaRPr lang="fr-CA" sz="1200" u="none" strike="noStrike" dirty="0">
                        <a:solidFill>
                          <a:srgbClr val="00ABE9"/>
                        </a:solidFill>
                        <a:effectLst/>
                      </a:endParaRPr>
                    </a:p>
                    <a:p>
                      <a:pPr algn="l"/>
                      <a:endParaRPr lang="fr-CA" sz="1200" b="0" i="0" u="non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hlinkClick r:id="rId5" tooltip="Initiates file download"/>
                      </a:endParaRPr>
                    </a:p>
                    <a:p>
                      <a:pPr algn="l"/>
                      <a:r>
                        <a:rPr lang="fr-CA" sz="1200" b="0" i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 tooltip="Initiates file download"/>
                        </a:rPr>
                        <a:t>PRO-023 Cheminement des usagers en milieu hospitalier de soins de courte durée</a:t>
                      </a:r>
                      <a:endParaRPr lang="fr-CA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6888530"/>
                  </a:ext>
                </a:extLst>
              </a:tr>
              <a:tr h="1104973">
                <a:tc>
                  <a:txBody>
                    <a:bodyPr/>
                    <a:lstStyle/>
                    <a:p>
                      <a:pPr algn="ctr"/>
                      <a:r>
                        <a:rPr lang="fr-CA" sz="1200" dirty="0"/>
                        <a:t>Opérationnel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CA" sz="1200" dirty="0">
                          <a:hlinkClick r:id="rId6"/>
                        </a:rPr>
                        <a:t>Cartographie</a:t>
                      </a:r>
                      <a:r>
                        <a:rPr lang="fr-CA" sz="1200" dirty="0"/>
                        <a:t> et </a:t>
                      </a:r>
                      <a:r>
                        <a:rPr lang="fr-CA" sz="1200" dirty="0">
                          <a:hlinkClick r:id="rId7"/>
                        </a:rPr>
                        <a:t>napperon du modèle </a:t>
                      </a:r>
                      <a:r>
                        <a:rPr lang="fr-CA" sz="1200" dirty="0"/>
                        <a:t>PPCC</a:t>
                      </a:r>
                    </a:p>
                    <a:p>
                      <a:pPr algn="l"/>
                      <a:r>
                        <a:rPr lang="fr-CA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Protocoles</a:t>
                      </a:r>
                      <a:r>
                        <a:rPr lang="fr-CA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plus opérationnels de certaines trajectoires: </a:t>
                      </a:r>
                    </a:p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CA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AVC</a:t>
                      </a:r>
                    </a:p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CA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Oncologie</a:t>
                      </a:r>
                    </a:p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CA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Dialyse</a:t>
                      </a:r>
                    </a:p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CA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Chirurgie</a:t>
                      </a:r>
                    </a:p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CA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SIA</a:t>
                      </a:r>
                    </a:p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CA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CDJ</a:t>
                      </a:r>
                    </a:p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CA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MDJ </a:t>
                      </a:r>
                    </a:p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CA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Endoscopie </a:t>
                      </a:r>
                      <a:endParaRPr lang="fr-CA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40941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2309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E03DB3-03A2-476D-A225-DA1ED79FC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52" y="386146"/>
            <a:ext cx="9582873" cy="1325563"/>
          </a:xfrm>
        </p:spPr>
        <p:txBody>
          <a:bodyPr>
            <a:normAutofit/>
          </a:bodyPr>
          <a:lstStyle/>
          <a:p>
            <a:r>
              <a:rPr lang="fr-CA" dirty="0">
                <a:solidFill>
                  <a:srgbClr val="FFC000"/>
                </a:solidFill>
              </a:rPr>
              <a:t>Exemples de cibles                           du cheminement des usagers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1E02C009-0119-41AF-AB71-6C717114C6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9393" y="2190020"/>
            <a:ext cx="11792607" cy="3957932"/>
          </a:xfrm>
          <a:prstGeom prst="rect">
            <a:avLst/>
          </a:prstGeom>
          <a:solidFill>
            <a:srgbClr val="70AD47"/>
          </a:solidFill>
        </p:spPr>
      </p:pic>
    </p:spTree>
    <p:extLst>
      <p:ext uri="{BB962C8B-B14F-4D97-AF65-F5344CB8AC3E}">
        <p14:creationId xmlns:p14="http://schemas.microsoft.com/office/powerpoint/2010/main" val="3881437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rgbClr val="C00000"/>
                </a:solidFill>
              </a:rPr>
              <a:t>Performance </a:t>
            </a:r>
            <a:br>
              <a:rPr lang="fr-CA" dirty="0">
                <a:solidFill>
                  <a:srgbClr val="C00000"/>
                </a:solidFill>
              </a:rPr>
            </a:br>
            <a:r>
              <a:rPr lang="fr-CA" dirty="0">
                <a:solidFill>
                  <a:srgbClr val="C00000"/>
                </a:solidFill>
              </a:rPr>
              <a:t>du cheminement des usagers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838200" y="2032985"/>
            <a:ext cx="10515600" cy="4358289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FF0000"/>
              </a:buClr>
            </a:pPr>
            <a:r>
              <a:rPr lang="fr-CA" dirty="0"/>
              <a:t>Différents </a:t>
            </a:r>
            <a:r>
              <a:rPr lang="fr-CA" b="1" dirty="0" err="1"/>
              <a:t>PowerBI</a:t>
            </a:r>
            <a:r>
              <a:rPr lang="fr-CA" dirty="0"/>
              <a:t> sont utilisés quotidiennement pour suivre et gérer le cheminement des usagers : </a:t>
            </a:r>
            <a:r>
              <a:rPr lang="fr-CA" dirty="0">
                <a:hlinkClick r:id="rId3"/>
              </a:rPr>
              <a:t>https://intranetcemtl.cemtl.rtss.qc.ca/index.php?id=3542</a:t>
            </a:r>
            <a:r>
              <a:rPr lang="fr-CA" dirty="0"/>
              <a:t> </a:t>
            </a:r>
          </a:p>
          <a:p>
            <a:pPr>
              <a:buClr>
                <a:srgbClr val="FF0000"/>
              </a:buClr>
            </a:pPr>
            <a:endParaRPr lang="fr-CA" dirty="0"/>
          </a:p>
          <a:p>
            <a:pPr>
              <a:buClr>
                <a:srgbClr val="FF0000"/>
              </a:buClr>
            </a:pPr>
            <a:r>
              <a:rPr lang="fr-CA" dirty="0"/>
              <a:t>Les </a:t>
            </a:r>
            <a:r>
              <a:rPr lang="fr-CA" b="1" dirty="0"/>
              <a:t>principaux indicateurs </a:t>
            </a:r>
            <a:r>
              <a:rPr lang="fr-CA" dirty="0"/>
              <a:t>suivis sont: </a:t>
            </a:r>
          </a:p>
          <a:p>
            <a:pPr lvl="1">
              <a:buClr>
                <a:srgbClr val="FF0000"/>
              </a:buClr>
            </a:pPr>
            <a:r>
              <a:rPr lang="fr-CA" dirty="0"/>
              <a:t>DMS sur civière à l’urgence</a:t>
            </a:r>
          </a:p>
          <a:p>
            <a:pPr lvl="1">
              <a:buClr>
                <a:srgbClr val="FF0000"/>
              </a:buClr>
            </a:pPr>
            <a:r>
              <a:rPr lang="fr-CA" dirty="0"/>
              <a:t>Délai de prise en charge (PEC) à l’urgence</a:t>
            </a:r>
          </a:p>
          <a:p>
            <a:pPr lvl="1">
              <a:buClr>
                <a:srgbClr val="FF0000"/>
              </a:buClr>
            </a:pPr>
            <a:r>
              <a:rPr lang="fr-CA" dirty="0"/>
              <a:t>DMS par disciplines ou unités et par DRG</a:t>
            </a:r>
          </a:p>
          <a:p>
            <a:pPr lvl="1">
              <a:buClr>
                <a:srgbClr val="FF0000"/>
              </a:buClr>
            </a:pPr>
            <a:r>
              <a:rPr lang="fr-CA" dirty="0"/>
              <a:t>Chirurgies hors délais (oncologiques et plus d’un an)</a:t>
            </a:r>
          </a:p>
          <a:p>
            <a:pPr lvl="1">
              <a:buClr>
                <a:srgbClr val="FF0000"/>
              </a:buClr>
            </a:pPr>
            <a:r>
              <a:rPr lang="fr-CA" dirty="0"/>
              <a:t>Délais d’attente en imagerie  </a:t>
            </a:r>
          </a:p>
          <a:p>
            <a:pPr lvl="1">
              <a:buClr>
                <a:srgbClr val="FF0000"/>
              </a:buClr>
            </a:pPr>
            <a:r>
              <a:rPr lang="fr-CA" dirty="0"/>
              <a:t>Taux de NSA et hors délais</a:t>
            </a:r>
          </a:p>
          <a:p>
            <a:pPr lvl="1">
              <a:buClr>
                <a:srgbClr val="FF0000"/>
              </a:buClr>
            </a:pPr>
            <a:r>
              <a:rPr lang="fr-CA" dirty="0"/>
              <a:t>Délais d’accès en santé mentale  </a:t>
            </a:r>
          </a:p>
          <a:p>
            <a:pPr lvl="1">
              <a:buClr>
                <a:srgbClr val="FF0000"/>
              </a:buClr>
            </a:pPr>
            <a:r>
              <a:rPr lang="fr-CA" dirty="0"/>
              <a:t>Délais du GAP  </a:t>
            </a:r>
          </a:p>
          <a:p>
            <a:pPr lvl="1">
              <a:buClr>
                <a:srgbClr val="FF0000"/>
              </a:buClr>
            </a:pPr>
            <a:r>
              <a:rPr lang="fr-CA" dirty="0"/>
              <a:t>…</a:t>
            </a:r>
          </a:p>
          <a:p>
            <a:pPr lvl="1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6910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D9081E-B810-4B2B-90C2-89A681743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271" y="93662"/>
            <a:ext cx="9582873" cy="1325563"/>
          </a:xfrm>
        </p:spPr>
        <p:txBody>
          <a:bodyPr/>
          <a:lstStyle/>
          <a:p>
            <a:r>
              <a:rPr lang="fr-CA" dirty="0">
                <a:solidFill>
                  <a:schemeClr val="accent1"/>
                </a:solidFill>
              </a:rPr>
              <a:t>Tableau de bord MSSS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5CA8EC00-B7C8-4ABE-A9C4-14C842F472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78887"/>
            <a:ext cx="8291268" cy="278925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D854217-7293-4461-AD2E-359E21AEF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0008" y="3975081"/>
            <a:ext cx="7193136" cy="282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132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3">
            <a:extLst>
              <a:ext uri="{FF2B5EF4-FFF2-40B4-BE49-F238E27FC236}">
                <a16:creationId xmlns:a16="http://schemas.microsoft.com/office/drawing/2014/main" id="{7A57C7F6-0437-E40D-5FF0-39B4EE8531F1}"/>
              </a:ext>
            </a:extLst>
          </p:cNvPr>
          <p:cNvSpPr txBox="1">
            <a:spLocks/>
          </p:cNvSpPr>
          <p:nvPr/>
        </p:nvSpPr>
        <p:spPr>
          <a:xfrm>
            <a:off x="2183677" y="0"/>
            <a:ext cx="95828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rgbClr val="F9BC95"/>
                </a:solidFill>
              </a:rPr>
              <a:t>Préparons-nous !</a:t>
            </a:r>
          </a:p>
        </p:txBody>
      </p:sp>
      <p:sp>
        <p:nvSpPr>
          <p:cNvPr id="2" name="ZoneTexte 2">
            <a:extLst>
              <a:ext uri="{FF2B5EF4-FFF2-40B4-BE49-F238E27FC236}">
                <a16:creationId xmlns:a16="http://schemas.microsoft.com/office/drawing/2014/main" id="{890050B6-F1F8-D027-01C4-0E064A253142}"/>
              </a:ext>
            </a:extLst>
          </p:cNvPr>
          <p:cNvSpPr txBox="1"/>
          <p:nvPr/>
        </p:nvSpPr>
        <p:spPr>
          <a:xfrm>
            <a:off x="1876497" y="841677"/>
            <a:ext cx="10197231" cy="255454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>
                <a:ea typeface="+mn-lt"/>
                <a:cs typeface="+mn-lt"/>
              </a:rPr>
              <a:t>Cheminement des usagers</a:t>
            </a:r>
          </a:p>
          <a:p>
            <a:pPr marL="285750" indent="-285750">
              <a:buFont typeface="Arial,Sans-Serif"/>
              <a:buChar char="•"/>
            </a:pPr>
            <a:r>
              <a:rPr lang="fr-FR" sz="1600" dirty="0">
                <a:ea typeface="+mn-lt"/>
                <a:cs typeface="+mn-lt"/>
              </a:rPr>
              <a:t>Comment identifiez-vous les cibles à atteindre liées au cheminement ? Que faites-vous pour les atteindre ?</a:t>
            </a:r>
            <a:endParaRPr lang="fr-FR" dirty="0"/>
          </a:p>
          <a:p>
            <a:pPr marL="285750" indent="-285750">
              <a:buFont typeface="Arial"/>
              <a:buChar char="•"/>
            </a:pPr>
            <a:r>
              <a:rPr lang="fr-FR" sz="1600" dirty="0">
                <a:ea typeface="+mn-lt"/>
                <a:cs typeface="+mn-lt"/>
              </a:rPr>
              <a:t>Comment assurez-vous la cohérence entre le cheminement et les plans opérationnels ?</a:t>
            </a:r>
            <a:endParaRPr lang="fr-FR" dirty="0"/>
          </a:p>
          <a:p>
            <a:pPr marL="285750" indent="-285750">
              <a:buFont typeface="Arial"/>
              <a:buChar char="•"/>
            </a:pPr>
            <a:r>
              <a:rPr lang="fr-FR" sz="1600" dirty="0">
                <a:ea typeface="Calibri"/>
                <a:cs typeface="Arial"/>
              </a:rPr>
              <a:t>Comment êtes-vous informés des progrès réalisés en lien avec la stratégie de cheminement ? </a:t>
            </a:r>
          </a:p>
          <a:p>
            <a:pPr marL="285750" indent="-285750">
              <a:buFont typeface="Arial,Sans-Serif"/>
              <a:buChar char="•"/>
            </a:pPr>
            <a:r>
              <a:rPr lang="fr-FR" sz="1600" dirty="0">
                <a:ea typeface="Calibri"/>
                <a:cs typeface="Arial"/>
              </a:rPr>
              <a:t>Comment établissez-vous la stratégie de cheminement de l'usager ? Comment vous assurez-vous que le celle-ci est alignée avec les priorités organisationnelles et les besoins du territoire? </a:t>
            </a:r>
          </a:p>
          <a:p>
            <a:pPr marL="285750" indent="-285750">
              <a:buFont typeface="Arial,Sans-Serif"/>
              <a:buChar char="•"/>
            </a:pPr>
            <a:r>
              <a:rPr lang="fr-FR" sz="1600" dirty="0">
                <a:ea typeface="Calibri"/>
                <a:cs typeface="Arial"/>
              </a:rPr>
              <a:t>Quelles stratégies avez-vous mises en place pour assurer la continuité du parcours de soins ? Comment gérez-vous les points de transition ? </a:t>
            </a:r>
            <a:endParaRPr lang="en-US" sz="1600" dirty="0">
              <a:ea typeface="Calibri"/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r>
              <a:rPr lang="fr-FR" sz="1600" dirty="0">
                <a:ea typeface="Calibri"/>
                <a:cs typeface="Arial"/>
              </a:rPr>
              <a:t>Quelle place accordez-vous aux différentes parties prenantes dans la conception, la révision et l'application du cheminement de l'usager ? 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413AF2D2-6C25-48E8-9703-A98117EFCD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552201"/>
              </p:ext>
            </p:extLst>
          </p:nvPr>
        </p:nvGraphicFramePr>
        <p:xfrm>
          <a:off x="565687" y="3696160"/>
          <a:ext cx="7124899" cy="28508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124899">
                  <a:extLst>
                    <a:ext uri="{9D8B030D-6E8A-4147-A177-3AD203B41FA5}">
                      <a16:colId xmlns:a16="http://schemas.microsoft.com/office/drawing/2014/main" val="2941977326"/>
                    </a:ext>
                  </a:extLst>
                </a:gridCol>
              </a:tblGrid>
              <a:tr h="220848">
                <a:tc>
                  <a:txBody>
                    <a:bodyPr/>
                    <a:lstStyle/>
                    <a:p>
                      <a:r>
                        <a:rPr lang="fr-CA" sz="1200" dirty="0"/>
                        <a:t>Exemples</a:t>
                      </a:r>
                      <a:r>
                        <a:rPr lang="fr-CA" sz="1200" baseline="0" dirty="0"/>
                        <a:t> de réponses </a:t>
                      </a:r>
                      <a:endParaRPr lang="fr-C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2693099"/>
                  </a:ext>
                </a:extLst>
              </a:tr>
              <a:tr h="25765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fr-CA" sz="10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sz="1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Contenu suite à l’atelier 3 de la réflexion stratégique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Animation en salle de pilotage</a:t>
                      </a:r>
                      <a:r>
                        <a:rPr lang="fr-CA" sz="1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stratégique et C4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sz="1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Portefeuille de projets stratégiques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sz="1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Mise en place du C4 et des caucus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sz="1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Animation des caucus fluidité, caucus NSA, rencontres de gestion des lits, etc.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Plan de communication pour les alternatives à l’urgence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Plan</a:t>
                      </a:r>
                      <a:r>
                        <a:rPr lang="fr-CA" sz="1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surcapacité</a:t>
                      </a:r>
                      <a:endParaRPr lang="fr-CA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Napperon</a:t>
                      </a:r>
                      <a:r>
                        <a:rPr lang="fr-CA" sz="1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PPCC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Rencontre d’amélioration PPCC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Utilisation de l’outil web</a:t>
                      </a:r>
                      <a:r>
                        <a:rPr lang="fr-CA" sz="1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PPCC</a:t>
                      </a:r>
                      <a:endParaRPr lang="fr-CA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Protocoles</a:t>
                      </a:r>
                      <a:r>
                        <a:rPr lang="fr-CA" sz="1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opérationnels de certaines trajectoires (AVC, oncologie, dialyse, chirurgie, SIA, CDJ, MDJ, endoscopie) </a:t>
                      </a:r>
                      <a:endParaRPr lang="fr-CA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SVO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0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PowerBI</a:t>
                      </a:r>
                      <a:endParaRPr lang="fr-CA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Redditions de compte avec le MSSS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1046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7476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2760663"/>
            <a:ext cx="10515600" cy="285273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Merci !</a:t>
            </a:r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Questions?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F746BD8-478B-42D1-88B8-E1D40AF520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356" y="1105448"/>
            <a:ext cx="2692500" cy="128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386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61A46B7-7E09-4522-BCAF-5F2CF9A02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52312"/>
            <a:ext cx="12192000" cy="466997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F575854-20F2-445B-8ED3-3C0C5A4B6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20563" cy="24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160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2EAE3B-D366-458F-9773-52C04E797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CBF3FD-A015-4922-A150-787DBDD17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9FB1659-F19C-4BD0-91A2-0748469B6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01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423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853558" y="354615"/>
            <a:ext cx="8842094" cy="1325563"/>
          </a:xfrm>
        </p:spPr>
        <p:txBody>
          <a:bodyPr>
            <a:noAutofit/>
          </a:bodyPr>
          <a:lstStyle/>
          <a:p>
            <a:r>
              <a:rPr lang="fr-CA" sz="3600" dirty="0">
                <a:solidFill>
                  <a:schemeClr val="accent3"/>
                </a:solidFill>
              </a:rPr>
              <a:t>Stratégie </a:t>
            </a:r>
            <a:br>
              <a:rPr lang="fr-CA" sz="3600" dirty="0">
                <a:solidFill>
                  <a:schemeClr val="accent3"/>
                </a:solidFill>
              </a:rPr>
            </a:br>
            <a:r>
              <a:rPr lang="fr-CA" sz="3600" dirty="0">
                <a:solidFill>
                  <a:schemeClr val="accent3"/>
                </a:solidFill>
              </a:rPr>
              <a:t>Cheminement des usagers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935" y="1901642"/>
            <a:ext cx="8906065" cy="495635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46992" y="1743718"/>
            <a:ext cx="2853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/>
              <a:t>Priorité organisationnelle </a:t>
            </a:r>
            <a:r>
              <a:rPr lang="fr-CA" dirty="0"/>
              <a:t>suivie en salle de pilotage stratégique</a:t>
            </a:r>
          </a:p>
        </p:txBody>
      </p:sp>
      <p:sp>
        <p:nvSpPr>
          <p:cNvPr id="9" name="Rectangle 8"/>
          <p:cNvSpPr/>
          <p:nvPr/>
        </p:nvSpPr>
        <p:spPr>
          <a:xfrm>
            <a:off x="246992" y="4546052"/>
            <a:ext cx="23753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b="1" dirty="0"/>
              <a:t>5 projets stratégiques </a:t>
            </a:r>
            <a:r>
              <a:rPr lang="fr-CA" dirty="0"/>
              <a:t>pour opérationnaliser la stratégie de l’établissement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7935" y="3352408"/>
            <a:ext cx="304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b="1" dirty="0"/>
              <a:t>Animée 1x par mois</a:t>
            </a:r>
          </a:p>
          <a:p>
            <a:r>
              <a:rPr lang="fr-CA" dirty="0"/>
              <a:t>Avec le PDG et l’ensemble des membres du CODIR</a:t>
            </a:r>
          </a:p>
        </p:txBody>
      </p:sp>
    </p:spTree>
    <p:extLst>
      <p:ext uri="{BB962C8B-B14F-4D97-AF65-F5344CB8AC3E}">
        <p14:creationId xmlns:p14="http://schemas.microsoft.com/office/powerpoint/2010/main" val="3288576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3D3B2F2-DE63-4DA1-8A72-43B923BCF96D}"/>
              </a:ext>
            </a:extLst>
          </p:cNvPr>
          <p:cNvSpPr/>
          <p:nvPr/>
        </p:nvSpPr>
        <p:spPr>
          <a:xfrm>
            <a:off x="10259568" y="5904038"/>
            <a:ext cx="1919732" cy="876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595BFA0-7F92-401C-A6E3-604B316FA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813" y="161927"/>
            <a:ext cx="10225988" cy="962335"/>
          </a:xfrm>
        </p:spPr>
        <p:txBody>
          <a:bodyPr>
            <a:normAutofit fontScale="90000"/>
          </a:bodyPr>
          <a:lstStyle/>
          <a:p>
            <a:r>
              <a:rPr lang="fr-CA" dirty="0">
                <a:solidFill>
                  <a:schemeClr val="accent3"/>
                </a:solidFill>
              </a:rPr>
              <a:t>Stratégie </a:t>
            </a:r>
            <a:br>
              <a:rPr lang="fr-CA" dirty="0">
                <a:solidFill>
                  <a:schemeClr val="accent3"/>
                </a:solidFill>
              </a:rPr>
            </a:br>
            <a:r>
              <a:rPr lang="fr-CA" dirty="0">
                <a:solidFill>
                  <a:schemeClr val="accent3"/>
                </a:solidFill>
              </a:rPr>
              <a:t>Cheminement des usagers</a:t>
            </a:r>
            <a:endParaRPr lang="fr-CA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8622B63-A23B-4634-A107-991B555354B4}"/>
              </a:ext>
            </a:extLst>
          </p:cNvPr>
          <p:cNvSpPr txBox="1"/>
          <p:nvPr/>
        </p:nvSpPr>
        <p:spPr>
          <a:xfrm>
            <a:off x="1126110" y="895918"/>
            <a:ext cx="566925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fr-CA" sz="2800" b="1" dirty="0"/>
            </a:br>
            <a:r>
              <a:rPr lang="fr-CA" sz="2000" b="1" dirty="0"/>
              <a:t>Suivi des projets liés au cheminement des usagers via les salles de pilotage</a:t>
            </a:r>
          </a:p>
          <a:p>
            <a:pPr algn="ctr"/>
            <a:r>
              <a:rPr lang="fr-CA" sz="2000" dirty="0"/>
              <a:t>Espace structuré pour établir une </a:t>
            </a:r>
            <a:r>
              <a:rPr lang="fr-CA" sz="2000" b="1" dirty="0">
                <a:solidFill>
                  <a:schemeClr val="bg2"/>
                </a:solidFill>
              </a:rPr>
              <a:t>vision commune </a:t>
            </a:r>
            <a:r>
              <a:rPr lang="fr-CA" sz="2000" dirty="0"/>
              <a:t>et une résolution de problèmes sur les priorités stratégiques et les projets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B69476D-D0A3-4F19-BE82-57F4A4DDE9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178" t="21130" r="1106" b="16411"/>
          <a:stretch/>
        </p:blipFill>
        <p:spPr>
          <a:xfrm>
            <a:off x="7638034" y="3776117"/>
            <a:ext cx="3581400" cy="2857499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FE43F858-74FF-4C05-AF01-11E925CE9813}"/>
              </a:ext>
            </a:extLst>
          </p:cNvPr>
          <p:cNvSpPr txBox="1"/>
          <p:nvPr/>
        </p:nvSpPr>
        <p:spPr>
          <a:xfrm>
            <a:off x="6795364" y="1296028"/>
            <a:ext cx="50918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/>
              <a:t>Gestion opérationnelle du cheminement des usagers via notre modèle de Centre de commandement - C4</a:t>
            </a:r>
          </a:p>
          <a:p>
            <a:pPr algn="ctr"/>
            <a:r>
              <a:rPr lang="fr-CA" sz="2000" b="1" dirty="0"/>
              <a:t>Caucus opérationnels</a:t>
            </a:r>
          </a:p>
          <a:p>
            <a:pPr algn="ctr"/>
            <a:r>
              <a:rPr lang="fr-CA" sz="2000" dirty="0"/>
              <a:t>Espace structuré multiniveaux </a:t>
            </a:r>
          </a:p>
          <a:p>
            <a:pPr algn="ctr"/>
            <a:r>
              <a:rPr lang="fr-CA" sz="2000" dirty="0"/>
              <a:t>pour une coordination de trajectoires et une résolution de problèmes sur cet </a:t>
            </a:r>
            <a:r>
              <a:rPr lang="fr-CA" sz="2000" b="1" dirty="0">
                <a:solidFill>
                  <a:schemeClr val="bg2"/>
                </a:solidFill>
              </a:rPr>
              <a:t>enjeu transversal prioritaire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2E57905-6EC4-4DB6-879E-849BD5A29E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4609" y="3776118"/>
            <a:ext cx="3332255" cy="285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37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chemeClr val="accent3"/>
                </a:solidFill>
              </a:rPr>
              <a:t>Mandat du caucus NSA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032986"/>
            <a:ext cx="11353800" cy="3893252"/>
          </a:xfrm>
        </p:spPr>
        <p:txBody>
          <a:bodyPr>
            <a:normAutofit fontScale="92500"/>
          </a:bodyPr>
          <a:lstStyle/>
          <a:p>
            <a:pPr marL="0" indent="0" fontAlgn="base">
              <a:buClr>
                <a:srgbClr val="FF0000"/>
              </a:buClr>
              <a:buNone/>
            </a:pPr>
            <a:r>
              <a:rPr lang="fr-CA" dirty="0">
                <a:solidFill>
                  <a:srgbClr val="000000"/>
                </a:solidFill>
                <a:latin typeface="Arial" panose="020B0604020202020204" pitchFamily="34" charset="0"/>
              </a:rPr>
              <a:t>Le </a:t>
            </a:r>
            <a:r>
              <a:rPr lang="fr-CA" dirty="0">
                <a:solidFill>
                  <a:srgbClr val="000000"/>
                </a:solidFill>
                <a:latin typeface="Arial" panose="020B0604020202020204" pitchFamily="34" charset="0"/>
                <a:hlinkClick r:id="rId3"/>
              </a:rPr>
              <a:t>caucus NSA </a:t>
            </a:r>
            <a:r>
              <a:rPr lang="fr-CA" dirty="0">
                <a:solidFill>
                  <a:srgbClr val="000000"/>
                </a:solidFill>
                <a:latin typeface="Arial" panose="020B0604020202020204" pitchFamily="34" charset="0"/>
              </a:rPr>
              <a:t>est un espace opérationnel permettant de : ​ </a:t>
            </a:r>
            <a:endParaRPr lang="fr-CA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lvl="1" fontAlgn="base">
              <a:buClr>
                <a:srgbClr val="FF0000"/>
              </a:buClr>
            </a:pPr>
            <a:r>
              <a:rPr lang="fr-CA" dirty="0">
                <a:solidFill>
                  <a:srgbClr val="000000"/>
                </a:solidFill>
                <a:latin typeface="Arial" panose="020B0604020202020204" pitchFamily="34" charset="0"/>
              </a:rPr>
              <a:t>Réunir des acteurs clé multi directions et multiniveaux​</a:t>
            </a:r>
          </a:p>
          <a:p>
            <a:pPr lvl="1" algn="just" fontAlgn="base">
              <a:buClr>
                <a:srgbClr val="FF0000"/>
              </a:buClr>
            </a:pPr>
            <a:r>
              <a:rPr lang="fr-CA" dirty="0">
                <a:solidFill>
                  <a:srgbClr val="000000"/>
                </a:solidFill>
                <a:latin typeface="Arial" panose="020B0604020202020204" pitchFamily="34" charset="0"/>
              </a:rPr>
              <a:t>Mobiliser ces acteurs autour de l’amélioration de la fluidité de la trajectoire NSA</a:t>
            </a:r>
          </a:p>
          <a:p>
            <a:pPr lvl="1" algn="just" fontAlgn="base">
              <a:buClr>
                <a:srgbClr val="FF0000"/>
              </a:buClr>
            </a:pPr>
            <a:r>
              <a:rPr lang="fr-CA" dirty="0">
                <a:solidFill>
                  <a:srgbClr val="000000"/>
                </a:solidFill>
                <a:latin typeface="Arial" panose="020B0604020202020204" pitchFamily="34" charset="0"/>
              </a:rPr>
              <a:t>Avoir une vue macro du processus et des données de la trajectoire </a:t>
            </a:r>
          </a:p>
          <a:p>
            <a:pPr lvl="1" algn="just" fontAlgn="base">
              <a:buClr>
                <a:srgbClr val="FF0000"/>
              </a:buClr>
            </a:pPr>
            <a:r>
              <a:rPr lang="fr-CA" dirty="0">
                <a:solidFill>
                  <a:srgbClr val="000000"/>
                </a:solidFill>
                <a:latin typeface="Arial" panose="020B0604020202020204" pitchFamily="34" charset="0"/>
              </a:rPr>
              <a:t>Prendre des décisions éclairées collectivement à l’aide de données sur la manière d’améliorer la prestation et la gestion des soins et services dans l’ensemble de la trajectoire NSA  </a:t>
            </a:r>
          </a:p>
          <a:p>
            <a:pPr lvl="1" algn="just" fontAlgn="base">
              <a:buClr>
                <a:srgbClr val="FF0000"/>
              </a:buClr>
            </a:pPr>
            <a:r>
              <a:rPr lang="fr-CA" dirty="0">
                <a:solidFill>
                  <a:srgbClr val="000000"/>
                </a:solidFill>
                <a:latin typeface="Arial" panose="020B0604020202020204" pitchFamily="34" charset="0"/>
              </a:rPr>
              <a:t>Conférer et collaborer étroitement dans la résolution d’obstacles opérationnels touchant la trajectoire NSA de manière à augmenter notre capacité d’agir </a:t>
            </a:r>
          </a:p>
          <a:p>
            <a:pPr lvl="1" algn="just" fontAlgn="base">
              <a:buClr>
                <a:srgbClr val="FF0000"/>
              </a:buClr>
            </a:pPr>
            <a:r>
              <a:rPr lang="fr-CA" dirty="0">
                <a:solidFill>
                  <a:srgbClr val="000000"/>
                </a:solidFill>
                <a:latin typeface="Arial" panose="020B0604020202020204" pitchFamily="34" charset="0"/>
              </a:rPr>
              <a:t>Améliorer la performance de la trajectoire afin d’atteindre les cibles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E2DA-C51A-4E5A-BC6F-C03DFAE86879}" type="slidenum">
              <a:rPr lang="fr-CA" smtClean="0"/>
              <a:pPr/>
              <a:t>6</a:t>
            </a:fld>
            <a:endParaRPr lang="fr-CA"/>
          </a:p>
        </p:txBody>
      </p:sp>
      <p:sp>
        <p:nvSpPr>
          <p:cNvPr id="5" name="Rectangle 4"/>
          <p:cNvSpPr/>
          <p:nvPr/>
        </p:nvSpPr>
        <p:spPr>
          <a:xfrm>
            <a:off x="9699585" y="1376855"/>
            <a:ext cx="1987918" cy="557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Animé 1 x par semaine</a:t>
            </a:r>
          </a:p>
        </p:txBody>
      </p:sp>
    </p:spTree>
    <p:extLst>
      <p:ext uri="{BB962C8B-B14F-4D97-AF65-F5344CB8AC3E}">
        <p14:creationId xmlns:p14="http://schemas.microsoft.com/office/powerpoint/2010/main" val="2339920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solidFill>
                  <a:schemeClr val="accent3"/>
                </a:solidFill>
              </a:rPr>
              <a:t>Mandat du caucus fluidité Santé physique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fontAlgn="base">
              <a:buNone/>
            </a:pPr>
            <a:r>
              <a:rPr lang="fr-CA" sz="2600" dirty="0"/>
              <a:t>Le </a:t>
            </a:r>
            <a:r>
              <a:rPr lang="fr-CA" sz="2600" dirty="0">
                <a:hlinkClick r:id="rId3"/>
              </a:rPr>
              <a:t>caucus fluidité Santé physique </a:t>
            </a:r>
            <a:r>
              <a:rPr lang="fr-CA" sz="2600" dirty="0"/>
              <a:t>est un espace opérationnel permettant de : ​ </a:t>
            </a:r>
          </a:p>
          <a:p>
            <a:pPr marL="228600" lvl="1" fontAlgn="base">
              <a:lnSpc>
                <a:spcPct val="80000"/>
              </a:lnSpc>
              <a:spcBef>
                <a:spcPts val="1000"/>
              </a:spcBef>
              <a:buClr>
                <a:srgbClr val="FF0000"/>
              </a:buClr>
            </a:pPr>
            <a:r>
              <a:rPr lang="fr-CA" sz="2200" dirty="0"/>
              <a:t>Réunir des acteurs clé multi directions et multiniveaux​ </a:t>
            </a:r>
            <a:endParaRPr lang="fr-CA" sz="2200" dirty="0">
              <a:cs typeface="Arial"/>
            </a:endParaRPr>
          </a:p>
          <a:p>
            <a:pPr marL="228600" lvl="1" fontAlgn="base">
              <a:lnSpc>
                <a:spcPct val="80000"/>
              </a:lnSpc>
              <a:spcBef>
                <a:spcPts val="1000"/>
              </a:spcBef>
              <a:buClr>
                <a:srgbClr val="FF0000"/>
              </a:buClr>
            </a:pPr>
            <a:r>
              <a:rPr lang="fr-CA" sz="2200" dirty="0"/>
              <a:t>Mobiliser ces acteurs autour de l’amélioration de la fluidité de la trajectoire hospitalière </a:t>
            </a:r>
            <a:endParaRPr lang="fr-CA" sz="2200" dirty="0">
              <a:cs typeface="Arial"/>
            </a:endParaRPr>
          </a:p>
          <a:p>
            <a:pPr marL="228600" lvl="1" fontAlgn="base">
              <a:lnSpc>
                <a:spcPct val="80000"/>
              </a:lnSpc>
              <a:spcBef>
                <a:spcPts val="1000"/>
              </a:spcBef>
              <a:buClr>
                <a:srgbClr val="FF0000"/>
              </a:buClr>
            </a:pPr>
            <a:r>
              <a:rPr lang="fr-CA" sz="2200" dirty="0"/>
              <a:t>Avoir une vue macro du processus et des données de la trajectoire   </a:t>
            </a:r>
            <a:endParaRPr lang="fr-CA" sz="2200" dirty="0">
              <a:cs typeface="Arial"/>
            </a:endParaRPr>
          </a:p>
          <a:p>
            <a:pPr marL="228600" lvl="1" fontAlgn="base">
              <a:lnSpc>
                <a:spcPct val="80000"/>
              </a:lnSpc>
              <a:spcBef>
                <a:spcPts val="1000"/>
              </a:spcBef>
              <a:buClr>
                <a:srgbClr val="FF0000"/>
              </a:buClr>
            </a:pPr>
            <a:r>
              <a:rPr lang="fr-CA" sz="2200" dirty="0"/>
              <a:t>Prendre des décisions éclairées collectivement et à l’aide de données sur la manière d’améliorer la prestation et la gestion des soins et services dans l’ensemble de la trajectoire hospitalière  </a:t>
            </a:r>
            <a:endParaRPr lang="fr-CA" sz="2200" dirty="0">
              <a:cs typeface="Arial"/>
            </a:endParaRPr>
          </a:p>
          <a:p>
            <a:pPr marL="228600" lvl="1" fontAlgn="base">
              <a:lnSpc>
                <a:spcPct val="80000"/>
              </a:lnSpc>
              <a:spcBef>
                <a:spcPts val="1000"/>
              </a:spcBef>
              <a:buClr>
                <a:srgbClr val="FF0000"/>
              </a:buClr>
            </a:pPr>
            <a:r>
              <a:rPr lang="fr-CA" sz="2200" dirty="0"/>
              <a:t>Conférer et collaborer étroitement dans la résolution d’obstacles opérationnels touchant la trajectoire hospitalière de manière à augmenter notre capacité d’agir </a:t>
            </a:r>
            <a:endParaRPr lang="fr-CA" sz="2200" dirty="0">
              <a:cs typeface="Arial"/>
            </a:endParaRPr>
          </a:p>
          <a:p>
            <a:pPr fontAlgn="base"/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E2DA-C51A-4E5A-BC6F-C03DFAE86879}" type="slidenum">
              <a:rPr lang="fr-CA" smtClean="0"/>
              <a:pPr/>
              <a:t>7</a:t>
            </a:fld>
            <a:endParaRPr lang="fr-CA"/>
          </a:p>
        </p:txBody>
      </p:sp>
      <p:sp>
        <p:nvSpPr>
          <p:cNvPr id="8" name="Rectangle 7"/>
          <p:cNvSpPr/>
          <p:nvPr/>
        </p:nvSpPr>
        <p:spPr>
          <a:xfrm>
            <a:off x="9604992" y="1677017"/>
            <a:ext cx="1987918" cy="557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Animé 1 x par semaine à HMR</a:t>
            </a:r>
          </a:p>
        </p:txBody>
      </p:sp>
      <p:sp>
        <p:nvSpPr>
          <p:cNvPr id="9" name="Rectangle 8"/>
          <p:cNvSpPr/>
          <p:nvPr/>
        </p:nvSpPr>
        <p:spPr>
          <a:xfrm>
            <a:off x="9604992" y="2385653"/>
            <a:ext cx="1987918" cy="557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Animé 1 x par semaine à HSCO</a:t>
            </a:r>
          </a:p>
        </p:txBody>
      </p:sp>
    </p:spTree>
    <p:extLst>
      <p:ext uri="{BB962C8B-B14F-4D97-AF65-F5344CB8AC3E}">
        <p14:creationId xmlns:p14="http://schemas.microsoft.com/office/powerpoint/2010/main" val="1819246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9A5504-DD2B-2395-4725-E59DD743D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927" y="365125"/>
            <a:ext cx="9582873" cy="1325563"/>
          </a:xfrm>
        </p:spPr>
        <p:txBody>
          <a:bodyPr anchor="ctr">
            <a:norm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La PPCC au cœur </a:t>
            </a:r>
            <a:br>
              <a:rPr lang="fr-FR" dirty="0">
                <a:solidFill>
                  <a:schemeClr val="accent1"/>
                </a:solidFill>
              </a:rPr>
            </a:br>
            <a:r>
              <a:rPr lang="fr-FR" dirty="0">
                <a:solidFill>
                  <a:schemeClr val="accent1"/>
                </a:solidFill>
              </a:rPr>
              <a:t>du cheminement de l’usager</a:t>
            </a:r>
          </a:p>
        </p:txBody>
      </p:sp>
      <p:graphicFrame>
        <p:nvGraphicFramePr>
          <p:cNvPr id="26" name="Espace réservé du texte 2">
            <a:extLst>
              <a:ext uri="{FF2B5EF4-FFF2-40B4-BE49-F238E27FC236}">
                <a16:creationId xmlns:a16="http://schemas.microsoft.com/office/drawing/2014/main" id="{A2645453-7B1A-9623-3B84-5BBA9A6EF61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15176318"/>
              </p:ext>
            </p:extLst>
          </p:nvPr>
        </p:nvGraphicFramePr>
        <p:xfrm>
          <a:off x="3518664" y="1629396"/>
          <a:ext cx="6965995" cy="5006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3" name="Image 62" descr="Une image contenant Police, Graphique, logo, graphisme&#10;&#10;Description générée automatiquement">
            <a:extLst>
              <a:ext uri="{FF2B5EF4-FFF2-40B4-BE49-F238E27FC236}">
                <a16:creationId xmlns:a16="http://schemas.microsoft.com/office/drawing/2014/main" id="{14E81CB8-7CC9-CBA4-D9DE-89B93C4D91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06449" y="3400545"/>
            <a:ext cx="1065229" cy="1393153"/>
          </a:xfrm>
          <a:prstGeom prst="rect">
            <a:avLst/>
          </a:prstGeom>
        </p:spPr>
      </p:pic>
      <p:graphicFrame>
        <p:nvGraphicFramePr>
          <p:cNvPr id="134" name="Diagramme 133">
            <a:extLst>
              <a:ext uri="{FF2B5EF4-FFF2-40B4-BE49-F238E27FC236}">
                <a16:creationId xmlns:a16="http://schemas.microsoft.com/office/drawing/2014/main" id="{F54D0729-D4E9-0239-DBBD-120A0B6BAD44}"/>
              </a:ext>
            </a:extLst>
          </p:cNvPr>
          <p:cNvGraphicFramePr/>
          <p:nvPr>
            <p:extLst/>
          </p:nvPr>
        </p:nvGraphicFramePr>
        <p:xfrm>
          <a:off x="0" y="1530016"/>
          <a:ext cx="4572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611636365"/>
      </p:ext>
    </p:extLst>
  </p:cSld>
  <p:clrMapOvr>
    <a:masterClrMapping/>
  </p:clrMapOvr>
  <p:extLst mod="1">
    <p:ext uri="{6950BFC3-D8DA-4A85-94F7-54DA5524770B}">
      <p188:commentRel xmlns:p188="http://schemas.microsoft.com/office/powerpoint/2018/8/main" xmlns="" r:id="rId14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lèche droite 18"/>
          <p:cNvSpPr/>
          <p:nvPr/>
        </p:nvSpPr>
        <p:spPr>
          <a:xfrm>
            <a:off x="427668" y="1914565"/>
            <a:ext cx="11760638" cy="2598740"/>
          </a:xfrm>
          <a:prstGeom prst="rightArrow">
            <a:avLst>
              <a:gd name="adj1" fmla="val 50000"/>
              <a:gd name="adj2" fmla="val 32140"/>
            </a:avLst>
          </a:prstGeom>
          <a:gradFill flip="none" rotWithShape="1">
            <a:gsLst>
              <a:gs pos="18000">
                <a:srgbClr val="ED7D31"/>
              </a:gs>
              <a:gs pos="71000">
                <a:srgbClr val="FFC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8" name="Flèche vers le haut 47"/>
          <p:cNvSpPr/>
          <p:nvPr/>
        </p:nvSpPr>
        <p:spPr>
          <a:xfrm>
            <a:off x="10286820" y="2037078"/>
            <a:ext cx="275008" cy="1067074"/>
          </a:xfrm>
          <a:prstGeom prst="up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0" name="Flèche vers le haut 49"/>
          <p:cNvSpPr/>
          <p:nvPr/>
        </p:nvSpPr>
        <p:spPr>
          <a:xfrm>
            <a:off x="3049276" y="2037078"/>
            <a:ext cx="275008" cy="1067074"/>
          </a:xfrm>
          <a:prstGeom prst="up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aphicFrame>
        <p:nvGraphicFramePr>
          <p:cNvPr id="10" name="Espace réservé du contenu 9"/>
          <p:cNvGraphicFramePr>
            <a:graphicFrameLocks noGrp="1"/>
          </p:cNvGraphicFramePr>
          <p:nvPr>
            <p:ph idx="1"/>
            <p:extLst/>
          </p:nvPr>
        </p:nvGraphicFramePr>
        <p:xfrm>
          <a:off x="900494" y="1322833"/>
          <a:ext cx="10515600" cy="391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75423" y="28937"/>
            <a:ext cx="9582873" cy="1325563"/>
          </a:xfrm>
        </p:spPr>
        <p:txBody>
          <a:bodyPr/>
          <a:lstStyle/>
          <a:p>
            <a:r>
              <a:rPr lang="fr-CA" dirty="0">
                <a:solidFill>
                  <a:schemeClr val="accent3"/>
                </a:solidFill>
              </a:rPr>
              <a:t>Autres instances </a:t>
            </a:r>
            <a:br>
              <a:rPr lang="fr-CA" dirty="0">
                <a:solidFill>
                  <a:schemeClr val="accent3"/>
                </a:solidFill>
              </a:rPr>
            </a:br>
            <a:r>
              <a:rPr lang="fr-CA" dirty="0">
                <a:solidFill>
                  <a:schemeClr val="accent3"/>
                </a:solidFill>
              </a:rPr>
              <a:t>de suivi opérationnel</a:t>
            </a:r>
            <a:endParaRPr lang="fr-CA" dirty="0"/>
          </a:p>
        </p:txBody>
      </p:sp>
      <p:sp>
        <p:nvSpPr>
          <p:cNvPr id="5" name="Rectangle 4"/>
          <p:cNvSpPr/>
          <p:nvPr/>
        </p:nvSpPr>
        <p:spPr>
          <a:xfrm>
            <a:off x="4578874" y="4022988"/>
            <a:ext cx="1352407" cy="543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dirty="0"/>
              <a:t>Rencontre de gestion des lits</a:t>
            </a:r>
          </a:p>
        </p:txBody>
      </p:sp>
      <p:sp>
        <p:nvSpPr>
          <p:cNvPr id="7" name="Rectangle 6"/>
          <p:cNvSpPr/>
          <p:nvPr/>
        </p:nvSpPr>
        <p:spPr>
          <a:xfrm>
            <a:off x="6369893" y="4974636"/>
            <a:ext cx="1352407" cy="543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dirty="0"/>
              <a:t>Caucus PPCC</a:t>
            </a:r>
          </a:p>
          <a:p>
            <a:pPr algn="ctr"/>
            <a:r>
              <a:rPr lang="fr-CA" sz="700" dirty="0"/>
              <a:t>(sur l’unité ; AIC + professionnels, parfois chef d’unité)</a:t>
            </a:r>
          </a:p>
        </p:txBody>
      </p:sp>
      <p:sp>
        <p:nvSpPr>
          <p:cNvPr id="8" name="Rectangle 7"/>
          <p:cNvSpPr/>
          <p:nvPr/>
        </p:nvSpPr>
        <p:spPr>
          <a:xfrm>
            <a:off x="6369893" y="5785020"/>
            <a:ext cx="1352407" cy="543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050" dirty="0"/>
              <a:t>Comité d’amélioration PPCC</a:t>
            </a:r>
          </a:p>
          <a:p>
            <a:pPr algn="ctr"/>
            <a:r>
              <a:rPr lang="fr-CA" sz="700" dirty="0"/>
              <a:t>(chefs et </a:t>
            </a:r>
            <a:r>
              <a:rPr lang="fr-CA" sz="700" dirty="0" err="1"/>
              <a:t>coordo</a:t>
            </a:r>
            <a:r>
              <a:rPr lang="fr-CA" sz="700" dirty="0"/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10037145" y="4603926"/>
            <a:ext cx="1352407" cy="543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dirty="0"/>
              <a:t>Caucus NSA</a:t>
            </a:r>
          </a:p>
          <a:p>
            <a:pPr algn="ctr"/>
            <a:r>
              <a:rPr lang="fr-CA" sz="800" dirty="0"/>
              <a:t>(</a:t>
            </a:r>
            <a:r>
              <a:rPr lang="fr-CA" sz="800" dirty="0" err="1"/>
              <a:t>D+coordo</a:t>
            </a:r>
            <a:r>
              <a:rPr lang="fr-CA" sz="800" dirty="0"/>
              <a:t>)</a:t>
            </a:r>
          </a:p>
        </p:txBody>
      </p:sp>
      <p:grpSp>
        <p:nvGrpSpPr>
          <p:cNvPr id="13" name="Groupe 12"/>
          <p:cNvGrpSpPr/>
          <p:nvPr/>
        </p:nvGrpSpPr>
        <p:grpSpPr>
          <a:xfrm>
            <a:off x="556890" y="2087205"/>
            <a:ext cx="561055" cy="693603"/>
            <a:chOff x="556890" y="2087205"/>
            <a:chExt cx="561055" cy="693603"/>
          </a:xfrm>
        </p:grpSpPr>
        <p:pic>
          <p:nvPicPr>
            <p:cNvPr id="1027" name="Picture 3" descr="Hospital - Free medical icons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56890" y="2087205"/>
              <a:ext cx="519960" cy="519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ZoneTexte 11"/>
            <p:cNvSpPr txBox="1"/>
            <p:nvPr/>
          </p:nvSpPr>
          <p:spPr>
            <a:xfrm>
              <a:off x="597985" y="2565364"/>
              <a:ext cx="51996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800" dirty="0"/>
                <a:t>HMR</a:t>
              </a:r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1207478" y="2087205"/>
            <a:ext cx="524305" cy="693603"/>
            <a:chOff x="556890" y="2087205"/>
            <a:chExt cx="524305" cy="693603"/>
          </a:xfrm>
        </p:grpSpPr>
        <p:pic>
          <p:nvPicPr>
            <p:cNvPr id="16" name="Picture 3" descr="Hospital - Free medical icons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56890" y="2087205"/>
              <a:ext cx="519960" cy="519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ZoneTexte 16"/>
            <p:cNvSpPr txBox="1"/>
            <p:nvPr/>
          </p:nvSpPr>
          <p:spPr>
            <a:xfrm>
              <a:off x="561235" y="2565364"/>
              <a:ext cx="51996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800" dirty="0"/>
                <a:t>HSCO</a:t>
              </a:r>
            </a:p>
          </p:txBody>
        </p:sp>
      </p:grpSp>
      <p:sp>
        <p:nvSpPr>
          <p:cNvPr id="14" name="ZoneTexte 13"/>
          <p:cNvSpPr txBox="1"/>
          <p:nvPr/>
        </p:nvSpPr>
        <p:spPr>
          <a:xfrm rot="16200000">
            <a:off x="-1051014" y="4957814"/>
            <a:ext cx="27707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solidFill>
                  <a:schemeClr val="accent1"/>
                </a:solidFill>
              </a:rPr>
              <a:t>Instances existantes</a:t>
            </a:r>
          </a:p>
        </p:txBody>
      </p:sp>
      <p:sp>
        <p:nvSpPr>
          <p:cNvPr id="24" name="Accolade ouvrante 23"/>
          <p:cNvSpPr/>
          <p:nvPr/>
        </p:nvSpPr>
        <p:spPr>
          <a:xfrm>
            <a:off x="556891" y="3829480"/>
            <a:ext cx="171880" cy="2891995"/>
          </a:xfrm>
          <a:prstGeom prst="leftBrace">
            <a:avLst>
              <a:gd name="adj1" fmla="val 68333"/>
              <a:gd name="adj2" fmla="val 5047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0" name="Rectangle 29"/>
          <p:cNvSpPr/>
          <p:nvPr/>
        </p:nvSpPr>
        <p:spPr>
          <a:xfrm>
            <a:off x="2463980" y="4022988"/>
            <a:ext cx="1352407" cy="543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dirty="0"/>
              <a:t>PPCC Urgence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2785109" y="4509548"/>
            <a:ext cx="10312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00" dirty="0"/>
              <a:t>1 x par jour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4412521" y="4603390"/>
            <a:ext cx="176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00" dirty="0"/>
              <a:t>1 x par jour (HMR-HSCO)</a:t>
            </a:r>
          </a:p>
          <a:p>
            <a:r>
              <a:rPr lang="fr-CA" sz="900" dirty="0"/>
              <a:t>Rapports d’état (5x / jour / site)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6347230" y="4575877"/>
            <a:ext cx="1850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00" dirty="0"/>
              <a:t>1 x par semaine HMR</a:t>
            </a:r>
          </a:p>
          <a:p>
            <a:r>
              <a:rPr lang="fr-CA" sz="900" dirty="0"/>
              <a:t>1 x par semaine HSCO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6617883" y="6321856"/>
            <a:ext cx="10312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00" dirty="0"/>
              <a:t>1 x par mois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10201684" y="5119017"/>
            <a:ext cx="11718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00" dirty="0"/>
              <a:t>1 x par semaine</a:t>
            </a:r>
          </a:p>
        </p:txBody>
      </p:sp>
      <p:sp>
        <p:nvSpPr>
          <p:cNvPr id="31" name="Flèche vers le haut 30"/>
          <p:cNvSpPr/>
          <p:nvPr/>
        </p:nvSpPr>
        <p:spPr>
          <a:xfrm>
            <a:off x="2133015" y="2016426"/>
            <a:ext cx="275008" cy="1067074"/>
          </a:xfrm>
          <a:prstGeom prst="upArrow">
            <a:avLst/>
          </a:prstGeom>
          <a:gradFill flip="none" rotWithShape="1">
            <a:gsLst>
              <a:gs pos="18000">
                <a:srgbClr val="70AD47"/>
              </a:gs>
              <a:gs pos="71000">
                <a:srgbClr val="ED7D31"/>
              </a:gs>
            </a:gsLst>
            <a:lin ang="5400000" scaled="1"/>
            <a:tileRect/>
          </a:gra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9" name="Flèche vers le haut 48"/>
          <p:cNvSpPr/>
          <p:nvPr/>
        </p:nvSpPr>
        <p:spPr>
          <a:xfrm>
            <a:off x="3945581" y="2020309"/>
            <a:ext cx="275008" cy="1067074"/>
          </a:xfrm>
          <a:prstGeom prst="up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6" name="Flèche vers le haut 45"/>
          <p:cNvSpPr/>
          <p:nvPr/>
        </p:nvSpPr>
        <p:spPr>
          <a:xfrm rot="10800000">
            <a:off x="4586725" y="2037078"/>
            <a:ext cx="275008" cy="1067074"/>
          </a:xfrm>
          <a:prstGeom prst="upArrow">
            <a:avLst/>
          </a:prstGeom>
          <a:gradFill flip="none" rotWithShape="1">
            <a:gsLst>
              <a:gs pos="18000">
                <a:srgbClr val="70AD47"/>
              </a:gs>
              <a:gs pos="71000">
                <a:srgbClr val="ED7D31"/>
              </a:gs>
            </a:gsLst>
            <a:lin ang="16200000" scaled="1"/>
            <a:tileRect/>
          </a:gra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4" name="Rectangle 53"/>
          <p:cNvSpPr/>
          <p:nvPr/>
        </p:nvSpPr>
        <p:spPr>
          <a:xfrm>
            <a:off x="6359383" y="4022988"/>
            <a:ext cx="1352407" cy="543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200" dirty="0"/>
              <a:t>Caucus Fluidité SP</a:t>
            </a:r>
          </a:p>
          <a:p>
            <a:pPr algn="ctr"/>
            <a:r>
              <a:rPr lang="fr-CA" sz="800" dirty="0"/>
              <a:t>(</a:t>
            </a:r>
            <a:r>
              <a:rPr lang="fr-CA" sz="800" dirty="0" err="1"/>
              <a:t>Coordos+chefs</a:t>
            </a:r>
            <a:r>
              <a:rPr lang="fr-CA" sz="800" dirty="0"/>
              <a:t>)</a:t>
            </a:r>
          </a:p>
        </p:txBody>
      </p:sp>
      <p:sp>
        <p:nvSpPr>
          <p:cNvPr id="56" name="Rectangle 55"/>
          <p:cNvSpPr/>
          <p:nvPr/>
        </p:nvSpPr>
        <p:spPr>
          <a:xfrm>
            <a:off x="7913372" y="4974636"/>
            <a:ext cx="1352407" cy="543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700" dirty="0"/>
              <a:t>Rencontres de planification des congés – unités chirurgie</a:t>
            </a:r>
          </a:p>
          <a:p>
            <a:pPr algn="ctr"/>
            <a:r>
              <a:rPr lang="fr-CA" sz="700" dirty="0"/>
              <a:t>(AIC, MD, chef au besoin)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8198069" y="5547203"/>
            <a:ext cx="10312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00" dirty="0"/>
              <a:t>1 x par jour</a:t>
            </a:r>
          </a:p>
        </p:txBody>
      </p:sp>
      <p:sp>
        <p:nvSpPr>
          <p:cNvPr id="58" name="Rectangle 57"/>
          <p:cNvSpPr/>
          <p:nvPr/>
        </p:nvSpPr>
        <p:spPr>
          <a:xfrm>
            <a:off x="6313349" y="1612046"/>
            <a:ext cx="1352407" cy="543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000" dirty="0"/>
              <a:t>Rencontres avec le CIUSSS du NORD</a:t>
            </a:r>
          </a:p>
          <a:p>
            <a:pPr algn="ctr"/>
            <a:r>
              <a:rPr lang="fr-CA" sz="500" dirty="0"/>
              <a:t>Mardi-jeudi</a:t>
            </a:r>
          </a:p>
          <a:p>
            <a:pPr algn="ctr"/>
            <a:r>
              <a:rPr lang="fr-CA" sz="700" dirty="0"/>
              <a:t>Chef TS</a:t>
            </a:r>
          </a:p>
        </p:txBody>
      </p:sp>
      <p:sp>
        <p:nvSpPr>
          <p:cNvPr id="59" name="Rectangle 58"/>
          <p:cNvSpPr/>
          <p:nvPr/>
        </p:nvSpPr>
        <p:spPr>
          <a:xfrm>
            <a:off x="7937551" y="1629755"/>
            <a:ext cx="1352407" cy="543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000" dirty="0"/>
              <a:t>Rencontres avec le CIUSSS Centre-Sud</a:t>
            </a:r>
          </a:p>
          <a:p>
            <a:pPr algn="ctr"/>
            <a:r>
              <a:rPr lang="fr-CA" sz="500" dirty="0"/>
              <a:t>Mardi</a:t>
            </a:r>
          </a:p>
          <a:p>
            <a:pPr algn="ctr"/>
            <a:r>
              <a:rPr lang="fr-CA" sz="500" dirty="0"/>
              <a:t>Chef SAD-CH, SAC</a:t>
            </a:r>
          </a:p>
        </p:txBody>
      </p:sp>
      <p:sp>
        <p:nvSpPr>
          <p:cNvPr id="60" name="ZoneTexte 59"/>
          <p:cNvSpPr txBox="1"/>
          <p:nvPr/>
        </p:nvSpPr>
        <p:spPr>
          <a:xfrm>
            <a:off x="6447121" y="5539991"/>
            <a:ext cx="11718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00" dirty="0"/>
              <a:t>1-2 x par semaine</a:t>
            </a:r>
          </a:p>
        </p:txBody>
      </p:sp>
      <p:sp>
        <p:nvSpPr>
          <p:cNvPr id="61" name="Flèche vers le haut 60"/>
          <p:cNvSpPr/>
          <p:nvPr/>
        </p:nvSpPr>
        <p:spPr>
          <a:xfrm>
            <a:off x="3049276" y="2010762"/>
            <a:ext cx="275008" cy="1067074"/>
          </a:xfrm>
          <a:prstGeom prst="upArrow">
            <a:avLst/>
          </a:prstGeom>
          <a:gradFill flip="none" rotWithShape="1">
            <a:gsLst>
              <a:gs pos="18000">
                <a:srgbClr val="70AD47"/>
              </a:gs>
              <a:gs pos="71000">
                <a:srgbClr val="ED7D31"/>
              </a:gs>
            </a:gsLst>
            <a:lin ang="5400000" scaled="1"/>
            <a:tileRect/>
          </a:gra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2" name="Flèche vers le haut 61"/>
          <p:cNvSpPr/>
          <p:nvPr/>
        </p:nvSpPr>
        <p:spPr>
          <a:xfrm>
            <a:off x="3958152" y="2020309"/>
            <a:ext cx="275008" cy="1067074"/>
          </a:xfrm>
          <a:prstGeom prst="upArrow">
            <a:avLst/>
          </a:prstGeom>
          <a:gradFill flip="none" rotWithShape="1">
            <a:gsLst>
              <a:gs pos="18000">
                <a:srgbClr val="70AD47"/>
              </a:gs>
              <a:gs pos="71000">
                <a:srgbClr val="ED7D31"/>
              </a:gs>
            </a:gsLst>
            <a:lin ang="5400000" scaled="1"/>
            <a:tileRect/>
          </a:gra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3" name="Flèche vers le haut 62"/>
          <p:cNvSpPr/>
          <p:nvPr/>
        </p:nvSpPr>
        <p:spPr>
          <a:xfrm>
            <a:off x="10286820" y="2020309"/>
            <a:ext cx="275008" cy="1067074"/>
          </a:xfrm>
          <a:prstGeom prst="upArrow">
            <a:avLst/>
          </a:prstGeom>
          <a:gradFill flip="none" rotWithShape="1">
            <a:gsLst>
              <a:gs pos="18000">
                <a:srgbClr val="70AD47"/>
              </a:gs>
              <a:gs pos="71000">
                <a:srgbClr val="FFC000"/>
              </a:gs>
            </a:gsLst>
            <a:lin ang="5400000" scaled="1"/>
            <a:tileRect/>
          </a:gra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4" name="Rectangle 63"/>
          <p:cNvSpPr/>
          <p:nvPr/>
        </p:nvSpPr>
        <p:spPr>
          <a:xfrm>
            <a:off x="7921605" y="4032737"/>
            <a:ext cx="1485286" cy="543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800" dirty="0"/>
              <a:t>Rencontre de cogestion médicale (Fluidité HSCO)</a:t>
            </a:r>
          </a:p>
          <a:p>
            <a:pPr algn="ctr"/>
            <a:r>
              <a:rPr lang="fr-CA" sz="800" dirty="0">
                <a:solidFill>
                  <a:schemeClr val="bg1"/>
                </a:solidFill>
              </a:rPr>
              <a:t>(</a:t>
            </a:r>
            <a:r>
              <a:rPr lang="fr-CA" sz="800" dirty="0" err="1">
                <a:solidFill>
                  <a:schemeClr val="bg1"/>
                </a:solidFill>
              </a:rPr>
              <a:t>Coordos+cogestionnaires</a:t>
            </a:r>
            <a:r>
              <a:rPr lang="fr-CA" sz="800" dirty="0">
                <a:solidFill>
                  <a:schemeClr val="bg1"/>
                </a:solidFill>
              </a:rPr>
              <a:t> méd)</a:t>
            </a:r>
            <a:endParaRPr lang="fr-CA" sz="700" dirty="0">
              <a:solidFill>
                <a:schemeClr val="bg1"/>
              </a:solidFill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7984711" y="4591028"/>
            <a:ext cx="12904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900" dirty="0"/>
              <a:t>1 x aux 6 semaines</a:t>
            </a:r>
          </a:p>
        </p:txBody>
      </p:sp>
    </p:spTree>
    <p:extLst>
      <p:ext uri="{BB962C8B-B14F-4D97-AF65-F5344CB8AC3E}">
        <p14:creationId xmlns:p14="http://schemas.microsoft.com/office/powerpoint/2010/main" val="3644737351"/>
      </p:ext>
    </p:extLst>
  </p:cSld>
  <p:clrMapOvr>
    <a:masterClrMapping/>
  </p:clrMapOvr>
</p:sld>
</file>

<file path=ppt/theme/theme1.xml><?xml version="1.0" encoding="utf-8"?>
<a:theme xmlns:a="http://schemas.openxmlformats.org/drawingml/2006/main" name="CIUSSS_vert">
  <a:themeElements>
    <a:clrScheme name="CIUSSS_vert">
      <a:dk1>
        <a:srgbClr val="181817"/>
      </a:dk1>
      <a:lt1>
        <a:sysClr val="window" lastClr="FFFFFF"/>
      </a:lt1>
      <a:dk2>
        <a:srgbClr val="181817"/>
      </a:dk2>
      <a:lt2>
        <a:srgbClr val="81C731"/>
      </a:lt2>
      <a:accent1>
        <a:srgbClr val="DB1A00"/>
      </a:accent1>
      <a:accent2>
        <a:srgbClr val="F79200"/>
      </a:accent2>
      <a:accent3>
        <a:srgbClr val="0871D9"/>
      </a:accent3>
      <a:accent4>
        <a:srgbClr val="767171"/>
      </a:accent4>
      <a:accent5>
        <a:srgbClr val="00858C"/>
      </a:accent5>
      <a:accent6>
        <a:srgbClr val="00B6BA"/>
      </a:accent6>
      <a:hlink>
        <a:srgbClr val="3333FF"/>
      </a:hlink>
      <a:folHlink>
        <a:srgbClr val="00FFFF"/>
      </a:folHlink>
    </a:clrScheme>
    <a:fontScheme name="CIUSS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USSS_vert" id="{89F5D3F7-0491-4D3C-913E-278B865B2704}" vid="{C8CA2958-132F-4BAF-ACEE-64011AA3BB4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386B550C29754A9C04031F09771539" ma:contentTypeVersion="16" ma:contentTypeDescription="Create a new document." ma:contentTypeScope="" ma:versionID="366b4774537c86e4b39ce0a84a91ec10">
  <xsd:schema xmlns:xsd="http://www.w3.org/2001/XMLSchema" xmlns:xs="http://www.w3.org/2001/XMLSchema" xmlns:p="http://schemas.microsoft.com/office/2006/metadata/properties" xmlns:ns2="48a2f1a1-29b0-455d-a812-d9897c165094" xmlns:ns3="bfa1c1a7-2bae-4087-8785-c99a5198179f" targetNamespace="http://schemas.microsoft.com/office/2006/metadata/properties" ma:root="true" ma:fieldsID="96473b83f1e5a4a57ce1f6e07f3806e2" ns2:_="" ns3:_="">
    <xsd:import namespace="48a2f1a1-29b0-455d-a812-d9897c165094"/>
    <xsd:import namespace="bfa1c1a7-2bae-4087-8785-c99a519817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a2f1a1-29b0-455d-a812-d9897c1650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20125e5a-fbbd-4a39-926c-a359310fd2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a1c1a7-2bae-4087-8785-c99a5198179f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14d884c0-e648-464e-81df-979c48ec6550}" ma:internalName="TaxCatchAll" ma:showField="CatchAllData" ma:web="bfa1c1a7-2bae-4087-8785-c99a519817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fa1c1a7-2bae-4087-8785-c99a5198179f" xsi:nil="true"/>
    <lcf76f155ced4ddcb4097134ff3c332f xmlns="48a2f1a1-29b0-455d-a812-d9897c165094">
      <Terms xmlns="http://schemas.microsoft.com/office/infopath/2007/PartnerControls"/>
    </lcf76f155ced4ddcb4097134ff3c332f>
    <SharedWithUsers xmlns="bfa1c1a7-2bae-4087-8785-c99a5198179f">
      <UserInfo>
        <DisplayName>Suzanne Chahine (CIUSSS EMTL)</DisplayName>
        <AccountId>14</AccountId>
        <AccountType/>
      </UserInfo>
      <UserInfo>
        <DisplayName>Élodie Dormoy (CIUSSS EMTL)</DisplayName>
        <AccountId>12</AccountId>
        <AccountType/>
      </UserInfo>
      <UserInfo>
        <DisplayName>Karine Girard (CIUSSS EMTL)</DisplayName>
        <AccountId>32</AccountId>
        <AccountType/>
      </UserInfo>
      <UserInfo>
        <DisplayName>Samuel Chagnon (CIUSSS EMTL)</DisplayName>
        <AccountId>104</AccountId>
        <AccountType/>
      </UserInfo>
      <UserInfo>
        <DisplayName>Marie-Laure Dauvillier (CIUSSS EMTL)</DisplayName>
        <AccountId>10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1406667D-43AF-413A-A81B-B45EEFFEC0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a2f1a1-29b0-455d-a812-d9897c165094"/>
    <ds:schemaRef ds:uri="bfa1c1a7-2bae-4087-8785-c99a519817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7677DB2-F405-4F20-9C6D-4E90ADD086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704715-6DBC-4B85-9C46-CCE614EFBFC0}">
  <ds:schemaRefs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bfa1c1a7-2bae-4087-8785-c99a5198179f"/>
    <ds:schemaRef ds:uri="48a2f1a1-29b0-455d-a812-d9897c165094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10050</TotalTime>
  <Words>1091</Words>
  <Application>Microsoft Office PowerPoint</Application>
  <PresentationFormat>Grand écran</PresentationFormat>
  <Paragraphs>168</Paragraphs>
  <Slides>15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Aharoni</vt:lpstr>
      <vt:lpstr>Arial</vt:lpstr>
      <vt:lpstr>Arial Black</vt:lpstr>
      <vt:lpstr>Arial,Sans-Serif</vt:lpstr>
      <vt:lpstr>Calibri</vt:lpstr>
      <vt:lpstr>Segoe UI</vt:lpstr>
      <vt:lpstr>CIUSSS_vert</vt:lpstr>
      <vt:lpstr>Agrément 2024 POR - Cheminement                    des usagers</vt:lpstr>
      <vt:lpstr>Présentation PowerPoint</vt:lpstr>
      <vt:lpstr>Présentation PowerPoint</vt:lpstr>
      <vt:lpstr>Stratégie  Cheminement des usagers</vt:lpstr>
      <vt:lpstr>Stratégie  Cheminement des usagers</vt:lpstr>
      <vt:lpstr>Mandat du caucus NSA</vt:lpstr>
      <vt:lpstr>Mandat du caucus fluidité Santé physique</vt:lpstr>
      <vt:lpstr>La PPCC au cœur  du cheminement de l’usager</vt:lpstr>
      <vt:lpstr>Autres instances  de suivi opérationnel</vt:lpstr>
      <vt:lpstr>Différents protocoles  pour gérer efficacement</vt:lpstr>
      <vt:lpstr>Exemples de cibles                           du cheminement des usagers</vt:lpstr>
      <vt:lpstr>Performance  du cheminement des usagers</vt:lpstr>
      <vt:lpstr>Tableau de bord MSSS</vt:lpstr>
      <vt:lpstr>Présentation PowerPoint</vt:lpstr>
      <vt:lpstr>Merci ! 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Démarche d’amélioration continue – Agrément</dc:title>
  <dc:creator>Laurent Dgp</dc:creator>
  <cp:lastModifiedBy>Martine Leblanc (CIUSSS EMTL)</cp:lastModifiedBy>
  <cp:revision>69</cp:revision>
  <cp:lastPrinted>2024-08-20T12:55:11Z</cp:lastPrinted>
  <dcterms:created xsi:type="dcterms:W3CDTF">2019-09-14T17:31:10Z</dcterms:created>
  <dcterms:modified xsi:type="dcterms:W3CDTF">2024-08-26T15:22:48Z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0x01010086386B550C29754A9C04031F09771539</vt:lpwstr>
  </property>
  <property fmtid="{D5CDD505-2E9C-101B-9397-08002B2CF9AE}" pid="3" name="Order">
    <vt:r8>220000</vt:r8>
  </property>
  <property fmtid="{D5CDD505-2E9C-101B-9397-08002B2CF9AE}" pid="4" name="_ExtendedDescription">
    <vt:lpwstr/>
  </property>
  <property fmtid="{D5CDD505-2E9C-101B-9397-08002B2CF9AE}" pid="5" name="ComplianceAssetId">
    <vt:lpwstr/>
  </property>
  <property fmtid="{D5CDD505-2E9C-101B-9397-08002B2CF9AE}" pid="6" name="TriggerFlowInfo">
    <vt:lpwstr/>
  </property>
  <property fmtid="{D5CDD505-2E9C-101B-9397-08002B2CF9AE}" pid="7" name="MSIP_Label_6a7d8d5d-78e2-4a62-9fcd-016eb5e4c57c_Enabled">
    <vt:lpwstr>true</vt:lpwstr>
  </property>
  <property fmtid="{D5CDD505-2E9C-101B-9397-08002B2CF9AE}" pid="8" name="MSIP_Label_6a7d8d5d-78e2-4a62-9fcd-016eb5e4c57c_SetDate">
    <vt:lpwstr>2022-03-30T19:59:36Z</vt:lpwstr>
  </property>
  <property fmtid="{D5CDD505-2E9C-101B-9397-08002B2CF9AE}" pid="9" name="MSIP_Label_6a7d8d5d-78e2-4a62-9fcd-016eb5e4c57c_Method">
    <vt:lpwstr>Standard</vt:lpwstr>
  </property>
  <property fmtid="{D5CDD505-2E9C-101B-9397-08002B2CF9AE}" pid="10" name="MSIP_Label_6a7d8d5d-78e2-4a62-9fcd-016eb5e4c57c_Name">
    <vt:lpwstr>Général</vt:lpwstr>
  </property>
  <property fmtid="{D5CDD505-2E9C-101B-9397-08002B2CF9AE}" pid="11" name="MSIP_Label_6a7d8d5d-78e2-4a62-9fcd-016eb5e4c57c_SiteId">
    <vt:lpwstr>06e1fe28-5f8b-4075-bf6c-ae24be1a7992</vt:lpwstr>
  </property>
  <property fmtid="{D5CDD505-2E9C-101B-9397-08002B2CF9AE}" pid="12" name="MSIP_Label_6a7d8d5d-78e2-4a62-9fcd-016eb5e4c57c_ActionId">
    <vt:lpwstr>973c882e-e12b-42e8-bdb8-5d3265e9b688</vt:lpwstr>
  </property>
  <property fmtid="{D5CDD505-2E9C-101B-9397-08002B2CF9AE}" pid="13" name="MSIP_Label_6a7d8d5d-78e2-4a62-9fcd-016eb5e4c57c_ContentBits">
    <vt:lpwstr>0</vt:lpwstr>
  </property>
  <property fmtid="{D5CDD505-2E9C-101B-9397-08002B2CF9AE}" pid="14" name="MediaServiceImageTags">
    <vt:lpwstr/>
  </property>
</Properties>
</file>