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2.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67" r:id="rId7"/>
    <p:sldId id="268" r:id="rId8"/>
    <p:sldId id="262" r:id="rId9"/>
    <p:sldId id="260" r:id="rId10"/>
    <p:sldId id="271" r:id="rId11"/>
    <p:sldId id="265" r:id="rId12"/>
    <p:sldId id="269" r:id="rId13"/>
    <p:sldId id="261" r:id="rId14"/>
    <p:sldId id="264" r:id="rId15"/>
    <p:sldId id="270" r:id="rId16"/>
    <p:sldId id="259" r:id="rId17"/>
    <p:sldId id="258"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674C38-9A99-55F4-B333-CA0AD0129701}" v="6" dt="2025-04-10T12:07:58.65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922"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594896-7923-4E10-8106-4EB1B4B720BC}" type="datetimeFigureOut">
              <a:t>10/04/2025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4FA254-7C98-4B6D-B8A4-85F16A66F51E}" type="slidenum">
              <a:t>‹N°›</a:t>
            </a:fld>
            <a:endParaRPr lang="fr-FR"/>
          </a:p>
        </p:txBody>
      </p:sp>
    </p:spTree>
    <p:extLst>
      <p:ext uri="{BB962C8B-B14F-4D97-AF65-F5344CB8AC3E}">
        <p14:creationId xmlns:p14="http://schemas.microsoft.com/office/powerpoint/2010/main" val="3386882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2">
              <a:lnSpc>
                <a:spcPct val="90000"/>
              </a:lnSpc>
              <a:spcBef>
                <a:spcPts val="500"/>
              </a:spcBef>
              <a:buChar char="•"/>
            </a:pPr>
            <a:r>
              <a:rPr lang="fr-CA">
                <a:cs typeface="Calibri"/>
              </a:rPr>
              <a:t>Outils en annexe:</a:t>
            </a:r>
            <a:endParaRPr lang="fr-CA"/>
          </a:p>
          <a:p>
            <a:pPr lvl="2">
              <a:lnSpc>
                <a:spcPct val="90000"/>
              </a:lnSpc>
              <a:spcBef>
                <a:spcPts val="500"/>
              </a:spcBef>
              <a:buChar char="•"/>
            </a:pPr>
            <a:r>
              <a:rPr lang="fr-CA"/>
              <a:t>Algorithme en lien avec la notion de consentement; </a:t>
            </a:r>
            <a:endParaRPr lang="en-US">
              <a:cs typeface="Calibri"/>
            </a:endParaRPr>
          </a:p>
          <a:p>
            <a:pPr lvl="2">
              <a:lnSpc>
                <a:spcPct val="90000"/>
              </a:lnSpc>
              <a:spcBef>
                <a:spcPts val="500"/>
              </a:spcBef>
              <a:buChar char="•"/>
            </a:pPr>
            <a:r>
              <a:rPr lang="fr-CA"/>
              <a:t>Guides à l'intention des proches et des usagers;</a:t>
            </a:r>
            <a:endParaRPr lang="en-US"/>
          </a:p>
          <a:p>
            <a:pPr lvl="2">
              <a:lnSpc>
                <a:spcPct val="90000"/>
              </a:lnSpc>
              <a:spcBef>
                <a:spcPts val="500"/>
              </a:spcBef>
              <a:buChar char="•"/>
            </a:pPr>
            <a:r>
              <a:rPr lang="fr-CA"/>
              <a:t>Suggestions de mesures de remplacement;</a:t>
            </a:r>
            <a:endParaRPr lang="en-US"/>
          </a:p>
          <a:p>
            <a:pPr lvl="2">
              <a:lnSpc>
                <a:spcPct val="90000"/>
              </a:lnSpc>
              <a:spcBef>
                <a:spcPts val="500"/>
              </a:spcBef>
              <a:buChar char="•"/>
            </a:pPr>
            <a:r>
              <a:rPr lang="fr-CA"/>
              <a:t>Liste de contentions physiques autorisées.</a:t>
            </a:r>
            <a:endParaRPr lang="fr-FR"/>
          </a:p>
        </p:txBody>
      </p:sp>
      <p:sp>
        <p:nvSpPr>
          <p:cNvPr id="4" name="Espace réservé du numéro de diapositive 3"/>
          <p:cNvSpPr>
            <a:spLocks noGrp="1"/>
          </p:cNvSpPr>
          <p:nvPr>
            <p:ph type="sldNum" sz="quarter" idx="5"/>
          </p:nvPr>
        </p:nvSpPr>
        <p:spPr/>
        <p:txBody>
          <a:bodyPr/>
          <a:lstStyle/>
          <a:p>
            <a:fld id="{7D4FA254-7C98-4B6D-B8A4-85F16A66F51E}" type="slidenum">
              <a:t>2</a:t>
            </a:fld>
            <a:endParaRPr lang="fr-FR"/>
          </a:p>
        </p:txBody>
      </p:sp>
    </p:spTree>
    <p:extLst>
      <p:ext uri="{BB962C8B-B14F-4D97-AF65-F5344CB8AC3E}">
        <p14:creationId xmlns:p14="http://schemas.microsoft.com/office/powerpoint/2010/main" val="3141415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628650" lvl="1" indent="-171450" algn="just">
              <a:lnSpc>
                <a:spcPct val="90000"/>
              </a:lnSpc>
              <a:spcBef>
                <a:spcPts val="500"/>
              </a:spcBef>
              <a:buFont typeface="Arial"/>
              <a:buChar char="•"/>
            </a:pPr>
            <a:r>
              <a:rPr lang="fr-FR"/>
              <a:t>Si une situation de mesure de contrôle à domicile est rapportée par un proche ou constatée par un intervenant, il est nécessaire d'intervenir rapidement pour mettre systématiquement en place un suivi interdisciplinaire pour y répondre</a:t>
            </a:r>
            <a:endParaRPr lang="en-US"/>
          </a:p>
          <a:p>
            <a:r>
              <a:rPr lang="fr-FR"/>
              <a:t>Dans les cas litigieux, l'équipe interdisciplinaire doit informer les directions conseils (DSI, DSM-PP) afin d'obtenir un avis sur les orientations à prendre dans les circonstances.</a:t>
            </a:r>
            <a:endParaRPr lang="en-US"/>
          </a:p>
          <a:p>
            <a:r>
              <a:rPr lang="en-US">
                <a:cs typeface="Calibri"/>
              </a:rPr>
              <a:t>**</a:t>
            </a:r>
            <a:r>
              <a:rPr lang="en-US" err="1">
                <a:cs typeface="Calibri"/>
              </a:rPr>
              <a:t>Préciser</a:t>
            </a:r>
            <a:r>
              <a:rPr lang="en-US">
                <a:cs typeface="Calibri"/>
              </a:rPr>
              <a:t> que </a:t>
            </a:r>
            <a:r>
              <a:rPr lang="en-US" err="1">
                <a:cs typeface="Calibri"/>
              </a:rPr>
              <a:t>spécificités</a:t>
            </a:r>
            <a:r>
              <a:rPr lang="en-US">
                <a:cs typeface="Calibri"/>
              </a:rPr>
              <a:t> pour la clientèle DI-TSA-DP à domicile </a:t>
            </a:r>
            <a:r>
              <a:rPr lang="en-US" err="1">
                <a:cs typeface="Calibri"/>
              </a:rPr>
              <a:t>est</a:t>
            </a:r>
            <a:r>
              <a:rPr lang="en-US">
                <a:cs typeface="Calibri"/>
              </a:rPr>
              <a:t> </a:t>
            </a:r>
            <a:r>
              <a:rPr lang="en-US" err="1">
                <a:cs typeface="Calibri"/>
              </a:rPr>
              <a:t>en</a:t>
            </a:r>
            <a:r>
              <a:rPr lang="en-US">
                <a:cs typeface="Calibri"/>
              </a:rPr>
              <a:t> </a:t>
            </a:r>
            <a:r>
              <a:rPr lang="en-US" err="1">
                <a:cs typeface="Calibri"/>
              </a:rPr>
              <a:t>cours</a:t>
            </a:r>
            <a:r>
              <a:rPr lang="en-US">
                <a:cs typeface="Calibri"/>
              </a:rPr>
              <a:t> de travaux.</a:t>
            </a:r>
            <a:endParaRPr lang="en-US"/>
          </a:p>
        </p:txBody>
      </p:sp>
      <p:sp>
        <p:nvSpPr>
          <p:cNvPr id="4" name="Espace réservé du numéro de diapositive 3"/>
          <p:cNvSpPr>
            <a:spLocks noGrp="1"/>
          </p:cNvSpPr>
          <p:nvPr>
            <p:ph type="sldNum" sz="quarter" idx="5"/>
          </p:nvPr>
        </p:nvSpPr>
        <p:spPr/>
        <p:txBody>
          <a:bodyPr/>
          <a:lstStyle/>
          <a:p>
            <a:fld id="{7D4FA254-7C98-4B6D-B8A4-85F16A66F51E}" type="slidenum">
              <a:t>6</a:t>
            </a:fld>
            <a:endParaRPr lang="fr-FR"/>
          </a:p>
        </p:txBody>
      </p:sp>
    </p:spTree>
    <p:extLst>
      <p:ext uri="{BB962C8B-B14F-4D97-AF65-F5344CB8AC3E}">
        <p14:creationId xmlns:p14="http://schemas.microsoft.com/office/powerpoint/2010/main" val="932850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285750" indent="-285750">
              <a:lnSpc>
                <a:spcPct val="90000"/>
              </a:lnSpc>
              <a:spcBef>
                <a:spcPts val="1000"/>
              </a:spcBef>
              <a:buFont typeface="Arial"/>
              <a:buChar char="•"/>
            </a:pPr>
            <a:r>
              <a:rPr lang="fr-FR"/>
              <a:t>Les directions cliniques contribuent à l'évaluation de l'application du protocole au sein de leur direction, selon les modalités prévues et partagent les résultats d'évaluation aux équipes de soins pour identifier des pistes d'amélioration</a:t>
            </a:r>
            <a:endParaRPr lang="en-US"/>
          </a:p>
        </p:txBody>
      </p:sp>
      <p:sp>
        <p:nvSpPr>
          <p:cNvPr id="4" name="Espace réservé du numéro de diapositive 3"/>
          <p:cNvSpPr>
            <a:spLocks noGrp="1"/>
          </p:cNvSpPr>
          <p:nvPr>
            <p:ph type="sldNum" sz="quarter" idx="5"/>
          </p:nvPr>
        </p:nvSpPr>
        <p:spPr/>
        <p:txBody>
          <a:bodyPr/>
          <a:lstStyle/>
          <a:p>
            <a:fld id="{7D4FA254-7C98-4B6D-B8A4-85F16A66F51E}" type="slidenum">
              <a:t>13</a:t>
            </a:fld>
            <a:endParaRPr lang="fr-FR"/>
          </a:p>
        </p:txBody>
      </p:sp>
    </p:spTree>
    <p:extLst>
      <p:ext uri="{BB962C8B-B14F-4D97-AF65-F5344CB8AC3E}">
        <p14:creationId xmlns:p14="http://schemas.microsoft.com/office/powerpoint/2010/main" val="14168515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3240910" y="1122363"/>
            <a:ext cx="7427089" cy="2387600"/>
          </a:xfrm>
        </p:spPr>
        <p:txBody>
          <a:bodyPr anchor="b"/>
          <a:lstStyle>
            <a:lvl1pPr algn="l">
              <a:defRPr sz="6000">
                <a:solidFill>
                  <a:schemeClr val="bg2"/>
                </a:solidFill>
                <a:latin typeface="+mj-lt"/>
              </a:defRPr>
            </a:lvl1pPr>
          </a:lstStyle>
          <a:p>
            <a:r>
              <a:rPr lang="fr-FR"/>
              <a:t>Modifiez le style du titre</a:t>
            </a:r>
            <a:endParaRPr lang="fr-CA"/>
          </a:p>
        </p:txBody>
      </p:sp>
      <p:sp>
        <p:nvSpPr>
          <p:cNvPr id="3" name="Sous-titre 2"/>
          <p:cNvSpPr>
            <a:spLocks noGrp="1"/>
          </p:cNvSpPr>
          <p:nvPr>
            <p:ph type="subTitle" idx="1"/>
          </p:nvPr>
        </p:nvSpPr>
        <p:spPr>
          <a:xfrm>
            <a:off x="4653022" y="3602038"/>
            <a:ext cx="6014977"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6"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8" name="Espace réservé du contenu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30103" y="6013654"/>
            <a:ext cx="1615239" cy="720158"/>
          </a:xfrm>
          <a:prstGeom prst="rect">
            <a:avLst/>
          </a:prstGeom>
        </p:spPr>
      </p:pic>
      <p:pic>
        <p:nvPicPr>
          <p:cNvPr id="9" name="Image 8"/>
          <p:cNvPicPr>
            <a:picLocks noChangeAspect="1"/>
          </p:cNvPicPr>
          <p:nvPr/>
        </p:nvPicPr>
        <p:blipFill rotWithShape="1">
          <a:blip r:embed="rId3" cstate="print">
            <a:extLst>
              <a:ext uri="{28A0092B-C50C-407E-A947-70E740481C1C}">
                <a14:useLocalDpi xmlns:a14="http://schemas.microsoft.com/office/drawing/2010/main" val="0"/>
              </a:ext>
            </a:extLst>
          </a:blip>
          <a:srcRect b="41387"/>
          <a:stretch/>
        </p:blipFill>
        <p:spPr>
          <a:xfrm rot="4650061">
            <a:off x="-1566536" y="524580"/>
            <a:ext cx="5704711" cy="3957893"/>
          </a:xfrm>
          <a:prstGeom prst="rect">
            <a:avLst/>
          </a:prstGeom>
        </p:spPr>
      </p:pic>
    </p:spTree>
    <p:extLst>
      <p:ext uri="{BB962C8B-B14F-4D97-AF65-F5344CB8AC3E}">
        <p14:creationId xmlns:p14="http://schemas.microsoft.com/office/powerpoint/2010/main" val="933058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12" name="Image 11"/>
          <p:cNvPicPr>
            <a:picLocks noChangeAspect="1"/>
          </p:cNvPicPr>
          <p:nvPr/>
        </p:nvPicPr>
        <p:blipFill rotWithShape="1">
          <a:blip r:embed="rId2" cstate="print">
            <a:extLst>
              <a:ext uri="{28A0092B-C50C-407E-A947-70E740481C1C}">
                <a14:useLocalDpi xmlns:a14="http://schemas.microsoft.com/office/drawing/2010/main" val="0"/>
              </a:ext>
            </a:extLst>
          </a:blip>
          <a:srcRect l="13119" t="4746"/>
          <a:stretch/>
        </p:blipFill>
        <p:spPr>
          <a:xfrm rot="1796214">
            <a:off x="-653133" y="-316078"/>
            <a:ext cx="2530953" cy="3284568"/>
          </a:xfrm>
          <a:prstGeom prst="rect">
            <a:avLst/>
          </a:prstGeom>
        </p:spPr>
      </p:pic>
      <p:sp>
        <p:nvSpPr>
          <p:cNvPr id="2" name="Titre 1"/>
          <p:cNvSpPr>
            <a:spLocks noGrp="1"/>
          </p:cNvSpPr>
          <p:nvPr>
            <p:ph type="title"/>
          </p:nvPr>
        </p:nvSpPr>
        <p:spPr/>
        <p:txBody>
          <a:bodyPr/>
          <a:lstStyle>
            <a:lvl1pPr>
              <a:defRPr>
                <a:solidFill>
                  <a:schemeClr val="bg2"/>
                </a:solidFill>
              </a:defRPr>
            </a:lvl1p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199770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Diapositive de fin">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663DD480-2A77-4CAD-A009-FA5CCF66217C}" type="datetimeFigureOut">
              <a:rPr lang="fr-CA" smtClean="0"/>
              <a:pPr/>
              <a:t>2025-04-10</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E6C6E2DA-C51A-4E5A-BC6F-C03DFAE86879}" type="slidenum">
              <a:rPr lang="fr-CA" smtClean="0"/>
              <a:pPr/>
              <a:t>‹N°›</a:t>
            </a:fld>
            <a:endParaRPr lang="fr-CA"/>
          </a:p>
        </p:txBody>
      </p:sp>
      <p:pic>
        <p:nvPicPr>
          <p:cNvPr id="9" name="Image 8"/>
          <p:cNvPicPr>
            <a:picLocks noChangeAspect="1"/>
          </p:cNvPicPr>
          <p:nvPr/>
        </p:nvPicPr>
        <p:blipFill rotWithShape="1">
          <a:blip r:embed="rId2" cstate="print">
            <a:extLst>
              <a:ext uri="{28A0092B-C50C-407E-A947-70E740481C1C}">
                <a14:useLocalDpi xmlns:a14="http://schemas.microsoft.com/office/drawing/2010/main" val="0"/>
              </a:ext>
            </a:extLst>
          </a:blip>
          <a:srcRect l="36594" t="11506"/>
          <a:stretch/>
        </p:blipFill>
        <p:spPr>
          <a:xfrm>
            <a:off x="-115910" y="-103031"/>
            <a:ext cx="2608964" cy="4310184"/>
          </a:xfrm>
          <a:prstGeom prst="rect">
            <a:avLst/>
          </a:prstGeom>
        </p:spPr>
      </p:pic>
      <p:sp>
        <p:nvSpPr>
          <p:cNvPr id="10" name="Titre 3"/>
          <p:cNvSpPr txBox="1">
            <a:spLocks/>
          </p:cNvSpPr>
          <p:nvPr userDrawn="1"/>
        </p:nvSpPr>
        <p:spPr>
          <a:xfrm>
            <a:off x="2514744" y="2146206"/>
            <a:ext cx="9361300" cy="1089209"/>
          </a:xfrm>
          <a:prstGeom prst="rect">
            <a:avLst/>
          </a:prstGeom>
        </p:spPr>
        <p:txBody>
          <a:bodyPr vert="horz" lIns="91440" tIns="45720" rIns="91440" bIns="45720" rtlCol="0" anchor="t">
            <a:normAutofit fontScale="97500" lnSpcReduction="10000"/>
          </a:bodyPr>
          <a:lstStyle>
            <a:lvl1pPr algn="r" defTabSz="914400" rtl="0" eaLnBrk="1" latinLnBrk="0" hangingPunct="1">
              <a:lnSpc>
                <a:spcPct val="90000"/>
              </a:lnSpc>
              <a:spcBef>
                <a:spcPct val="0"/>
              </a:spcBef>
              <a:buNone/>
              <a:defRPr sz="4400" kern="1200">
                <a:solidFill>
                  <a:schemeClr val="bg2"/>
                </a:solidFill>
                <a:latin typeface="+mj-lt"/>
                <a:ea typeface="+mj-ea"/>
                <a:cs typeface="+mj-cs"/>
              </a:defRPr>
            </a:lvl1pPr>
          </a:lstStyle>
          <a:p>
            <a:pPr algn="ctr"/>
            <a:r>
              <a:rPr lang="fr-CA" b="1">
                <a:solidFill>
                  <a:schemeClr val="accent4"/>
                </a:solidFill>
                <a:cs typeface="Aharoni" panose="02010803020104030203" pitchFamily="2" charset="-79"/>
              </a:rPr>
              <a:t>CIUSSS </a:t>
            </a:r>
            <a:br>
              <a:rPr lang="fr-CA" b="1">
                <a:solidFill>
                  <a:schemeClr val="accent4"/>
                </a:solidFill>
                <a:cs typeface="Aharoni" panose="02010803020104030203" pitchFamily="2" charset="-79"/>
              </a:rPr>
            </a:br>
            <a:r>
              <a:rPr lang="fr-CA" sz="3200" b="1">
                <a:solidFill>
                  <a:schemeClr val="accent4"/>
                </a:solidFill>
                <a:cs typeface="Aharoni" panose="02010803020104030203" pitchFamily="2" charset="-79"/>
              </a:rPr>
              <a:t>de l’Est-de-l’Île-de-Montréal</a:t>
            </a:r>
          </a:p>
        </p:txBody>
      </p:sp>
      <p:sp>
        <p:nvSpPr>
          <p:cNvPr id="11" name="Titre 3"/>
          <p:cNvSpPr txBox="1">
            <a:spLocks/>
          </p:cNvSpPr>
          <p:nvPr userDrawn="1"/>
        </p:nvSpPr>
        <p:spPr>
          <a:xfrm>
            <a:off x="2500566" y="3235415"/>
            <a:ext cx="9368389" cy="46870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Arial Black" pitchFamily="34" charset="0"/>
                <a:ea typeface="+mj-ea"/>
                <a:cs typeface="+mj-cs"/>
              </a:defRPr>
            </a:lvl1pPr>
          </a:lstStyle>
          <a:p>
            <a:pPr algn="ctr"/>
            <a:r>
              <a:rPr lang="fr-CA" sz="4000" b="1">
                <a:solidFill>
                  <a:schemeClr val="bg2"/>
                </a:solidFill>
                <a:cs typeface="Aharoni" panose="02010803020104030203" pitchFamily="2" charset="-79"/>
              </a:rPr>
              <a:t>www.ciusss-estmtl.gouv.qc.ca</a:t>
            </a:r>
            <a:endParaRPr lang="fr-CA" sz="3200" b="1">
              <a:solidFill>
                <a:schemeClr val="bg2"/>
              </a:solidFill>
              <a:cs typeface="Aharoni" panose="02010803020104030203" pitchFamily="2" charset="-79"/>
            </a:endParaRPr>
          </a:p>
        </p:txBody>
      </p:sp>
    </p:spTree>
    <p:extLst>
      <p:ext uri="{BB962C8B-B14F-4D97-AF65-F5344CB8AC3E}">
        <p14:creationId xmlns:p14="http://schemas.microsoft.com/office/powerpoint/2010/main" val="4205115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lvl1pPr>
              <a:defRPr>
                <a:solidFill>
                  <a:schemeClr val="bg2"/>
                </a:solidFill>
              </a:defRPr>
            </a:lvl1pPr>
          </a:lstStyle>
          <a:p>
            <a:r>
              <a:rPr lang="fr-FR"/>
              <a:t>Modifiez le style du titre</a:t>
            </a:r>
            <a:endParaRPr lang="fr-C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8"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9"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2315932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bg2"/>
                </a:solidFill>
              </a:defRPr>
            </a:lvl1pPr>
          </a:lstStyle>
          <a:p>
            <a:r>
              <a:rPr lang="fr-FR"/>
              <a:t>Modifiez le style du titre</a:t>
            </a:r>
            <a:endParaRPr lang="fr-CA"/>
          </a:p>
        </p:txBody>
      </p:sp>
      <p:sp>
        <p:nvSpPr>
          <p:cNvPr id="3" name="Espace réservé du contenu 2"/>
          <p:cNvSpPr>
            <a:spLocks noGrp="1"/>
          </p:cNvSpPr>
          <p:nvPr>
            <p:ph idx="1"/>
          </p:nvPr>
        </p:nvSpPr>
        <p:spPr>
          <a:xfrm>
            <a:off x="838200" y="2006353"/>
            <a:ext cx="10515600" cy="3919885"/>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1" name="Image 10"/>
          <p:cNvPicPr>
            <a:picLocks noChangeAspect="1"/>
          </p:cNvPicPr>
          <p:nvPr/>
        </p:nvPicPr>
        <p:blipFill rotWithShape="1">
          <a:blip r:embed="rId2" cstate="print">
            <a:extLst>
              <a:ext uri="{28A0092B-C50C-407E-A947-70E740481C1C}">
                <a14:useLocalDpi xmlns:a14="http://schemas.microsoft.com/office/drawing/2010/main" val="0"/>
              </a:ext>
            </a:extLst>
          </a:blip>
          <a:srcRect l="22137" r="10464" b="57165"/>
          <a:stretch/>
        </p:blipFill>
        <p:spPr>
          <a:xfrm rot="6345719">
            <a:off x="-625418" y="-28019"/>
            <a:ext cx="2801291" cy="2107371"/>
          </a:xfrm>
          <a:prstGeom prst="rect">
            <a:avLst/>
          </a:prstGeom>
        </p:spPr>
      </p:pic>
    </p:spTree>
    <p:extLst>
      <p:ext uri="{BB962C8B-B14F-4D97-AF65-F5344CB8AC3E}">
        <p14:creationId xmlns:p14="http://schemas.microsoft.com/office/powerpoint/2010/main" val="3976385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3"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7556" y="6013654"/>
            <a:ext cx="1612331" cy="720719"/>
          </a:xfrm>
          <a:prstGeom prst="rect">
            <a:avLst/>
          </a:prstGeom>
        </p:spPr>
      </p:pic>
      <p:sp>
        <p:nvSpPr>
          <p:cNvPr id="2" name="Titre 1"/>
          <p:cNvSpPr>
            <a:spLocks noGrp="1"/>
          </p:cNvSpPr>
          <p:nvPr>
            <p:ph type="title"/>
          </p:nvPr>
        </p:nvSpPr>
        <p:spPr>
          <a:xfrm>
            <a:off x="831850" y="1512966"/>
            <a:ext cx="10515600" cy="2852737"/>
          </a:xfrm>
        </p:spPr>
        <p:txBody>
          <a:bodyPr anchor="b"/>
          <a:lstStyle>
            <a:lvl1pPr algn="r">
              <a:defRPr sz="6000">
                <a:solidFill>
                  <a:schemeClr val="bg1"/>
                </a:solidFill>
              </a:defRPr>
            </a:lvl1pPr>
          </a:lstStyle>
          <a:p>
            <a:r>
              <a:rPr lang="fr-FR"/>
              <a:t>Modifiez le style du titre</a:t>
            </a:r>
            <a:endParaRPr lang="fr-CA"/>
          </a:p>
        </p:txBody>
      </p:sp>
      <p:sp>
        <p:nvSpPr>
          <p:cNvPr id="3" name="Espace réservé du texte 2"/>
          <p:cNvSpPr>
            <a:spLocks noGrp="1"/>
          </p:cNvSpPr>
          <p:nvPr>
            <p:ph type="body" idx="1"/>
          </p:nvPr>
        </p:nvSpPr>
        <p:spPr>
          <a:xfrm>
            <a:off x="831850" y="4392691"/>
            <a:ext cx="10515600" cy="1500187"/>
          </a:xfrm>
        </p:spPr>
        <p:txBody>
          <a:bodyPr/>
          <a:lstStyle>
            <a:lvl1pPr marL="0" indent="0" algn="r">
              <a:buNone/>
              <a:defRPr sz="24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2" name="Image 11"/>
          <p:cNvPicPr>
            <a:picLocks noChangeAspect="1"/>
          </p:cNvPicPr>
          <p:nvPr/>
        </p:nvPicPr>
        <p:blipFill rotWithShape="1">
          <a:blip r:embed="rId3" cstate="print">
            <a:extLst>
              <a:ext uri="{28A0092B-C50C-407E-A947-70E740481C1C}">
                <a14:useLocalDpi xmlns:a14="http://schemas.microsoft.com/office/drawing/2010/main" val="0"/>
              </a:ext>
            </a:extLst>
          </a:blip>
          <a:srcRect l="9178" t="7946"/>
          <a:stretch/>
        </p:blipFill>
        <p:spPr>
          <a:xfrm rot="3029273">
            <a:off x="9437" y="-1125274"/>
            <a:ext cx="2856306" cy="3426872"/>
          </a:xfrm>
          <a:prstGeom prst="rect">
            <a:avLst/>
          </a:prstGeom>
        </p:spPr>
      </p:pic>
    </p:spTree>
    <p:extLst>
      <p:ext uri="{BB962C8B-B14F-4D97-AF65-F5344CB8AC3E}">
        <p14:creationId xmlns:p14="http://schemas.microsoft.com/office/powerpoint/2010/main" val="1669120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12" name="Image 11"/>
          <p:cNvPicPr>
            <a:picLocks noChangeAspect="1"/>
          </p:cNvPicPr>
          <p:nvPr/>
        </p:nvPicPr>
        <p:blipFill rotWithShape="1">
          <a:blip r:embed="rId2" cstate="print">
            <a:extLst>
              <a:ext uri="{28A0092B-C50C-407E-A947-70E740481C1C}">
                <a14:useLocalDpi xmlns:a14="http://schemas.microsoft.com/office/drawing/2010/main" val="0"/>
              </a:ext>
            </a:extLst>
          </a:blip>
          <a:srcRect l="33618" t="6280" b="15592"/>
          <a:stretch/>
        </p:blipFill>
        <p:spPr>
          <a:xfrm rot="20174779">
            <a:off x="-337565" y="4961261"/>
            <a:ext cx="1595153" cy="2222305"/>
          </a:xfrm>
          <a:prstGeom prst="rect">
            <a:avLst/>
          </a:prstGeom>
        </p:spPr>
      </p:pic>
      <p:sp>
        <p:nvSpPr>
          <p:cNvPr id="2" name="Titre 1"/>
          <p:cNvSpPr>
            <a:spLocks noGrp="1"/>
          </p:cNvSpPr>
          <p:nvPr>
            <p:ph type="title"/>
          </p:nvPr>
        </p:nvSpPr>
        <p:spPr/>
        <p:txBody>
          <a:bodyPr/>
          <a:lstStyle>
            <a:lvl1pPr>
              <a:defRPr>
                <a:solidFill>
                  <a:schemeClr val="bg2"/>
                </a:solidFill>
              </a:defRPr>
            </a:lvl1pPr>
          </a:lstStyle>
          <a:p>
            <a:r>
              <a:rPr lang="fr-FR"/>
              <a:t>Modifiez le style du titre</a:t>
            </a:r>
            <a:endParaRPr lang="fr-CA"/>
          </a:p>
        </p:txBody>
      </p:sp>
      <p:sp>
        <p:nvSpPr>
          <p:cNvPr id="3" name="Espace réservé du contenu 2"/>
          <p:cNvSpPr>
            <a:spLocks noGrp="1"/>
          </p:cNvSpPr>
          <p:nvPr>
            <p:ph sz="half" idx="1"/>
          </p:nvPr>
        </p:nvSpPr>
        <p:spPr>
          <a:xfrm>
            <a:off x="838200" y="1825625"/>
            <a:ext cx="5181600" cy="412376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6172200" y="1825625"/>
            <a:ext cx="5181600" cy="412376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9"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10"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1"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4270681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8859797" cy="1325563"/>
          </a:xfrm>
        </p:spPr>
        <p:txBody>
          <a:bodyPr/>
          <a:lstStyle>
            <a:lvl1pPr>
              <a:defRPr>
                <a:solidFill>
                  <a:schemeClr val="bg2"/>
                </a:solidFill>
              </a:defRPr>
            </a:lvl1pPr>
          </a:lstStyle>
          <a:p>
            <a:r>
              <a:rPr lang="fr-FR"/>
              <a:t>Modifiez le style du titre</a:t>
            </a:r>
            <a:endParaRPr lang="fr-C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4327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4327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11"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12"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3"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4" name="Image 13"/>
          <p:cNvPicPr>
            <a:picLocks noChangeAspect="1"/>
          </p:cNvPicPr>
          <p:nvPr/>
        </p:nvPicPr>
        <p:blipFill rotWithShape="1">
          <a:blip r:embed="rId2" cstate="print">
            <a:extLst>
              <a:ext uri="{28A0092B-C50C-407E-A947-70E740481C1C}">
                <a14:useLocalDpi xmlns:a14="http://schemas.microsoft.com/office/drawing/2010/main" val="0"/>
              </a:ext>
            </a:extLst>
          </a:blip>
          <a:srcRect r="5668" b="1568"/>
          <a:stretch/>
        </p:blipFill>
        <p:spPr>
          <a:xfrm rot="18071140">
            <a:off x="10237989" y="-660427"/>
            <a:ext cx="2266828" cy="2799846"/>
          </a:xfrm>
          <a:prstGeom prst="rect">
            <a:avLst/>
          </a:prstGeom>
        </p:spPr>
      </p:pic>
    </p:spTree>
    <p:extLst>
      <p:ext uri="{BB962C8B-B14F-4D97-AF65-F5344CB8AC3E}">
        <p14:creationId xmlns:p14="http://schemas.microsoft.com/office/powerpoint/2010/main" val="3579918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2511706" y="365125"/>
            <a:ext cx="8842094" cy="1325563"/>
          </a:xfrm>
        </p:spPr>
        <p:txBody>
          <a:bodyPr/>
          <a:lstStyle>
            <a:lvl1pPr>
              <a:defRPr>
                <a:solidFill>
                  <a:schemeClr val="bg2"/>
                </a:solidFill>
              </a:defRPr>
            </a:lvl1pPr>
          </a:lstStyle>
          <a:p>
            <a:r>
              <a:rPr lang="fr-FR"/>
              <a:t>Modifiez le style du titre</a:t>
            </a:r>
            <a:endParaRPr lang="fr-CA"/>
          </a:p>
        </p:txBody>
      </p:sp>
      <p:sp>
        <p:nvSpPr>
          <p:cNvPr id="6"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7"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8"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0" name="Image 9"/>
          <p:cNvPicPr>
            <a:picLocks noChangeAspect="1"/>
          </p:cNvPicPr>
          <p:nvPr/>
        </p:nvPicPr>
        <p:blipFill rotWithShape="1">
          <a:blip r:embed="rId2" cstate="print">
            <a:extLst>
              <a:ext uri="{28A0092B-C50C-407E-A947-70E740481C1C}">
                <a14:useLocalDpi xmlns:a14="http://schemas.microsoft.com/office/drawing/2010/main" val="0"/>
              </a:ext>
            </a:extLst>
          </a:blip>
          <a:srcRect l="8601" t="37926"/>
          <a:stretch/>
        </p:blipFill>
        <p:spPr>
          <a:xfrm rot="1185234">
            <a:off x="-168494" y="-412687"/>
            <a:ext cx="2663946" cy="2141579"/>
          </a:xfrm>
          <a:prstGeom prst="rect">
            <a:avLst/>
          </a:prstGeom>
        </p:spPr>
      </p:pic>
    </p:spTree>
    <p:extLst>
      <p:ext uri="{BB962C8B-B14F-4D97-AF65-F5344CB8AC3E}">
        <p14:creationId xmlns:p14="http://schemas.microsoft.com/office/powerpoint/2010/main" val="2601756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7556" y="6013654"/>
            <a:ext cx="1612331" cy="720719"/>
          </a:xfrm>
          <a:prstGeom prst="rect">
            <a:avLst/>
          </a:prstGeom>
        </p:spPr>
      </p:pic>
      <p:sp>
        <p:nvSpPr>
          <p:cNvPr id="7"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8"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9"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1655090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12" name="Image 11"/>
          <p:cNvPicPr>
            <a:picLocks noChangeAspect="1"/>
          </p:cNvPicPr>
          <p:nvPr/>
        </p:nvPicPr>
        <p:blipFill rotWithShape="1">
          <a:blip r:embed="rId2" cstate="print">
            <a:extLst>
              <a:ext uri="{28A0092B-C50C-407E-A947-70E740481C1C}">
                <a14:useLocalDpi xmlns:a14="http://schemas.microsoft.com/office/drawing/2010/main" val="0"/>
              </a:ext>
            </a:extLst>
          </a:blip>
          <a:srcRect t="37149" r="8122"/>
          <a:stretch/>
        </p:blipFill>
        <p:spPr>
          <a:xfrm rot="13224891">
            <a:off x="-392003" y="5714870"/>
            <a:ext cx="1722086" cy="1394445"/>
          </a:xfrm>
          <a:prstGeom prst="rect">
            <a:avLst/>
          </a:prstGeom>
        </p:spPr>
      </p:pic>
      <p:sp>
        <p:nvSpPr>
          <p:cNvPr id="2" name="Titre 1"/>
          <p:cNvSpPr>
            <a:spLocks noGrp="1"/>
          </p:cNvSpPr>
          <p:nvPr>
            <p:ph type="title"/>
          </p:nvPr>
        </p:nvSpPr>
        <p:spPr>
          <a:xfrm>
            <a:off x="839788" y="457200"/>
            <a:ext cx="3932237" cy="1600200"/>
          </a:xfrm>
        </p:spPr>
        <p:txBody>
          <a:bodyPr anchor="b"/>
          <a:lstStyle>
            <a:lvl1pPr>
              <a:defRPr sz="3200">
                <a:solidFill>
                  <a:schemeClr val="bg2"/>
                </a:solidFill>
              </a:defRPr>
            </a:lvl1pPr>
          </a:lstStyle>
          <a:p>
            <a:r>
              <a:rPr lang="fr-FR"/>
              <a:t>Modifiez le style du titre</a:t>
            </a:r>
            <a:endParaRPr lang="fr-C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293617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2"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13"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4"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
        <p:nvSpPr>
          <p:cNvPr id="2" name="Titre 1"/>
          <p:cNvSpPr>
            <a:spLocks noGrp="1"/>
          </p:cNvSpPr>
          <p:nvPr>
            <p:ph type="title"/>
          </p:nvPr>
        </p:nvSpPr>
        <p:spPr>
          <a:xfrm>
            <a:off x="839788" y="457200"/>
            <a:ext cx="3932237" cy="1600200"/>
          </a:xfrm>
        </p:spPr>
        <p:txBody>
          <a:bodyPr anchor="b"/>
          <a:lstStyle>
            <a:lvl1pPr>
              <a:defRPr sz="3200">
                <a:solidFill>
                  <a:schemeClr val="bg1"/>
                </a:solidFill>
              </a:defRPr>
            </a:lvl1pPr>
          </a:lstStyle>
          <a:p>
            <a:r>
              <a:rPr lang="fr-FR"/>
              <a:t>Modifiez le style du titre</a:t>
            </a:r>
            <a:endParaRPr lang="fr-C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pic>
        <p:nvPicPr>
          <p:cNvPr id="15" name="Imag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7556" y="6013654"/>
            <a:ext cx="1612331" cy="720719"/>
          </a:xfrm>
          <a:prstGeom prst="rect">
            <a:avLst/>
          </a:prstGeom>
        </p:spPr>
      </p:pic>
      <p:pic>
        <p:nvPicPr>
          <p:cNvPr id="10" name="Image 9"/>
          <p:cNvPicPr>
            <a:picLocks noChangeAspect="1"/>
          </p:cNvPicPr>
          <p:nvPr/>
        </p:nvPicPr>
        <p:blipFill rotWithShape="1">
          <a:blip r:embed="rId3" cstate="print">
            <a:extLst>
              <a:ext uri="{28A0092B-C50C-407E-A947-70E740481C1C}">
                <a14:useLocalDpi xmlns:a14="http://schemas.microsoft.com/office/drawing/2010/main" val="0"/>
              </a:ext>
            </a:extLst>
          </a:blip>
          <a:srcRect l="14021" b="7071"/>
          <a:stretch/>
        </p:blipFill>
        <p:spPr>
          <a:xfrm rot="7628708">
            <a:off x="10532801" y="-724033"/>
            <a:ext cx="1611539" cy="2061755"/>
          </a:xfrm>
          <a:prstGeom prst="rect">
            <a:avLst/>
          </a:prstGeom>
        </p:spPr>
      </p:pic>
    </p:spTree>
    <p:extLst>
      <p:ext uri="{BB962C8B-B14F-4D97-AF65-F5344CB8AC3E}">
        <p14:creationId xmlns:p14="http://schemas.microsoft.com/office/powerpoint/2010/main" val="3320935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770927" y="365125"/>
            <a:ext cx="9582873"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p:cNvSpPr>
            <a:spLocks noGrp="1"/>
          </p:cNvSpPr>
          <p:nvPr>
            <p:ph type="body" idx="1"/>
          </p:nvPr>
        </p:nvSpPr>
        <p:spPr>
          <a:xfrm>
            <a:off x="838200" y="1825625"/>
            <a:ext cx="10515600" cy="410061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16" name="Espace réservé de la date 3"/>
          <p:cNvSpPr>
            <a:spLocks noGrp="1"/>
          </p:cNvSpPr>
          <p:nvPr>
            <p:ph type="dt" sz="half" idx="2"/>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2025-04-10</a:t>
            </a:fld>
            <a:endParaRPr lang="fr-CA"/>
          </a:p>
        </p:txBody>
      </p:sp>
      <p:sp>
        <p:nvSpPr>
          <p:cNvPr id="17" name="Espace réservé du pied de page 4"/>
          <p:cNvSpPr>
            <a:spLocks noGrp="1"/>
          </p:cNvSpPr>
          <p:nvPr>
            <p:ph type="ftr" sz="quarter" idx="3"/>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8" name="Espace réservé du numéro de diapositive 5"/>
          <p:cNvSpPr>
            <a:spLocks noGrp="1"/>
          </p:cNvSpPr>
          <p:nvPr>
            <p:ph type="sldNum" sz="quarter" idx="4"/>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9" name="Espace réservé du contenu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330103" y="6013654"/>
            <a:ext cx="1615239" cy="720158"/>
          </a:xfrm>
          <a:prstGeom prst="rect">
            <a:avLst/>
          </a:prstGeom>
        </p:spPr>
      </p:pic>
    </p:spTree>
    <p:extLst>
      <p:ext uri="{BB962C8B-B14F-4D97-AF65-F5344CB8AC3E}">
        <p14:creationId xmlns:p14="http://schemas.microsoft.com/office/powerpoint/2010/main" val="2296030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 id="2147483659" r:id="rId12"/>
  </p:sldLayoutIdLst>
  <p:txStyles>
    <p:titleStyle>
      <a:lvl1pPr algn="r" defTabSz="914400" rtl="0" eaLnBrk="1" latinLnBrk="0" hangingPunct="1">
        <a:lnSpc>
          <a:spcPct val="90000"/>
        </a:lnSpc>
        <a:spcBef>
          <a:spcPct val="0"/>
        </a:spcBef>
        <a:buNone/>
        <a:defRPr sz="4400" kern="1200">
          <a:solidFill>
            <a:schemeClr val="bg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bg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bg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bg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bg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bg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s>
</file>

<file path=ppt/slides/_rels/slide11.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tags" Target="../tags/tag35.xml"/><Relationship Id="rId7" Type="http://schemas.openxmlformats.org/officeDocument/2006/relationships/hyperlink" Target="mailto:audits.dsi.cemtl@ssss.gouv.qc.ca" TargetMode="Externa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3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11" Type="http://schemas.openxmlformats.org/officeDocument/2006/relationships/image" Target="../media/image13.png"/><Relationship Id="rId5" Type="http://schemas.openxmlformats.org/officeDocument/2006/relationships/tags" Target="../tags/tag23.xml"/><Relationship Id="rId10" Type="http://schemas.openxmlformats.org/officeDocument/2006/relationships/image" Target="../media/image12.png"/><Relationship Id="rId4" Type="http://schemas.openxmlformats.org/officeDocument/2006/relationships/tags" Target="../tags/tag22.xml"/><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3946965" y="1041400"/>
            <a:ext cx="7427089" cy="2387600"/>
          </a:xfrm>
        </p:spPr>
        <p:txBody>
          <a:bodyPr>
            <a:normAutofit fontScale="90000"/>
          </a:bodyPr>
          <a:lstStyle/>
          <a:p>
            <a:pPr algn="r"/>
            <a:r>
              <a:rPr lang="fr-CA" dirty="0"/>
              <a:t>CPÉ Mesures de contrôle: RDV Qualité</a:t>
            </a:r>
          </a:p>
        </p:txBody>
      </p:sp>
      <p:sp>
        <p:nvSpPr>
          <p:cNvPr id="3" name="Sous-titre 2"/>
          <p:cNvSpPr>
            <a:spLocks noGrp="1"/>
          </p:cNvSpPr>
          <p:nvPr>
            <p:ph type="subTitle" idx="1"/>
            <p:custDataLst>
              <p:tags r:id="rId2"/>
            </p:custDataLst>
          </p:nvPr>
        </p:nvSpPr>
        <p:spPr>
          <a:xfrm>
            <a:off x="4740677" y="3550764"/>
            <a:ext cx="6542620" cy="1655762"/>
          </a:xfrm>
        </p:spPr>
        <p:txBody>
          <a:bodyPr vert="horz" lIns="91440" tIns="45720" rIns="91440" bIns="45720" rtlCol="0" anchor="t">
            <a:normAutofit fontScale="92500" lnSpcReduction="10000"/>
          </a:bodyPr>
          <a:lstStyle/>
          <a:p>
            <a:pPr algn="r"/>
            <a:r>
              <a:rPr lang="fr-CA">
                <a:cs typeface="Arial"/>
              </a:rPr>
              <a:t>Daphnée-Colin Jean Beauvil, Conseillère cadre en soins infirmiers, santé mentale, dépendance et déficience intellectuelle, DSI</a:t>
            </a:r>
            <a:endParaRPr lang="fr-CA">
              <a:highlight>
                <a:srgbClr val="FFFF00"/>
              </a:highlight>
              <a:cs typeface="Arial"/>
            </a:endParaRPr>
          </a:p>
          <a:p>
            <a:pPr algn="r"/>
            <a:r>
              <a:rPr lang="fr-CA">
                <a:cs typeface="Arial"/>
              </a:rPr>
              <a:t>Nadine Lajeunesse, Conseillère cadre en ergothérapie, DSSM-PP</a:t>
            </a:r>
          </a:p>
        </p:txBody>
      </p:sp>
    </p:spTree>
    <p:extLst>
      <p:ext uri="{BB962C8B-B14F-4D97-AF65-F5344CB8AC3E}">
        <p14:creationId xmlns:p14="http://schemas.microsoft.com/office/powerpoint/2010/main" val="1759777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DFD444-5E0A-1310-395D-3D3A3291F113}"/>
              </a:ext>
            </a:extLst>
          </p:cNvPr>
          <p:cNvSpPr>
            <a:spLocks noGrp="1"/>
          </p:cNvSpPr>
          <p:nvPr>
            <p:ph type="title"/>
            <p:custDataLst>
              <p:tags r:id="rId1"/>
            </p:custDataLst>
          </p:nvPr>
        </p:nvSpPr>
        <p:spPr/>
        <p:txBody>
          <a:bodyPr/>
          <a:lstStyle/>
          <a:p>
            <a:r>
              <a:rPr lang="fr-FR"/>
              <a:t>Formations</a:t>
            </a:r>
          </a:p>
        </p:txBody>
      </p:sp>
      <p:sp>
        <p:nvSpPr>
          <p:cNvPr id="3" name="Espace réservé du contenu 2">
            <a:extLst>
              <a:ext uri="{FF2B5EF4-FFF2-40B4-BE49-F238E27FC236}">
                <a16:creationId xmlns:a16="http://schemas.microsoft.com/office/drawing/2014/main" id="{807D1CC6-7E9D-ADB0-6727-2181DF8445E8}"/>
              </a:ext>
            </a:extLst>
          </p:cNvPr>
          <p:cNvSpPr>
            <a:spLocks noGrp="1"/>
          </p:cNvSpPr>
          <p:nvPr>
            <p:ph idx="1"/>
            <p:custDataLst>
              <p:tags r:id="rId2"/>
            </p:custDataLst>
          </p:nvPr>
        </p:nvSpPr>
        <p:spPr/>
        <p:txBody>
          <a:bodyPr vert="horz" lIns="91440" tIns="45720" rIns="91440" bIns="45720" rtlCol="0" anchor="t">
            <a:normAutofit fontScale="85000" lnSpcReduction="20000"/>
          </a:bodyPr>
          <a:lstStyle/>
          <a:p>
            <a:pPr marL="0" indent="0" algn="ctr">
              <a:lnSpc>
                <a:spcPct val="150000"/>
              </a:lnSpc>
              <a:buNone/>
            </a:pPr>
            <a:r>
              <a:rPr lang="fr-FR" cap="all"/>
              <a:t>UTILISATION EXCEPTIONNELLE DES MESURES DE CONTRÔLE </a:t>
            </a:r>
            <a:endParaRPr lang="fr-FR"/>
          </a:p>
          <a:p>
            <a:pPr marL="0" indent="0" algn="ctr">
              <a:lnSpc>
                <a:spcPct val="150000"/>
              </a:lnSpc>
              <a:buNone/>
            </a:pPr>
            <a:r>
              <a:rPr lang="fr-FR" cap="all"/>
              <a:t>CODE ID ENA : 2892</a:t>
            </a:r>
            <a:endParaRPr lang="fr-FR">
              <a:cs typeface="Arial"/>
            </a:endParaRPr>
          </a:p>
          <a:p>
            <a:pPr algn="just">
              <a:lnSpc>
                <a:spcPct val="150000"/>
              </a:lnSpc>
            </a:pPr>
            <a:r>
              <a:rPr lang="fr-FR" b="1">
                <a:ea typeface="+mn-lt"/>
                <a:cs typeface="+mn-lt"/>
              </a:rPr>
              <a:t>Durée : </a:t>
            </a:r>
            <a:r>
              <a:rPr lang="fr-FR">
                <a:ea typeface="+mn-lt"/>
                <a:cs typeface="+mn-lt"/>
              </a:rPr>
              <a:t>60 minutes</a:t>
            </a:r>
            <a:endParaRPr lang="fr-FR">
              <a:cs typeface="Arial"/>
            </a:endParaRPr>
          </a:p>
          <a:p>
            <a:pPr algn="just">
              <a:lnSpc>
                <a:spcPct val="150000"/>
              </a:lnSpc>
            </a:pPr>
            <a:r>
              <a:rPr lang="fr-FR">
                <a:cs typeface="Arial"/>
              </a:rPr>
              <a:t>Vise le personnel de toutes les catégories d'emploi</a:t>
            </a:r>
          </a:p>
          <a:p>
            <a:pPr algn="just">
              <a:lnSpc>
                <a:spcPct val="150000"/>
              </a:lnSpc>
            </a:pPr>
            <a:r>
              <a:rPr lang="fr-FR">
                <a:ea typeface="+mn-lt"/>
                <a:cs typeface="+mn-lt"/>
              </a:rPr>
              <a:t>Objectif: </a:t>
            </a:r>
          </a:p>
          <a:p>
            <a:pPr lvl="1" algn="just">
              <a:lnSpc>
                <a:spcPct val="150000"/>
              </a:lnSpc>
            </a:pPr>
            <a:r>
              <a:rPr lang="fr-FR">
                <a:ea typeface="+mn-lt"/>
                <a:cs typeface="+mn-lt"/>
              </a:rPr>
              <a:t>Uniformiser la compréhension et les pratiques attendues du Cadre de référence pour l'élaboration des protocoles d'application des mesures de contrôle de 2015.</a:t>
            </a:r>
            <a:endParaRPr lang="fr-FR">
              <a:cs typeface="Arial"/>
            </a:endParaRPr>
          </a:p>
          <a:p>
            <a:pPr algn="just">
              <a:lnSpc>
                <a:spcPct val="150000"/>
              </a:lnSpc>
            </a:pPr>
            <a:endParaRPr lang="fr-FR">
              <a:cs typeface="Arial"/>
            </a:endParaRPr>
          </a:p>
        </p:txBody>
      </p:sp>
    </p:spTree>
    <p:extLst>
      <p:ext uri="{BB962C8B-B14F-4D97-AF65-F5344CB8AC3E}">
        <p14:creationId xmlns:p14="http://schemas.microsoft.com/office/powerpoint/2010/main" val="1435420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2F6567-47C0-368B-70E0-D41CBCEF6538}"/>
              </a:ext>
            </a:extLst>
          </p:cNvPr>
          <p:cNvSpPr>
            <a:spLocks noGrp="1"/>
          </p:cNvSpPr>
          <p:nvPr>
            <p:ph type="title"/>
            <p:custDataLst>
              <p:tags r:id="rId1"/>
            </p:custDataLst>
          </p:nvPr>
        </p:nvSpPr>
        <p:spPr/>
        <p:txBody>
          <a:bodyPr/>
          <a:lstStyle/>
          <a:p>
            <a:r>
              <a:rPr lang="fr-FR"/>
              <a:t>Formations sur l’installation des contentions</a:t>
            </a:r>
          </a:p>
        </p:txBody>
      </p:sp>
      <p:pic>
        <p:nvPicPr>
          <p:cNvPr id="4" name="Image 4">
            <a:extLst>
              <a:ext uri="{FF2B5EF4-FFF2-40B4-BE49-F238E27FC236}">
                <a16:creationId xmlns:a16="http://schemas.microsoft.com/office/drawing/2014/main" id="{63273314-B0BB-76F4-D17E-EDED69B2FFA6}"/>
              </a:ext>
            </a:extLst>
          </p:cNvPr>
          <p:cNvPicPr>
            <a:picLocks noGrp="1" noChangeAspect="1"/>
          </p:cNvPicPr>
          <p:nvPr>
            <p:ph idx="1"/>
            <p:custDataLst>
              <p:tags r:id="rId2"/>
            </p:custDataLst>
          </p:nvPr>
        </p:nvPicPr>
        <p:blipFill>
          <a:blip r:embed="rId5"/>
          <a:stretch>
            <a:fillRect/>
          </a:stretch>
        </p:blipFill>
        <p:spPr>
          <a:xfrm>
            <a:off x="247548" y="2253756"/>
            <a:ext cx="5383190" cy="3919885"/>
          </a:xfrm>
          <a:ln w="28575">
            <a:solidFill>
              <a:schemeClr val="tx1"/>
            </a:solidFill>
          </a:ln>
        </p:spPr>
      </p:pic>
      <p:pic>
        <p:nvPicPr>
          <p:cNvPr id="5" name="Image 5" descr="Une image contenant texte, personne, intérieur&#10;&#10;Description générée automatiquement">
            <a:extLst>
              <a:ext uri="{FF2B5EF4-FFF2-40B4-BE49-F238E27FC236}">
                <a16:creationId xmlns:a16="http://schemas.microsoft.com/office/drawing/2014/main" id="{7BA99578-31D8-5B4B-DE62-73F29917F2E3}"/>
              </a:ext>
            </a:extLst>
          </p:cNvPr>
          <p:cNvPicPr>
            <a:picLocks noChangeAspect="1"/>
          </p:cNvPicPr>
          <p:nvPr>
            <p:custDataLst>
              <p:tags r:id="rId3"/>
            </p:custDataLst>
          </p:nvPr>
        </p:nvPicPr>
        <p:blipFill>
          <a:blip r:embed="rId6"/>
          <a:stretch>
            <a:fillRect/>
          </a:stretch>
        </p:blipFill>
        <p:spPr>
          <a:xfrm>
            <a:off x="5822868" y="2248984"/>
            <a:ext cx="6266212" cy="3913721"/>
          </a:xfrm>
          <a:prstGeom prst="rect">
            <a:avLst/>
          </a:prstGeom>
          <a:ln w="28575">
            <a:solidFill>
              <a:schemeClr val="tx1"/>
            </a:solidFill>
          </a:ln>
        </p:spPr>
      </p:pic>
    </p:spTree>
    <p:extLst>
      <p:ext uri="{BB962C8B-B14F-4D97-AF65-F5344CB8AC3E}">
        <p14:creationId xmlns:p14="http://schemas.microsoft.com/office/powerpoint/2010/main" val="25190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334EDD-AD01-3471-C942-3ABB3D724763}"/>
              </a:ext>
            </a:extLst>
          </p:cNvPr>
          <p:cNvSpPr>
            <a:spLocks noGrp="1"/>
          </p:cNvSpPr>
          <p:nvPr>
            <p:ph type="title"/>
            <p:custDataLst>
              <p:tags r:id="rId1"/>
            </p:custDataLst>
          </p:nvPr>
        </p:nvSpPr>
        <p:spPr/>
        <p:txBody>
          <a:bodyPr/>
          <a:lstStyle/>
          <a:p>
            <a:r>
              <a:rPr lang="fr-FR"/>
              <a:t>BOITE À OUTILS</a:t>
            </a:r>
          </a:p>
        </p:txBody>
      </p:sp>
      <p:pic>
        <p:nvPicPr>
          <p:cNvPr id="4" name="Espace réservé du contenu 3" descr="Une image contenant texte, capture d’écran, Police, nombre&#10;&#10;Le contenu généré par l’IA peut être incorrect.">
            <a:extLst>
              <a:ext uri="{FF2B5EF4-FFF2-40B4-BE49-F238E27FC236}">
                <a16:creationId xmlns:a16="http://schemas.microsoft.com/office/drawing/2014/main" id="{D9F80F01-8D25-CAA0-016A-0C21788F9F2D}"/>
              </a:ext>
            </a:extLst>
          </p:cNvPr>
          <p:cNvPicPr>
            <a:picLocks noGrp="1" noChangeAspect="1"/>
          </p:cNvPicPr>
          <p:nvPr>
            <p:ph idx="1"/>
            <p:custDataLst>
              <p:tags r:id="rId2"/>
            </p:custDataLst>
          </p:nvPr>
        </p:nvPicPr>
        <p:blipFill>
          <a:blip r:embed="rId4"/>
          <a:stretch>
            <a:fillRect/>
          </a:stretch>
        </p:blipFill>
        <p:spPr>
          <a:xfrm>
            <a:off x="1774805" y="2069616"/>
            <a:ext cx="9358484" cy="3527118"/>
          </a:xfrm>
        </p:spPr>
      </p:pic>
    </p:spTree>
    <p:extLst>
      <p:ext uri="{BB962C8B-B14F-4D97-AF65-F5344CB8AC3E}">
        <p14:creationId xmlns:p14="http://schemas.microsoft.com/office/powerpoint/2010/main" val="1768192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406FB6-3DA7-E884-4DC9-B9B19B8A967F}"/>
              </a:ext>
            </a:extLst>
          </p:cNvPr>
          <p:cNvSpPr>
            <a:spLocks noGrp="1"/>
          </p:cNvSpPr>
          <p:nvPr>
            <p:ph type="title"/>
            <p:custDataLst>
              <p:tags r:id="rId1"/>
            </p:custDataLst>
          </p:nvPr>
        </p:nvSpPr>
        <p:spPr/>
        <p:txBody>
          <a:bodyPr/>
          <a:lstStyle/>
          <a:p>
            <a:r>
              <a:rPr lang="fr-FR"/>
              <a:t>Pour se mesurer</a:t>
            </a:r>
          </a:p>
        </p:txBody>
      </p:sp>
      <p:sp>
        <p:nvSpPr>
          <p:cNvPr id="3" name="Espace réservé du contenu 2">
            <a:extLst>
              <a:ext uri="{FF2B5EF4-FFF2-40B4-BE49-F238E27FC236}">
                <a16:creationId xmlns:a16="http://schemas.microsoft.com/office/drawing/2014/main" id="{B9F6E262-2EF9-9C88-AB88-7D1B3BA16D99}"/>
              </a:ext>
            </a:extLst>
          </p:cNvPr>
          <p:cNvSpPr>
            <a:spLocks noGrp="1"/>
          </p:cNvSpPr>
          <p:nvPr>
            <p:ph idx="1"/>
            <p:custDataLst>
              <p:tags r:id="rId2"/>
            </p:custDataLst>
          </p:nvPr>
        </p:nvSpPr>
        <p:spPr>
          <a:xfrm>
            <a:off x="838200" y="1563591"/>
            <a:ext cx="10515600" cy="3919885"/>
          </a:xfrm>
        </p:spPr>
        <p:txBody>
          <a:bodyPr vert="horz" lIns="91440" tIns="45720" rIns="91440" bIns="45720" rtlCol="0" anchor="t">
            <a:normAutofit fontScale="92500" lnSpcReduction="20000"/>
          </a:bodyPr>
          <a:lstStyle/>
          <a:p>
            <a:pPr algn="just">
              <a:lnSpc>
                <a:spcPct val="150000"/>
              </a:lnSpc>
            </a:pPr>
            <a:r>
              <a:rPr lang="fr-FR">
                <a:cs typeface="Arial"/>
              </a:rPr>
              <a:t>Responsabilités des directions cliniques:</a:t>
            </a:r>
          </a:p>
          <a:p>
            <a:pPr lvl="1" algn="just">
              <a:lnSpc>
                <a:spcPct val="150000"/>
              </a:lnSpc>
            </a:pPr>
            <a:r>
              <a:rPr lang="fr-FR">
                <a:cs typeface="Arial"/>
              </a:rPr>
              <a:t>Évaluation de l'application du protocole par des audits annuels avec l'outil Forms disponible sur Intranet</a:t>
            </a:r>
          </a:p>
          <a:p>
            <a:pPr lvl="1" algn="just">
              <a:lnSpc>
                <a:spcPct val="150000"/>
              </a:lnSpc>
            </a:pPr>
            <a:r>
              <a:rPr lang="fr-FR">
                <a:cs typeface="Arial"/>
              </a:rPr>
              <a:t>Partage des résultats aux équipes </a:t>
            </a:r>
          </a:p>
          <a:p>
            <a:pPr lvl="1" algn="just">
              <a:lnSpc>
                <a:spcPct val="150000"/>
              </a:lnSpc>
            </a:pPr>
            <a:r>
              <a:rPr lang="fr-FR">
                <a:cs typeface="Arial"/>
              </a:rPr>
              <a:t>Identification des pistes d'amélioration</a:t>
            </a:r>
          </a:p>
          <a:p>
            <a:pPr algn="just">
              <a:lnSpc>
                <a:spcPct val="150000"/>
              </a:lnSpc>
            </a:pPr>
            <a:r>
              <a:rPr lang="fr-FR">
                <a:cs typeface="Arial"/>
              </a:rPr>
              <a:t>Les résultats d'audits doivent être acheminés à des fins de vigie et de soutien: </a:t>
            </a:r>
            <a:r>
              <a:rPr lang="fr-FR">
                <a:cs typeface="Arial"/>
                <a:hlinkClick r:id="rId7"/>
              </a:rPr>
              <a:t>audits.dsi.cemtl@ssss.gouv.qc.ca</a:t>
            </a:r>
          </a:p>
          <a:p>
            <a:pPr algn="just">
              <a:lnSpc>
                <a:spcPct val="150000"/>
              </a:lnSpc>
            </a:pPr>
            <a:endParaRPr lang="fr-FR">
              <a:cs typeface="Arial"/>
            </a:endParaRPr>
          </a:p>
        </p:txBody>
      </p:sp>
      <p:pic>
        <p:nvPicPr>
          <p:cNvPr id="6" name="Image 5" descr="Une image contenant texte, capture d’écran, Police&#10;&#10;Le contenu généré par l’IA peut être incorrect.">
            <a:extLst>
              <a:ext uri="{FF2B5EF4-FFF2-40B4-BE49-F238E27FC236}">
                <a16:creationId xmlns:a16="http://schemas.microsoft.com/office/drawing/2014/main" id="{2D589158-32D1-B431-EE40-311949A436C9}"/>
              </a:ext>
            </a:extLst>
          </p:cNvPr>
          <p:cNvPicPr>
            <a:picLocks noChangeAspect="1"/>
          </p:cNvPicPr>
          <p:nvPr>
            <p:custDataLst>
              <p:tags r:id="rId3"/>
            </p:custDataLst>
          </p:nvPr>
        </p:nvPicPr>
        <p:blipFill>
          <a:blip r:embed="rId8"/>
          <a:stretch>
            <a:fillRect/>
          </a:stretch>
        </p:blipFill>
        <p:spPr>
          <a:xfrm>
            <a:off x="7611565" y="3063665"/>
            <a:ext cx="3239303" cy="1217250"/>
          </a:xfrm>
          <a:prstGeom prst="rect">
            <a:avLst/>
          </a:prstGeom>
        </p:spPr>
      </p:pic>
      <p:sp>
        <p:nvSpPr>
          <p:cNvPr id="7" name="Flèche : droite 6">
            <a:extLst>
              <a:ext uri="{FF2B5EF4-FFF2-40B4-BE49-F238E27FC236}">
                <a16:creationId xmlns:a16="http://schemas.microsoft.com/office/drawing/2014/main" id="{9F3FE05C-C8AD-721E-EE8F-2613BB73ACC5}"/>
              </a:ext>
            </a:extLst>
          </p:cNvPr>
          <p:cNvSpPr/>
          <p:nvPr>
            <p:custDataLst>
              <p:tags r:id="rId4"/>
            </p:custDataLst>
          </p:nvPr>
        </p:nvSpPr>
        <p:spPr>
          <a:xfrm>
            <a:off x="7194667" y="3969454"/>
            <a:ext cx="531394" cy="210552"/>
          </a:xfrm>
          <a:prstGeom prst="rightArrow">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09857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962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a:t>Protocole transversal CIUSSS</a:t>
            </a:r>
          </a:p>
        </p:txBody>
      </p:sp>
      <p:sp>
        <p:nvSpPr>
          <p:cNvPr id="3" name="Espace réservé du contenu 2"/>
          <p:cNvSpPr>
            <a:spLocks noGrp="1"/>
          </p:cNvSpPr>
          <p:nvPr>
            <p:ph idx="1"/>
            <p:custDataLst>
              <p:tags r:id="rId2"/>
            </p:custDataLst>
          </p:nvPr>
        </p:nvSpPr>
        <p:spPr>
          <a:xfrm>
            <a:off x="838200" y="2006353"/>
            <a:ext cx="10832275" cy="4187079"/>
          </a:xfrm>
        </p:spPr>
        <p:txBody>
          <a:bodyPr vert="horz" lIns="91440" tIns="45720" rIns="91440" bIns="45720" rtlCol="0" anchor="t">
            <a:normAutofit fontScale="92500"/>
          </a:bodyPr>
          <a:lstStyle/>
          <a:p>
            <a:pPr algn="just">
              <a:lnSpc>
                <a:spcPct val="150000"/>
              </a:lnSpc>
            </a:pPr>
            <a:r>
              <a:rPr lang="fr-CA" dirty="0">
                <a:cs typeface="Arial"/>
              </a:rPr>
              <a:t>Protocole interdisciplinaire: Application des mesures de contrôle (PID-CEMTL-00007)</a:t>
            </a:r>
            <a:endParaRPr lang="fr-FR" dirty="0"/>
          </a:p>
          <a:p>
            <a:pPr lvl="1" algn="just">
              <a:lnSpc>
                <a:spcPct val="150000"/>
              </a:lnSpc>
            </a:pPr>
            <a:r>
              <a:rPr lang="fr-CA" dirty="0">
                <a:cs typeface="Arial"/>
              </a:rPr>
              <a:t>Disponible sur Intranet: Soins et services / Ordonnances et protocoles / </a:t>
            </a:r>
            <a:r>
              <a:rPr lang="fr-CA" dirty="0" err="1">
                <a:cs typeface="Arial"/>
              </a:rPr>
              <a:t>Ordonix</a:t>
            </a:r>
            <a:r>
              <a:rPr lang="fr-CA" dirty="0">
                <a:cs typeface="Arial"/>
              </a:rPr>
              <a:t>; </a:t>
            </a:r>
          </a:p>
          <a:p>
            <a:pPr lvl="1" algn="just">
              <a:lnSpc>
                <a:spcPct val="150000"/>
              </a:lnSpc>
            </a:pPr>
            <a:r>
              <a:rPr lang="fr-CA" dirty="0">
                <a:cs typeface="Arial"/>
              </a:rPr>
              <a:t>Dernière révision en septembre 2023;</a:t>
            </a:r>
          </a:p>
          <a:p>
            <a:pPr lvl="1" algn="just">
              <a:lnSpc>
                <a:spcPct val="150000"/>
              </a:lnSpc>
            </a:pPr>
            <a:r>
              <a:rPr lang="fr-CA" dirty="0">
                <a:cs typeface="Arial"/>
              </a:rPr>
              <a:t>Comprend les principes directeurs entourant les mesures de contrôle, les spécificités par missions clientèles et plusieurs outils en annexes (exemple de mesures de remplacement, matériel autorisé, analyse en fonction du but visé).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963F09-95E0-921A-4928-2B1F4B3EAC15}"/>
              </a:ext>
            </a:extLst>
          </p:cNvPr>
          <p:cNvSpPr>
            <a:spLocks noGrp="1"/>
          </p:cNvSpPr>
          <p:nvPr>
            <p:ph type="title"/>
            <p:custDataLst>
              <p:tags r:id="rId1"/>
            </p:custDataLst>
          </p:nvPr>
        </p:nvSpPr>
        <p:spPr>
          <a:xfrm>
            <a:off x="1769544" y="231960"/>
            <a:ext cx="9582873" cy="824483"/>
          </a:xfrm>
        </p:spPr>
        <p:txBody>
          <a:bodyPr/>
          <a:lstStyle/>
          <a:p>
            <a:r>
              <a:rPr lang="fr-FR"/>
              <a:t>Particularités clientèles</a:t>
            </a:r>
          </a:p>
        </p:txBody>
      </p:sp>
      <p:sp>
        <p:nvSpPr>
          <p:cNvPr id="3" name="Espace réservé du contenu 2">
            <a:extLst>
              <a:ext uri="{FF2B5EF4-FFF2-40B4-BE49-F238E27FC236}">
                <a16:creationId xmlns:a16="http://schemas.microsoft.com/office/drawing/2014/main" id="{9465D4A2-BF8F-C07A-8021-B77049AE882B}"/>
              </a:ext>
            </a:extLst>
          </p:cNvPr>
          <p:cNvSpPr>
            <a:spLocks noGrp="1"/>
          </p:cNvSpPr>
          <p:nvPr>
            <p:ph idx="1"/>
            <p:custDataLst>
              <p:tags r:id="rId2"/>
            </p:custDataLst>
          </p:nvPr>
        </p:nvSpPr>
        <p:spPr>
          <a:xfrm>
            <a:off x="838200" y="1260629"/>
            <a:ext cx="10515600" cy="4665609"/>
          </a:xfrm>
        </p:spPr>
        <p:txBody>
          <a:bodyPr vert="horz" lIns="91440" tIns="45720" rIns="91440" bIns="45720" rtlCol="0" anchor="t">
            <a:normAutofit/>
          </a:bodyPr>
          <a:lstStyle/>
          <a:p>
            <a:pPr marL="0" indent="0">
              <a:buNone/>
            </a:pPr>
            <a:r>
              <a:rPr lang="fr-FR" sz="2400" dirty="0">
                <a:cs typeface="Arial"/>
              </a:rPr>
              <a:t>Mission clientèle </a:t>
            </a:r>
            <a:r>
              <a:rPr lang="fr-FR" sz="2400" b="1" dirty="0">
                <a:cs typeface="Arial"/>
              </a:rPr>
              <a:t>JEUNESSE (0-17 ans)</a:t>
            </a:r>
          </a:p>
          <a:p>
            <a:r>
              <a:rPr lang="fr-FR" sz="1400" dirty="0">
                <a:cs typeface="Arial"/>
              </a:rPr>
              <a:t>La reconnaissance et l’identification du caractère contraignant d’une intervention s’avèrent essentielles afin de déterminer s’il s’agit d’une mesure de contrôle;  </a:t>
            </a:r>
          </a:p>
          <a:p>
            <a:r>
              <a:rPr lang="fr-FR" sz="1400" dirty="0">
                <a:cs typeface="Arial"/>
              </a:rPr>
              <a:t>Les données probantes mettent en lumière une sous-déclaration des mesures de contrôle liées à l’utilisation de la force humaine en contexte pédiatrique. </a:t>
            </a:r>
          </a:p>
          <a:p>
            <a:r>
              <a:rPr lang="fr-FR" sz="1400" dirty="0">
                <a:cs typeface="Arial"/>
              </a:rPr>
              <a:t>À cet effet, le protocole actuellement en vigueur précise de manière plus rigoureuse les deux concepts concernés</a:t>
            </a:r>
            <a:r>
              <a:rPr lang="fr-FR" sz="1800" dirty="0">
                <a:cs typeface="Arial"/>
              </a:rPr>
              <a:t>:</a:t>
            </a:r>
          </a:p>
          <a:p>
            <a:pPr marL="0" indent="0">
              <a:buNone/>
            </a:pPr>
            <a:endParaRPr lang="fr-FR" sz="1800" dirty="0">
              <a:cs typeface="Arial"/>
            </a:endParaRPr>
          </a:p>
        </p:txBody>
      </p:sp>
      <p:graphicFrame>
        <p:nvGraphicFramePr>
          <p:cNvPr id="4" name="Tableau 3">
            <a:extLst>
              <a:ext uri="{FF2B5EF4-FFF2-40B4-BE49-F238E27FC236}">
                <a16:creationId xmlns:a16="http://schemas.microsoft.com/office/drawing/2014/main" id="{1707B927-6453-5EE0-C147-8DCC69F997F2}"/>
              </a:ext>
            </a:extLst>
          </p:cNvPr>
          <p:cNvGraphicFramePr>
            <a:graphicFrameLocks noGrp="1"/>
          </p:cNvGraphicFramePr>
          <p:nvPr>
            <p:custDataLst>
              <p:tags r:id="rId3"/>
            </p:custDataLst>
            <p:extLst>
              <p:ext uri="{D42A27DB-BD31-4B8C-83A1-F6EECF244321}">
                <p14:modId xmlns:p14="http://schemas.microsoft.com/office/powerpoint/2010/main" val="66146737"/>
              </p:ext>
            </p:extLst>
          </p:nvPr>
        </p:nvGraphicFramePr>
        <p:xfrm>
          <a:off x="991517" y="3198461"/>
          <a:ext cx="10214008" cy="2773680"/>
        </p:xfrm>
        <a:graphic>
          <a:graphicData uri="http://schemas.openxmlformats.org/drawingml/2006/table">
            <a:tbl>
              <a:tblPr firstRow="1" bandRow="1">
                <a:tableStyleId>{5C22544A-7EE6-4342-B048-85BDC9FD1C3A}</a:tableStyleId>
              </a:tblPr>
              <a:tblGrid>
                <a:gridCol w="5107004">
                  <a:extLst>
                    <a:ext uri="{9D8B030D-6E8A-4147-A177-3AD203B41FA5}">
                      <a16:colId xmlns:a16="http://schemas.microsoft.com/office/drawing/2014/main" val="1173193621"/>
                    </a:ext>
                  </a:extLst>
                </a:gridCol>
                <a:gridCol w="5107004">
                  <a:extLst>
                    <a:ext uri="{9D8B030D-6E8A-4147-A177-3AD203B41FA5}">
                      <a16:colId xmlns:a16="http://schemas.microsoft.com/office/drawing/2014/main" val="4133773046"/>
                    </a:ext>
                  </a:extLst>
                </a:gridCol>
              </a:tblGrid>
              <a:tr h="2702181">
                <a:tc>
                  <a:txBody>
                    <a:bodyPr/>
                    <a:lstStyle/>
                    <a:p>
                      <a:r>
                        <a:rPr lang="fr-FR" sz="1600" b="1" dirty="0"/>
                        <a:t>Intervention physique restrictive</a:t>
                      </a:r>
                    </a:p>
                    <a:p>
                      <a:pPr lvl="0">
                        <a:buNone/>
                      </a:pPr>
                      <a:endParaRPr lang="fr-FR" sz="1600" b="1" dirty="0"/>
                    </a:p>
                    <a:p>
                      <a:pPr lvl="0" algn="just">
                        <a:buNone/>
                      </a:pPr>
                      <a:r>
                        <a:rPr lang="fr-FR" sz="1600" b="0" dirty="0"/>
                        <a:t>Intervention visant à restreindre la capacité de la personne d'exécuter un mouvement préjudiciable (ex.: se mordre, se frapper la tête) ou socialement inacceptable (ex.: attouchement sexuel non sollicité), d'adopter une posture ou une position à risque (ex.: grimper sur le rebord d'une fenêtre), de se déplacer de façon jugée non sécuritaire et de se placer ainsi devant un danger imminent (Gouvernement du Québ</a:t>
                      </a:r>
                      <a:r>
                        <a:rPr lang="fr-FR" sz="1400" b="0" dirty="0"/>
                        <a:t>ec, 2015)</a:t>
                      </a:r>
                    </a:p>
                  </a:txBody>
                  <a:tcPr/>
                </a:tc>
                <a:tc>
                  <a:txBody>
                    <a:bodyPr/>
                    <a:lstStyle/>
                    <a:p>
                      <a:r>
                        <a:rPr lang="fr-FR" sz="1600" b="1" dirty="0"/>
                        <a:t>Intervention inhérente temporaire</a:t>
                      </a:r>
                    </a:p>
                    <a:p>
                      <a:pPr lvl="0">
                        <a:buNone/>
                      </a:pPr>
                      <a:endParaRPr lang="fr-FR" sz="1600" b="0" dirty="0"/>
                    </a:p>
                    <a:p>
                      <a:pPr lvl="0" algn="just">
                        <a:buNone/>
                      </a:pPr>
                      <a:r>
                        <a:rPr lang="fr-FR" sz="1600" b="0" dirty="0"/>
                        <a:t>Intervention visant à limiter la mobilisation par l'utilisation d'un positionnement adapté à la procédure et à l'âge développemental de l'enfant ou de matériel facilitant le positionnement optimal.</a:t>
                      </a:r>
                    </a:p>
                    <a:p>
                      <a:pPr lvl="0">
                        <a:buNone/>
                      </a:pPr>
                      <a:endParaRPr lang="fr-FR" sz="1600" dirty="0"/>
                    </a:p>
                  </a:txBody>
                  <a:tcPr/>
                </a:tc>
                <a:extLst>
                  <a:ext uri="{0D108BD9-81ED-4DB2-BD59-A6C34878D82A}">
                    <a16:rowId xmlns:a16="http://schemas.microsoft.com/office/drawing/2014/main" val="3732666885"/>
                  </a:ext>
                </a:extLst>
              </a:tr>
            </a:tbl>
          </a:graphicData>
        </a:graphic>
      </p:graphicFrame>
    </p:spTree>
    <p:extLst>
      <p:ext uri="{BB962C8B-B14F-4D97-AF65-F5344CB8AC3E}">
        <p14:creationId xmlns:p14="http://schemas.microsoft.com/office/powerpoint/2010/main" val="2631568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C9F682-9C9D-347C-F3A8-4ACC35F3322D}"/>
              </a:ext>
            </a:extLst>
          </p:cNvPr>
          <p:cNvSpPr>
            <a:spLocks noGrp="1"/>
          </p:cNvSpPr>
          <p:nvPr>
            <p:ph type="title"/>
            <p:custDataLst>
              <p:tags r:id="rId1"/>
            </p:custDataLst>
          </p:nvPr>
        </p:nvSpPr>
        <p:spPr>
          <a:xfrm>
            <a:off x="1770927" y="365125"/>
            <a:ext cx="9582873" cy="884889"/>
          </a:xfrm>
        </p:spPr>
        <p:txBody>
          <a:bodyPr/>
          <a:lstStyle/>
          <a:p>
            <a:r>
              <a:rPr lang="fr-FR" dirty="0"/>
              <a:t>Particularités clientèles</a:t>
            </a:r>
          </a:p>
        </p:txBody>
      </p:sp>
      <p:sp>
        <p:nvSpPr>
          <p:cNvPr id="3" name="Espace réservé du contenu 2">
            <a:extLst>
              <a:ext uri="{FF2B5EF4-FFF2-40B4-BE49-F238E27FC236}">
                <a16:creationId xmlns:a16="http://schemas.microsoft.com/office/drawing/2014/main" id="{069992C1-3265-E0BA-6AE4-B7A32CFDE264}"/>
              </a:ext>
            </a:extLst>
          </p:cNvPr>
          <p:cNvSpPr>
            <a:spLocks noGrp="1"/>
          </p:cNvSpPr>
          <p:nvPr>
            <p:ph idx="1"/>
            <p:custDataLst>
              <p:tags r:id="rId2"/>
            </p:custDataLst>
          </p:nvPr>
        </p:nvSpPr>
        <p:spPr>
          <a:xfrm>
            <a:off x="884104" y="1244354"/>
            <a:ext cx="10469697" cy="4911402"/>
          </a:xfrm>
        </p:spPr>
        <p:txBody>
          <a:bodyPr vert="horz" lIns="91440" tIns="45720" rIns="91440" bIns="45720" rtlCol="0" anchor="t">
            <a:normAutofit/>
          </a:bodyPr>
          <a:lstStyle/>
          <a:p>
            <a:pPr marL="0" indent="0">
              <a:buNone/>
            </a:pPr>
            <a:r>
              <a:rPr lang="fr-FR" sz="3000">
                <a:cs typeface="Arial"/>
              </a:rPr>
              <a:t>Mission clientèle </a:t>
            </a:r>
            <a:r>
              <a:rPr lang="fr-FR" sz="3000" b="1">
                <a:cs typeface="Arial"/>
              </a:rPr>
              <a:t>JEUNESSE (0-17 ans)</a:t>
            </a:r>
          </a:p>
          <a:p>
            <a:pPr marL="0" indent="0">
              <a:buNone/>
            </a:pPr>
            <a:endParaRPr lang="fr-FR" sz="3000" b="1">
              <a:cs typeface="Arial"/>
            </a:endParaRPr>
          </a:p>
        </p:txBody>
      </p:sp>
      <p:graphicFrame>
        <p:nvGraphicFramePr>
          <p:cNvPr id="4" name="Tableau 3">
            <a:extLst>
              <a:ext uri="{FF2B5EF4-FFF2-40B4-BE49-F238E27FC236}">
                <a16:creationId xmlns:a16="http://schemas.microsoft.com/office/drawing/2014/main" id="{940E5CE6-526D-6704-E7C0-732FCA546416}"/>
              </a:ext>
            </a:extLst>
          </p:cNvPr>
          <p:cNvGraphicFramePr>
            <a:graphicFrameLocks noGrp="1"/>
          </p:cNvGraphicFramePr>
          <p:nvPr>
            <p:custDataLst>
              <p:tags r:id="rId3"/>
            </p:custDataLst>
            <p:extLst>
              <p:ext uri="{D42A27DB-BD31-4B8C-83A1-F6EECF244321}">
                <p14:modId xmlns:p14="http://schemas.microsoft.com/office/powerpoint/2010/main" val="2951737031"/>
              </p:ext>
            </p:extLst>
          </p:nvPr>
        </p:nvGraphicFramePr>
        <p:xfrm>
          <a:off x="882451" y="1906689"/>
          <a:ext cx="10474696" cy="4170552"/>
        </p:xfrm>
        <a:graphic>
          <a:graphicData uri="http://schemas.openxmlformats.org/drawingml/2006/table">
            <a:tbl>
              <a:tblPr firstRow="1" bandRow="1">
                <a:tableStyleId>{5C22544A-7EE6-4342-B048-85BDC9FD1C3A}</a:tableStyleId>
              </a:tblPr>
              <a:tblGrid>
                <a:gridCol w="5237348">
                  <a:extLst>
                    <a:ext uri="{9D8B030D-6E8A-4147-A177-3AD203B41FA5}">
                      <a16:colId xmlns:a16="http://schemas.microsoft.com/office/drawing/2014/main" val="3627682594"/>
                    </a:ext>
                  </a:extLst>
                </a:gridCol>
                <a:gridCol w="5237348">
                  <a:extLst>
                    <a:ext uri="{9D8B030D-6E8A-4147-A177-3AD203B41FA5}">
                      <a16:colId xmlns:a16="http://schemas.microsoft.com/office/drawing/2014/main" val="2145898091"/>
                    </a:ext>
                  </a:extLst>
                </a:gridCol>
              </a:tblGrid>
              <a:tr h="557078">
                <a:tc>
                  <a:txBody>
                    <a:bodyPr/>
                    <a:lstStyle/>
                    <a:p>
                      <a:pPr lvl="0">
                        <a:buNone/>
                      </a:pPr>
                      <a:r>
                        <a:rPr lang="fr-FR" sz="1400" b="1" i="0" u="none" strike="noStrike" noProof="0">
                          <a:solidFill>
                            <a:srgbClr val="FFFFFF"/>
                          </a:solidFill>
                          <a:latin typeface="Arial"/>
                        </a:rPr>
                        <a:t>Intervention physique restrictive</a:t>
                      </a:r>
                      <a:endParaRPr lang="fr-FR"/>
                    </a:p>
                  </a:txBody>
                  <a:tcPr/>
                </a:tc>
                <a:tc>
                  <a:txBody>
                    <a:bodyPr/>
                    <a:lstStyle/>
                    <a:p>
                      <a:pPr lvl="0">
                        <a:buNone/>
                      </a:pPr>
                      <a:r>
                        <a:rPr lang="fr-FR" sz="1400" b="1" i="0" u="none" strike="noStrike" noProof="0">
                          <a:solidFill>
                            <a:srgbClr val="FFFFFF"/>
                          </a:solidFill>
                          <a:latin typeface="Arial"/>
                        </a:rPr>
                        <a:t>Intervention inhérente temporaire</a:t>
                      </a:r>
                      <a:endParaRPr lang="fr-FR"/>
                    </a:p>
                  </a:txBody>
                  <a:tcPr/>
                </a:tc>
                <a:extLst>
                  <a:ext uri="{0D108BD9-81ED-4DB2-BD59-A6C34878D82A}">
                    <a16:rowId xmlns:a16="http://schemas.microsoft.com/office/drawing/2014/main" val="3024612787"/>
                  </a:ext>
                </a:extLst>
              </a:tr>
              <a:tr h="3613474">
                <a:tc>
                  <a:txBody>
                    <a:bodyPr/>
                    <a:lstStyle/>
                    <a:p>
                      <a:pPr marL="285750" indent="-285750" algn="just">
                        <a:buFont typeface="Arial"/>
                        <a:buChar char="•"/>
                      </a:pPr>
                      <a:r>
                        <a:rPr lang="fr-FR" sz="1400" dirty="0"/>
                        <a:t>Toute technique d'intervention impliquant que la personne doit être tenue par deux personnes ou plus;</a:t>
                      </a:r>
                    </a:p>
                    <a:p>
                      <a:pPr marL="285750" lvl="0" indent="-285750" algn="just">
                        <a:buFont typeface="Arial"/>
                        <a:buChar char="•"/>
                      </a:pPr>
                      <a:r>
                        <a:rPr lang="fr-FR" sz="1400" dirty="0"/>
                        <a:t>Toute technique d'intervention impliquant que la personne est tenue par une autre personne et où le rapport de force est si grand que la première est maîtrisée efficacement et qu'elle ne peut se dégager;</a:t>
                      </a:r>
                    </a:p>
                    <a:p>
                      <a:pPr marL="285750" lvl="0" indent="-285750" algn="just">
                        <a:buFont typeface="Arial"/>
                        <a:buChar char="•"/>
                      </a:pPr>
                      <a:r>
                        <a:rPr lang="fr-FR" sz="1400" dirty="0"/>
                        <a:t>Souvent utilisée face à l'opposition et la résistance à une activité de soins.</a:t>
                      </a:r>
                    </a:p>
                    <a:p>
                      <a:pPr lvl="0" algn="just">
                        <a:buNone/>
                      </a:pPr>
                      <a:r>
                        <a:rPr lang="fr-FR" sz="1400" dirty="0"/>
                        <a:t>(Gouvernement du Québec, 2015)</a:t>
                      </a:r>
                    </a:p>
                    <a:p>
                      <a:pPr lvl="0" algn="just">
                        <a:buNone/>
                      </a:pPr>
                      <a:endParaRPr lang="fr-FR" sz="1400" dirty="0"/>
                    </a:p>
                    <a:p>
                      <a:pPr lvl="0" algn="just">
                        <a:buNone/>
                      </a:pPr>
                      <a:endParaRPr lang="fr-FR" sz="1400" dirty="0"/>
                    </a:p>
                    <a:p>
                      <a:pPr lvl="0" algn="just">
                        <a:buNone/>
                      </a:pPr>
                      <a:endParaRPr lang="fr-FR" sz="1400" dirty="0"/>
                    </a:p>
                    <a:p>
                      <a:pPr lvl="0" algn="just">
                        <a:buNone/>
                      </a:pPr>
                      <a:endParaRPr lang="fr-FR" sz="1400" dirty="0"/>
                    </a:p>
                    <a:p>
                      <a:pPr lvl="0" algn="just">
                        <a:buNone/>
                      </a:pPr>
                      <a:r>
                        <a:rPr lang="fr-FR" sz="1400" b="1" dirty="0"/>
                        <a:t>Ces interventions sont considérées comme une mesure de contrôle.</a:t>
                      </a:r>
                    </a:p>
                  </a:txBody>
                  <a:tcPr/>
                </a:tc>
                <a:tc>
                  <a:txBody>
                    <a:bodyPr/>
                    <a:lstStyle/>
                    <a:p>
                      <a:pPr marL="285750" indent="-285750" algn="just">
                        <a:buFont typeface="Arial"/>
                        <a:buChar char="•"/>
                      </a:pPr>
                      <a:r>
                        <a:rPr lang="fr-FR" sz="1400" dirty="0"/>
                        <a:t>Immobilisation n'exigeant habituellement pas d'immobiliser plus de parties du corps que la partie ou région du corps visée par le soin lui-même;</a:t>
                      </a:r>
                    </a:p>
                    <a:p>
                      <a:pPr marL="285750" lvl="0" indent="-285750" algn="just">
                        <a:buFont typeface="Arial"/>
                        <a:buChar char="•"/>
                      </a:pPr>
                      <a:r>
                        <a:rPr lang="fr-FR" sz="1400" dirty="0"/>
                        <a:t>Enveloppement ou emmaillotement dans lequel l'enfant est en mesure de bouger à l'intérieur des limitations;</a:t>
                      </a:r>
                    </a:p>
                    <a:p>
                      <a:pPr marL="285750" lvl="0" indent="-285750" algn="just">
                        <a:buFont typeface="Arial"/>
                        <a:buChar char="•"/>
                      </a:pPr>
                      <a:r>
                        <a:rPr lang="fr-FR" sz="1400" dirty="0"/>
                        <a:t>Toute utilisation de la force physique pour limiter la mobilisation ou positionner l'enfant doit être raisonnable. Par exemple, la nécessité de tenir fermement plusieurs parties du corps d'un enfant ou de faire appel à des collègues pour immobiliser un enfant est un signal d'alarme que l'immobilisation tend vers une restriction.</a:t>
                      </a:r>
                    </a:p>
                    <a:p>
                      <a:pPr marL="285750" lvl="0" indent="-285750" algn="just">
                        <a:buFont typeface="Arial"/>
                        <a:buChar char="•"/>
                      </a:pPr>
                      <a:endParaRPr lang="fr-FR" sz="1400" dirty="0"/>
                    </a:p>
                    <a:p>
                      <a:pPr marL="0" lvl="0" indent="0" algn="just">
                        <a:buNone/>
                      </a:pPr>
                      <a:endParaRPr lang="fr-FR" sz="1400" dirty="0"/>
                    </a:p>
                    <a:p>
                      <a:pPr marL="0" lvl="0" indent="0" algn="just">
                        <a:buNone/>
                      </a:pPr>
                      <a:r>
                        <a:rPr lang="fr-FR" sz="1400" b="1" i="0" u="none" strike="noStrike" noProof="0" dirty="0">
                          <a:solidFill>
                            <a:srgbClr val="181817"/>
                          </a:solidFill>
                          <a:latin typeface="Arial"/>
                        </a:rPr>
                        <a:t>Ces interventions ne sont pas considérées comme une mesure de contrôle.</a:t>
                      </a:r>
                      <a:endParaRPr lang="fr-FR" b="1" dirty="0"/>
                    </a:p>
                  </a:txBody>
                  <a:tcPr/>
                </a:tc>
                <a:extLst>
                  <a:ext uri="{0D108BD9-81ED-4DB2-BD59-A6C34878D82A}">
                    <a16:rowId xmlns:a16="http://schemas.microsoft.com/office/drawing/2014/main" val="3307422686"/>
                  </a:ext>
                </a:extLst>
              </a:tr>
            </a:tbl>
          </a:graphicData>
        </a:graphic>
      </p:graphicFrame>
    </p:spTree>
    <p:extLst>
      <p:ext uri="{BB962C8B-B14F-4D97-AF65-F5344CB8AC3E}">
        <p14:creationId xmlns:p14="http://schemas.microsoft.com/office/powerpoint/2010/main" val="739622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D45291-BB48-E6EE-C59C-C70998B79072}"/>
              </a:ext>
            </a:extLst>
          </p:cNvPr>
          <p:cNvSpPr>
            <a:spLocks noGrp="1"/>
          </p:cNvSpPr>
          <p:nvPr>
            <p:ph type="title"/>
            <p:custDataLst>
              <p:tags r:id="rId1"/>
            </p:custDataLst>
          </p:nvPr>
        </p:nvSpPr>
        <p:spPr/>
        <p:txBody>
          <a:bodyPr/>
          <a:lstStyle/>
          <a:p>
            <a:r>
              <a:rPr lang="fr-FR"/>
              <a:t>Particularités clientèles</a:t>
            </a:r>
          </a:p>
        </p:txBody>
      </p:sp>
      <p:sp>
        <p:nvSpPr>
          <p:cNvPr id="3" name="Espace réservé du contenu 2">
            <a:extLst>
              <a:ext uri="{FF2B5EF4-FFF2-40B4-BE49-F238E27FC236}">
                <a16:creationId xmlns:a16="http://schemas.microsoft.com/office/drawing/2014/main" id="{09A422B5-493F-69C7-C444-BEDE985E73AE}"/>
              </a:ext>
            </a:extLst>
          </p:cNvPr>
          <p:cNvSpPr>
            <a:spLocks noGrp="1"/>
          </p:cNvSpPr>
          <p:nvPr>
            <p:ph idx="1"/>
            <p:custDataLst>
              <p:tags r:id="rId2"/>
            </p:custDataLst>
          </p:nvPr>
        </p:nvSpPr>
        <p:spPr>
          <a:xfrm>
            <a:off x="999043" y="1497338"/>
            <a:ext cx="10625620" cy="4219881"/>
          </a:xfrm>
          <a:noFill/>
        </p:spPr>
        <p:txBody>
          <a:bodyPr vert="horz" lIns="91440" tIns="45720" rIns="91440" bIns="45720" rtlCol="0" anchor="t">
            <a:normAutofit/>
          </a:bodyPr>
          <a:lstStyle/>
          <a:p>
            <a:pPr algn="just">
              <a:lnSpc>
                <a:spcPct val="100000"/>
              </a:lnSpc>
            </a:pPr>
            <a:r>
              <a:rPr lang="fr-FR" sz="3200" dirty="0">
                <a:ea typeface="+mn-lt"/>
                <a:cs typeface="+mn-lt"/>
              </a:rPr>
              <a:t>Mission clientèle </a:t>
            </a:r>
            <a:r>
              <a:rPr lang="fr-FR" sz="3200" b="1" dirty="0">
                <a:ea typeface="+mn-lt"/>
                <a:cs typeface="+mn-lt"/>
              </a:rPr>
              <a:t>JEUNESSE</a:t>
            </a:r>
            <a:endParaRPr lang="fr-FR" sz="3200" b="1" dirty="0">
              <a:cs typeface="Arial"/>
            </a:endParaRPr>
          </a:p>
          <a:p>
            <a:pPr marL="457200" lvl="1" indent="0" algn="just">
              <a:lnSpc>
                <a:spcPct val="100000"/>
              </a:lnSpc>
              <a:buNone/>
            </a:pPr>
            <a:r>
              <a:rPr lang="fr-FR" sz="2000" dirty="0">
                <a:ea typeface="+mn-lt"/>
                <a:cs typeface="+mn-lt"/>
              </a:rPr>
              <a:t>En résumé, lorsque l'on constate qu'une intervention est une mesure de contrôle, il faut évaluer:</a:t>
            </a:r>
          </a:p>
          <a:p>
            <a:pPr marL="800100" lvl="1" indent="-342900" algn="just">
              <a:lnSpc>
                <a:spcPct val="100000"/>
              </a:lnSpc>
            </a:pPr>
            <a:r>
              <a:rPr lang="fr-FR" sz="2000" dirty="0">
                <a:ea typeface="+mn-lt"/>
                <a:cs typeface="+mn-lt"/>
              </a:rPr>
              <a:t>l’enfant et son âge développemental, </a:t>
            </a:r>
          </a:p>
          <a:p>
            <a:pPr marL="800100" lvl="1" indent="-342900" algn="just">
              <a:lnSpc>
                <a:spcPct val="100000"/>
              </a:lnSpc>
            </a:pPr>
            <a:r>
              <a:rPr lang="fr-FR" sz="2000" dirty="0">
                <a:ea typeface="+mn-lt"/>
                <a:cs typeface="+mn-lt"/>
              </a:rPr>
              <a:t>le contexte, </a:t>
            </a:r>
          </a:p>
          <a:p>
            <a:pPr marL="800100" lvl="1" indent="-342900" algn="just">
              <a:lnSpc>
                <a:spcPct val="100000"/>
              </a:lnSpc>
            </a:pPr>
            <a:r>
              <a:rPr lang="fr-FR" sz="2000" dirty="0">
                <a:ea typeface="+mn-lt"/>
                <a:cs typeface="+mn-lt"/>
              </a:rPr>
              <a:t>la nécessité du soin et toute autre donnée afin de déterminer si des méthodes alternatives pourraient assurer la sécurité de l’enfant et d’autrui.</a:t>
            </a:r>
            <a:endParaRPr lang="fr-FR" dirty="0">
              <a:ea typeface="+mn-lt"/>
              <a:cs typeface="+mn-lt"/>
            </a:endParaRPr>
          </a:p>
          <a:p>
            <a:pPr marL="800100" lvl="1" indent="-342900" algn="just">
              <a:lnSpc>
                <a:spcPct val="100000"/>
              </a:lnSpc>
            </a:pPr>
            <a:endParaRPr lang="fr-FR" sz="2000" dirty="0">
              <a:ea typeface="+mn-lt"/>
              <a:cs typeface="+mn-lt"/>
            </a:endParaRPr>
          </a:p>
          <a:p>
            <a:pPr marL="457200" lvl="1" indent="0" algn="just">
              <a:lnSpc>
                <a:spcPct val="100000"/>
              </a:lnSpc>
              <a:buNone/>
            </a:pPr>
            <a:r>
              <a:rPr lang="fr-FR" sz="2000" dirty="0">
                <a:ea typeface="+mn-lt"/>
                <a:cs typeface="+mn-lt"/>
              </a:rPr>
              <a:t>Pour aider les équipes dans leurs réflexions, des exemples de méthodes alternatives sont proposées en annexe 4 (ajout de mesures spécifiques à la clientèle pédiatrique).</a:t>
            </a:r>
            <a:endParaRPr lang="fr-FR" dirty="0">
              <a:cs typeface="Arial"/>
            </a:endParaRPr>
          </a:p>
        </p:txBody>
      </p:sp>
    </p:spTree>
    <p:extLst>
      <p:ext uri="{BB962C8B-B14F-4D97-AF65-F5344CB8AC3E}">
        <p14:creationId xmlns:p14="http://schemas.microsoft.com/office/powerpoint/2010/main" val="240109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6637E4-D577-A88C-A459-E8A980CB3057}"/>
              </a:ext>
            </a:extLst>
          </p:cNvPr>
          <p:cNvSpPr>
            <a:spLocks noGrp="1"/>
          </p:cNvSpPr>
          <p:nvPr>
            <p:ph type="title"/>
            <p:custDataLst>
              <p:tags r:id="rId1"/>
            </p:custDataLst>
          </p:nvPr>
        </p:nvSpPr>
        <p:spPr/>
        <p:txBody>
          <a:bodyPr/>
          <a:lstStyle/>
          <a:p>
            <a:r>
              <a:rPr lang="fr-FR"/>
              <a:t>Particularités clientèles</a:t>
            </a:r>
          </a:p>
        </p:txBody>
      </p:sp>
      <p:sp>
        <p:nvSpPr>
          <p:cNvPr id="3" name="Espace réservé du contenu 2">
            <a:extLst>
              <a:ext uri="{FF2B5EF4-FFF2-40B4-BE49-F238E27FC236}">
                <a16:creationId xmlns:a16="http://schemas.microsoft.com/office/drawing/2014/main" id="{B6306C16-E391-3972-A4B1-6753DB02237F}"/>
              </a:ext>
            </a:extLst>
          </p:cNvPr>
          <p:cNvSpPr>
            <a:spLocks noGrp="1"/>
          </p:cNvSpPr>
          <p:nvPr>
            <p:ph idx="1"/>
            <p:custDataLst>
              <p:tags r:id="rId2"/>
            </p:custDataLst>
          </p:nvPr>
        </p:nvSpPr>
        <p:spPr>
          <a:xfrm>
            <a:off x="829020" y="1528957"/>
            <a:ext cx="10524780" cy="4397281"/>
          </a:xfrm>
        </p:spPr>
        <p:txBody>
          <a:bodyPr vert="horz" lIns="91440" tIns="45720" rIns="91440" bIns="45720" rtlCol="0" anchor="t">
            <a:normAutofit/>
          </a:bodyPr>
          <a:lstStyle/>
          <a:p>
            <a:pPr marL="0" indent="0" algn="just">
              <a:buNone/>
            </a:pPr>
            <a:endParaRPr lang="fr-FR" dirty="0">
              <a:cs typeface="Arial"/>
            </a:endParaRPr>
          </a:p>
          <a:p>
            <a:pPr marL="0" indent="0" algn="just">
              <a:buNone/>
            </a:pPr>
            <a:r>
              <a:rPr lang="fr-FR" dirty="0">
                <a:cs typeface="Arial"/>
              </a:rPr>
              <a:t>PARTICULARITÉS: Mission clientèle </a:t>
            </a:r>
            <a:r>
              <a:rPr lang="fr-FR" b="1" dirty="0">
                <a:cs typeface="Arial"/>
              </a:rPr>
              <a:t>SANTÉ MENTALE </a:t>
            </a:r>
            <a:endParaRPr lang="fr-FR" dirty="0">
              <a:cs typeface="Arial"/>
            </a:endParaRPr>
          </a:p>
          <a:p>
            <a:pPr marL="0" indent="0" algn="just">
              <a:buNone/>
            </a:pPr>
            <a:endParaRPr lang="fr-FR" b="1" dirty="0">
              <a:ea typeface="+mn-lt"/>
              <a:cs typeface="+mn-lt"/>
            </a:endParaRPr>
          </a:p>
          <a:p>
            <a:pPr marL="457200" indent="-457200" algn="just"/>
            <a:r>
              <a:rPr lang="fr-FR" dirty="0">
                <a:ea typeface="+mn-lt"/>
                <a:cs typeface="+mn-lt"/>
              </a:rPr>
              <a:t>Aucune modification n’a été apportée à ce secteur lors de la révision du protocole. </a:t>
            </a:r>
          </a:p>
          <a:p>
            <a:pPr marL="457200" indent="-457200" algn="just"/>
            <a:r>
              <a:rPr lang="fr-FR" dirty="0">
                <a:ea typeface="+mn-lt"/>
                <a:cs typeface="+mn-lt"/>
              </a:rPr>
              <a:t>L’application de mesures d’isolement demeure autorisée pour cette clientèle, conformément aux balises en vigueur.</a:t>
            </a:r>
          </a:p>
          <a:p>
            <a:pPr marL="0" indent="0" algn="just">
              <a:buNone/>
            </a:pPr>
            <a:endParaRPr lang="fr-FR" dirty="0">
              <a:cs typeface="Arial"/>
            </a:endParaRPr>
          </a:p>
        </p:txBody>
      </p:sp>
    </p:spTree>
    <p:extLst>
      <p:ext uri="{BB962C8B-B14F-4D97-AF65-F5344CB8AC3E}">
        <p14:creationId xmlns:p14="http://schemas.microsoft.com/office/powerpoint/2010/main" val="3366237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8BD825-519D-85D7-C226-2BE02703BB41}"/>
              </a:ext>
            </a:extLst>
          </p:cNvPr>
          <p:cNvSpPr>
            <a:spLocks noGrp="1"/>
          </p:cNvSpPr>
          <p:nvPr>
            <p:ph type="title"/>
            <p:custDataLst>
              <p:tags r:id="rId1"/>
            </p:custDataLst>
          </p:nvPr>
        </p:nvSpPr>
        <p:spPr/>
        <p:txBody>
          <a:bodyPr/>
          <a:lstStyle/>
          <a:p>
            <a:r>
              <a:rPr lang="fr-FR"/>
              <a:t>Particularités clientèles</a:t>
            </a:r>
          </a:p>
        </p:txBody>
      </p:sp>
      <p:sp>
        <p:nvSpPr>
          <p:cNvPr id="3" name="Espace réservé du contenu 2">
            <a:extLst>
              <a:ext uri="{FF2B5EF4-FFF2-40B4-BE49-F238E27FC236}">
                <a16:creationId xmlns:a16="http://schemas.microsoft.com/office/drawing/2014/main" id="{41904721-C3B5-0868-FD25-DECC24EDB01A}"/>
              </a:ext>
            </a:extLst>
          </p:cNvPr>
          <p:cNvSpPr>
            <a:spLocks noGrp="1"/>
          </p:cNvSpPr>
          <p:nvPr>
            <p:ph idx="1"/>
            <p:custDataLst>
              <p:tags r:id="rId2"/>
            </p:custDataLst>
          </p:nvPr>
        </p:nvSpPr>
        <p:spPr>
          <a:xfrm>
            <a:off x="966730" y="1483052"/>
            <a:ext cx="10469696" cy="4571716"/>
          </a:xfrm>
        </p:spPr>
        <p:txBody>
          <a:bodyPr vert="horz" lIns="91440" tIns="45720" rIns="91440" bIns="45720" rtlCol="0" anchor="t">
            <a:normAutofit fontScale="92500"/>
          </a:bodyPr>
          <a:lstStyle/>
          <a:p>
            <a:pPr marL="0" indent="0" algn="just">
              <a:buNone/>
            </a:pPr>
            <a:r>
              <a:rPr lang="fr-FR" dirty="0">
                <a:cs typeface="Arial"/>
              </a:rPr>
              <a:t>PARTICULARITÉS: Mission clientèle </a:t>
            </a:r>
            <a:r>
              <a:rPr lang="fr-FR" b="1" dirty="0">
                <a:cs typeface="Arial"/>
              </a:rPr>
              <a:t>SANTÉ MENTALE </a:t>
            </a:r>
            <a:endParaRPr lang="fr-FR" sz="2000" u="sng" dirty="0">
              <a:cs typeface="Arial"/>
            </a:endParaRPr>
          </a:p>
          <a:p>
            <a:pPr algn="just"/>
            <a:r>
              <a:rPr lang="fr-FR" sz="2400" u="sng" dirty="0">
                <a:cs typeface="Arial"/>
              </a:rPr>
              <a:t>Rappel des spécificités pour les soins à prodiguer et les modalités de surveillance (cf. p.23 du protocole):</a:t>
            </a:r>
            <a:endParaRPr lang="en-US" sz="2400" dirty="0">
              <a:cs typeface="Arial"/>
            </a:endParaRPr>
          </a:p>
          <a:p>
            <a:pPr marL="457200" indent="-457200" algn="just"/>
            <a:r>
              <a:rPr lang="fr-FR" sz="2400" dirty="0">
                <a:cs typeface="Arial"/>
              </a:rPr>
              <a:t>Surveillance doit être réalisé a</a:t>
            </a:r>
            <a:r>
              <a:rPr lang="fr-FR" sz="2400" b="1" dirty="0">
                <a:cs typeface="Arial"/>
              </a:rPr>
              <a:t>ux 15 minutes ou moins</a:t>
            </a:r>
            <a:r>
              <a:rPr lang="fr-FR" sz="2400" dirty="0">
                <a:cs typeface="Arial"/>
              </a:rPr>
              <a:t>  durant toute l'application de la mesure.</a:t>
            </a:r>
            <a:endParaRPr lang="en-US" sz="2400" dirty="0">
              <a:cs typeface="Arial"/>
            </a:endParaRPr>
          </a:p>
          <a:p>
            <a:pPr marL="457200" indent="-457200" algn="just"/>
            <a:r>
              <a:rPr lang="fr-FR" sz="2400" dirty="0">
                <a:cs typeface="Arial"/>
              </a:rPr>
              <a:t>Aux </a:t>
            </a:r>
            <a:r>
              <a:rPr lang="fr-FR" sz="2400" b="1" dirty="0">
                <a:cs typeface="Arial"/>
              </a:rPr>
              <a:t>30 minutes,</a:t>
            </a:r>
            <a:r>
              <a:rPr lang="fr-FR" sz="2400" dirty="0">
                <a:cs typeface="Arial"/>
              </a:rPr>
              <a:t> entrer en salle d’isolement pour vérifier que la personne est en sécurité et confortable et s’assurer que l’environnement est sécuritaire. Si des contentions physiques sont appliquées, elle doit également vérifier si les contentions sont installées de façon sécuritaire et conforme.</a:t>
            </a:r>
            <a:endParaRPr lang="en-US" sz="2400" dirty="0">
              <a:cs typeface="Arial"/>
            </a:endParaRPr>
          </a:p>
          <a:p>
            <a:pPr marL="457200" indent="-457200" algn="just"/>
            <a:r>
              <a:rPr lang="fr-FR" sz="2400" b="1" dirty="0">
                <a:cs typeface="Arial"/>
              </a:rPr>
              <a:t>À chaque heure</a:t>
            </a:r>
            <a:r>
              <a:rPr lang="fr-FR" sz="2400" dirty="0">
                <a:cs typeface="Arial"/>
              </a:rPr>
              <a:t>, l’infirmière doit entrer en salle d’isolement avec au moins un autre intervenant, procéder à l’évaluation de l’état de santé mentale et physique de la personne et envisager de cesser l’application de la mesure. </a:t>
            </a:r>
            <a:endParaRPr lang="fr-FR" sz="2400" dirty="0"/>
          </a:p>
        </p:txBody>
      </p:sp>
    </p:spTree>
    <p:extLst>
      <p:ext uri="{BB962C8B-B14F-4D97-AF65-F5344CB8AC3E}">
        <p14:creationId xmlns:p14="http://schemas.microsoft.com/office/powerpoint/2010/main" val="1419725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BADC95-8418-8AB9-09A4-EDAE8071539F}"/>
              </a:ext>
            </a:extLst>
          </p:cNvPr>
          <p:cNvSpPr>
            <a:spLocks noGrp="1"/>
          </p:cNvSpPr>
          <p:nvPr>
            <p:ph type="title"/>
            <p:custDataLst>
              <p:tags r:id="rId1"/>
            </p:custDataLst>
          </p:nvPr>
        </p:nvSpPr>
        <p:spPr/>
        <p:txBody>
          <a:bodyPr/>
          <a:lstStyle/>
          <a:p>
            <a:r>
              <a:rPr lang="fr-FR"/>
              <a:t>Tenue de dossier</a:t>
            </a:r>
          </a:p>
        </p:txBody>
      </p:sp>
      <p:sp>
        <p:nvSpPr>
          <p:cNvPr id="3" name="Espace réservé du contenu 2">
            <a:extLst>
              <a:ext uri="{FF2B5EF4-FFF2-40B4-BE49-F238E27FC236}">
                <a16:creationId xmlns:a16="http://schemas.microsoft.com/office/drawing/2014/main" id="{F2BD8B5C-418F-535E-EACC-98AF25E40F25}"/>
              </a:ext>
            </a:extLst>
          </p:cNvPr>
          <p:cNvSpPr>
            <a:spLocks noGrp="1"/>
          </p:cNvSpPr>
          <p:nvPr>
            <p:ph idx="1"/>
            <p:custDataLst>
              <p:tags r:id="rId2"/>
            </p:custDataLst>
          </p:nvPr>
        </p:nvSpPr>
        <p:spPr>
          <a:xfrm>
            <a:off x="1076899" y="1391245"/>
            <a:ext cx="10166733" cy="4709427"/>
          </a:xfrm>
        </p:spPr>
        <p:txBody>
          <a:bodyPr vert="horz" lIns="91440" tIns="45720" rIns="91440" bIns="45720" rtlCol="0" anchor="t">
            <a:normAutofit fontScale="62500" lnSpcReduction="20000"/>
          </a:bodyPr>
          <a:lstStyle/>
          <a:p>
            <a:pPr marL="0" indent="0">
              <a:lnSpc>
                <a:spcPct val="150000"/>
              </a:lnSpc>
              <a:buNone/>
            </a:pPr>
            <a:r>
              <a:rPr lang="fr-FR" dirty="0">
                <a:cs typeface="Arial"/>
              </a:rPr>
              <a:t>Pour répondre aux normes en lien avec le critère à priorité élevé (CPÉ), il est important de faire une</a:t>
            </a:r>
            <a:r>
              <a:rPr lang="fr-FR" b="1" dirty="0">
                <a:cs typeface="Arial"/>
              </a:rPr>
              <a:t> tenue de dossier rigoureuse </a:t>
            </a:r>
            <a:r>
              <a:rPr lang="fr-FR" dirty="0">
                <a:cs typeface="Arial"/>
              </a:rPr>
              <a:t>(cf. 27 du protocole pour connaître l'ensemble des éléments qui doivent être documentés):</a:t>
            </a:r>
            <a:endParaRPr lang="fr-FR" dirty="0"/>
          </a:p>
          <a:p>
            <a:pPr marL="0" indent="0">
              <a:lnSpc>
                <a:spcPct val="150000"/>
              </a:lnSpc>
              <a:buNone/>
            </a:pPr>
            <a:r>
              <a:rPr lang="fr-FR" dirty="0">
                <a:cs typeface="Arial"/>
              </a:rPr>
              <a:t>En voici des exemples: </a:t>
            </a:r>
          </a:p>
          <a:p>
            <a:pPr>
              <a:lnSpc>
                <a:spcPct val="150000"/>
              </a:lnSpc>
            </a:pPr>
            <a:r>
              <a:rPr lang="fr-FR" dirty="0">
                <a:cs typeface="Arial"/>
              </a:rPr>
              <a:t>Motif d'application qui fait ressortir l'élément de risque pour la personne et pour autrui;</a:t>
            </a:r>
            <a:endParaRPr lang="fr-FR" sz="1800" dirty="0">
              <a:cs typeface="Arial"/>
            </a:endParaRPr>
          </a:p>
          <a:p>
            <a:pPr>
              <a:lnSpc>
                <a:spcPct val="150000"/>
              </a:lnSpc>
            </a:pPr>
            <a:r>
              <a:rPr lang="fr-FR" dirty="0">
                <a:cs typeface="Arial"/>
              </a:rPr>
              <a:t>La description des mesures alternatives tentées et la raison de leur échec (critère de derniers recours);</a:t>
            </a:r>
          </a:p>
          <a:p>
            <a:pPr>
              <a:lnSpc>
                <a:spcPct val="150000"/>
              </a:lnSpc>
            </a:pPr>
            <a:r>
              <a:rPr lang="fr-FR" sz="2700" dirty="0">
                <a:cs typeface="Arial"/>
              </a:rPr>
              <a:t>Type de mesure de contrôle utilisé;</a:t>
            </a:r>
          </a:p>
          <a:p>
            <a:pPr>
              <a:lnSpc>
                <a:spcPct val="150000"/>
              </a:lnSpc>
            </a:pPr>
            <a:r>
              <a:rPr lang="fr-FR" dirty="0">
                <a:cs typeface="Arial"/>
              </a:rPr>
              <a:t>Moment et durée de l'application;</a:t>
            </a:r>
          </a:p>
          <a:p>
            <a:pPr>
              <a:lnSpc>
                <a:spcPct val="150000"/>
              </a:lnSpc>
            </a:pPr>
            <a:r>
              <a:rPr lang="fr-FR" dirty="0">
                <a:cs typeface="Arial"/>
              </a:rPr>
              <a:t>Fréquence et paramètres de surveillance.</a:t>
            </a:r>
          </a:p>
          <a:p>
            <a:pPr marL="0" indent="0" algn="just">
              <a:lnSpc>
                <a:spcPct val="150000"/>
              </a:lnSpc>
              <a:buNone/>
            </a:pPr>
            <a:endParaRPr lang="fr-FR" b="1" dirty="0">
              <a:cs typeface="Arial"/>
            </a:endParaRPr>
          </a:p>
        </p:txBody>
      </p:sp>
    </p:spTree>
    <p:extLst>
      <p:ext uri="{BB962C8B-B14F-4D97-AF65-F5344CB8AC3E}">
        <p14:creationId xmlns:p14="http://schemas.microsoft.com/office/powerpoint/2010/main" val="3202410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5001AA-1B32-122E-C592-ABF68C731976}"/>
              </a:ext>
            </a:extLst>
          </p:cNvPr>
          <p:cNvSpPr>
            <a:spLocks noGrp="1"/>
          </p:cNvSpPr>
          <p:nvPr>
            <p:ph type="title"/>
            <p:custDataLst>
              <p:tags r:id="rId1"/>
            </p:custDataLst>
          </p:nvPr>
        </p:nvSpPr>
        <p:spPr/>
        <p:txBody>
          <a:bodyPr/>
          <a:lstStyle/>
          <a:p>
            <a:r>
              <a:rPr lang="fr-FR"/>
              <a:t>Où trouver les informations pertinentes </a:t>
            </a:r>
          </a:p>
        </p:txBody>
      </p:sp>
      <p:sp>
        <p:nvSpPr>
          <p:cNvPr id="3" name="Espace réservé du contenu 2">
            <a:extLst>
              <a:ext uri="{FF2B5EF4-FFF2-40B4-BE49-F238E27FC236}">
                <a16:creationId xmlns:a16="http://schemas.microsoft.com/office/drawing/2014/main" id="{8E1F6DF6-18CE-F2E9-169E-0FA0E653EA93}"/>
              </a:ext>
            </a:extLst>
          </p:cNvPr>
          <p:cNvSpPr>
            <a:spLocks noGrp="1"/>
          </p:cNvSpPr>
          <p:nvPr>
            <p:ph idx="1"/>
            <p:custDataLst>
              <p:tags r:id="rId2"/>
            </p:custDataLst>
          </p:nvPr>
        </p:nvSpPr>
        <p:spPr/>
        <p:txBody>
          <a:bodyPr vert="horz" lIns="91440" tIns="45720" rIns="91440" bIns="45720" rtlCol="0" anchor="t">
            <a:normAutofit/>
          </a:bodyPr>
          <a:lstStyle/>
          <a:p>
            <a:r>
              <a:rPr lang="fr-FR">
                <a:cs typeface="Arial"/>
              </a:rPr>
              <a:t>Intranet: </a:t>
            </a:r>
            <a:endParaRPr lang="fr-FR"/>
          </a:p>
        </p:txBody>
      </p:sp>
      <p:pic>
        <p:nvPicPr>
          <p:cNvPr id="4" name="Image 3" descr="Une image contenant texte, capture d’écran, Police, conception&#10;&#10;Le contenu généré par l’IA peut être incorrect.">
            <a:extLst>
              <a:ext uri="{FF2B5EF4-FFF2-40B4-BE49-F238E27FC236}">
                <a16:creationId xmlns:a16="http://schemas.microsoft.com/office/drawing/2014/main" id="{E326122A-837B-A01B-D800-9700495AB270}"/>
              </a:ext>
            </a:extLst>
          </p:cNvPr>
          <p:cNvPicPr>
            <a:picLocks noChangeAspect="1"/>
          </p:cNvPicPr>
          <p:nvPr>
            <p:custDataLst>
              <p:tags r:id="rId3"/>
            </p:custDataLst>
          </p:nvPr>
        </p:nvPicPr>
        <p:blipFill>
          <a:blip r:embed="rId9"/>
          <a:stretch>
            <a:fillRect/>
          </a:stretch>
        </p:blipFill>
        <p:spPr>
          <a:xfrm>
            <a:off x="3046680" y="1809692"/>
            <a:ext cx="4354302" cy="1457555"/>
          </a:xfrm>
          <a:prstGeom prst="rect">
            <a:avLst/>
          </a:prstGeom>
        </p:spPr>
      </p:pic>
      <p:sp>
        <p:nvSpPr>
          <p:cNvPr id="5" name="Flèche : bas 4">
            <a:extLst>
              <a:ext uri="{FF2B5EF4-FFF2-40B4-BE49-F238E27FC236}">
                <a16:creationId xmlns:a16="http://schemas.microsoft.com/office/drawing/2014/main" id="{0D09F890-70A8-1419-B202-EE7E5F8398C3}"/>
              </a:ext>
            </a:extLst>
          </p:cNvPr>
          <p:cNvSpPr/>
          <p:nvPr>
            <p:custDataLst>
              <p:tags r:id="rId4"/>
            </p:custDataLst>
          </p:nvPr>
        </p:nvSpPr>
        <p:spPr>
          <a:xfrm>
            <a:off x="3547020" y="1465775"/>
            <a:ext cx="280736" cy="451184"/>
          </a:xfrm>
          <a:prstGeom prst="downArrow">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descr="Une image contenant texte, capture d’écran, Police, carte de visite&#10;&#10;Le contenu généré par l’IA peut être incorrect.">
            <a:extLst>
              <a:ext uri="{FF2B5EF4-FFF2-40B4-BE49-F238E27FC236}">
                <a16:creationId xmlns:a16="http://schemas.microsoft.com/office/drawing/2014/main" id="{E8EAF99C-5A5A-A50C-1BAA-D007A975F93B}"/>
              </a:ext>
            </a:extLst>
          </p:cNvPr>
          <p:cNvPicPr>
            <a:picLocks noChangeAspect="1"/>
          </p:cNvPicPr>
          <p:nvPr>
            <p:custDataLst>
              <p:tags r:id="rId5"/>
            </p:custDataLst>
          </p:nvPr>
        </p:nvPicPr>
        <p:blipFill>
          <a:blip r:embed="rId10"/>
          <a:stretch>
            <a:fillRect/>
          </a:stretch>
        </p:blipFill>
        <p:spPr>
          <a:xfrm>
            <a:off x="6733544" y="2337757"/>
            <a:ext cx="3076575" cy="1962150"/>
          </a:xfrm>
          <a:prstGeom prst="rect">
            <a:avLst/>
          </a:prstGeom>
        </p:spPr>
      </p:pic>
      <p:pic>
        <p:nvPicPr>
          <p:cNvPr id="8" name="Image 7" descr="Une image contenant texte, capture d’écran, Police&#10;&#10;Le contenu généré par l’IA peut être incorrect.">
            <a:extLst>
              <a:ext uri="{FF2B5EF4-FFF2-40B4-BE49-F238E27FC236}">
                <a16:creationId xmlns:a16="http://schemas.microsoft.com/office/drawing/2014/main" id="{8876092B-AC2A-E076-C4B4-099A94B5B524}"/>
              </a:ext>
            </a:extLst>
          </p:cNvPr>
          <p:cNvPicPr>
            <a:picLocks noChangeAspect="1"/>
          </p:cNvPicPr>
          <p:nvPr>
            <p:custDataLst>
              <p:tags r:id="rId6"/>
            </p:custDataLst>
          </p:nvPr>
        </p:nvPicPr>
        <p:blipFill>
          <a:blip r:embed="rId11"/>
          <a:stretch>
            <a:fillRect/>
          </a:stretch>
        </p:blipFill>
        <p:spPr>
          <a:xfrm>
            <a:off x="1465474" y="4297267"/>
            <a:ext cx="7810500" cy="2247900"/>
          </a:xfrm>
          <a:prstGeom prst="rect">
            <a:avLst/>
          </a:prstGeom>
        </p:spPr>
      </p:pic>
      <p:sp>
        <p:nvSpPr>
          <p:cNvPr id="9" name="Flèche : droite 8">
            <a:extLst>
              <a:ext uri="{FF2B5EF4-FFF2-40B4-BE49-F238E27FC236}">
                <a16:creationId xmlns:a16="http://schemas.microsoft.com/office/drawing/2014/main" id="{4B864F82-0C55-6D4B-1C95-271803FD9F3E}"/>
              </a:ext>
            </a:extLst>
          </p:cNvPr>
          <p:cNvSpPr/>
          <p:nvPr>
            <p:custDataLst>
              <p:tags r:id="rId7"/>
            </p:custDataLst>
          </p:nvPr>
        </p:nvSpPr>
        <p:spPr>
          <a:xfrm>
            <a:off x="6558417" y="3511747"/>
            <a:ext cx="583459" cy="200526"/>
          </a:xfrm>
          <a:prstGeom prst="rightArrow">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a:cs typeface="Arial"/>
              </a:rPr>
              <a:t>.;</a:t>
            </a:r>
            <a:endParaRPr lang="fr-FR"/>
          </a:p>
        </p:txBody>
      </p:sp>
    </p:spTree>
    <p:extLst>
      <p:ext uri="{BB962C8B-B14F-4D97-AF65-F5344CB8AC3E}">
        <p14:creationId xmlns:p14="http://schemas.microsoft.com/office/powerpoint/2010/main" val="36349335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4"/>
</p:tagLst>
</file>

<file path=ppt/tags/tag23.xml><?xml version="1.0" encoding="utf-8"?>
<p:tagLst xmlns:a="http://schemas.openxmlformats.org/drawingml/2006/main" xmlns:r="http://schemas.openxmlformats.org/officeDocument/2006/relationships" xmlns:p="http://schemas.openxmlformats.org/presentationml/2006/main">
  <p:tag name="NUM" val="5"/>
</p:tagLst>
</file>

<file path=ppt/tags/tag24.xml><?xml version="1.0" encoding="utf-8"?>
<p:tagLst xmlns:a="http://schemas.openxmlformats.org/drawingml/2006/main" xmlns:r="http://schemas.openxmlformats.org/officeDocument/2006/relationships" xmlns:p="http://schemas.openxmlformats.org/presentationml/2006/main">
  <p:tag name="NUM" val="6"/>
</p:tagLst>
</file>

<file path=ppt/tags/tag25.xml><?xml version="1.0" encoding="utf-8"?>
<p:tagLst xmlns:a="http://schemas.openxmlformats.org/drawingml/2006/main" xmlns:r="http://schemas.openxmlformats.org/officeDocument/2006/relationships" xmlns:p="http://schemas.openxmlformats.org/presentationml/2006/main">
  <p:tag name="NUM" val="7"/>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CIUSSS_rouge">
  <a:themeElements>
    <a:clrScheme name="CIUSSS_Rouge">
      <a:dk1>
        <a:srgbClr val="181817"/>
      </a:dk1>
      <a:lt1>
        <a:sysClr val="window" lastClr="FFFFFF"/>
      </a:lt1>
      <a:dk2>
        <a:srgbClr val="181817"/>
      </a:dk2>
      <a:lt2>
        <a:srgbClr val="DB1A00"/>
      </a:lt2>
      <a:accent1>
        <a:srgbClr val="F79200"/>
      </a:accent1>
      <a:accent2>
        <a:srgbClr val="0871D9"/>
      </a:accent2>
      <a:accent3>
        <a:srgbClr val="81C731"/>
      </a:accent3>
      <a:accent4>
        <a:srgbClr val="767171"/>
      </a:accent4>
      <a:accent5>
        <a:srgbClr val="00858C"/>
      </a:accent5>
      <a:accent6>
        <a:srgbClr val="00B6BA"/>
      </a:accent6>
      <a:hlink>
        <a:srgbClr val="3333FF"/>
      </a:hlink>
      <a:folHlink>
        <a:srgbClr val="00FFFF"/>
      </a:folHlink>
    </a:clrScheme>
    <a:fontScheme name="CIUSS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IUSSS_rouge" id="{BD12FF07-1E12-4F27-BD48-BB8E224D3CE3}" vid="{C3E85CBE-92EC-4E76-B018-7B012FCB92E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a43b26e-98d8-4a7a-8afb-b9572a436633">
      <Terms xmlns="http://schemas.microsoft.com/office/infopath/2007/PartnerControls"/>
    </lcf76f155ced4ddcb4097134ff3c332f>
    <TaxCatchAll xmlns="10628dda-4e2a-447f-9d01-ce869073ddc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41155BD4E04C847AC021EA6C64BCA54" ma:contentTypeVersion="18" ma:contentTypeDescription="Create a new document." ma:contentTypeScope="" ma:versionID="f219b8bf23214ef709f5786894b7d9f0">
  <xsd:schema xmlns:xsd="http://www.w3.org/2001/XMLSchema" xmlns:xs="http://www.w3.org/2001/XMLSchema" xmlns:p="http://schemas.microsoft.com/office/2006/metadata/properties" xmlns:ns2="5a43b26e-98d8-4a7a-8afb-b9572a436633" xmlns:ns3="10628dda-4e2a-447f-9d01-ce869073ddc0" targetNamespace="http://schemas.microsoft.com/office/2006/metadata/properties" ma:root="true" ma:fieldsID="a9cd81c7fa002051a08138238c414b7a" ns2:_="" ns3:_="">
    <xsd:import namespace="5a43b26e-98d8-4a7a-8afb-b9572a436633"/>
    <xsd:import namespace="10628dda-4e2a-447f-9d01-ce869073dd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DateTaken"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43b26e-98d8-4a7a-8afb-b9572a4366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20125e5a-fbbd-4a39-926c-a359310fd25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0628dda-4e2a-447f-9d01-ce869073ddc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aa12780-de2e-4e7b-86e5-c315e9c45324}" ma:internalName="TaxCatchAll" ma:showField="CatchAllData" ma:web="10628dda-4e2a-447f-9d01-ce869073ddc0">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50FDBA-B5C7-4777-8EC1-18589EAF1672}">
  <ds:schemaRefs>
    <ds:schemaRef ds:uri="5a43b26e-98d8-4a7a-8afb-b9572a436633"/>
    <ds:schemaRef ds:uri="http://schemas.microsoft.com/office/infopath/2007/PartnerControls"/>
    <ds:schemaRef ds:uri="http://schemas.microsoft.com/office/2006/metadata/properties"/>
    <ds:schemaRef ds:uri="http://purl.org/dc/elements/1.1/"/>
    <ds:schemaRef ds:uri="http://schemas.microsoft.com/office/2006/documentManagement/types"/>
    <ds:schemaRef ds:uri="http://purl.org/dc/dcmitype/"/>
    <ds:schemaRef ds:uri="10628dda-4e2a-447f-9d01-ce869073ddc0"/>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CC905487-6C2F-436E-8FBA-76622AF56E22}">
  <ds:schemaRefs>
    <ds:schemaRef ds:uri="10628dda-4e2a-447f-9d01-ce869073ddc0"/>
    <ds:schemaRef ds:uri="5a43b26e-98d8-4a7a-8afb-b9572a43663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2F9511A-9D8F-4301-A29D-558E0FA13A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CIUSSS_rouge</Template>
  <TotalTime>29</TotalTime>
  <Words>1143</Words>
  <Application>Microsoft Office PowerPoint</Application>
  <PresentationFormat>Grand écran</PresentationFormat>
  <Paragraphs>96</Paragraphs>
  <Slides>14</Slides>
  <Notes>3</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Aharoni</vt:lpstr>
      <vt:lpstr>Arial</vt:lpstr>
      <vt:lpstr>Arial Black</vt:lpstr>
      <vt:lpstr>Calibri</vt:lpstr>
      <vt:lpstr>CIUSSS_rouge</vt:lpstr>
      <vt:lpstr>CPÉ Mesures de contrôle: RDV Qualité</vt:lpstr>
      <vt:lpstr>Protocole transversal CIUSSS</vt:lpstr>
      <vt:lpstr>Particularités clientèles</vt:lpstr>
      <vt:lpstr>Particularités clientèles</vt:lpstr>
      <vt:lpstr>Particularités clientèles</vt:lpstr>
      <vt:lpstr>Particularités clientèles</vt:lpstr>
      <vt:lpstr>Particularités clientèles</vt:lpstr>
      <vt:lpstr>Tenue de dossier</vt:lpstr>
      <vt:lpstr>Où trouver les informations pertinentes </vt:lpstr>
      <vt:lpstr>Formations</vt:lpstr>
      <vt:lpstr>Formations sur l’installation des contentions</vt:lpstr>
      <vt:lpstr>BOITE À OUTILS</vt:lpstr>
      <vt:lpstr>Pour se mesurer</vt:lpstr>
      <vt:lpstr>Présentation PowerPoint</vt:lpstr>
    </vt:vector>
  </TitlesOfParts>
  <Company>Intitut univ. sante mentale Mtl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couj4</dc:creator>
  <cp:lastModifiedBy>Lucie Archambault (CIUSSS EMTL)</cp:lastModifiedBy>
  <cp:revision>8</cp:revision>
  <dcterms:created xsi:type="dcterms:W3CDTF">2015-09-08T18:03:59Z</dcterms:created>
  <dcterms:modified xsi:type="dcterms:W3CDTF">2025-04-10T14:33:18Z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a7d8d5d-78e2-4a62-9fcd-016eb5e4c57c_Enabled">
    <vt:lpwstr>true</vt:lpwstr>
  </property>
  <property fmtid="{D5CDD505-2E9C-101B-9397-08002B2CF9AE}" pid="3" name="MSIP_Label_6a7d8d5d-78e2-4a62-9fcd-016eb5e4c57c_SetDate">
    <vt:lpwstr>2023-02-14T18:23:39Z</vt:lpwstr>
  </property>
  <property fmtid="{D5CDD505-2E9C-101B-9397-08002B2CF9AE}" pid="4" name="MSIP_Label_6a7d8d5d-78e2-4a62-9fcd-016eb5e4c57c_Method">
    <vt:lpwstr>Standard</vt:lpwstr>
  </property>
  <property fmtid="{D5CDD505-2E9C-101B-9397-08002B2CF9AE}" pid="5" name="MSIP_Label_6a7d8d5d-78e2-4a62-9fcd-016eb5e4c57c_Name">
    <vt:lpwstr>Général</vt:lpwstr>
  </property>
  <property fmtid="{D5CDD505-2E9C-101B-9397-08002B2CF9AE}" pid="6" name="MSIP_Label_6a7d8d5d-78e2-4a62-9fcd-016eb5e4c57c_SiteId">
    <vt:lpwstr>06e1fe28-5f8b-4075-bf6c-ae24be1a7992</vt:lpwstr>
  </property>
  <property fmtid="{D5CDD505-2E9C-101B-9397-08002B2CF9AE}" pid="7" name="MSIP_Label_6a7d8d5d-78e2-4a62-9fcd-016eb5e4c57c_ActionId">
    <vt:lpwstr>491a95c7-3f19-450f-a961-eba45a4cb209</vt:lpwstr>
  </property>
  <property fmtid="{D5CDD505-2E9C-101B-9397-08002B2CF9AE}" pid="8" name="MSIP_Label_6a7d8d5d-78e2-4a62-9fcd-016eb5e4c57c_ContentBits">
    <vt:lpwstr>0</vt:lpwstr>
  </property>
  <property fmtid="{D5CDD505-2E9C-101B-9397-08002B2CF9AE}" pid="9" name="ContentTypeId">
    <vt:lpwstr>0x010100A41155BD4E04C847AC021EA6C64BCA54</vt:lpwstr>
  </property>
  <property fmtid="{D5CDD505-2E9C-101B-9397-08002B2CF9AE}" pid="10" name="MediaServiceImageTags">
    <vt:lpwstr/>
  </property>
</Properties>
</file>