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96" r:id="rId4"/>
    <p:sldId id="298" r:id="rId5"/>
    <p:sldId id="302" r:id="rId6"/>
    <p:sldId id="275" r:id="rId7"/>
    <p:sldId id="313" r:id="rId8"/>
    <p:sldId id="304" r:id="rId9"/>
    <p:sldId id="300" r:id="rId10"/>
    <p:sldId id="260" r:id="rId11"/>
  </p:sldIdLst>
  <p:sldSz cx="12192000" cy="6858000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ine Côté (CIUSSS EMTL)" initials="AC(E" lastIdx="19" clrIdx="0">
    <p:extLst>
      <p:ext uri="{19B8F6BF-5375-455C-9EA6-DF929625EA0E}">
        <p15:presenceInfo xmlns:p15="http://schemas.microsoft.com/office/powerpoint/2012/main" userId="S-1-5-21-742793915-1157779103-1233803906-462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6374" autoAdjust="0"/>
  </p:normalViewPr>
  <p:slideViewPr>
    <p:cSldViewPr snapToGrid="0">
      <p:cViewPr varScale="1">
        <p:scale>
          <a:sx n="111" d="100"/>
          <a:sy n="111" d="100"/>
        </p:scale>
        <p:origin x="70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534B1-209F-423C-96A5-5A1A8DFA7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8BB26DA-30CB-4C5F-BF49-450BB173B6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7B743-DA92-4B80-9F57-7E9C9F5DA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914D27-3D28-4190-A9BD-38F004C0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7A119B-A4FE-4C12-BA9C-C14A8AAD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8260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41FC7-4B41-4DF0-8A7E-3E9AB982B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E5912D-CC54-45B1-B69C-C29C57967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AE8161-86AC-48CA-A1EE-8794DD60A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96E925-DF51-4733-87F0-EE629DF5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6B2929-80B2-45E8-96D2-8A9433D5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863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E2E0D3-7A3A-4BD4-B774-B7CC55FEB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9721E8-4460-487B-883C-EA3B365B3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8D8FB4-740E-4BF0-A799-7F21DC12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9A8631-ADEA-4AB5-9017-00885062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D9E950-A487-4451-9F18-3FEF8659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8156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55099-5F42-4A3C-A162-A095BC7D8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72BE64-6CA2-4EF8-9E95-B753DE938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61F7FC-22CF-4D04-B8D7-2AB42E6F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190D19-DDF1-4A74-AE35-F63D5B0A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D91FD-9C2C-4DCE-B95E-482837475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334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9B91B0-3A15-433F-9B06-6AEE8114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5DDFED-A668-4765-AF7E-27DFC83AB4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C2902E-ED67-4C34-9DD1-B1D424E3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AECF92-D28B-4FCA-9202-E9B063FD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2F7424-38B9-43B2-8737-EA86D08B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974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F498C2-E36B-470C-8843-5A6A0D55D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5F8CE5-8241-4205-A7B7-B57812409B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256850-4CB0-41A3-8ECF-4BABE946D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FB22A6-D92B-4F73-B640-5319C045A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A127E2-EF61-42BF-BE88-480C9C2B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E06E25-CA74-431C-A51F-988168A7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869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5B6782-F40F-491C-9773-B9AE7A0E9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EBABE4-E205-4762-979E-67DEAC94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05A46F-57B9-4932-BD85-8B14E9EDB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8C0AD1-5884-40D6-83D7-A3171FD20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494267F-D95A-4127-AD0C-6F6F5246C8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B2AF6D2-8CCC-49C4-9B25-10BE4322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FC09CE3-5B7E-4D4C-BE96-2DA423BDB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F41DF20-4B2A-4F4A-8EF8-D0A56D78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7066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58FBDD-FB9C-4A68-BF2A-1B31FFB6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C9EC11-513C-4360-B64B-58DAB0A40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244636-49D6-4656-B698-A2C51D78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5699E59-A112-4AF0-9EF5-E9C14021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3388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07D317F-D9C0-4D9A-86E0-3189C0701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2CADC5-A66B-478E-8E9F-45D14B810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72E8B4-8185-4333-AFB2-1CFCB9F4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45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C86D40-134E-47F9-B5D6-9583EA80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150CEF-19DE-4A6B-A6FB-4B2AAFED2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22CE90-F71F-4A01-A976-C584B26E6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3994C3-6E9C-43E8-BB37-CE3896F0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B729FA-9337-44EF-A8B4-6A9D773F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E1419F-8DFD-4A0C-8EA2-1B7314DC9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6386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01BB86-C62A-416E-8A68-E5B6BA13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B0CAFF-6977-4041-B3EE-0F4A5EA91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A56EAC-CBB4-4F24-8797-97EDB3885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3282ED-4347-45B5-AD1F-BB4591C63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D7A674-A570-4090-9DAB-B3DD682D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00E7AE-09CF-429D-9262-896DC5B1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1784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1F6D7A-244D-4F9E-A594-FA4ED632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32E156-A7E4-4B20-A63C-D298860DB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3A292C-3005-4828-9D7D-A85B54EB0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D3E0-E17E-4C1A-9E15-417C136754C2}" type="datetimeFigureOut">
              <a:rPr lang="fr-CA" smtClean="0"/>
              <a:t>2025-05-08</a:t>
            </a:fld>
            <a:endParaRPr lang="fr-CA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F20E4F-3CB2-487F-9798-96664CF27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D1131-A24A-417F-A947-50D666D36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DAF55-DA21-4FA9-9DD9-0B1F9218142D}" type="slidenum">
              <a:rPr lang="fr-CA" smtClean="0"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091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39.xml"/><Relationship Id="rId7" Type="http://schemas.openxmlformats.org/officeDocument/2006/relationships/hyperlink" Target="https://owl.excelsior.edu/educator-resources/owl-across-disciplines/owl-across-the-disciplines-grammar-and-usage/" TargetMode="Externa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0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jpe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2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2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2.jpe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2.jpe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jpe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2.jpe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5.xml"/><Relationship Id="rId7" Type="http://schemas.openxmlformats.org/officeDocument/2006/relationships/image" Target="../media/image1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hyperlink" Target="mailto:commissaireauxplaintes.cemtl@ssss.gouv.qc.ca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FDC1E-1326-4536-97BF-E5C4048FDC3E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016000" y="488197"/>
            <a:ext cx="9993745" cy="2122714"/>
          </a:xfrm>
        </p:spPr>
        <p:txBody>
          <a:bodyPr>
            <a:noAutofit/>
          </a:bodyPr>
          <a:lstStyle/>
          <a:p>
            <a:r>
              <a:rPr lang="fr-CA" sz="3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Droits, Responsabilités des usagers et</a:t>
            </a:r>
            <a:br>
              <a:rPr lang="fr-CA" sz="3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fr-CA" sz="3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 traitement des plaintes selon la </a:t>
            </a:r>
            <a:br>
              <a:rPr lang="fr-CA" sz="3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fr-CA" sz="3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Loi sur la gouvernance du système de santé et de services sociaux (LGSSSS, G-1.021)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9C5C73-5596-4F0F-AE27-34052382DF07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55656" y="3122762"/>
            <a:ext cx="9144000" cy="324704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Alexandrine Côté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Commissaire aux plaintes et à la qualité des services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fr-CA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Rendez-vous qualité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fr-CA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A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12 mai 2025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2D39C1-0A6A-46B9-87B6-1467380BBD04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388560" y="-744109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D824CF9-BBE5-47A6-AF89-1630DF3D80D7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325" y="6009468"/>
            <a:ext cx="1678631" cy="72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821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8339A-0F01-4F41-927D-49561732675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990975" y="667863"/>
            <a:ext cx="7296150" cy="1546167"/>
          </a:xfrm>
        </p:spPr>
        <p:txBody>
          <a:bodyPr>
            <a:normAutofit/>
          </a:bodyPr>
          <a:lstStyle/>
          <a:p>
            <a:pPr algn="r"/>
            <a:r>
              <a:rPr lang="fr-CA" sz="32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Merci de votre attention !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62E7EA9-8849-4C2F-A8B6-073406E34848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813930" y="1822096"/>
            <a:ext cx="4368041" cy="436804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A76FBC9-3372-49C5-871F-E953610B1351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550270" y="-666425"/>
            <a:ext cx="2444896" cy="2403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E29E33CE-3054-42B6-A559-5350E228DDAC}"/>
              </a:ext>
            </a:extLst>
          </p:cNvPr>
          <p:cNvPicPr>
            <a:picLocks noGrp="1"/>
          </p:cNvPicPr>
          <p:nvPr>
            <p:ph idx="1"/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525" y="5377368"/>
            <a:ext cx="2133600" cy="1014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295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56422-9482-4220-B53E-D2AE5253D16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16657" y="256009"/>
            <a:ext cx="9637143" cy="797249"/>
          </a:xfrm>
        </p:spPr>
        <p:txBody>
          <a:bodyPr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1. Quels sont les 12 droits des usagers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007245-631F-4FD0-AF6E-A137DB815ED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02589" y="1310419"/>
            <a:ext cx="10051211" cy="5182455"/>
          </a:xfrm>
        </p:spPr>
        <p:txBody>
          <a:bodyPr anchor="ctr">
            <a:noAutofit/>
          </a:bodyPr>
          <a:lstStyle/>
          <a:p>
            <a:pPr lvl="1">
              <a:spcBef>
                <a:spcPts val="10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à l’information; 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aux services;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choisir son professionnel ou l’établissement;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recevoir les soins que requiert son état de santé;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consentir à des soins ou de les refuser;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participer aux décisions;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d’être accompagné, assisté et représenté;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à l’hébergement;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recevoir les services en anglais;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d’accès à son dossier;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à la confidentialité;</a:t>
            </a:r>
          </a:p>
          <a:p>
            <a:pPr lvl="1">
              <a:spcBef>
                <a:spcPts val="900"/>
              </a:spcBef>
            </a:pPr>
            <a:r>
              <a:rPr lang="fr-CA" altLang="fr-FR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droit de porter plainte. 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DCEA37F-51E0-4A7C-8E3B-8AB85BF618CA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397798" y="-749513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9084594-7B4C-4A94-8DDD-AEAD30F1316A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755" y="6029365"/>
            <a:ext cx="1678631" cy="72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625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56422-9482-4220-B53E-D2AE5253D16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35503" y="316394"/>
            <a:ext cx="9933170" cy="79724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2. Quelles sont les responsabilités de l’usager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007245-631F-4FD0-AF6E-A137DB815ED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35503" y="1406106"/>
            <a:ext cx="9799609" cy="4641011"/>
          </a:xfrm>
        </p:spPr>
        <p:txBody>
          <a:bodyPr>
            <a:noAutofit/>
          </a:bodyPr>
          <a:lstStyle/>
          <a:p>
            <a:pPr marL="266700" indent="-266700" algn="just">
              <a:lnSpc>
                <a:spcPct val="128000"/>
              </a:lnSpc>
              <a:buFont typeface="Wingdings" panose="05000000000000000000" pitchFamily="2" charset="2"/>
              <a:buChar char="q"/>
            </a:pPr>
            <a:r>
              <a:rPr lang="fr-CA" sz="16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Quitter l’établissement qui lui dispense des services d’hébergement dès qu’il reçoit son congé et qu’un hébergement sécuritaire est disponible ;</a:t>
            </a:r>
          </a:p>
          <a:p>
            <a:pPr marL="266700" indent="-266700" algn="just">
              <a:lnSpc>
                <a:spcPct val="128000"/>
              </a:lnSpc>
              <a:buFont typeface="Wingdings" panose="05000000000000000000" pitchFamily="2" charset="2"/>
              <a:buChar char="q"/>
            </a:pPr>
            <a:r>
              <a:rPr lang="fr-CA" sz="16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Envers l’équipe de soins pour assurer des soins sécuritaires il doit collaborer, au mieux de ses capacités, aux décisions le concernant et faire preuve de bonne foi en :</a:t>
            </a:r>
          </a:p>
          <a:p>
            <a:pPr marL="534988" lvl="1" indent="-268288" algn="just">
              <a:lnSpc>
                <a:spcPct val="12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Fournissant des renseignements justes et pertinents à l’équipe de soins (allergie, médication, état de santé, etc.)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Posant les questions nécessaires, notamment avant de consentir ou de refuser une intervention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Respectant les rendez-vous et en avisant rapidement en cas absence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Signalant rapidement à la personne responsable : un équipement défectueux, vol ou situation non sécuritaire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Agissant avec courtoisie, patience, civilité  sans violence verbale ou physique envers quiconque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Respectant les règles, les consignes et les politiques de l’établissement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Utilisant les services de façon judicieuse ;</a:t>
            </a:r>
          </a:p>
          <a:p>
            <a:pPr marL="534988" lvl="1" indent="-268288" algn="just">
              <a:lnSpc>
                <a:spcPct val="108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fr-CA" sz="16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Respectant le Code éthique de l’établissement.</a:t>
            </a:r>
            <a:endParaRPr lang="fr-CA" sz="1600" dirty="0">
              <a:latin typeface="Arial Narrow" panose="020B060602020203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DCEA37F-51E0-4A7C-8E3B-8AB85BF618CA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397798" y="-749513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5CAA85A-9D9F-4696-8439-9C67726EE61A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325" y="6009468"/>
            <a:ext cx="1678631" cy="72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093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56422-9482-4220-B53E-D2AE5253D16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483742" y="360785"/>
            <a:ext cx="9723407" cy="67289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3. Qui peut traiter la plainte d’un usager selon la LGSSSS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007245-631F-4FD0-AF6E-A137DB815ED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83742" y="1342917"/>
            <a:ext cx="10052213" cy="4748855"/>
          </a:xfrm>
        </p:spPr>
        <p:txBody>
          <a:bodyPr anchor="ctr">
            <a:normAutofit fontScale="92500" lnSpcReduction="20000"/>
          </a:bodyPr>
          <a:lstStyle/>
          <a:p>
            <a:pPr marL="361950" indent="-361950" algn="just">
              <a:lnSpc>
                <a:spcPct val="118000"/>
              </a:lnSpc>
              <a:buFont typeface="Wingdings" panose="05000000000000000000" pitchFamily="2" charset="2"/>
              <a:buChar char="§"/>
            </a:pP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Tous peuvent traiter une </a:t>
            </a:r>
            <a:r>
              <a:rPr lang="fr-CA" sz="2400" u="sng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insatisfaction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;</a:t>
            </a:r>
          </a:p>
          <a:p>
            <a:pPr marL="361950" indent="-361950" algn="just">
              <a:lnSpc>
                <a:spcPct val="118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Étant une instance indépendante, seulement  le Commissaire, le Commissaire adjoint ou le Médecin examinateur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en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peuvent procéder à l’examen d’une plainte et rendre des conclusions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dans un délai de 45 jours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suivant le dépôt d’une plainte, avec ou sans mesures correctives le cas échéant;</a:t>
            </a:r>
          </a:p>
          <a:p>
            <a:pPr marL="361950" indent="-361950" algn="just">
              <a:lnSpc>
                <a:spcPct val="118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Commissaire et le Commissaire adjoint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reçoivent celles en lien avec les services offerts par les employés des établissements (publics et privés);</a:t>
            </a:r>
          </a:p>
          <a:p>
            <a:pPr marL="361950" indent="-361950" algn="just">
              <a:lnSpc>
                <a:spcPct val="118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Médecin Examinateur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reçoit celles en lien avec les actes posés par les membres du CMDP (médecins, dentistes, pharmaciens et résidents);</a:t>
            </a:r>
          </a:p>
          <a:p>
            <a:pPr marL="361950" indent="-361950" algn="just">
              <a:lnSpc>
                <a:spcPct val="118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Les instances et les personnes visées par une plainte doivent transmettre les informations et documents demandés.</a:t>
            </a:r>
            <a:endParaRPr lang="fr-CA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DCEA37F-51E0-4A7C-8E3B-8AB85BF618CA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587579" y="-715007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0AFD05A-BFF4-4754-8776-22B2231F1371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2521" y="6091772"/>
            <a:ext cx="1503434" cy="6383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5815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56422-9482-4220-B53E-D2AE5253D16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48468" y="365125"/>
            <a:ext cx="10125110" cy="84101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4. Qui peut intervenir en toute confidentialité sans qu’il y ait </a:t>
            </a:r>
            <a:b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</a:br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    le dépôt d’une plainte selon la Loi ?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007245-631F-4FD0-AF6E-A137DB815ED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28674" y="1655383"/>
            <a:ext cx="10525125" cy="4227832"/>
          </a:xfrm>
        </p:spPr>
        <p:txBody>
          <a:bodyPr anchor="ctr">
            <a:normAutofit/>
          </a:bodyPr>
          <a:lstStyle/>
          <a:p>
            <a:pPr marL="982663" lvl="1" indent="-266700" algn="just">
              <a:lnSpc>
                <a:spcPct val="108000"/>
              </a:lnSpc>
              <a:buFont typeface="Wingdings" panose="05000000000000000000" pitchFamily="2" charset="2"/>
              <a:buChar char="§"/>
            </a:pP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Un Commissaire ou un Commissaire adjoint, </a:t>
            </a: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s’il a des motifs raisonnables de croire que les droits d’un individu ou un groupe de personnes sont lésés.</a:t>
            </a:r>
          </a:p>
          <a:p>
            <a:pPr marL="982663" lvl="1" indent="-266700" algn="just">
              <a:lnSpc>
                <a:spcPct val="108000"/>
              </a:lnSpc>
              <a:buFont typeface="Wingdings" panose="05000000000000000000" pitchFamily="2" charset="2"/>
              <a:buChar char="§"/>
            </a:pPr>
            <a:endParaRPr lang="fr-CA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982663" lvl="1" indent="-266700" algn="just">
              <a:lnSpc>
                <a:spcPct val="108000"/>
              </a:lnSpc>
              <a:buFont typeface="Wingdings" panose="05000000000000000000" pitchFamily="2" charset="2"/>
              <a:buChar char="§"/>
            </a:pP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Responsables </a:t>
            </a:r>
            <a:r>
              <a:rPr lang="fr-CA" b="1" u="sng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des signalements effectués </a:t>
            </a: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dans le cadre de la </a:t>
            </a:r>
            <a:r>
              <a:rPr lang="fr-CA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Loi visant à lutter contre la maltraitance et de la politique et la procédure de l’établissement en matière de lutte contre la maltraitance; est l’affaire de tous ! </a:t>
            </a:r>
          </a:p>
          <a:p>
            <a:pPr marL="982663" lvl="1" indent="-266700" algn="just">
              <a:lnSpc>
                <a:spcPct val="108000"/>
              </a:lnSpc>
              <a:buFont typeface="Wingdings" panose="05000000000000000000" pitchFamily="2" charset="2"/>
              <a:buChar char="§"/>
            </a:pPr>
            <a:endParaRPr lang="fr-CA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982663" lvl="1" indent="-266700" algn="just">
              <a:lnSpc>
                <a:spcPct val="108000"/>
              </a:lnSpc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Au surplus, un plaignant ou un signalant </a:t>
            </a: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ne peut faire l’objet de représailles </a:t>
            </a: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du fait d’avoir interpellé le  commissaire ou un membre de son équipe.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DCEA37F-51E0-4A7C-8E3B-8AB85BF618CA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544448" y="-680502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99163AA-F757-4E3D-8086-F1795EB85726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7325" y="6009468"/>
            <a:ext cx="1678631" cy="720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8548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F4B7E-73F8-40F8-BCDD-BC0F96E2D4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70007" y="396975"/>
            <a:ext cx="9749287" cy="84331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5. Pourquoi les usagers portent plaintes ou</a:t>
            </a:r>
            <a:b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</a:br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    demande l’intervention du Commissaire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539C0-5530-48E9-8434-FC0DFED1FE6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70007" y="1725283"/>
            <a:ext cx="9550838" cy="4287327"/>
          </a:xfrm>
        </p:spPr>
        <p:txBody>
          <a:bodyPr>
            <a:normAutofit fontScale="92500"/>
          </a:bodyPr>
          <a:lstStyle/>
          <a:p>
            <a:pPr marL="361950" indent="-361950" algn="just">
              <a:lnSpc>
                <a:spcPct val="118000"/>
              </a:lnSpc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Pour nous aviser, porter plainte ou demander notre intervention en lien avec les éléments suivants :</a:t>
            </a:r>
          </a:p>
          <a:p>
            <a:pPr marL="630238" lvl="1" indent="-268288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Il considère que ses droits n’ont pas été respectés ;</a:t>
            </a:r>
          </a:p>
          <a:p>
            <a:pPr marL="630238" lvl="1" indent="-268288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Il y a eu un laxisme, négligence ou comportement inapproprié lors d’un ou des soins ou services ;</a:t>
            </a:r>
          </a:p>
          <a:p>
            <a:pPr marL="630238" lvl="1" indent="-268288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Il juge avoir subi ou leur proche une situation de maltraitance ;</a:t>
            </a:r>
          </a:p>
          <a:p>
            <a:pPr marL="630238" lvl="1" indent="-268288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Il y a des insatisfactions générales : non-obtention d’un service, d’un retour d’appel, d’un suivi d’examen, etc</a:t>
            </a:r>
            <a:r>
              <a:rPr lang="fr-CA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. </a:t>
            </a:r>
            <a:endParaRPr lang="fr-CA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630238" lvl="1" indent="-268288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Pour améliorer les soins et services et voir à ce que la situation ne se répète pas.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B1F7CB-E2C0-4DBD-8413-840860B2A6E5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509941" y="-608547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7BE8C63-BBDE-4E06-A88A-AA4FC2999AE2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62" y="6012610"/>
            <a:ext cx="1555194" cy="717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18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F4B7E-73F8-40F8-BCDD-BC0F96E2D4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87410" y="366760"/>
            <a:ext cx="9788311" cy="98060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6. Pourquoi répondre rapidement au</a:t>
            </a:r>
            <a:b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</a:br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    commissaire et au commissaire adjoint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539C0-5530-48E9-8434-FC0DFED1FE6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87410" y="1725283"/>
            <a:ext cx="9948546" cy="4287327"/>
          </a:xfrm>
        </p:spPr>
        <p:txBody>
          <a:bodyPr>
            <a:normAutofit/>
          </a:bodyPr>
          <a:lstStyle/>
          <a:p>
            <a:pPr marL="361950" indent="-361950" algn="just">
              <a:lnSpc>
                <a:spcPct val="108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Maintenir le lien de confiance entre l’usager et ceux qui offrent les services ;</a:t>
            </a:r>
          </a:p>
          <a:p>
            <a:pPr marL="361950" indent="-361950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Assurer une vigie concernant les services requis par l’état de santé d’un usager ;</a:t>
            </a:r>
          </a:p>
          <a:p>
            <a:pPr marL="361950" indent="-361950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Être garants de la réalité, de l’authenticité d’une situation en lien avec le respect des droits ;</a:t>
            </a:r>
          </a:p>
          <a:p>
            <a:pPr marL="361950" indent="-361950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Rappeler que si le délai de 45 jours est dépassé ou si l’ usager est en désaccord avec les conclusions, l’usager a un autre recours pour se faire entendre au :</a:t>
            </a:r>
          </a:p>
          <a:p>
            <a:pPr marL="630238" lvl="1" indent="-268288" algn="just">
              <a:lnSpc>
                <a:spcPct val="108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fr-CA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Protecteur du citoyen </a:t>
            </a: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pour le Commissaire ; </a:t>
            </a:r>
          </a:p>
          <a:p>
            <a:pPr marL="630238" lvl="1" indent="-268288" algn="just">
              <a:lnSpc>
                <a:spcPct val="108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r-CA" sz="20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Comité de révision </a:t>
            </a: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pour le Médecin Examinateur ;</a:t>
            </a:r>
          </a:p>
          <a:p>
            <a:pPr marL="361950" indent="-361950" algn="just">
              <a:lnSpc>
                <a:spcPct val="108000"/>
              </a:lnSpc>
              <a:spcBef>
                <a:spcPts val="1600"/>
              </a:spcBef>
              <a:buFont typeface="Wingdings" panose="05000000000000000000" pitchFamily="2" charset="2"/>
              <a:buChar char="q"/>
            </a:pPr>
            <a:r>
              <a:rPr lang="fr-CA" sz="20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Obligation de diligence lors du traitement des plaintes envers le conseil administration et présentation au comité vigilance de rapports (anonymisés).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B1F7CB-E2C0-4DBD-8413-840860B2A6E5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561700" y="-542479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08B9A0A-6C8D-41EE-A9D0-5F97D619012B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62" y="6012610"/>
            <a:ext cx="1555194" cy="717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17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F4B7E-73F8-40F8-BCDD-BC0F96E2D4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90776" y="414068"/>
            <a:ext cx="9645769" cy="6038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539C0-5530-48E9-8434-FC0DFED1FE6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621766" y="1181820"/>
            <a:ext cx="9793946" cy="4823768"/>
          </a:xfrm>
        </p:spPr>
        <p:txBody>
          <a:bodyPr anchor="ctr">
            <a:normAutofit fontScale="92500"/>
          </a:bodyPr>
          <a:lstStyle/>
          <a:p>
            <a:pPr marL="449263" indent="-449263" algn="just">
              <a:lnSpc>
                <a:spcPct val="108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Toute personne peut formuler à Santé-Québec une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plainte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concernant des soins et services qui relèvent d’un établissement publics auprès du commissaire et de son équipe ;</a:t>
            </a:r>
          </a:p>
          <a:p>
            <a:pPr marL="449263" indent="-449263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Toute personne doit, en certaines circonstances, 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signaler une situation de maltraitance selon la Loi et politique et procédure de l’établissement 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visant à lutter contre la maltraitance ;</a:t>
            </a:r>
          </a:p>
          <a:p>
            <a:pPr marL="449263" indent="-449263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Toute personne (usager, proche d’un usager, voisin de chambre, employé du réseau, etc.)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peut exprimer sa satisfaction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  auprès du gestionnaire responsable ou porter plainte auprès du Commissaire ;</a:t>
            </a:r>
          </a:p>
          <a:p>
            <a:pPr marL="449263" indent="-449263" algn="just">
              <a:lnSpc>
                <a:spcPct val="108000"/>
              </a:lnSpc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Le Bureau du commissaire aux plaintes et à la qualité des services (BCPQS) est un service confidentiel et indépendant institué en vertu de la </a:t>
            </a:r>
            <a:r>
              <a:rPr lang="fr-CA" sz="2400" b="1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Loi sur la gouvernance du système de santé et de services sociaux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B1F7CB-E2C0-4DBD-8413-840860B2A6E5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492688" y="-663248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B8239890-B050-4166-AF57-D53ACEEF306E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62" y="6012610"/>
            <a:ext cx="1555194" cy="717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799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7F4B7E-73F8-40F8-BCDD-BC0F96E2D4B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90457" y="446843"/>
            <a:ext cx="9833864" cy="966651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Pour rejoindre le Bureau du Commissaire aux plaintes </a:t>
            </a:r>
            <a:b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</a:br>
            <a:r>
              <a:rPr lang="fr-CA" sz="3000" b="1" cap="small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ea typeface="Cambria" panose="02040503050406030204" pitchFamily="18" charset="0"/>
              </a:rPr>
              <a:t>et à la qualité des services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5539C0-5530-48E9-8434-FC0DFED1FE6E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690456" y="2096219"/>
            <a:ext cx="9833864" cy="3790775"/>
          </a:xfrm>
        </p:spPr>
        <p:txBody>
          <a:bodyPr anchor="t">
            <a:normAutofit/>
          </a:bodyPr>
          <a:lstStyle/>
          <a:p>
            <a:pPr marL="449263" indent="-449263"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r-CA" sz="2400" b="1" dirty="0">
                <a:latin typeface="Arial Narrow" panose="020B0606020202030204" pitchFamily="34" charset="0"/>
              </a:rPr>
              <a:t>Adresse courriel :</a:t>
            </a:r>
            <a:r>
              <a:rPr lang="fr-CA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 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commissaireauxplaintes.cemtl@ssss.gouv.qc.ca</a:t>
            </a:r>
            <a:endParaRPr lang="fr-CA" sz="2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449263" indent="-449263">
              <a:lnSpc>
                <a:spcPct val="108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r-CA" sz="2400" b="1" dirty="0">
                <a:latin typeface="Arial Narrow" panose="020B0606020202030204" pitchFamily="34" charset="0"/>
              </a:rPr>
              <a:t>Site Web : </a:t>
            </a:r>
            <a:r>
              <a:rPr lang="fr-CA" sz="2400" b="1" u="sng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https://extranetcemtl.cemtl.rtss.qc.ca/ciusss/commissaire-aux-plaintes-et-a-la-qualite</a:t>
            </a:r>
          </a:p>
          <a:p>
            <a:pPr marL="449263" indent="-449263">
              <a:lnSpc>
                <a:spcPct val="108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r-CA" sz="2400" b="1" dirty="0">
                <a:latin typeface="Arial Narrow" panose="020B0606020202030204" pitchFamily="34" charset="0"/>
              </a:rPr>
              <a:t>Adresse civique :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3095 rue Sherbrooke Est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fr-CA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                              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Montréal (QC) H1W  1B2</a:t>
            </a:r>
            <a:endParaRPr lang="fr-CA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49263" indent="-449263">
              <a:lnSpc>
                <a:spcPct val="1080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fr-CA" sz="2400" b="1" dirty="0">
                <a:latin typeface="Arial Narrow" panose="020B0606020202030204" pitchFamily="34" charset="0"/>
              </a:rPr>
              <a:t>Par téléphone :    </a:t>
            </a: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1-877-343-3003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fr-CA" sz="2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                                   Possibilité de rencontre sur rendez-vous.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B1F7CB-E2C0-4DBD-8413-840860B2A6E5}"/>
              </a:ext>
            </a:extLst>
          </p:cNvPr>
          <p:cNvPicPr/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71"/>
          <a:stretch>
            <a:fillRect/>
          </a:stretch>
        </p:blipFill>
        <p:spPr bwMode="auto">
          <a:xfrm rot="7369442">
            <a:off x="-466809" y="-558679"/>
            <a:ext cx="2033270" cy="2011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5DD3474-96C8-477E-B4C4-CFD7CB944F11}"/>
              </a:ext>
            </a:extLst>
          </p:cNvPr>
          <p:cNvPicPr/>
          <p:nvPr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62" y="6012610"/>
            <a:ext cx="1555194" cy="717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3040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2278</TotalTime>
  <Words>1020</Words>
  <Application>Microsoft Office PowerPoint</Application>
  <PresentationFormat>Grand écran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Cambria</vt:lpstr>
      <vt:lpstr>Wingdings</vt:lpstr>
      <vt:lpstr>Thème Office</vt:lpstr>
      <vt:lpstr>Droits, Responsabilités des usagers et le traitement des plaintes selon la   Loi sur la gouvernance du système de santé et de services sociaux (LGSSSS, G-1.021)</vt:lpstr>
      <vt:lpstr>1. Quels sont les 12 droits des usagers ?</vt:lpstr>
      <vt:lpstr>2. Quelles sont les responsabilités de l’usager ?</vt:lpstr>
      <vt:lpstr>3. Qui peut traiter la plainte d’un usager selon la LGSSSS ?</vt:lpstr>
      <vt:lpstr>4. Qui peut intervenir en toute confidentialité sans qu’il y ait      le dépôt d’une plainte selon la Loi ?  </vt:lpstr>
      <vt:lpstr>5. Pourquoi les usagers portent plaintes ou     demande l’intervention du Commissaire ?</vt:lpstr>
      <vt:lpstr>6. Pourquoi répondre rapidement au     commissaire et au commissaire adjoint ?</vt:lpstr>
      <vt:lpstr>Conclusion</vt:lpstr>
      <vt:lpstr>Pour rejoindre le Bureau du Commissaire aux plaintes  et à la qualité des services</vt:lpstr>
      <vt:lpstr>Merci de votre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Claudine Ruest (CIUSSS EMTL)</dc:creator>
  <cp:lastModifiedBy>Mariame Camara (CIUSSS EMTL)</cp:lastModifiedBy>
  <cp:revision>197</cp:revision>
  <cp:lastPrinted>2023-09-04T09:14:11Z</cp:lastPrinted>
  <dcterms:created xsi:type="dcterms:W3CDTF">2023-08-29T19:00:43Z</dcterms:created>
  <dcterms:modified xsi:type="dcterms:W3CDTF">2025-05-08T14:23:28Z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a7d8d5d-78e2-4a62-9fcd-016eb5e4c57c_Enabled">
    <vt:lpwstr>true</vt:lpwstr>
  </property>
  <property fmtid="{D5CDD505-2E9C-101B-9397-08002B2CF9AE}" pid="3" name="MSIP_Label_6a7d8d5d-78e2-4a62-9fcd-016eb5e4c57c_SetDate">
    <vt:lpwstr>2023-11-30T14:43:01Z</vt:lpwstr>
  </property>
  <property fmtid="{D5CDD505-2E9C-101B-9397-08002B2CF9AE}" pid="4" name="MSIP_Label_6a7d8d5d-78e2-4a62-9fcd-016eb5e4c57c_Method">
    <vt:lpwstr>Standard</vt:lpwstr>
  </property>
  <property fmtid="{D5CDD505-2E9C-101B-9397-08002B2CF9AE}" pid="5" name="MSIP_Label_6a7d8d5d-78e2-4a62-9fcd-016eb5e4c57c_Name">
    <vt:lpwstr>Général</vt:lpwstr>
  </property>
  <property fmtid="{D5CDD505-2E9C-101B-9397-08002B2CF9AE}" pid="6" name="MSIP_Label_6a7d8d5d-78e2-4a62-9fcd-016eb5e4c57c_SiteId">
    <vt:lpwstr>06e1fe28-5f8b-4075-bf6c-ae24be1a7992</vt:lpwstr>
  </property>
  <property fmtid="{D5CDD505-2E9C-101B-9397-08002B2CF9AE}" pid="7" name="MSIP_Label_6a7d8d5d-78e2-4a62-9fcd-016eb5e4c57c_ActionId">
    <vt:lpwstr>fc239f87-467b-4102-9281-5ddd25090f48</vt:lpwstr>
  </property>
  <property fmtid="{D5CDD505-2E9C-101B-9397-08002B2CF9AE}" pid="8" name="MSIP_Label_6a7d8d5d-78e2-4a62-9fcd-016eb5e4c57c_ContentBits">
    <vt:lpwstr>0</vt:lpwstr>
  </property>
</Properties>
</file>