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</p:sldIdLst>
  <p:sldSz cx="7772400" cy="12801600"/>
  <p:notesSz cx="6858000" cy="9144000"/>
  <p:embeddedFontLst>
    <p:embeddedFont>
      <p:font typeface="Cy Grotesk Key Bold" panose="020B0604020202020204" charset="0"/>
      <p:regular r:id="rId6"/>
    </p:embeddedFont>
    <p:embeddedFont>
      <p:font typeface="Intro" panose="02000000000000000000" charset="0"/>
      <p:regular r:id="rId7"/>
    </p:embeddedFont>
    <p:embeddedFont>
      <p:font typeface="Public Sans" panose="020B0604020202020204" charset="0"/>
      <p:regular r:id="rId8"/>
    </p:embeddedFont>
    <p:embeddedFont>
      <p:font typeface="Public Sans Bold" panose="020B0604020202020204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125" d="100"/>
          <a:sy n="125" d="100"/>
        </p:scale>
        <p:origin x="36" y="-51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4.fntdata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ouardine Gombe (CIUSSS EMTL)" userId="S::edouardine.gombe.cemtl@ssss.gouv.qc.ca::5726b766-0cd8-4e0a-aedf-c818662fd596" providerId="AD" clId="Web-{353C0414-A707-2FA2-FF05-D8D1A1A25172}"/>
    <pc:docChg chg="mod">
      <pc:chgData name="Edouardine Gombe (CIUSSS EMTL)" userId="S::edouardine.gombe.cemtl@ssss.gouv.qc.ca::5726b766-0cd8-4e0a-aedf-c818662fd596" providerId="AD" clId="Web-{353C0414-A707-2FA2-FF05-D8D1A1A25172}" dt="2025-12-16T21:22:02.799" v="0" actId="33475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388696" y="702059"/>
            <a:ext cx="6995017" cy="10278342"/>
          </a:xfrm>
          <a:custGeom>
            <a:avLst/>
            <a:gdLst/>
            <a:ahLst/>
            <a:cxnLst/>
            <a:rect l="l" t="t" r="r" b="b"/>
            <a:pathLst>
              <a:path w="6995017" h="10278342">
                <a:moveTo>
                  <a:pt x="0" y="0"/>
                </a:moveTo>
                <a:lnTo>
                  <a:pt x="6995017" y="0"/>
                </a:lnTo>
                <a:lnTo>
                  <a:pt x="6995017" y="10278342"/>
                </a:lnTo>
                <a:lnTo>
                  <a:pt x="0" y="1027834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5124307" y="10920193"/>
            <a:ext cx="2647950" cy="1419225"/>
          </a:xfrm>
          <a:custGeom>
            <a:avLst/>
            <a:gdLst/>
            <a:ahLst/>
            <a:cxnLst/>
            <a:rect l="l" t="t" r="r" b="b"/>
            <a:pathLst>
              <a:path w="2647950" h="1419225">
                <a:moveTo>
                  <a:pt x="0" y="0"/>
                </a:moveTo>
                <a:lnTo>
                  <a:pt x="2647950" y="0"/>
                </a:lnTo>
                <a:lnTo>
                  <a:pt x="2647950" y="1419225"/>
                </a:lnTo>
                <a:lnTo>
                  <a:pt x="0" y="141922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2324138" y="3924110"/>
            <a:ext cx="3000375" cy="4705350"/>
          </a:xfrm>
          <a:custGeom>
            <a:avLst/>
            <a:gdLst/>
            <a:ahLst/>
            <a:cxnLst/>
            <a:rect l="l" t="t" r="r" b="b"/>
            <a:pathLst>
              <a:path w="3000375" h="4705350">
                <a:moveTo>
                  <a:pt x="0" y="0"/>
                </a:moveTo>
                <a:lnTo>
                  <a:pt x="3000375" y="0"/>
                </a:lnTo>
                <a:lnTo>
                  <a:pt x="3000375" y="4705350"/>
                </a:lnTo>
                <a:lnTo>
                  <a:pt x="0" y="470535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188976" y="8004048"/>
            <a:ext cx="2868168" cy="2505456"/>
          </a:xfrm>
          <a:custGeom>
            <a:avLst/>
            <a:gdLst/>
            <a:ahLst/>
            <a:cxnLst/>
            <a:rect l="l" t="t" r="r" b="b"/>
            <a:pathLst>
              <a:path w="2868168" h="2505456">
                <a:moveTo>
                  <a:pt x="0" y="0"/>
                </a:moveTo>
                <a:lnTo>
                  <a:pt x="2868168" y="0"/>
                </a:lnTo>
                <a:lnTo>
                  <a:pt x="2868168" y="2505456"/>
                </a:lnTo>
                <a:lnTo>
                  <a:pt x="0" y="250545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grpSp>
        <p:nvGrpSpPr>
          <p:cNvPr id="6" name="Group 6"/>
          <p:cNvGrpSpPr>
            <a:grpSpLocks noChangeAspect="1"/>
          </p:cNvGrpSpPr>
          <p:nvPr/>
        </p:nvGrpSpPr>
        <p:grpSpPr>
          <a:xfrm>
            <a:off x="1247499" y="4335551"/>
            <a:ext cx="5277402" cy="4613081"/>
            <a:chOff x="0" y="0"/>
            <a:chExt cx="5277409" cy="4613084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5277358" cy="4613021"/>
            </a:xfrm>
            <a:custGeom>
              <a:avLst/>
              <a:gdLst/>
              <a:ahLst/>
              <a:cxnLst/>
              <a:rect l="l" t="t" r="r" b="b"/>
              <a:pathLst>
                <a:path w="5277358" h="4613021">
                  <a:moveTo>
                    <a:pt x="0" y="4613021"/>
                  </a:moveTo>
                  <a:lnTo>
                    <a:pt x="5277358" y="4613021"/>
                  </a:lnTo>
                  <a:lnTo>
                    <a:pt x="527735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</p:grpSp>
      <p:sp>
        <p:nvSpPr>
          <p:cNvPr id="8" name="TextBox 8"/>
          <p:cNvSpPr txBox="1"/>
          <p:nvPr/>
        </p:nvSpPr>
        <p:spPr>
          <a:xfrm>
            <a:off x="2903020" y="9109481"/>
            <a:ext cx="3305499" cy="3769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54"/>
              </a:lnSpc>
            </a:pPr>
            <a:r>
              <a:rPr lang="en-US" sz="2435" spc="99" dirty="0" err="1">
                <a:solidFill>
                  <a:srgbClr val="D12669"/>
                </a:solidFill>
                <a:latin typeface="Intro"/>
                <a:ea typeface="Intro"/>
                <a:cs typeface="Intro"/>
                <a:sym typeface="Intro"/>
              </a:rPr>
              <a:t>Insérer</a:t>
            </a:r>
            <a:r>
              <a:rPr lang="en-US" sz="2435" spc="99" dirty="0">
                <a:solidFill>
                  <a:srgbClr val="D12669"/>
                </a:solidFill>
                <a:latin typeface="Intro"/>
                <a:ea typeface="Intro"/>
                <a:cs typeface="Intro"/>
                <a:sym typeface="Intro"/>
              </a:rPr>
              <a:t> la date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585962" y="9798691"/>
            <a:ext cx="38338" cy="2973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66"/>
              </a:lnSpc>
            </a:pPr>
            <a:r>
              <a:rPr lang="en-US" sz="1396" b="1">
                <a:solidFill>
                  <a:srgbClr val="4B47A7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 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713413" y="2145649"/>
            <a:ext cx="6579994" cy="18217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59"/>
              </a:lnSpc>
            </a:pPr>
            <a:r>
              <a:rPr lang="en-US" sz="4867">
                <a:solidFill>
                  <a:srgbClr val="4B47A7"/>
                </a:solidFill>
                <a:latin typeface="Intro"/>
                <a:ea typeface="Intro"/>
                <a:cs typeface="Intro"/>
                <a:sym typeface="Intro"/>
              </a:rPr>
              <a:t>À BOUT DE SOUFFLE, À BOUT DE CŒUR</a:t>
            </a:r>
          </a:p>
          <a:p>
            <a:pPr algn="ctr">
              <a:lnSpc>
                <a:spcPts val="3246"/>
              </a:lnSpc>
            </a:pPr>
            <a:r>
              <a:rPr lang="en-US" sz="1776" spc="92">
                <a:solidFill>
                  <a:srgbClr val="4B47A7"/>
                </a:solidFill>
                <a:latin typeface="Public Sans"/>
                <a:ea typeface="Public Sans"/>
                <a:cs typeface="Public Sans"/>
                <a:sym typeface="Public Sans"/>
              </a:rPr>
              <a:t>Une pièce de théâtre pour mieux comprendre et</a:t>
            </a:r>
          </a:p>
          <a:p>
            <a:pPr algn="ctr">
              <a:lnSpc>
                <a:spcPts val="1274"/>
              </a:lnSpc>
            </a:pPr>
            <a:r>
              <a:rPr lang="en-US" sz="1776" spc="92">
                <a:solidFill>
                  <a:srgbClr val="4B47A7"/>
                </a:solidFill>
                <a:latin typeface="Public Sans"/>
                <a:ea typeface="Public Sans"/>
                <a:cs typeface="Public Sans"/>
                <a:sym typeface="Public Sans"/>
              </a:rPr>
              <a:t>sensibiliser à la </a:t>
            </a:r>
            <a:r>
              <a:rPr lang="en-US" sz="1776" b="1" spc="92">
                <a:solidFill>
                  <a:srgbClr val="4B47A7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bientraitance</a:t>
            </a:r>
            <a:r>
              <a:rPr lang="en-US" sz="1776" spc="92">
                <a:solidFill>
                  <a:srgbClr val="4B47A7"/>
                </a:solidFill>
                <a:latin typeface="Public Sans"/>
                <a:ea typeface="Public Sans"/>
                <a:cs typeface="Public Sans"/>
                <a:sym typeface="Public Sans"/>
              </a:rPr>
              <a:t> et à la </a:t>
            </a:r>
            <a:r>
              <a:rPr lang="en-US" sz="1776" b="1" spc="92">
                <a:solidFill>
                  <a:srgbClr val="4B47A7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proche aidance</a:t>
            </a:r>
          </a:p>
        </p:txBody>
      </p:sp>
      <p:sp>
        <p:nvSpPr>
          <p:cNvPr id="11" name="TextBox 11"/>
          <p:cNvSpPr txBox="1"/>
          <p:nvPr/>
        </p:nvSpPr>
        <p:spPr>
          <a:xfrm rot="-2019720">
            <a:off x="2438864" y="1285813"/>
            <a:ext cx="255356" cy="6100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16"/>
              </a:lnSpc>
            </a:pPr>
            <a:r>
              <a:rPr lang="en-US" sz="3440">
                <a:solidFill>
                  <a:srgbClr val="D12669"/>
                </a:solidFill>
                <a:latin typeface="Intro"/>
                <a:ea typeface="Intro"/>
                <a:cs typeface="Intro"/>
                <a:sym typeface="Intro"/>
              </a:rPr>
              <a:t>E</a:t>
            </a:r>
          </a:p>
        </p:txBody>
      </p:sp>
      <p:sp>
        <p:nvSpPr>
          <p:cNvPr id="12" name="TextBox 12"/>
          <p:cNvSpPr txBox="1"/>
          <p:nvPr/>
        </p:nvSpPr>
        <p:spPr>
          <a:xfrm rot="-1614480">
            <a:off x="2651136" y="1138773"/>
            <a:ext cx="336013" cy="6100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16"/>
              </a:lnSpc>
            </a:pPr>
            <a:r>
              <a:rPr lang="en-US" sz="3440">
                <a:solidFill>
                  <a:srgbClr val="D12669"/>
                </a:solidFill>
                <a:latin typeface="Intro"/>
                <a:ea typeface="Intro"/>
                <a:cs typeface="Intro"/>
                <a:sym typeface="Intro"/>
              </a:rPr>
              <a:t>N</a:t>
            </a:r>
          </a:p>
        </p:txBody>
      </p:sp>
      <p:sp>
        <p:nvSpPr>
          <p:cNvPr id="13" name="TextBox 13"/>
          <p:cNvSpPr txBox="1"/>
          <p:nvPr/>
        </p:nvSpPr>
        <p:spPr>
          <a:xfrm rot="-1213500">
            <a:off x="2958192" y="1023409"/>
            <a:ext cx="249117" cy="6100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16"/>
              </a:lnSpc>
            </a:pPr>
            <a:r>
              <a:rPr lang="en-US" sz="3440">
                <a:solidFill>
                  <a:srgbClr val="D12669"/>
                </a:solidFill>
                <a:latin typeface="Intro"/>
                <a:ea typeface="Intro"/>
                <a:cs typeface="Intro"/>
                <a:sym typeface="Intro"/>
              </a:rPr>
              <a:t>T</a:t>
            </a:r>
          </a:p>
        </p:txBody>
      </p:sp>
      <p:sp>
        <p:nvSpPr>
          <p:cNvPr id="14" name="TextBox 14"/>
          <p:cNvSpPr txBox="1"/>
          <p:nvPr/>
        </p:nvSpPr>
        <p:spPr>
          <a:xfrm rot="-830880">
            <a:off x="3191970" y="942735"/>
            <a:ext cx="309277" cy="6100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16"/>
              </a:lnSpc>
            </a:pPr>
            <a:r>
              <a:rPr lang="en-US" sz="3440">
                <a:solidFill>
                  <a:srgbClr val="D12669"/>
                </a:solidFill>
                <a:latin typeface="Intro"/>
                <a:ea typeface="Intro"/>
                <a:cs typeface="Intro"/>
                <a:sym typeface="Intro"/>
              </a:rPr>
              <a:t>R</a:t>
            </a:r>
          </a:p>
        </p:txBody>
      </p:sp>
      <p:sp>
        <p:nvSpPr>
          <p:cNvPr id="15" name="TextBox 15"/>
          <p:cNvSpPr txBox="1"/>
          <p:nvPr/>
        </p:nvSpPr>
        <p:spPr>
          <a:xfrm rot="-444000">
            <a:off x="3492049" y="891392"/>
            <a:ext cx="255356" cy="6100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16"/>
              </a:lnSpc>
            </a:pPr>
            <a:r>
              <a:rPr lang="en-US" sz="3440">
                <a:solidFill>
                  <a:srgbClr val="D12669"/>
                </a:solidFill>
                <a:latin typeface="Intro"/>
                <a:ea typeface="Intro"/>
                <a:cs typeface="Intro"/>
                <a:sym typeface="Intro"/>
              </a:rPr>
              <a:t>É</a:t>
            </a:r>
          </a:p>
        </p:txBody>
      </p:sp>
      <p:sp>
        <p:nvSpPr>
          <p:cNvPr id="16" name="TextBox 16"/>
          <p:cNvSpPr txBox="1"/>
          <p:nvPr/>
        </p:nvSpPr>
        <p:spPr>
          <a:xfrm rot="-94080">
            <a:off x="3743143" y="871706"/>
            <a:ext cx="255356" cy="6100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16"/>
              </a:lnSpc>
            </a:pPr>
            <a:r>
              <a:rPr lang="en-US" sz="3440">
                <a:solidFill>
                  <a:srgbClr val="D12669"/>
                </a:solidFill>
                <a:latin typeface="Intro"/>
                <a:ea typeface="Intro"/>
                <a:cs typeface="Intro"/>
                <a:sym typeface="Intro"/>
              </a:rPr>
              <a:t>E</a:t>
            </a:r>
          </a:p>
        </p:txBody>
      </p:sp>
      <p:sp>
        <p:nvSpPr>
          <p:cNvPr id="17" name="TextBox 17"/>
          <p:cNvSpPr txBox="1"/>
          <p:nvPr/>
        </p:nvSpPr>
        <p:spPr>
          <a:xfrm rot="410700">
            <a:off x="4113518" y="888417"/>
            <a:ext cx="239754" cy="6100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16"/>
              </a:lnSpc>
            </a:pPr>
            <a:r>
              <a:rPr lang="en-US" sz="3440">
                <a:solidFill>
                  <a:srgbClr val="D12669"/>
                </a:solidFill>
                <a:latin typeface="Intro"/>
                <a:ea typeface="Intro"/>
                <a:cs typeface="Intro"/>
                <a:sym typeface="Intro"/>
              </a:rPr>
              <a:t>L</a:t>
            </a:r>
          </a:p>
        </p:txBody>
      </p:sp>
      <p:sp>
        <p:nvSpPr>
          <p:cNvPr id="18" name="TextBox 18"/>
          <p:cNvSpPr txBox="1"/>
          <p:nvPr/>
        </p:nvSpPr>
        <p:spPr>
          <a:xfrm rot="713640">
            <a:off x="4347005" y="923912"/>
            <a:ext cx="202321" cy="6100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16"/>
              </a:lnSpc>
            </a:pPr>
            <a:r>
              <a:rPr lang="en-US" sz="3440">
                <a:solidFill>
                  <a:srgbClr val="D12669"/>
                </a:solidFill>
                <a:latin typeface="Intro"/>
                <a:ea typeface="Intro"/>
                <a:cs typeface="Intro"/>
                <a:sym typeface="Intro"/>
              </a:rPr>
              <a:t>I</a:t>
            </a:r>
          </a:p>
        </p:txBody>
      </p:sp>
      <p:sp>
        <p:nvSpPr>
          <p:cNvPr id="19" name="TextBox 19"/>
          <p:cNvSpPr txBox="1"/>
          <p:nvPr/>
        </p:nvSpPr>
        <p:spPr>
          <a:xfrm rot="1053840">
            <a:off x="4538796" y="986159"/>
            <a:ext cx="294122" cy="6100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16"/>
              </a:lnSpc>
            </a:pPr>
            <a:r>
              <a:rPr lang="en-US" sz="3440">
                <a:solidFill>
                  <a:srgbClr val="D12669"/>
                </a:solidFill>
                <a:latin typeface="Intro"/>
                <a:ea typeface="Intro"/>
                <a:cs typeface="Intro"/>
                <a:sym typeface="Intro"/>
              </a:rPr>
              <a:t>B</a:t>
            </a:r>
          </a:p>
        </p:txBody>
      </p:sp>
      <p:sp>
        <p:nvSpPr>
          <p:cNvPr id="20" name="TextBox 20"/>
          <p:cNvSpPr txBox="1"/>
          <p:nvPr/>
        </p:nvSpPr>
        <p:spPr>
          <a:xfrm rot="1467300">
            <a:off x="4809114" y="1092819"/>
            <a:ext cx="309277" cy="6100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16"/>
              </a:lnSpc>
            </a:pPr>
            <a:r>
              <a:rPr lang="en-US" sz="3440" dirty="0">
                <a:solidFill>
                  <a:srgbClr val="D12669"/>
                </a:solidFill>
                <a:latin typeface="Intro"/>
                <a:ea typeface="Intro"/>
                <a:cs typeface="Intro"/>
                <a:sym typeface="Intro"/>
              </a:rPr>
              <a:t>R</a:t>
            </a:r>
          </a:p>
        </p:txBody>
      </p:sp>
      <p:sp>
        <p:nvSpPr>
          <p:cNvPr id="21" name="TextBox 21"/>
          <p:cNvSpPr txBox="1"/>
          <p:nvPr/>
        </p:nvSpPr>
        <p:spPr>
          <a:xfrm rot="1854180">
            <a:off x="5082113" y="1222161"/>
            <a:ext cx="255356" cy="6100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16"/>
              </a:lnSpc>
            </a:pPr>
            <a:r>
              <a:rPr lang="en-US" sz="3440" dirty="0">
                <a:solidFill>
                  <a:srgbClr val="D12669"/>
                </a:solidFill>
                <a:latin typeface="Intro"/>
                <a:ea typeface="Intro"/>
                <a:cs typeface="Intro"/>
                <a:sym typeface="Intro"/>
              </a:rPr>
              <a:t>E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788422" y="9047502"/>
            <a:ext cx="1737570" cy="9250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75"/>
              </a:lnSpc>
            </a:pPr>
            <a:r>
              <a:rPr lang="en-US" sz="2359" b="1" spc="87" dirty="0" err="1">
                <a:solidFill>
                  <a:srgbClr val="FFFFFF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Bienvenue</a:t>
            </a:r>
            <a:r>
              <a:rPr lang="en-US" sz="2359" b="1" spc="87" dirty="0">
                <a:solidFill>
                  <a:srgbClr val="FFFFFF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 à </a:t>
            </a:r>
            <a:r>
              <a:rPr lang="en-US" sz="2359" b="1" spc="87" dirty="0" err="1">
                <a:solidFill>
                  <a:srgbClr val="FFFFFF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toutes</a:t>
            </a:r>
            <a:r>
              <a:rPr lang="en-US" sz="2359" b="1" spc="87" dirty="0">
                <a:solidFill>
                  <a:srgbClr val="FFFFFF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 et à </a:t>
            </a:r>
            <a:r>
              <a:rPr lang="en-US" sz="2359" b="1" spc="87" dirty="0" err="1">
                <a:solidFill>
                  <a:srgbClr val="FFFFFF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tous</a:t>
            </a:r>
            <a:r>
              <a:rPr lang="en-US" sz="2359" b="1" spc="87" dirty="0">
                <a:solidFill>
                  <a:srgbClr val="FFFFFF"/>
                </a:solidFill>
                <a:latin typeface="Cy Grotesk Key Bold"/>
                <a:ea typeface="Cy Grotesk Key Bold"/>
                <a:cs typeface="Cy Grotesk Key Bold"/>
                <a:sym typeface="Cy Grotesk Key Bold"/>
              </a:rPr>
              <a:t>!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2903020" y="9855841"/>
            <a:ext cx="2147200" cy="2408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54"/>
              </a:lnSpc>
            </a:pPr>
            <a:r>
              <a:rPr lang="en-US" sz="1396" b="1" spc="55" dirty="0" err="1">
                <a:solidFill>
                  <a:srgbClr val="4B47A7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Mettre</a:t>
            </a:r>
            <a:r>
              <a:rPr lang="en-US" sz="1396" b="1" spc="55" dirty="0">
                <a:solidFill>
                  <a:srgbClr val="4B47A7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 le lieu et </a:t>
            </a:r>
            <a:r>
              <a:rPr lang="en-US" sz="1396" b="1" spc="55" dirty="0" err="1">
                <a:solidFill>
                  <a:srgbClr val="4B47A7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l’heure</a:t>
            </a:r>
            <a:endParaRPr lang="en-US" sz="1396" b="1" spc="55" dirty="0">
              <a:solidFill>
                <a:srgbClr val="4B47A7"/>
              </a:solidFill>
              <a:latin typeface="Public Sans Bold"/>
              <a:ea typeface="Public Sans Bold"/>
              <a:cs typeface="Public Sans Bold"/>
              <a:sym typeface="Public Sans 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94ae5b3-bb3c-40da-84a2-8b69ab57007c">
      <Terms xmlns="http://schemas.microsoft.com/office/infopath/2007/PartnerControls"/>
    </lcf76f155ced4ddcb4097134ff3c332f>
    <TaxCatchAll xmlns="5e671642-3992-4d95-896a-9f136ab79d7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8EF0DE2A14934699A3517621BF8211" ma:contentTypeVersion="15" ma:contentTypeDescription="Create a new document." ma:contentTypeScope="" ma:versionID="eeee791958018ec93ace359df969ad98">
  <xsd:schema xmlns:xsd="http://www.w3.org/2001/XMLSchema" xmlns:xs="http://www.w3.org/2001/XMLSchema" xmlns:p="http://schemas.microsoft.com/office/2006/metadata/properties" xmlns:ns2="994ae5b3-bb3c-40da-84a2-8b69ab57007c" xmlns:ns3="5e671642-3992-4d95-896a-9f136ab79d75" targetNamespace="http://schemas.microsoft.com/office/2006/metadata/properties" ma:root="true" ma:fieldsID="8fb93bc3559576569484f6295c067dd2" ns2:_="" ns3:_="">
    <xsd:import namespace="994ae5b3-bb3c-40da-84a2-8b69ab57007c"/>
    <xsd:import namespace="5e671642-3992-4d95-896a-9f136ab79d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4ae5b3-bb3c-40da-84a2-8b69ab57007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20125e5a-fbbd-4a39-926c-a359310fd2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671642-3992-4d95-896a-9f136ab79d7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b68dfddf-0c55-43c8-a3b6-4342ec79966a}" ma:internalName="TaxCatchAll" ma:showField="CatchAllData" ma:web="5e671642-3992-4d95-896a-9f136ab79d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DC4F144-B7F8-480D-96E8-8942D7D3836E}">
  <ds:schemaRefs>
    <ds:schemaRef ds:uri="http://schemas.microsoft.com/office/2006/metadata/properties"/>
    <ds:schemaRef ds:uri="http://schemas.microsoft.com/office/infopath/2007/PartnerControls"/>
    <ds:schemaRef ds:uri="994ae5b3-bb3c-40da-84a2-8b69ab57007c"/>
    <ds:schemaRef ds:uri="5e671642-3992-4d95-896a-9f136ab79d75"/>
  </ds:schemaRefs>
</ds:datastoreItem>
</file>

<file path=customXml/itemProps2.xml><?xml version="1.0" encoding="utf-8"?>
<ds:datastoreItem xmlns:ds="http://schemas.openxmlformats.org/officeDocument/2006/customXml" ds:itemID="{D0C1849F-4494-4F7E-B55C-0BB39EF923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789A1C-4CAD-4369-BF00-EAF09CB0AC2B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53</Words>
  <Application>Microsoft Office PowerPoint</Application>
  <PresentationFormat>Personnalisé</PresentationFormat>
  <Paragraphs>18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ServicesGestionsRisques-Affiche-TheatreProcheAidanceBienTraitance-8.5x14po_VF.pdf</dc:title>
  <dc:creator>Edouardine Gombe Tobane</dc:creator>
  <cp:lastModifiedBy>Edouardine Gombe (CIUSSS EMTL)</cp:lastModifiedBy>
  <cp:revision>4</cp:revision>
  <dcterms:created xsi:type="dcterms:W3CDTF">2006-08-16T00:00:00Z</dcterms:created>
  <dcterms:modified xsi:type="dcterms:W3CDTF">2025-12-16T21:22:03Z</dcterms:modified>
  <dc:identifier>DAG7sbFQ_7U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0x010100278EF0DE2A14934699A3517621BF8211</vt:lpwstr>
  </property>
  <property fmtid="{D5CDD505-2E9C-101B-9397-08002B2CF9AE}" pid="3" name="MSIP_Label_6a7d8d5d-78e2-4a62-9fcd-016eb5e4c57c_Enabled">
    <vt:lpwstr>true</vt:lpwstr>
  </property>
  <property fmtid="{D5CDD505-2E9C-101B-9397-08002B2CF9AE}" pid="4" name="MSIP_Label_6a7d8d5d-78e2-4a62-9fcd-016eb5e4c57c_SetDate">
    <vt:lpwstr>2025-12-16T21:22:02Z</vt:lpwstr>
  </property>
  <property fmtid="{D5CDD505-2E9C-101B-9397-08002B2CF9AE}" pid="5" name="MSIP_Label_6a7d8d5d-78e2-4a62-9fcd-016eb5e4c57c_Method">
    <vt:lpwstr>Standard</vt:lpwstr>
  </property>
  <property fmtid="{D5CDD505-2E9C-101B-9397-08002B2CF9AE}" pid="6" name="MSIP_Label_6a7d8d5d-78e2-4a62-9fcd-016eb5e4c57c_Name">
    <vt:lpwstr>Général</vt:lpwstr>
  </property>
  <property fmtid="{D5CDD505-2E9C-101B-9397-08002B2CF9AE}" pid="7" name="MSIP_Label_6a7d8d5d-78e2-4a62-9fcd-016eb5e4c57c_SiteId">
    <vt:lpwstr>06e1fe28-5f8b-4075-bf6c-ae24be1a7992</vt:lpwstr>
  </property>
  <property fmtid="{D5CDD505-2E9C-101B-9397-08002B2CF9AE}" pid="8" name="MSIP_Label_6a7d8d5d-78e2-4a62-9fcd-016eb5e4c57c_ActionId">
    <vt:lpwstr>f36f277c-49a5-41f2-851b-575d6ab3c96a</vt:lpwstr>
  </property>
  <property fmtid="{D5CDD505-2E9C-101B-9397-08002B2CF9AE}" pid="9" name="MSIP_Label_6a7d8d5d-78e2-4a62-9fcd-016eb5e4c57c_ContentBits">
    <vt:lpwstr>0</vt:lpwstr>
  </property>
  <property fmtid="{D5CDD505-2E9C-101B-9397-08002B2CF9AE}" pid="10" name="MSIP_Label_6a7d8d5d-78e2-4a62-9fcd-016eb5e4c57c_Tag">
    <vt:lpwstr>10, 3, 0, 2</vt:lpwstr>
  </property>
  <property fmtid="{D5CDD505-2E9C-101B-9397-08002B2CF9AE}" pid="11" name="MediaServiceImageTags">
    <vt:lpwstr/>
  </property>
</Properties>
</file>