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28016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y Grotesk Key Bold" panose="020B0604020202020204" charset="0"/>
      <p:regular r:id="rId7"/>
    </p:embeddedFont>
    <p:embeddedFont>
      <p:font typeface="Intro" panose="02000000000000000000" charset="0"/>
      <p:regular r:id="rId8"/>
    </p:embeddedFont>
    <p:embeddedFont>
      <p:font typeface="Public Sans" panose="020B0604020202020204" charset="0"/>
      <p:regular r:id="rId9"/>
    </p:embeddedFont>
    <p:embeddedFont>
      <p:font typeface="Public Sans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336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8696" y="702059"/>
            <a:ext cx="6995017" cy="10278342"/>
          </a:xfrm>
          <a:custGeom>
            <a:avLst/>
            <a:gdLst/>
            <a:ahLst/>
            <a:cxnLst/>
            <a:rect l="l" t="t" r="r" b="b"/>
            <a:pathLst>
              <a:path w="6995017" h="10278342">
                <a:moveTo>
                  <a:pt x="0" y="0"/>
                </a:moveTo>
                <a:lnTo>
                  <a:pt x="6995017" y="0"/>
                </a:lnTo>
                <a:lnTo>
                  <a:pt x="6995017" y="10278342"/>
                </a:lnTo>
                <a:lnTo>
                  <a:pt x="0" y="102783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24138" y="3924110"/>
            <a:ext cx="3000375" cy="4705350"/>
          </a:xfrm>
          <a:custGeom>
            <a:avLst/>
            <a:gdLst/>
            <a:ahLst/>
            <a:cxnLst/>
            <a:rect l="l" t="t" r="r" b="b"/>
            <a:pathLst>
              <a:path w="3000375" h="4705350">
                <a:moveTo>
                  <a:pt x="0" y="0"/>
                </a:moveTo>
                <a:lnTo>
                  <a:pt x="3000375" y="0"/>
                </a:lnTo>
                <a:lnTo>
                  <a:pt x="3000375" y="4705350"/>
                </a:lnTo>
                <a:lnTo>
                  <a:pt x="0" y="4705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88976" y="8004048"/>
            <a:ext cx="2868168" cy="2505456"/>
          </a:xfrm>
          <a:custGeom>
            <a:avLst/>
            <a:gdLst/>
            <a:ahLst/>
            <a:cxnLst/>
            <a:rect l="l" t="t" r="r" b="b"/>
            <a:pathLst>
              <a:path w="2868168" h="2505456">
                <a:moveTo>
                  <a:pt x="0" y="0"/>
                </a:moveTo>
                <a:lnTo>
                  <a:pt x="2868168" y="0"/>
                </a:lnTo>
                <a:lnTo>
                  <a:pt x="2868168" y="2505456"/>
                </a:lnTo>
                <a:lnTo>
                  <a:pt x="0" y="25054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306073" y="7665994"/>
            <a:ext cx="5277351" cy="4613018"/>
            <a:chOff x="258917" y="32"/>
            <a:chExt cx="5277358" cy="4613021"/>
          </a:xfrm>
        </p:grpSpPr>
        <p:sp>
          <p:nvSpPr>
            <p:cNvPr id="7" name="Freeform 7"/>
            <p:cNvSpPr/>
            <p:nvPr/>
          </p:nvSpPr>
          <p:spPr>
            <a:xfrm>
              <a:off x="258917" y="32"/>
              <a:ext cx="5277358" cy="4613021"/>
            </a:xfrm>
            <a:custGeom>
              <a:avLst/>
              <a:gdLst/>
              <a:ahLst/>
              <a:cxnLst/>
              <a:rect l="l" t="t" r="r" b="b"/>
              <a:pathLst>
                <a:path w="5277358" h="4613021">
                  <a:moveTo>
                    <a:pt x="0" y="4613021"/>
                  </a:moveTo>
                  <a:lnTo>
                    <a:pt x="5277358" y="4613021"/>
                  </a:lnTo>
                  <a:lnTo>
                    <a:pt x="52773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CA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903020" y="9109481"/>
            <a:ext cx="3305499" cy="37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54"/>
              </a:lnSpc>
            </a:pPr>
            <a:r>
              <a:rPr lang="en-US" sz="2435" spc="99" dirty="0" err="1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Insérer</a:t>
            </a:r>
            <a:r>
              <a:rPr lang="en-US" sz="2435" spc="99" dirty="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 la date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85962" y="9798691"/>
            <a:ext cx="38338" cy="29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396" b="1">
                <a:solidFill>
                  <a:srgbClr val="4B47A7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3413" y="2145649"/>
            <a:ext cx="6579994" cy="1821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9"/>
              </a:lnSpc>
            </a:pPr>
            <a:r>
              <a:rPr lang="en-US" sz="4867">
                <a:solidFill>
                  <a:srgbClr val="4B47A7"/>
                </a:solidFill>
                <a:latin typeface="Intro"/>
                <a:ea typeface="Intro"/>
                <a:cs typeface="Intro"/>
                <a:sym typeface="Intro"/>
              </a:rPr>
              <a:t>À BOUT DE SOUFFLE, À BOUT DE CŒUR</a:t>
            </a:r>
          </a:p>
          <a:p>
            <a:pPr algn="ctr">
              <a:lnSpc>
                <a:spcPts val="3246"/>
              </a:lnSpc>
            </a:pPr>
            <a:r>
              <a:rPr lang="en-US" sz="1776" spc="92">
                <a:solidFill>
                  <a:srgbClr val="4B47A7"/>
                </a:solidFill>
                <a:latin typeface="Public Sans"/>
                <a:ea typeface="Public Sans"/>
                <a:cs typeface="Public Sans"/>
                <a:sym typeface="Public Sans"/>
              </a:rPr>
              <a:t>Une pièce de théâtre pour mieux comprendre et</a:t>
            </a:r>
          </a:p>
          <a:p>
            <a:pPr algn="ctr">
              <a:lnSpc>
                <a:spcPts val="1274"/>
              </a:lnSpc>
            </a:pPr>
            <a:r>
              <a:rPr lang="en-US" sz="1776" spc="92">
                <a:solidFill>
                  <a:srgbClr val="4B47A7"/>
                </a:solidFill>
                <a:latin typeface="Public Sans"/>
                <a:ea typeface="Public Sans"/>
                <a:cs typeface="Public Sans"/>
                <a:sym typeface="Public Sans"/>
              </a:rPr>
              <a:t>sensibiliser à la </a:t>
            </a:r>
            <a:r>
              <a:rPr lang="en-US" sz="1776" b="1" spc="92">
                <a:solidFill>
                  <a:srgbClr val="4B47A7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bientraitance</a:t>
            </a:r>
            <a:r>
              <a:rPr lang="en-US" sz="1776" spc="92">
                <a:solidFill>
                  <a:srgbClr val="4B47A7"/>
                </a:solidFill>
                <a:latin typeface="Public Sans"/>
                <a:ea typeface="Public Sans"/>
                <a:cs typeface="Public Sans"/>
                <a:sym typeface="Public Sans"/>
              </a:rPr>
              <a:t> et à la </a:t>
            </a:r>
            <a:r>
              <a:rPr lang="en-US" sz="1776" b="1" spc="92">
                <a:solidFill>
                  <a:srgbClr val="4B47A7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proche aidance</a:t>
            </a:r>
          </a:p>
        </p:txBody>
      </p:sp>
      <p:sp>
        <p:nvSpPr>
          <p:cNvPr id="11" name="TextBox 11"/>
          <p:cNvSpPr txBox="1"/>
          <p:nvPr/>
        </p:nvSpPr>
        <p:spPr>
          <a:xfrm rot="-2019720">
            <a:off x="2438864" y="1285813"/>
            <a:ext cx="255356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E</a:t>
            </a:r>
          </a:p>
        </p:txBody>
      </p:sp>
      <p:sp>
        <p:nvSpPr>
          <p:cNvPr id="12" name="TextBox 12"/>
          <p:cNvSpPr txBox="1"/>
          <p:nvPr/>
        </p:nvSpPr>
        <p:spPr>
          <a:xfrm rot="-1614480">
            <a:off x="2651136" y="1138773"/>
            <a:ext cx="336013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N</a:t>
            </a:r>
          </a:p>
        </p:txBody>
      </p:sp>
      <p:sp>
        <p:nvSpPr>
          <p:cNvPr id="13" name="TextBox 13"/>
          <p:cNvSpPr txBox="1"/>
          <p:nvPr/>
        </p:nvSpPr>
        <p:spPr>
          <a:xfrm rot="-1213500">
            <a:off x="2958192" y="1023409"/>
            <a:ext cx="249117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T</a:t>
            </a:r>
          </a:p>
        </p:txBody>
      </p:sp>
      <p:sp>
        <p:nvSpPr>
          <p:cNvPr id="14" name="TextBox 14"/>
          <p:cNvSpPr txBox="1"/>
          <p:nvPr/>
        </p:nvSpPr>
        <p:spPr>
          <a:xfrm rot="-830880">
            <a:off x="3191970" y="942735"/>
            <a:ext cx="309277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R</a:t>
            </a:r>
          </a:p>
        </p:txBody>
      </p:sp>
      <p:sp>
        <p:nvSpPr>
          <p:cNvPr id="15" name="TextBox 15"/>
          <p:cNvSpPr txBox="1"/>
          <p:nvPr/>
        </p:nvSpPr>
        <p:spPr>
          <a:xfrm rot="-444000">
            <a:off x="3492049" y="891392"/>
            <a:ext cx="255356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É</a:t>
            </a:r>
          </a:p>
        </p:txBody>
      </p:sp>
      <p:sp>
        <p:nvSpPr>
          <p:cNvPr id="16" name="TextBox 16"/>
          <p:cNvSpPr txBox="1"/>
          <p:nvPr/>
        </p:nvSpPr>
        <p:spPr>
          <a:xfrm rot="-94080">
            <a:off x="3743143" y="871706"/>
            <a:ext cx="255356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E</a:t>
            </a:r>
          </a:p>
        </p:txBody>
      </p:sp>
      <p:sp>
        <p:nvSpPr>
          <p:cNvPr id="17" name="TextBox 17"/>
          <p:cNvSpPr txBox="1"/>
          <p:nvPr/>
        </p:nvSpPr>
        <p:spPr>
          <a:xfrm rot="410700">
            <a:off x="4113518" y="888417"/>
            <a:ext cx="239754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L</a:t>
            </a:r>
          </a:p>
        </p:txBody>
      </p:sp>
      <p:sp>
        <p:nvSpPr>
          <p:cNvPr id="18" name="TextBox 18"/>
          <p:cNvSpPr txBox="1"/>
          <p:nvPr/>
        </p:nvSpPr>
        <p:spPr>
          <a:xfrm rot="713640">
            <a:off x="4347005" y="923912"/>
            <a:ext cx="202321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I</a:t>
            </a:r>
          </a:p>
        </p:txBody>
      </p:sp>
      <p:sp>
        <p:nvSpPr>
          <p:cNvPr id="19" name="TextBox 19"/>
          <p:cNvSpPr txBox="1"/>
          <p:nvPr/>
        </p:nvSpPr>
        <p:spPr>
          <a:xfrm rot="1053840">
            <a:off x="4538796" y="986159"/>
            <a:ext cx="294122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B</a:t>
            </a:r>
          </a:p>
        </p:txBody>
      </p:sp>
      <p:sp>
        <p:nvSpPr>
          <p:cNvPr id="20" name="TextBox 20"/>
          <p:cNvSpPr txBox="1"/>
          <p:nvPr/>
        </p:nvSpPr>
        <p:spPr>
          <a:xfrm rot="1467300">
            <a:off x="4809114" y="1092819"/>
            <a:ext cx="309277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 dirty="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R</a:t>
            </a:r>
          </a:p>
        </p:txBody>
      </p:sp>
      <p:sp>
        <p:nvSpPr>
          <p:cNvPr id="21" name="TextBox 21"/>
          <p:cNvSpPr txBox="1"/>
          <p:nvPr/>
        </p:nvSpPr>
        <p:spPr>
          <a:xfrm rot="1854180">
            <a:off x="5082113" y="1222161"/>
            <a:ext cx="255356" cy="61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6"/>
              </a:lnSpc>
            </a:pPr>
            <a:r>
              <a:rPr lang="en-US" sz="3440" dirty="0">
                <a:solidFill>
                  <a:srgbClr val="D12669"/>
                </a:solidFill>
                <a:latin typeface="Intro"/>
                <a:ea typeface="Intro"/>
                <a:cs typeface="Intro"/>
                <a:sym typeface="Intro"/>
              </a:rPr>
              <a:t>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88422" y="9047502"/>
            <a:ext cx="1737570" cy="925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2359" b="1" spc="87" dirty="0" err="1">
                <a:solidFill>
                  <a:srgbClr val="FFFFFF"/>
                </a:solidFill>
                <a:latin typeface="Cy Grotesk Key Bold"/>
                <a:ea typeface="Cy Grotesk Key Bold"/>
                <a:cs typeface="Cy Grotesk Key Bold"/>
                <a:sym typeface="Cy Grotesk Key Bold"/>
              </a:rPr>
              <a:t>Bienvenue</a:t>
            </a:r>
            <a:r>
              <a:rPr lang="en-US" sz="2359" b="1" spc="87" dirty="0">
                <a:solidFill>
                  <a:srgbClr val="FFFFFF"/>
                </a:solidFill>
                <a:latin typeface="Cy Grotesk Key Bold"/>
                <a:ea typeface="Cy Grotesk Key Bold"/>
                <a:cs typeface="Cy Grotesk Key Bold"/>
                <a:sym typeface="Cy Grotesk Key Bold"/>
              </a:rPr>
              <a:t> à </a:t>
            </a:r>
            <a:r>
              <a:rPr lang="en-US" sz="2359" b="1" spc="87" dirty="0" err="1">
                <a:solidFill>
                  <a:srgbClr val="FFFFFF"/>
                </a:solidFill>
                <a:latin typeface="Cy Grotesk Key Bold"/>
                <a:ea typeface="Cy Grotesk Key Bold"/>
                <a:cs typeface="Cy Grotesk Key Bold"/>
                <a:sym typeface="Cy Grotesk Key Bold"/>
              </a:rPr>
              <a:t>toutes</a:t>
            </a:r>
            <a:r>
              <a:rPr lang="en-US" sz="2359" b="1" spc="87" dirty="0">
                <a:solidFill>
                  <a:srgbClr val="FFFFFF"/>
                </a:solidFill>
                <a:latin typeface="Cy Grotesk Key Bold"/>
                <a:ea typeface="Cy Grotesk Key Bold"/>
                <a:cs typeface="Cy Grotesk Key Bold"/>
                <a:sym typeface="Cy Grotesk Key Bold"/>
              </a:rPr>
              <a:t> et à </a:t>
            </a:r>
            <a:r>
              <a:rPr lang="en-US" sz="2359" b="1" spc="87" dirty="0" err="1">
                <a:solidFill>
                  <a:srgbClr val="FFFFFF"/>
                </a:solidFill>
                <a:latin typeface="Cy Grotesk Key Bold"/>
                <a:ea typeface="Cy Grotesk Key Bold"/>
                <a:cs typeface="Cy Grotesk Key Bold"/>
                <a:sym typeface="Cy Grotesk Key Bold"/>
              </a:rPr>
              <a:t>tous</a:t>
            </a:r>
            <a:r>
              <a:rPr lang="en-US" sz="2359" b="1" spc="87" dirty="0">
                <a:solidFill>
                  <a:srgbClr val="FFFFFF"/>
                </a:solidFill>
                <a:latin typeface="Cy Grotesk Key Bold"/>
                <a:ea typeface="Cy Grotesk Key Bold"/>
                <a:cs typeface="Cy Grotesk Key Bold"/>
                <a:sym typeface="Cy Grotesk Key Bold"/>
              </a:rPr>
              <a:t>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903020" y="9855841"/>
            <a:ext cx="2147200" cy="240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4"/>
              </a:lnSpc>
            </a:pPr>
            <a:r>
              <a:rPr lang="en-US" sz="1396" b="1" spc="55" dirty="0" err="1">
                <a:solidFill>
                  <a:srgbClr val="4B47A7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Mettre</a:t>
            </a:r>
            <a:r>
              <a:rPr lang="en-US" sz="1396" b="1" spc="55" dirty="0">
                <a:solidFill>
                  <a:srgbClr val="4B47A7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le lieu et </a:t>
            </a:r>
            <a:r>
              <a:rPr lang="en-US" sz="1396" b="1" spc="55" dirty="0" err="1">
                <a:solidFill>
                  <a:srgbClr val="4B47A7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l’heure</a:t>
            </a:r>
            <a:endParaRPr lang="en-US" sz="1396" b="1" spc="55" dirty="0">
              <a:solidFill>
                <a:srgbClr val="4B47A7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594E4DB-B3C7-4D3D-9F39-E376B0155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29" y="11187952"/>
            <a:ext cx="3286584" cy="13622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53</Words>
  <Application>Microsoft Office PowerPoint</Application>
  <PresentationFormat>Personnalisé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Public Sans</vt:lpstr>
      <vt:lpstr>Cy Grotesk Key Bold</vt:lpstr>
      <vt:lpstr>Calibri</vt:lpstr>
      <vt:lpstr>Arial</vt:lpstr>
      <vt:lpstr>Public Sans Bold</vt:lpstr>
      <vt:lpstr>Intro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ServicesGestionsRisques-Affiche-TheatreProcheAidanceBienTraitance-8.5x14po_VF.pdf</dc:title>
  <dc:creator>Edouardine Gombe Tobane</dc:creator>
  <cp:lastModifiedBy>Mythca Thermidor (CIUSSS EMTL)</cp:lastModifiedBy>
  <cp:revision>4</cp:revision>
  <dcterms:created xsi:type="dcterms:W3CDTF">2006-08-16T00:00:00Z</dcterms:created>
  <dcterms:modified xsi:type="dcterms:W3CDTF">2026-07-30T15:57:37Z</dcterms:modified>
  <dc:identifier>DAG7sbFQ_7U</dc:identifier>
</cp:coreProperties>
</file>