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259" r:id="rId6"/>
    <p:sldId id="690" r:id="rId7"/>
    <p:sldId id="275" r:id="rId8"/>
    <p:sldId id="696" r:id="rId9"/>
    <p:sldId id="734" r:id="rId10"/>
    <p:sldId id="706" r:id="rId11"/>
    <p:sldId id="731" r:id="rId12"/>
    <p:sldId id="714" r:id="rId13"/>
    <p:sldId id="715" r:id="rId14"/>
    <p:sldId id="718" r:id="rId15"/>
    <p:sldId id="719" r:id="rId16"/>
    <p:sldId id="726" r:id="rId17"/>
    <p:sldId id="704" r:id="rId18"/>
    <p:sldId id="729" r:id="rId19"/>
    <p:sldId id="721" r:id="rId20"/>
    <p:sldId id="733" r:id="rId21"/>
    <p:sldId id="708" r:id="rId22"/>
    <p:sldId id="258"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0950F-4508-4103-9631-638BFAB1D6DD}" v="156" dt="2024-01-12T16:05:58.463"/>
    <p1510:client id="{49AEC0B9-061A-B56F-E751-A68FC213B683}" v="107" dt="2023-09-20T13:43:48.615"/>
    <p1510:client id="{B1A2F6AB-F866-EACB-923D-DC7A19575BEF}" v="3" dt="2024-01-12T15:09:08.285"/>
    <p1510:client id="{B40CDB1E-9791-8853-939D-63C3D49D1EE1}" v="17" dt="2024-01-12T15:41:48.908"/>
    <p1510:client id="{E2141C77-FF14-3800-570A-9FE8B6A93766}" v="65" dt="2023-11-15T20:27:31.667"/>
    <p1510:client id="{F9D7837E-0A87-4839-74C5-91282BE5805E}" v="6" dt="2023-09-20T13:40:06.20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F4739-A449-4A7D-B481-4DB25EED3886}" type="datetimeFigureOut">
              <a:rPr lang="fr-CA" smtClean="0"/>
              <a:t>2024-01-12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B964FE-F8AD-4E3A-B7F1-784DDA87D6C3}" type="slidenum">
              <a:rPr lang="fr-CA" smtClean="0"/>
              <a:t>‹N°›</a:t>
            </a:fld>
            <a:endParaRPr lang="fr-CA"/>
          </a:p>
        </p:txBody>
      </p:sp>
    </p:spTree>
    <p:extLst>
      <p:ext uri="{BB962C8B-B14F-4D97-AF65-F5344CB8AC3E}">
        <p14:creationId xmlns:p14="http://schemas.microsoft.com/office/powerpoint/2010/main" val="314314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CA"/>
              <a:t>Introduction: Anne Dubé</a:t>
            </a:r>
          </a:p>
        </p:txBody>
      </p:sp>
      <p:sp>
        <p:nvSpPr>
          <p:cNvPr id="4" name="Espace réservé du numéro de diapositive 3"/>
          <p:cNvSpPr>
            <a:spLocks noGrp="1"/>
          </p:cNvSpPr>
          <p:nvPr>
            <p:ph type="sldNum" sz="quarter" idx="10"/>
          </p:nvPr>
        </p:nvSpPr>
        <p:spPr/>
        <p:txBody>
          <a:bodyPr/>
          <a:lstStyle/>
          <a:p>
            <a:fld id="{88B964FE-F8AD-4E3A-B7F1-784DDA87D6C3}" type="slidenum">
              <a:rPr lang="fr-CA" smtClean="0"/>
              <a:t>1</a:t>
            </a:fld>
            <a:endParaRPr lang="fr-CA"/>
          </a:p>
        </p:txBody>
      </p:sp>
    </p:spTree>
    <p:extLst>
      <p:ext uri="{BB962C8B-B14F-4D97-AF65-F5344CB8AC3E}">
        <p14:creationId xmlns:p14="http://schemas.microsoft.com/office/powerpoint/2010/main" val="275586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Johanne Fradette</a:t>
            </a:r>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15</a:t>
            </a:fld>
            <a:endParaRPr lang="fr-CA"/>
          </a:p>
        </p:txBody>
      </p:sp>
    </p:spTree>
    <p:extLst>
      <p:ext uri="{BB962C8B-B14F-4D97-AF65-F5344CB8AC3E}">
        <p14:creationId xmlns:p14="http://schemas.microsoft.com/office/powerpoint/2010/main" val="1523548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16</a:t>
            </a:fld>
            <a:endParaRPr lang="fr-CA"/>
          </a:p>
        </p:txBody>
      </p:sp>
    </p:spTree>
    <p:extLst>
      <p:ext uri="{BB962C8B-B14F-4D97-AF65-F5344CB8AC3E}">
        <p14:creationId xmlns:p14="http://schemas.microsoft.com/office/powerpoint/2010/main" val="229132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endParaRPr lang="fr-CA"/>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18</a:t>
            </a:fld>
            <a:endParaRPr lang="fr-CA"/>
          </a:p>
        </p:txBody>
      </p:sp>
    </p:spTree>
    <p:extLst>
      <p:ext uri="{BB962C8B-B14F-4D97-AF65-F5344CB8AC3E}">
        <p14:creationId xmlns:p14="http://schemas.microsoft.com/office/powerpoint/2010/main" val="8495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t>Ajouter 4. </a:t>
            </a:r>
            <a:r>
              <a:rPr lang="fr-CA" err="1"/>
              <a:t>PORs</a:t>
            </a:r>
            <a:r>
              <a:rPr lang="fr-CA"/>
              <a:t> et 5. </a:t>
            </a:r>
            <a:r>
              <a:rPr lang="fr-FR" sz="1200">
                <a:solidFill>
                  <a:schemeClr val="bg1">
                    <a:lumMod val="50000"/>
                  </a:schemeClr>
                </a:solidFill>
              </a:rPr>
              <a:t>Période d’échange avec le visiteur</a:t>
            </a:r>
          </a:p>
          <a:p>
            <a:endParaRPr lang="fr-CA"/>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2</a:t>
            </a:fld>
            <a:endParaRPr lang="fr-CA"/>
          </a:p>
        </p:txBody>
      </p:sp>
    </p:spTree>
    <p:extLst>
      <p:ext uri="{BB962C8B-B14F-4D97-AF65-F5344CB8AC3E}">
        <p14:creationId xmlns:p14="http://schemas.microsoft.com/office/powerpoint/2010/main" val="366022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4</a:t>
            </a:fld>
            <a:endParaRPr lang="fr-CA"/>
          </a:p>
        </p:txBody>
      </p:sp>
    </p:spTree>
    <p:extLst>
      <p:ext uri="{BB962C8B-B14F-4D97-AF65-F5344CB8AC3E}">
        <p14:creationId xmlns:p14="http://schemas.microsoft.com/office/powerpoint/2010/main" val="407374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a:solidFill>
                  <a:schemeClr val="tx1"/>
                </a:solidFill>
                <a:effectLst/>
                <a:latin typeface="+mn-lt"/>
                <a:ea typeface="+mn-ea"/>
                <a:cs typeface="+mn-cs"/>
              </a:rPr>
              <a:t>Denis B.</a:t>
            </a:r>
            <a:br>
              <a:rPr lang="fr-FR" sz="1200" b="0" i="0" u="none" strike="noStrike" kern="1200">
                <a:solidFill>
                  <a:schemeClr val="tx1"/>
                </a:solidFill>
                <a:effectLst/>
                <a:latin typeface="+mn-lt"/>
                <a:ea typeface="+mn-ea"/>
                <a:cs typeface="+mn-cs"/>
              </a:rPr>
            </a:br>
            <a:br>
              <a:rPr lang="fr-FR" sz="1200" b="0" i="0" u="none" strike="noStrike" kern="1200">
                <a:solidFill>
                  <a:schemeClr val="tx1"/>
                </a:solidFill>
                <a:effectLst/>
                <a:latin typeface="+mn-lt"/>
                <a:ea typeface="+mn-ea"/>
                <a:cs typeface="+mn-cs"/>
              </a:rPr>
            </a:br>
            <a:endParaRPr lang="fr-FR"/>
          </a:p>
          <a:p>
            <a:endParaRPr lang="fr-CA"/>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5</a:t>
            </a:fld>
            <a:endParaRPr lang="fr-CA"/>
          </a:p>
        </p:txBody>
      </p:sp>
    </p:spTree>
    <p:extLst>
      <p:ext uri="{BB962C8B-B14F-4D97-AF65-F5344CB8AC3E}">
        <p14:creationId xmlns:p14="http://schemas.microsoft.com/office/powerpoint/2010/main" val="1728875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Denis : 4 dimensions de la sécurité civile via le plan d’intervention </a:t>
            </a:r>
          </a:p>
          <a:p>
            <a:r>
              <a:rPr lang="fr-CA"/>
              <a:t>Structure de mobilisation:</a:t>
            </a:r>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7</a:t>
            </a:fld>
            <a:endParaRPr lang="fr-CA"/>
          </a:p>
        </p:txBody>
      </p:sp>
    </p:spTree>
    <p:extLst>
      <p:ext uri="{BB962C8B-B14F-4D97-AF65-F5344CB8AC3E}">
        <p14:creationId xmlns:p14="http://schemas.microsoft.com/office/powerpoint/2010/main" val="23475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Section sécurité civile sur l’Intranet</a:t>
            </a:r>
          </a:p>
          <a:p>
            <a:r>
              <a:rPr lang="fr-CA"/>
              <a:t>Mise à jour: novembre 2021</a:t>
            </a:r>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8</a:t>
            </a:fld>
            <a:endParaRPr lang="fr-CA"/>
          </a:p>
        </p:txBody>
      </p:sp>
    </p:spTree>
    <p:extLst>
      <p:ext uri="{BB962C8B-B14F-4D97-AF65-F5344CB8AC3E}">
        <p14:creationId xmlns:p14="http://schemas.microsoft.com/office/powerpoint/2010/main" val="423334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err="1"/>
              <a:t>Rachelle</a:t>
            </a:r>
            <a:r>
              <a:rPr lang="fr-CA"/>
              <a:t> D.</a:t>
            </a:r>
          </a:p>
          <a:p>
            <a:endParaRPr lang="fr-CA"/>
          </a:p>
          <a:p>
            <a:r>
              <a:rPr lang="fr-CA"/>
              <a:t>Exemple: </a:t>
            </a:r>
          </a:p>
          <a:p>
            <a:r>
              <a:rPr lang="fr-CA"/>
              <a:t>Tremblement de terre (Haïti)</a:t>
            </a:r>
          </a:p>
          <a:p>
            <a:r>
              <a:rPr lang="fr-CA"/>
              <a:t>Réfugiés ukrainiens</a:t>
            </a:r>
          </a:p>
          <a:p>
            <a:r>
              <a:rPr lang="fr-CA"/>
              <a:t>Crimes majeurs</a:t>
            </a:r>
          </a:p>
          <a:p>
            <a:endParaRPr lang="fr-CA"/>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9</a:t>
            </a:fld>
            <a:endParaRPr lang="fr-CA"/>
          </a:p>
        </p:txBody>
      </p:sp>
    </p:spTree>
    <p:extLst>
      <p:ext uri="{BB962C8B-B14F-4D97-AF65-F5344CB8AC3E}">
        <p14:creationId xmlns:p14="http://schemas.microsoft.com/office/powerpoint/2010/main" val="651097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Appel d’intérêt à l’ensemble des intervenants</a:t>
            </a:r>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13</a:t>
            </a:fld>
            <a:endParaRPr lang="fr-CA"/>
          </a:p>
        </p:txBody>
      </p:sp>
    </p:spTree>
    <p:extLst>
      <p:ext uri="{BB962C8B-B14F-4D97-AF65-F5344CB8AC3E}">
        <p14:creationId xmlns:p14="http://schemas.microsoft.com/office/powerpoint/2010/main" val="211917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88B964FE-F8AD-4E3A-B7F1-784DDA87D6C3}" type="slidenum">
              <a:rPr lang="fr-CA" smtClean="0"/>
              <a:t>14</a:t>
            </a:fld>
            <a:endParaRPr lang="fr-CA"/>
          </a:p>
        </p:txBody>
      </p:sp>
    </p:spTree>
    <p:extLst>
      <p:ext uri="{BB962C8B-B14F-4D97-AF65-F5344CB8AC3E}">
        <p14:creationId xmlns:p14="http://schemas.microsoft.com/office/powerpoint/2010/main" val="26368563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a:t>Modifiez le style du titre</a:t>
            </a:r>
            <a:endParaRPr lang="fr-CA"/>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6"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41717"/>
          <a:stretch/>
        </p:blipFill>
        <p:spPr>
          <a:xfrm rot="4650061">
            <a:off x="-1555681" y="533291"/>
            <a:ext cx="5704711" cy="3935657"/>
          </a:xfrm>
          <a:prstGeom prst="rect">
            <a:avLst/>
          </a:prstGeom>
        </p:spPr>
      </p:pic>
    </p:spTree>
    <p:extLst>
      <p:ext uri="{BB962C8B-B14F-4D97-AF65-F5344CB8AC3E}">
        <p14:creationId xmlns:p14="http://schemas.microsoft.com/office/powerpoint/2010/main" val="9330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4721" t="4570"/>
          <a:stretch/>
        </p:blipFill>
        <p:spPr>
          <a:xfrm rot="1796214">
            <a:off x="-608047" y="-310104"/>
            <a:ext cx="2484269" cy="3290647"/>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9977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63DD480-2A77-4CAD-A009-FA5CCF66217C}" type="datetimeFigureOut">
              <a:rPr lang="fr-CA" smtClean="0"/>
              <a:pPr/>
              <a:t>2024-01-12</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pPr/>
              <a:t>‹N°›</a:t>
            </a:fld>
            <a:endParaRPr lang="fr-CA"/>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6594" t="11770"/>
          <a:stretch/>
        </p:blipFill>
        <p:spPr>
          <a:xfrm>
            <a:off x="-115910" y="-90153"/>
            <a:ext cx="2608964" cy="4297305"/>
          </a:xfrm>
          <a:prstGeom prst="rect">
            <a:avLst/>
          </a:prstGeom>
        </p:spPr>
      </p:pic>
      <p:sp>
        <p:nvSpPr>
          <p:cNvPr id="10" name="Titre 3"/>
          <p:cNvSpPr txBox="1">
            <a:spLocks/>
          </p:cNvSpPr>
          <p:nvPr userDrawn="1"/>
        </p:nvSpPr>
        <p:spPr>
          <a:xfrm>
            <a:off x="2514744" y="2146206"/>
            <a:ext cx="9361300" cy="1089209"/>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b="1">
                <a:solidFill>
                  <a:schemeClr val="accent4"/>
                </a:solidFill>
                <a:cs typeface="Aharoni" panose="02010803020104030203" pitchFamily="2" charset="-79"/>
              </a:rPr>
              <a:t>CIUSSS </a:t>
            </a:r>
            <a:br>
              <a:rPr lang="fr-CA" b="1">
                <a:solidFill>
                  <a:schemeClr val="accent4"/>
                </a:solidFill>
                <a:cs typeface="Aharoni" panose="02010803020104030203" pitchFamily="2" charset="-79"/>
              </a:rPr>
            </a:br>
            <a:r>
              <a:rPr lang="fr-CA" sz="3200" b="1">
                <a:solidFill>
                  <a:schemeClr val="accent4"/>
                </a:solidFill>
                <a:cs typeface="Aharoni" panose="02010803020104030203" pitchFamily="2" charset="-79"/>
              </a:rPr>
              <a:t>de l’Est-de-l’Île-de-Montréal</a:t>
            </a:r>
          </a:p>
        </p:txBody>
      </p:sp>
      <p:sp>
        <p:nvSpPr>
          <p:cNvPr id="11" name="Titre 3"/>
          <p:cNvSpPr txBox="1">
            <a:spLocks/>
          </p:cNvSpPr>
          <p:nvPr userDrawn="1"/>
        </p:nvSpPr>
        <p:spPr>
          <a:xfrm>
            <a:off x="2500566" y="3235415"/>
            <a:ext cx="9368389" cy="4687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algn="ctr"/>
            <a:r>
              <a:rPr lang="fr-CA" sz="4000" b="1">
                <a:solidFill>
                  <a:schemeClr val="bg2"/>
                </a:solidFill>
                <a:cs typeface="Aharoni" panose="02010803020104030203" pitchFamily="2" charset="-79"/>
              </a:rPr>
              <a:t>www.ciusss-estmtl.gouv.qc.ca</a:t>
            </a:r>
            <a:endParaRPr lang="fr-CA" sz="3200" b="1">
              <a:solidFill>
                <a:schemeClr val="bg2"/>
              </a:solidFill>
              <a:cs typeface="Aharoni" panose="02010803020104030203" pitchFamily="2" charset="-79"/>
            </a:endParaRPr>
          </a:p>
        </p:txBody>
      </p:sp>
    </p:spTree>
    <p:extLst>
      <p:ext uri="{BB962C8B-B14F-4D97-AF65-F5344CB8AC3E}">
        <p14:creationId xmlns:p14="http://schemas.microsoft.com/office/powerpoint/2010/main" val="420511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31593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838200" y="2015231"/>
            <a:ext cx="10515600" cy="39110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2157" b="56855"/>
          <a:stretch/>
        </p:blipFill>
        <p:spPr>
          <a:xfrm rot="6345719">
            <a:off x="-909005" y="171993"/>
            <a:ext cx="3235353" cy="2122665"/>
          </a:xfrm>
          <a:prstGeom prst="rect">
            <a:avLst/>
          </a:prstGeom>
        </p:spPr>
      </p:pic>
    </p:spTree>
    <p:extLst>
      <p:ext uri="{BB962C8B-B14F-4D97-AF65-F5344CB8AC3E}">
        <p14:creationId xmlns:p14="http://schemas.microsoft.com/office/powerpoint/2010/main" val="397638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a:t>Modifiez le style du titre</a:t>
            </a:r>
            <a:endParaRPr lang="fr-CA"/>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976" t="9422"/>
          <a:stretch/>
        </p:blipFill>
        <p:spPr>
          <a:xfrm rot="3029273">
            <a:off x="8789" y="-1070675"/>
            <a:ext cx="2831210" cy="3371967"/>
          </a:xfrm>
          <a:prstGeom prst="rect">
            <a:avLst/>
          </a:prstGeom>
        </p:spPr>
      </p:pic>
    </p:spTree>
    <p:extLst>
      <p:ext uri="{BB962C8B-B14F-4D97-AF65-F5344CB8AC3E}">
        <p14:creationId xmlns:p14="http://schemas.microsoft.com/office/powerpoint/2010/main" val="16691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2462" t="5749" b="15857"/>
          <a:stretch/>
        </p:blipFill>
        <p:spPr>
          <a:xfrm rot="20174779">
            <a:off x="-368755" y="4952721"/>
            <a:ext cx="1622966" cy="2229882"/>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10"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1"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42706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859797" cy="1325563"/>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12"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3"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6403" b="1955"/>
          <a:stretch/>
        </p:blipFill>
        <p:spPr>
          <a:xfrm rot="18071140">
            <a:off x="10237539" y="-650206"/>
            <a:ext cx="2249143" cy="2788828"/>
          </a:xfrm>
          <a:prstGeom prst="rect">
            <a:avLst/>
          </a:prstGeom>
        </p:spPr>
      </p:pic>
    </p:spTree>
    <p:extLst>
      <p:ext uri="{BB962C8B-B14F-4D97-AF65-F5344CB8AC3E}">
        <p14:creationId xmlns:p14="http://schemas.microsoft.com/office/powerpoint/2010/main" val="35799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1706" y="365125"/>
            <a:ext cx="8842094" cy="1325563"/>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7"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8"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7684" t="38342"/>
          <a:stretch/>
        </p:blipFill>
        <p:spPr>
          <a:xfrm rot="1185234">
            <a:off x="-196848" y="-403294"/>
            <a:ext cx="2690664" cy="2127248"/>
          </a:xfrm>
          <a:prstGeom prst="rect">
            <a:avLst/>
          </a:prstGeom>
        </p:spPr>
      </p:pic>
    </p:spTree>
    <p:extLst>
      <p:ext uri="{BB962C8B-B14F-4D97-AF65-F5344CB8AC3E}">
        <p14:creationId xmlns:p14="http://schemas.microsoft.com/office/powerpoint/2010/main" val="260175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6550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4580" r="8154"/>
          <a:stretch/>
        </p:blipFill>
        <p:spPr>
          <a:xfrm rot="13224891">
            <a:off x="-409956" y="5708263"/>
            <a:ext cx="1721493" cy="1451435"/>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936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13"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4"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
        <p:nvSpPr>
          <p:cNvPr id="2" name="Titr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3622" b="7436"/>
          <a:stretch/>
        </p:blipFill>
        <p:spPr>
          <a:xfrm rot="7628708">
            <a:off x="10534547" y="-720525"/>
            <a:ext cx="1619006" cy="2053670"/>
          </a:xfrm>
          <a:prstGeom prst="rect">
            <a:avLst/>
          </a:prstGeom>
        </p:spPr>
      </p:pic>
    </p:spTree>
    <p:extLst>
      <p:ext uri="{BB962C8B-B14F-4D97-AF65-F5344CB8AC3E}">
        <p14:creationId xmlns:p14="http://schemas.microsoft.com/office/powerpoint/2010/main" val="33209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70927" y="365125"/>
            <a:ext cx="9582873"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10061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2024-01-12</a:t>
            </a:fld>
            <a:endParaRPr lang="fr-CA"/>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p>
        </p:txBody>
      </p:sp>
      <p:sp>
        <p:nvSpPr>
          <p:cNvPr id="18" name="Espace réservé du numéro de diapositive 5"/>
          <p:cNvSpPr>
            <a:spLocks noGrp="1"/>
          </p:cNvSpPr>
          <p:nvPr>
            <p:ph type="sldNum" sz="quarter" idx="4"/>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spTree>
    <p:extLst>
      <p:ext uri="{BB962C8B-B14F-4D97-AF65-F5344CB8AC3E}">
        <p14:creationId xmlns:p14="http://schemas.microsoft.com/office/powerpoint/2010/main" val="229603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77228" y="1711181"/>
            <a:ext cx="8805121" cy="2387600"/>
          </a:xfrm>
        </p:spPr>
        <p:txBody>
          <a:bodyPr>
            <a:normAutofit/>
          </a:bodyPr>
          <a:lstStyle/>
          <a:p>
            <a:pPr algn="r"/>
            <a:r>
              <a:rPr lang="fr-CA" sz="3600" dirty="0">
                <a:solidFill>
                  <a:srgbClr val="C00000"/>
                </a:solidFill>
                <a:ea typeface="+mj-lt"/>
                <a:cs typeface="+mj-lt"/>
              </a:rPr>
              <a:t>Agrément 2024</a:t>
            </a:r>
            <a:br>
              <a:rPr lang="fr-CA" sz="3600" dirty="0">
                <a:ea typeface="+mj-lt"/>
                <a:cs typeface="+mj-lt"/>
              </a:rPr>
            </a:br>
            <a:r>
              <a:rPr lang="fr-CA" sz="3600" dirty="0">
                <a:solidFill>
                  <a:srgbClr val="C00000"/>
                </a:solidFill>
                <a:ea typeface="+mj-lt"/>
                <a:cs typeface="+mj-lt"/>
              </a:rPr>
              <a:t> </a:t>
            </a:r>
            <a:br>
              <a:rPr lang="fr-CA" sz="3600" dirty="0">
                <a:ea typeface="+mj-lt"/>
                <a:cs typeface="+mj-lt"/>
              </a:rPr>
            </a:br>
            <a:r>
              <a:rPr lang="fr-CA" sz="3600" dirty="0">
                <a:solidFill>
                  <a:srgbClr val="C00000"/>
                </a:solidFill>
                <a:ea typeface="+mj-lt"/>
                <a:cs typeface="+mj-lt"/>
              </a:rPr>
              <a:t> Volet psychosocial</a:t>
            </a:r>
            <a:br>
              <a:rPr lang="fr-CA" sz="3600" dirty="0">
                <a:ea typeface="+mj-lt"/>
                <a:cs typeface="+mj-lt"/>
              </a:rPr>
            </a:br>
            <a:r>
              <a:rPr lang="fr-CA" sz="3600" dirty="0">
                <a:solidFill>
                  <a:srgbClr val="C00000"/>
                </a:solidFill>
                <a:ea typeface="+mj-lt"/>
                <a:cs typeface="+mj-lt"/>
              </a:rPr>
              <a:t>en contexte de sécurité civile</a:t>
            </a:r>
            <a:endParaRPr lang="fr-CA" sz="3600" dirty="0">
              <a:solidFill>
                <a:srgbClr val="C00000"/>
              </a:solidFill>
            </a:endParaRPr>
          </a:p>
        </p:txBody>
      </p:sp>
      <p:sp>
        <p:nvSpPr>
          <p:cNvPr id="4" name="Sous-titre 2">
            <a:extLst>
              <a:ext uri="{FF2B5EF4-FFF2-40B4-BE49-F238E27FC236}">
                <a16:creationId xmlns:a16="http://schemas.microsoft.com/office/drawing/2014/main" id="{0F1EBBE8-818C-7E04-27F2-A2003D3EAEEF}"/>
              </a:ext>
            </a:extLst>
          </p:cNvPr>
          <p:cNvSpPr>
            <a:spLocks noGrp="1"/>
          </p:cNvSpPr>
          <p:nvPr/>
        </p:nvSpPr>
        <p:spPr>
          <a:xfrm>
            <a:off x="5657978" y="4352994"/>
            <a:ext cx="6014977" cy="1501154"/>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bg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bg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bg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bg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fr-FR" dirty="0">
                <a:cs typeface="Arial"/>
              </a:rPr>
              <a:t>Par Marie-Pier Lehoux</a:t>
            </a:r>
            <a:endParaRPr lang="fr-FR" dirty="0"/>
          </a:p>
          <a:p>
            <a:pPr algn="r"/>
            <a:r>
              <a:rPr lang="fr-FR" dirty="0">
                <a:cs typeface="Arial"/>
              </a:rPr>
              <a:t>Et Isabelle Lévesque</a:t>
            </a:r>
          </a:p>
          <a:p>
            <a:pPr algn="r"/>
            <a:endParaRPr lang="fr-FR">
              <a:cs typeface="Arial"/>
            </a:endParaRPr>
          </a:p>
          <a:p>
            <a:pPr algn="r"/>
            <a:r>
              <a:rPr lang="fr-FR" dirty="0">
                <a:cs typeface="Arial"/>
              </a:rPr>
              <a:t>15 janvier 2024</a:t>
            </a:r>
          </a:p>
        </p:txBody>
      </p:sp>
    </p:spTree>
    <p:extLst>
      <p:ext uri="{BB962C8B-B14F-4D97-AF65-F5344CB8AC3E}">
        <p14:creationId xmlns:p14="http://schemas.microsoft.com/office/powerpoint/2010/main" val="5468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A0586-880C-4335-80C7-2B72C22DD69B}"/>
              </a:ext>
            </a:extLst>
          </p:cNvPr>
          <p:cNvSpPr>
            <a:spLocks noGrp="1"/>
          </p:cNvSpPr>
          <p:nvPr>
            <p:ph type="title"/>
          </p:nvPr>
        </p:nvSpPr>
        <p:spPr>
          <a:xfrm>
            <a:off x="2002281" y="354108"/>
            <a:ext cx="9582873" cy="1325563"/>
          </a:xfrm>
        </p:spPr>
        <p:txBody>
          <a:bodyPr/>
          <a:lstStyle/>
          <a:p>
            <a:r>
              <a:rPr lang="fr-CA">
                <a:solidFill>
                  <a:srgbClr val="C00000"/>
                </a:solidFill>
              </a:rPr>
              <a:t>Objectifs du plan psychosocial en contexte de sécurité civile</a:t>
            </a:r>
          </a:p>
        </p:txBody>
      </p:sp>
      <p:sp>
        <p:nvSpPr>
          <p:cNvPr id="3" name="Espace réservé du contenu 2">
            <a:extLst>
              <a:ext uri="{FF2B5EF4-FFF2-40B4-BE49-F238E27FC236}">
                <a16:creationId xmlns:a16="http://schemas.microsoft.com/office/drawing/2014/main" id="{33B7AD00-53A2-462B-BB24-72F0E4E13938}"/>
              </a:ext>
            </a:extLst>
          </p:cNvPr>
          <p:cNvSpPr>
            <a:spLocks noGrp="1"/>
          </p:cNvSpPr>
          <p:nvPr>
            <p:ph idx="1"/>
          </p:nvPr>
        </p:nvSpPr>
        <p:spPr>
          <a:xfrm>
            <a:off x="1190740" y="2015231"/>
            <a:ext cx="10515600" cy="4373994"/>
          </a:xfrm>
        </p:spPr>
        <p:txBody>
          <a:bodyPr>
            <a:normAutofit fontScale="92500" lnSpcReduction="10000"/>
          </a:bodyPr>
          <a:lstStyle/>
          <a:p>
            <a:pPr>
              <a:buClr>
                <a:srgbClr val="C00000"/>
              </a:buClr>
            </a:pPr>
            <a:r>
              <a:rPr lang="fr-CA"/>
              <a:t>Planifier la réponse de l’organisation en cas de sinistre</a:t>
            </a:r>
          </a:p>
          <a:p>
            <a:pPr>
              <a:buClr>
                <a:srgbClr val="C00000"/>
              </a:buClr>
            </a:pPr>
            <a:r>
              <a:rPr lang="fr-CA"/>
              <a:t>Planifier les activités relatives au volet psychosocial de la mission santé</a:t>
            </a:r>
          </a:p>
          <a:p>
            <a:pPr>
              <a:buClr>
                <a:srgbClr val="C00000"/>
              </a:buClr>
            </a:pPr>
            <a:r>
              <a:rPr lang="fr-CA"/>
              <a:t>Planifier les activités relatives à la prise en charge des personnes vulnérables</a:t>
            </a:r>
          </a:p>
          <a:p>
            <a:pPr>
              <a:buClr>
                <a:srgbClr val="C00000"/>
              </a:buClr>
            </a:pPr>
            <a:r>
              <a:rPr lang="fr-CA"/>
              <a:t>Outiller les différents intervenants (formation, coordination et soutien)</a:t>
            </a:r>
          </a:p>
          <a:p>
            <a:pPr>
              <a:buClr>
                <a:srgbClr val="C00000"/>
              </a:buClr>
            </a:pPr>
            <a:r>
              <a:rPr lang="fr-CA"/>
              <a:t>Définir les rôles de chacun</a:t>
            </a:r>
          </a:p>
          <a:p>
            <a:pPr>
              <a:buClr>
                <a:srgbClr val="C00000"/>
              </a:buClr>
            </a:pPr>
            <a:r>
              <a:rPr lang="fr-CA"/>
              <a:t>S’assurer de la cohérence des actions en cas de sinistre</a:t>
            </a:r>
          </a:p>
          <a:p>
            <a:pPr>
              <a:buClr>
                <a:srgbClr val="C00000"/>
              </a:buClr>
            </a:pPr>
            <a:r>
              <a:rPr lang="fr-CA"/>
              <a:t>Respecter le cadre législatif</a:t>
            </a:r>
          </a:p>
        </p:txBody>
      </p:sp>
    </p:spTree>
    <p:extLst>
      <p:ext uri="{BB962C8B-B14F-4D97-AF65-F5344CB8AC3E}">
        <p14:creationId xmlns:p14="http://schemas.microsoft.com/office/powerpoint/2010/main" val="2072134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A0586-880C-4335-80C7-2B72C22DD69B}"/>
              </a:ext>
            </a:extLst>
          </p:cNvPr>
          <p:cNvSpPr>
            <a:spLocks noGrp="1"/>
          </p:cNvSpPr>
          <p:nvPr>
            <p:ph type="title"/>
          </p:nvPr>
        </p:nvSpPr>
        <p:spPr/>
        <p:txBody>
          <a:bodyPr/>
          <a:lstStyle/>
          <a:p>
            <a:r>
              <a:rPr lang="fr-CA">
                <a:solidFill>
                  <a:srgbClr val="C00000"/>
                </a:solidFill>
              </a:rPr>
              <a:t>Tâches reliées aux activités psychosociales</a:t>
            </a:r>
          </a:p>
        </p:txBody>
      </p:sp>
      <p:graphicFrame>
        <p:nvGraphicFramePr>
          <p:cNvPr id="3" name="Tableau 2">
            <a:extLst>
              <a:ext uri="{FF2B5EF4-FFF2-40B4-BE49-F238E27FC236}">
                <a16:creationId xmlns:a16="http://schemas.microsoft.com/office/drawing/2014/main" id="{442348A2-E10C-4357-A97C-7CFBCFDE4EC9}"/>
              </a:ext>
            </a:extLst>
          </p:cNvPr>
          <p:cNvGraphicFramePr>
            <a:graphicFrameLocks noGrp="1"/>
          </p:cNvGraphicFramePr>
          <p:nvPr>
            <p:extLst>
              <p:ext uri="{D42A27DB-BD31-4B8C-83A1-F6EECF244321}">
                <p14:modId xmlns:p14="http://schemas.microsoft.com/office/powerpoint/2010/main" val="1510728205"/>
              </p:ext>
            </p:extLst>
          </p:nvPr>
        </p:nvGraphicFramePr>
        <p:xfrm>
          <a:off x="152400" y="2129742"/>
          <a:ext cx="11887200" cy="4595150"/>
        </p:xfrm>
        <a:graphic>
          <a:graphicData uri="http://schemas.openxmlformats.org/drawingml/2006/table">
            <a:tbl>
              <a:tblPr firstRow="1" bandRow="1">
                <a:tableStyleId>{5C22544A-7EE6-4342-B048-85BDC9FD1C3A}</a:tableStyleId>
              </a:tblPr>
              <a:tblGrid>
                <a:gridCol w="2257062">
                  <a:extLst>
                    <a:ext uri="{9D8B030D-6E8A-4147-A177-3AD203B41FA5}">
                      <a16:colId xmlns:a16="http://schemas.microsoft.com/office/drawing/2014/main" val="1877167986"/>
                    </a:ext>
                  </a:extLst>
                </a:gridCol>
                <a:gridCol w="9630138">
                  <a:extLst>
                    <a:ext uri="{9D8B030D-6E8A-4147-A177-3AD203B41FA5}">
                      <a16:colId xmlns:a16="http://schemas.microsoft.com/office/drawing/2014/main" val="722653490"/>
                    </a:ext>
                  </a:extLst>
                </a:gridCol>
              </a:tblGrid>
              <a:tr h="453918">
                <a:tc>
                  <a:txBody>
                    <a:bodyPr/>
                    <a:lstStyle/>
                    <a:p>
                      <a:r>
                        <a:rPr lang="fr-CA"/>
                        <a:t>Activités</a:t>
                      </a:r>
                    </a:p>
                  </a:txBody>
                  <a:tcPr/>
                </a:tc>
                <a:tc>
                  <a:txBody>
                    <a:bodyPr/>
                    <a:lstStyle/>
                    <a:p>
                      <a:r>
                        <a:rPr lang="fr-CA"/>
                        <a:t>Descriptions</a:t>
                      </a:r>
                    </a:p>
                  </a:txBody>
                  <a:tcPr/>
                </a:tc>
                <a:extLst>
                  <a:ext uri="{0D108BD9-81ED-4DB2-BD59-A6C34878D82A}">
                    <a16:rowId xmlns:a16="http://schemas.microsoft.com/office/drawing/2014/main" val="1079219783"/>
                  </a:ext>
                </a:extLst>
              </a:tr>
              <a:tr h="783476">
                <a:tc>
                  <a:txBody>
                    <a:bodyPr/>
                    <a:lstStyle/>
                    <a:p>
                      <a:r>
                        <a:rPr lang="fr-CA" b="1"/>
                        <a:t>Repérage</a:t>
                      </a:r>
                    </a:p>
                  </a:txBody>
                  <a:tcPr/>
                </a:tc>
                <a:tc>
                  <a:txBody>
                    <a:bodyPr/>
                    <a:lstStyle/>
                    <a:p>
                      <a:r>
                        <a:rPr lang="fr-CA"/>
                        <a:t>Contacter les personnes sinistrées, leurs proches et la population indirectement touchée; identifier les personnes nécessitant une évaluation en raison de leur vulnérabilité</a:t>
                      </a:r>
                    </a:p>
                  </a:txBody>
                  <a:tcPr/>
                </a:tc>
                <a:extLst>
                  <a:ext uri="{0D108BD9-81ED-4DB2-BD59-A6C34878D82A}">
                    <a16:rowId xmlns:a16="http://schemas.microsoft.com/office/drawing/2014/main" val="1830462615"/>
                  </a:ext>
                </a:extLst>
              </a:tr>
              <a:tr h="1119252">
                <a:tc>
                  <a:txBody>
                    <a:bodyPr/>
                    <a:lstStyle/>
                    <a:p>
                      <a:r>
                        <a:rPr lang="fr-CA" b="1"/>
                        <a:t>Évaluation et suivi psychosocial</a:t>
                      </a:r>
                    </a:p>
                  </a:txBody>
                  <a:tcPr/>
                </a:tc>
                <a:tc>
                  <a:txBody>
                    <a:bodyPr/>
                    <a:lstStyle/>
                    <a:p>
                      <a:r>
                        <a:rPr lang="fr-CA"/>
                        <a:t>Apprécier les impacts psychosociaux et effectuer le suivi requis ou orienter les sinistrés vers la ressource la plus apte à les aider. Inclus les interventions immédiate, transitoire, jours et semaines suivants et phase de rétablissement</a:t>
                      </a:r>
                    </a:p>
                  </a:txBody>
                  <a:tcPr/>
                </a:tc>
                <a:extLst>
                  <a:ext uri="{0D108BD9-81ED-4DB2-BD59-A6C34878D82A}">
                    <a16:rowId xmlns:a16="http://schemas.microsoft.com/office/drawing/2014/main" val="1647746690"/>
                  </a:ext>
                </a:extLst>
              </a:tr>
              <a:tr h="1119252">
                <a:tc>
                  <a:txBody>
                    <a:bodyPr/>
                    <a:lstStyle/>
                    <a:p>
                      <a:r>
                        <a:rPr lang="fr-CA" b="1"/>
                        <a:t>Consultation téléphonique</a:t>
                      </a:r>
                    </a:p>
                  </a:txBody>
                  <a:tcPr/>
                </a:tc>
                <a:tc>
                  <a:txBody>
                    <a:bodyPr/>
                    <a:lstStyle/>
                    <a:p>
                      <a:r>
                        <a:rPr lang="fr-CA"/>
                        <a:t>Offrir un accès téléphonique rapide à une consultation (information, intervention, référence-orientation, avis professionnel et conseils) jusqu’à 24 heures / jour, 7 jours / 7, tout au long du sinistre et de la période de rétablissement</a:t>
                      </a:r>
                    </a:p>
                  </a:txBody>
                  <a:tcPr/>
                </a:tc>
                <a:extLst>
                  <a:ext uri="{0D108BD9-81ED-4DB2-BD59-A6C34878D82A}">
                    <a16:rowId xmlns:a16="http://schemas.microsoft.com/office/drawing/2014/main" val="1098910411"/>
                  </a:ext>
                </a:extLst>
              </a:tr>
              <a:tr h="1119252">
                <a:tc>
                  <a:txBody>
                    <a:bodyPr/>
                    <a:lstStyle/>
                    <a:p>
                      <a:r>
                        <a:rPr lang="fr-CA" b="1"/>
                        <a:t>Rôle-conseil</a:t>
                      </a:r>
                    </a:p>
                  </a:txBody>
                  <a:tcPr/>
                </a:tc>
                <a:tc>
                  <a:txBody>
                    <a:bodyPr/>
                    <a:lstStyle/>
                    <a:p>
                      <a:r>
                        <a:rPr lang="fr-CA"/>
                        <a:t>Conseiller et sensibiliser les ressources de la communauté et les partenaires quant aux impacts sociaux généraux inhérents au sinistre afin que ces impacts soient pris en compte dans leurs décisions et leurs actions</a:t>
                      </a:r>
                    </a:p>
                  </a:txBody>
                  <a:tcPr/>
                </a:tc>
                <a:extLst>
                  <a:ext uri="{0D108BD9-81ED-4DB2-BD59-A6C34878D82A}">
                    <a16:rowId xmlns:a16="http://schemas.microsoft.com/office/drawing/2014/main" val="3943763390"/>
                  </a:ext>
                </a:extLst>
              </a:tr>
            </a:tbl>
          </a:graphicData>
        </a:graphic>
      </p:graphicFrame>
    </p:spTree>
    <p:extLst>
      <p:ext uri="{BB962C8B-B14F-4D97-AF65-F5344CB8AC3E}">
        <p14:creationId xmlns:p14="http://schemas.microsoft.com/office/powerpoint/2010/main" val="38828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A0586-880C-4335-80C7-2B72C22DD69B}"/>
              </a:ext>
            </a:extLst>
          </p:cNvPr>
          <p:cNvSpPr>
            <a:spLocks noGrp="1"/>
          </p:cNvSpPr>
          <p:nvPr>
            <p:ph type="title"/>
          </p:nvPr>
        </p:nvSpPr>
        <p:spPr/>
        <p:txBody>
          <a:bodyPr>
            <a:normAutofit fontScale="90000"/>
          </a:bodyPr>
          <a:lstStyle/>
          <a:p>
            <a:r>
              <a:rPr lang="fr-CA">
                <a:solidFill>
                  <a:srgbClr val="C00000"/>
                </a:solidFill>
              </a:rPr>
              <a:t>Tâches reliées aux activités du volet soins et services sociaux particuliers</a:t>
            </a:r>
          </a:p>
        </p:txBody>
      </p:sp>
      <p:graphicFrame>
        <p:nvGraphicFramePr>
          <p:cNvPr id="4" name="Tableau 3">
            <a:extLst>
              <a:ext uri="{FF2B5EF4-FFF2-40B4-BE49-F238E27FC236}">
                <a16:creationId xmlns:a16="http://schemas.microsoft.com/office/drawing/2014/main" id="{475C8767-7A4C-49DD-8FBA-196B5C24519A}"/>
              </a:ext>
            </a:extLst>
          </p:cNvPr>
          <p:cNvGraphicFramePr>
            <a:graphicFrameLocks noGrp="1"/>
          </p:cNvGraphicFramePr>
          <p:nvPr>
            <p:extLst>
              <p:ext uri="{D42A27DB-BD31-4B8C-83A1-F6EECF244321}">
                <p14:modId xmlns:p14="http://schemas.microsoft.com/office/powerpoint/2010/main" val="3391547395"/>
              </p:ext>
            </p:extLst>
          </p:nvPr>
        </p:nvGraphicFramePr>
        <p:xfrm>
          <a:off x="162046" y="1992881"/>
          <a:ext cx="11829325" cy="3944932"/>
        </p:xfrm>
        <a:graphic>
          <a:graphicData uri="http://schemas.openxmlformats.org/drawingml/2006/table">
            <a:tbl>
              <a:tblPr firstRow="1" bandRow="1">
                <a:tableStyleId>{5C22544A-7EE6-4342-B048-85BDC9FD1C3A}</a:tableStyleId>
              </a:tblPr>
              <a:tblGrid>
                <a:gridCol w="1425458">
                  <a:extLst>
                    <a:ext uri="{9D8B030D-6E8A-4147-A177-3AD203B41FA5}">
                      <a16:colId xmlns:a16="http://schemas.microsoft.com/office/drawing/2014/main" val="1799312037"/>
                    </a:ext>
                  </a:extLst>
                </a:gridCol>
                <a:gridCol w="10403867">
                  <a:extLst>
                    <a:ext uri="{9D8B030D-6E8A-4147-A177-3AD203B41FA5}">
                      <a16:colId xmlns:a16="http://schemas.microsoft.com/office/drawing/2014/main" val="1262473978"/>
                    </a:ext>
                  </a:extLst>
                </a:gridCol>
              </a:tblGrid>
              <a:tr h="389689">
                <a:tc>
                  <a:txBody>
                    <a:bodyPr/>
                    <a:lstStyle/>
                    <a:p>
                      <a:r>
                        <a:rPr lang="fr-CA"/>
                        <a:t>Activités</a:t>
                      </a:r>
                    </a:p>
                  </a:txBody>
                  <a:tcPr/>
                </a:tc>
                <a:tc>
                  <a:txBody>
                    <a:bodyPr/>
                    <a:lstStyle/>
                    <a:p>
                      <a:r>
                        <a:rPr lang="fr-CA"/>
                        <a:t>Descriptions</a:t>
                      </a:r>
                    </a:p>
                  </a:txBody>
                  <a:tcPr/>
                </a:tc>
                <a:extLst>
                  <a:ext uri="{0D108BD9-81ED-4DB2-BD59-A6C34878D82A}">
                    <a16:rowId xmlns:a16="http://schemas.microsoft.com/office/drawing/2014/main" val="1564806411"/>
                  </a:ext>
                </a:extLst>
              </a:tr>
              <a:tr h="3555243">
                <a:tc>
                  <a:txBody>
                    <a:bodyPr/>
                    <a:lstStyle/>
                    <a:p>
                      <a:r>
                        <a:rPr lang="fr-CA" b="1"/>
                        <a:t>Prise en charge</a:t>
                      </a:r>
                    </a:p>
                  </a:txBody>
                  <a:tcPr/>
                </a:tc>
                <a:tc>
                  <a:txBody>
                    <a:bodyPr/>
                    <a:lstStyle/>
                    <a:p>
                      <a:r>
                        <a:rPr lang="fr-CA"/>
                        <a:t>Assurer la prise en charge des sinistrés dont l’évaluation de la condition démontre qu’ils nécessitent des services de santé ou des services sociaux, qui ne leur permettent pas d’être accueillis dans un centre de services aux sinistrés et pour qui les incidences du sinistre ne permettent pas d’être maintenus dans le milieu.</a:t>
                      </a:r>
                    </a:p>
                    <a:p>
                      <a:endParaRPr lang="fr-CA"/>
                    </a:p>
                    <a:p>
                      <a:r>
                        <a:rPr lang="fr-CA" b="1"/>
                        <a:t>Soutiens possibles d’autres missions:</a:t>
                      </a:r>
                    </a:p>
                    <a:p>
                      <a:pPr marL="285750" indent="-285750">
                        <a:buFont typeface="Arial" panose="020B0604020202020204" pitchFamily="34" charset="0"/>
                        <a:buChar char="•"/>
                      </a:pPr>
                      <a:r>
                        <a:rPr lang="fr-CA" b="1"/>
                        <a:t>Aide financière</a:t>
                      </a:r>
                      <a:r>
                        <a:rPr lang="fr-CA"/>
                        <a:t>; </a:t>
                      </a:r>
                      <a:r>
                        <a:rPr lang="fr-CA" b="1"/>
                        <a:t>Évacuation massive, réintégration et sécurité</a:t>
                      </a:r>
                      <a:r>
                        <a:rPr lang="fr-CA"/>
                        <a:t>; </a:t>
                      </a:r>
                      <a:r>
                        <a:rPr lang="fr-CA" b="1"/>
                        <a:t>Habitation</a:t>
                      </a:r>
                      <a:r>
                        <a:rPr lang="fr-CA"/>
                        <a:t>: effectuer du repérage, de la référence et de la transmission d’informations</a:t>
                      </a:r>
                    </a:p>
                    <a:p>
                      <a:pPr marL="285750" indent="-285750">
                        <a:buFont typeface="Arial" panose="020B0604020202020204" pitchFamily="34" charset="0"/>
                        <a:buChar char="•"/>
                      </a:pPr>
                      <a:r>
                        <a:rPr lang="fr-CA" b="1"/>
                        <a:t>Transport</a:t>
                      </a:r>
                      <a:r>
                        <a:rPr lang="fr-CA"/>
                        <a:t>: mobiliser, de façon complémentaire, des moyens de transport pour répondre aux besoins de déplacement par voies terrestres, maritimes et aériennes, fournir l’information sur l’état des systèmes de transport des personnes et des marchandises, entretenir, remettre en état ou mettre en place les infrastructures nécessaires et, enfin, fournir ses ressources et son expertise.</a:t>
                      </a:r>
                    </a:p>
                  </a:txBody>
                  <a:tcPr/>
                </a:tc>
                <a:extLst>
                  <a:ext uri="{0D108BD9-81ED-4DB2-BD59-A6C34878D82A}">
                    <a16:rowId xmlns:a16="http://schemas.microsoft.com/office/drawing/2014/main" val="3484658037"/>
                  </a:ext>
                </a:extLst>
              </a:tr>
            </a:tbl>
          </a:graphicData>
        </a:graphic>
      </p:graphicFrame>
    </p:spTree>
    <p:extLst>
      <p:ext uri="{BB962C8B-B14F-4D97-AF65-F5344CB8AC3E}">
        <p14:creationId xmlns:p14="http://schemas.microsoft.com/office/powerpoint/2010/main" val="403918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D1DDE-AAAD-47BC-81FF-5D5DC7464E25}"/>
              </a:ext>
            </a:extLst>
          </p:cNvPr>
          <p:cNvSpPr>
            <a:spLocks noGrp="1"/>
          </p:cNvSpPr>
          <p:nvPr>
            <p:ph type="title"/>
          </p:nvPr>
        </p:nvSpPr>
        <p:spPr/>
        <p:txBody>
          <a:bodyPr>
            <a:normAutofit fontScale="90000"/>
          </a:bodyPr>
          <a:lstStyle/>
          <a:p>
            <a:r>
              <a:rPr lang="fr-CA">
                <a:solidFill>
                  <a:srgbClr val="C00000"/>
                </a:solidFill>
              </a:rPr>
              <a:t>Formation sur l’intervention psychosociale en contexte de sécurité civile</a:t>
            </a:r>
          </a:p>
        </p:txBody>
      </p:sp>
      <p:sp>
        <p:nvSpPr>
          <p:cNvPr id="3" name="Espace réservé du contenu 2">
            <a:extLst>
              <a:ext uri="{FF2B5EF4-FFF2-40B4-BE49-F238E27FC236}">
                <a16:creationId xmlns:a16="http://schemas.microsoft.com/office/drawing/2014/main" id="{37EF843D-60B6-4F52-A662-B4AC9453917C}"/>
              </a:ext>
            </a:extLst>
          </p:cNvPr>
          <p:cNvSpPr>
            <a:spLocks noGrp="1"/>
          </p:cNvSpPr>
          <p:nvPr>
            <p:ph idx="1"/>
          </p:nvPr>
        </p:nvSpPr>
        <p:spPr>
          <a:xfrm>
            <a:off x="948369" y="2180484"/>
            <a:ext cx="10515600" cy="3911007"/>
          </a:xfrm>
        </p:spPr>
        <p:txBody>
          <a:bodyPr vert="horz" lIns="91440" tIns="45720" rIns="91440" bIns="45720" rtlCol="0" anchor="t">
            <a:normAutofit/>
          </a:bodyPr>
          <a:lstStyle/>
          <a:p>
            <a:pPr>
              <a:buClr>
                <a:srgbClr val="C00000"/>
              </a:buClr>
            </a:pPr>
            <a:r>
              <a:rPr lang="fr-CA" sz="2400"/>
              <a:t>Cahier des participants – Module en salle</a:t>
            </a:r>
          </a:p>
          <a:p>
            <a:pPr>
              <a:buClr>
                <a:srgbClr val="C00000"/>
              </a:buClr>
            </a:pPr>
            <a:r>
              <a:rPr lang="fr-CA" sz="2400"/>
              <a:t>Cahier des participants – Module en ligne</a:t>
            </a:r>
          </a:p>
          <a:p>
            <a:pPr>
              <a:buClr>
                <a:srgbClr val="C00000"/>
              </a:buClr>
            </a:pPr>
            <a:r>
              <a:rPr lang="fr-CA" sz="2400"/>
              <a:t>Cahier des outils</a:t>
            </a:r>
          </a:p>
          <a:p>
            <a:pPr>
              <a:buClr>
                <a:srgbClr val="C00000"/>
              </a:buClr>
            </a:pPr>
            <a:r>
              <a:rPr lang="fr-CA" sz="2400"/>
              <a:t>Guide d’évaluation et planification des services psychosociaux en contexte de sécurité civile</a:t>
            </a:r>
          </a:p>
          <a:p>
            <a:pPr>
              <a:buClr>
                <a:srgbClr val="C00000"/>
              </a:buClr>
            </a:pPr>
            <a:r>
              <a:rPr lang="fr-CA" sz="2400"/>
              <a:t>Nombre de personnes formées: 75 intervenants</a:t>
            </a:r>
            <a:endParaRPr lang="fr-CA" sz="2400">
              <a:cs typeface="Arial"/>
            </a:endParaRPr>
          </a:p>
          <a:p>
            <a:pPr>
              <a:buClr>
                <a:srgbClr val="C00000"/>
              </a:buClr>
            </a:pPr>
            <a:r>
              <a:rPr lang="fr-CA" sz="2400" b="1"/>
              <a:t>Multidisciplinarité</a:t>
            </a:r>
            <a:r>
              <a:rPr lang="fr-CA" sz="2400"/>
              <a:t> des intervenants provenant de différentes directions </a:t>
            </a:r>
            <a:endParaRPr lang="fr-CA" sz="2400">
              <a:cs typeface="Arial"/>
            </a:endParaRPr>
          </a:p>
        </p:txBody>
      </p:sp>
    </p:spTree>
    <p:extLst>
      <p:ext uri="{BB962C8B-B14F-4D97-AF65-F5344CB8AC3E}">
        <p14:creationId xmlns:p14="http://schemas.microsoft.com/office/powerpoint/2010/main" val="20022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BB709C-633E-44DD-A1B8-BF94B3FC083B}"/>
              </a:ext>
            </a:extLst>
          </p:cNvPr>
          <p:cNvSpPr>
            <a:spLocks noGrp="1"/>
          </p:cNvSpPr>
          <p:nvPr>
            <p:ph type="title"/>
          </p:nvPr>
        </p:nvSpPr>
        <p:spPr>
          <a:xfrm>
            <a:off x="1770927" y="365125"/>
            <a:ext cx="9582873" cy="1095920"/>
          </a:xfrm>
        </p:spPr>
        <p:txBody>
          <a:bodyPr>
            <a:normAutofit/>
          </a:bodyPr>
          <a:lstStyle/>
          <a:p>
            <a:r>
              <a:rPr lang="fr-CA" b="1">
                <a:solidFill>
                  <a:srgbClr val="C00000"/>
                </a:solidFill>
                <a:ea typeface="Times New Roman" panose="02020603050405020304" pitchFamily="18" charset="0"/>
                <a:cs typeface="Times New Roman" panose="02020603050405020304" pitchFamily="18" charset="0"/>
              </a:rPr>
              <a:t>Liste des outils utilisés</a:t>
            </a:r>
            <a:endParaRPr lang="fr-CA">
              <a:solidFill>
                <a:srgbClr val="C00000"/>
              </a:solidFill>
            </a:endParaRPr>
          </a:p>
        </p:txBody>
      </p:sp>
      <p:sp>
        <p:nvSpPr>
          <p:cNvPr id="5" name="Espace réservé du contenu 4">
            <a:extLst>
              <a:ext uri="{FF2B5EF4-FFF2-40B4-BE49-F238E27FC236}">
                <a16:creationId xmlns:a16="http://schemas.microsoft.com/office/drawing/2014/main" id="{5791EF60-707B-4CE1-9848-FEC6D77CC8CB}"/>
              </a:ext>
            </a:extLst>
          </p:cNvPr>
          <p:cNvSpPr>
            <a:spLocks noGrp="1"/>
          </p:cNvSpPr>
          <p:nvPr>
            <p:ph sz="half" idx="1"/>
          </p:nvPr>
        </p:nvSpPr>
        <p:spPr>
          <a:xfrm>
            <a:off x="841332" y="1455950"/>
            <a:ext cx="5557380" cy="4480201"/>
          </a:xfrm>
          <a:prstGeom prst="rect">
            <a:avLst/>
          </a:prstGeom>
        </p:spPr>
        <p:txBody>
          <a:bodyPr vert="horz" wrap="square" lIns="91440" tIns="45720" rIns="91440" bIns="45720" rtlCol="0" anchor="t">
            <a:spAutoFit/>
          </a:bodyPr>
          <a:lstStyle/>
          <a:p>
            <a:pPr marL="342900" lvl="0" indent="-342900">
              <a:spcAft>
                <a:spcPts val="0"/>
              </a:spcAft>
              <a:buClr>
                <a:srgbClr val="C00000"/>
              </a:buClr>
              <a:buSzPct val="100000"/>
              <a:buFont typeface="+mj-lt"/>
              <a:buAutoNum type="arabicPeriod"/>
            </a:pPr>
            <a:r>
              <a:rPr lang="fr-CA" sz="1800" dirty="0">
                <a:ea typeface="Times New Roman" panose="02020603050405020304" pitchFamily="18" charset="0"/>
                <a:cs typeface="Times New Roman"/>
              </a:rPr>
              <a:t>Aide-mémoire terrain (pliable)</a:t>
            </a:r>
          </a:p>
          <a:p>
            <a:pPr marL="342900" lvl="0" indent="-342900">
              <a:spcAft>
                <a:spcPts val="0"/>
              </a:spcAft>
              <a:buClr>
                <a:srgbClr val="C00000"/>
              </a:buClr>
              <a:buSzPct val="100000"/>
              <a:buFont typeface="+mj-lt"/>
              <a:buAutoNum type="arabicPeriod"/>
            </a:pPr>
            <a:r>
              <a:rPr lang="fr-CA" sz="1800" dirty="0">
                <a:ea typeface="Times New Roman" panose="02020603050405020304" pitchFamily="18" charset="0"/>
                <a:cs typeface="Times New Roman"/>
              </a:rPr>
              <a:t>Journal de bord des interventions</a:t>
            </a:r>
            <a:endParaRPr lang="fr-CA" sz="1800" dirty="0">
              <a:solidFill>
                <a:srgbClr val="C00000"/>
              </a:solidFill>
              <a:ea typeface="Times New Roman" panose="02020603050405020304" pitchFamily="18" charset="0"/>
              <a:cs typeface="Times New Roman"/>
            </a:endParaRPr>
          </a:p>
          <a:p>
            <a:pPr marL="342900" lvl="0" indent="-342900">
              <a:spcAft>
                <a:spcPts val="0"/>
              </a:spcAft>
              <a:buClr>
                <a:srgbClr val="C00000"/>
              </a:buClr>
              <a:buSzPct val="100000"/>
              <a:buFont typeface="+mj-lt"/>
              <a:buAutoNum type="arabicPeriod"/>
            </a:pPr>
            <a:r>
              <a:rPr lang="fr-CA" sz="1800" dirty="0">
                <a:ea typeface="Times New Roman" panose="02020603050405020304" pitchFamily="18" charset="0"/>
                <a:cs typeface="Times New Roman"/>
              </a:rPr>
              <a:t>Guide sur les étapes d’une relance psychosociale</a:t>
            </a:r>
          </a:p>
          <a:p>
            <a:pPr marL="342900" lvl="0" indent="-342900">
              <a:spcAft>
                <a:spcPts val="0"/>
              </a:spcAft>
              <a:buClr>
                <a:srgbClr val="C00000"/>
              </a:buClr>
              <a:buSzPct val="100000"/>
              <a:buFont typeface="+mj-lt"/>
              <a:buAutoNum type="arabicPeriod"/>
            </a:pPr>
            <a:r>
              <a:rPr lang="fr-CA" sz="1800" dirty="0">
                <a:ea typeface="Times New Roman" panose="02020603050405020304" pitchFamily="18" charset="0"/>
                <a:cs typeface="Times New Roman"/>
              </a:rPr>
              <a:t>Outil de prise de note de l’intervenant psychosocial pour l’IPI</a:t>
            </a:r>
          </a:p>
          <a:p>
            <a:pPr marL="342900" lvl="0" indent="-342900">
              <a:spcAft>
                <a:spcPts val="0"/>
              </a:spcAft>
              <a:buClr>
                <a:srgbClr val="C00000"/>
              </a:buClr>
              <a:buSzPct val="100000"/>
              <a:buFont typeface="+mj-lt"/>
              <a:buAutoNum type="arabicPeriod"/>
            </a:pPr>
            <a:r>
              <a:rPr lang="fr-CA" sz="1800" dirty="0">
                <a:ea typeface="Times New Roman" panose="02020603050405020304" pitchFamily="18" charset="0"/>
                <a:cs typeface="Times New Roman"/>
              </a:rPr>
              <a:t>Document d’information « Faire face aux médias »</a:t>
            </a:r>
          </a:p>
          <a:p>
            <a:pPr marL="342900" indent="-342900">
              <a:buClr>
                <a:srgbClr val="C00000"/>
              </a:buClr>
              <a:buSzPct val="100000"/>
              <a:buFont typeface="+mj-lt"/>
              <a:buAutoNum type="arabicPeriod" startAt="6"/>
            </a:pPr>
            <a:r>
              <a:rPr lang="fr-CA" sz="1800" dirty="0">
                <a:latin typeface="Arial"/>
                <a:ea typeface="Times New Roman" panose="02020603050405020304" pitchFamily="18" charset="0"/>
                <a:cs typeface="Times New Roman"/>
              </a:rPr>
              <a:t>Fiches psychosociales sur les réactions fréquemment observées lors de sinistres à l’intention des personnes sinistrées, de leurs proches et des intervenants du MSSS</a:t>
            </a:r>
          </a:p>
          <a:p>
            <a:pPr marL="342900" indent="-342900">
              <a:buClr>
                <a:srgbClr val="C00000"/>
              </a:buClr>
              <a:buSzPct val="100000"/>
              <a:buAutoNum type="arabicPeriod" startAt="6"/>
            </a:pPr>
            <a:r>
              <a:rPr lang="fr-CA" sz="1800" dirty="0">
                <a:latin typeface="Arial"/>
                <a:ea typeface="Times New Roman" panose="02020603050405020304" pitchFamily="18" charset="0"/>
                <a:cs typeface="Arial"/>
              </a:rPr>
              <a:t>Outil d’information: Comment faites-vous face au stress dans votre vie?</a:t>
            </a:r>
            <a:endParaRPr lang="fr-CA" sz="1800" dirty="0">
              <a:latin typeface="Arial"/>
              <a:ea typeface="Times New Roman" panose="02020603050405020304" pitchFamily="18" charset="0"/>
              <a:cs typeface="Times New Roman"/>
            </a:endParaRPr>
          </a:p>
          <a:p>
            <a:pPr marL="342900" indent="-342900">
              <a:buClr>
                <a:srgbClr val="C00000"/>
              </a:buClr>
              <a:buSzPct val="100000"/>
              <a:buAutoNum type="arabicPeriod" startAt="6"/>
            </a:pPr>
            <a:r>
              <a:rPr lang="fr-CA" sz="1800" dirty="0">
                <a:latin typeface="Arial"/>
                <a:ea typeface="Times New Roman" panose="02020603050405020304" pitchFamily="18" charset="0"/>
                <a:cs typeface="Arial"/>
              </a:rPr>
              <a:t>Échelle révisée d’impact de l’événement (IES-R)</a:t>
            </a:r>
          </a:p>
        </p:txBody>
      </p:sp>
      <p:sp>
        <p:nvSpPr>
          <p:cNvPr id="6" name="Espace réservé du contenu 5">
            <a:extLst>
              <a:ext uri="{FF2B5EF4-FFF2-40B4-BE49-F238E27FC236}">
                <a16:creationId xmlns:a16="http://schemas.microsoft.com/office/drawing/2014/main" id="{D6C3C37B-72C4-47E1-B013-587F2C72D62D}"/>
              </a:ext>
            </a:extLst>
          </p:cNvPr>
          <p:cNvSpPr>
            <a:spLocks noGrp="1"/>
          </p:cNvSpPr>
          <p:nvPr>
            <p:ph sz="half" idx="2"/>
          </p:nvPr>
        </p:nvSpPr>
        <p:spPr>
          <a:xfrm>
            <a:off x="6299116" y="1502371"/>
            <a:ext cx="5181600" cy="3354765"/>
          </a:xfrm>
          <a:prstGeom prst="rect">
            <a:avLst/>
          </a:prstGeom>
        </p:spPr>
        <p:txBody>
          <a:bodyPr vert="horz" lIns="91440" tIns="45720" rIns="91440" bIns="45720" rtlCol="0" anchor="t">
            <a:spAutoFit/>
          </a:bodyPr>
          <a:lstStyle/>
          <a:p>
            <a:pPr marL="342900" lvl="0" indent="-342900">
              <a:spcAft>
                <a:spcPts val="0"/>
              </a:spcAft>
              <a:buClr>
                <a:srgbClr val="C00000"/>
              </a:buClr>
              <a:buSzPct val="100000"/>
              <a:buAutoNum type="arabicPeriod" startAt="9"/>
            </a:pPr>
            <a:r>
              <a:rPr lang="fr-CA" sz="1800" dirty="0">
                <a:latin typeface="Arial"/>
                <a:ea typeface="Times New Roman" panose="02020603050405020304" pitchFamily="18" charset="0"/>
                <a:cs typeface="Times New Roman"/>
              </a:rPr>
              <a:t>Mesure de stress psychologique (MSP-9)</a:t>
            </a:r>
            <a:endParaRPr lang="fr-CA" dirty="0">
              <a:cs typeface="Arial"/>
            </a:endParaRPr>
          </a:p>
          <a:p>
            <a:pPr marL="342900" lvl="0" indent="-342900">
              <a:spcAft>
                <a:spcPts val="0"/>
              </a:spcAft>
              <a:buClr>
                <a:srgbClr val="C00000"/>
              </a:buClr>
              <a:buSzPct val="100000"/>
              <a:buFont typeface="+mj-lt"/>
              <a:buAutoNum type="arabicPeriod" startAt="9"/>
            </a:pPr>
            <a:r>
              <a:rPr lang="fr-CA" sz="1800" dirty="0">
                <a:latin typeface="Arial"/>
                <a:ea typeface="Times New Roman" panose="02020603050405020304" pitchFamily="18" charset="0"/>
                <a:cs typeface="Times New Roman"/>
              </a:rPr>
              <a:t>Questionnaire d’évaluation des impacts psychosociaux chez une personne sinistrée</a:t>
            </a:r>
          </a:p>
          <a:p>
            <a:pPr marL="342900" lvl="0" indent="-342900">
              <a:spcAft>
                <a:spcPts val="0"/>
              </a:spcAft>
              <a:buClr>
                <a:srgbClr val="C00000"/>
              </a:buClr>
              <a:buSzPct val="100000"/>
              <a:buFont typeface="+mj-lt"/>
              <a:buAutoNum type="arabicPeriod" startAt="9"/>
            </a:pPr>
            <a:r>
              <a:rPr lang="fr-CA" sz="1800" dirty="0">
                <a:latin typeface="Arial"/>
                <a:ea typeface="Times New Roman" panose="02020603050405020304" pitchFamily="18" charset="0"/>
                <a:cs typeface="Times New Roman"/>
              </a:rPr>
              <a:t>Échelle de détresse psychologie Kessler</a:t>
            </a:r>
          </a:p>
          <a:p>
            <a:pPr marL="342900" lvl="0" indent="-342900">
              <a:spcAft>
                <a:spcPts val="0"/>
              </a:spcAft>
              <a:buClr>
                <a:srgbClr val="C00000"/>
              </a:buClr>
              <a:buSzPct val="100000"/>
              <a:buFont typeface="+mj-lt"/>
              <a:buAutoNum type="arabicPeriod" startAt="9"/>
            </a:pPr>
            <a:r>
              <a:rPr lang="fr-CA" sz="1800" dirty="0">
                <a:latin typeface="Arial"/>
                <a:ea typeface="Times New Roman" panose="02020603050405020304" pitchFamily="18" charset="0"/>
                <a:cs typeface="Times New Roman"/>
              </a:rPr>
              <a:t>Échelle de qualité de vue professionnelle (</a:t>
            </a:r>
            <a:r>
              <a:rPr lang="fr-CA" sz="1800" err="1">
                <a:latin typeface="Arial"/>
                <a:ea typeface="Times New Roman" panose="02020603050405020304" pitchFamily="18" charset="0"/>
                <a:cs typeface="Times New Roman"/>
              </a:rPr>
              <a:t>ProQOL</a:t>
            </a:r>
            <a:r>
              <a:rPr lang="fr-CA" sz="1800" dirty="0">
                <a:latin typeface="Arial"/>
                <a:ea typeface="Times New Roman" panose="02020603050405020304" pitchFamily="18" charset="0"/>
                <a:cs typeface="Times New Roman"/>
              </a:rPr>
              <a:t>)</a:t>
            </a:r>
          </a:p>
          <a:p>
            <a:pPr marL="342900" lvl="0" indent="-342900">
              <a:spcAft>
                <a:spcPts val="0"/>
              </a:spcAft>
              <a:buClr>
                <a:srgbClr val="C00000"/>
              </a:buClr>
              <a:buSzPct val="100000"/>
              <a:buFont typeface="+mj-lt"/>
              <a:buAutoNum type="arabicPeriod" startAt="9"/>
            </a:pPr>
            <a:r>
              <a:rPr lang="fr-CA" sz="1800" dirty="0">
                <a:latin typeface="Arial"/>
                <a:ea typeface="Times New Roman" panose="02020603050405020304" pitchFamily="18" charset="0"/>
                <a:cs typeface="Times New Roman"/>
              </a:rPr>
              <a:t>GAD-7</a:t>
            </a:r>
          </a:p>
          <a:p>
            <a:pPr marL="342900" lvl="0" indent="-342900">
              <a:spcAft>
                <a:spcPts val="0"/>
              </a:spcAft>
              <a:buClr>
                <a:srgbClr val="C00000"/>
              </a:buClr>
              <a:buSzPct val="100000"/>
              <a:buFont typeface="+mj-lt"/>
              <a:buAutoNum type="arabicPeriod" startAt="9"/>
            </a:pPr>
            <a:r>
              <a:rPr lang="fr-CA" sz="1800" dirty="0">
                <a:latin typeface="Arial"/>
                <a:ea typeface="Times New Roman" panose="02020603050405020304" pitchFamily="18" charset="0"/>
                <a:cs typeface="Times New Roman"/>
              </a:rPr>
              <a:t>Guide pour la tenue d’une séance d’information psychosociale (SIP)</a:t>
            </a:r>
          </a:p>
          <a:p>
            <a:pPr marL="342900" lvl="0" indent="-342900">
              <a:spcAft>
                <a:spcPts val="0"/>
              </a:spcAft>
              <a:buClr>
                <a:srgbClr val="C00000"/>
              </a:buClr>
              <a:buSzPct val="100000"/>
              <a:buFont typeface="+mj-lt"/>
              <a:buAutoNum type="arabicPeriod" startAt="9"/>
            </a:pPr>
            <a:r>
              <a:rPr lang="fr-CA" sz="1800" dirty="0">
                <a:latin typeface="Arial"/>
                <a:ea typeface="Times New Roman" panose="02020603050405020304" pitchFamily="18" charset="0"/>
                <a:cs typeface="Times New Roman"/>
              </a:rPr>
              <a:t>Grille d’appréciation des facteurs organisation</a:t>
            </a:r>
          </a:p>
        </p:txBody>
      </p:sp>
    </p:spTree>
    <p:extLst>
      <p:ext uri="{BB962C8B-B14F-4D97-AF65-F5344CB8AC3E}">
        <p14:creationId xmlns:p14="http://schemas.microsoft.com/office/powerpoint/2010/main" val="492230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8640" y="1573926"/>
            <a:ext cx="11012170" cy="2852737"/>
          </a:xfrm>
        </p:spPr>
        <p:txBody>
          <a:bodyPr>
            <a:normAutofit/>
          </a:bodyPr>
          <a:lstStyle/>
          <a:p>
            <a:r>
              <a:rPr lang="fr-CA" sz="4800">
                <a:ea typeface="+mj-lt"/>
                <a:cs typeface="+mj-lt"/>
              </a:rPr>
              <a:t>4. Mesures complémentaires</a:t>
            </a:r>
            <a:endParaRPr lang="fr-FR" sz="4800"/>
          </a:p>
        </p:txBody>
      </p:sp>
    </p:spTree>
    <p:extLst>
      <p:ext uri="{BB962C8B-B14F-4D97-AF65-F5344CB8AC3E}">
        <p14:creationId xmlns:p14="http://schemas.microsoft.com/office/powerpoint/2010/main" val="116631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C377543-1BC3-431D-BFDD-FD1E36B31617}"/>
              </a:ext>
            </a:extLst>
          </p:cNvPr>
          <p:cNvPicPr>
            <a:picLocks noChangeAspect="1"/>
          </p:cNvPicPr>
          <p:nvPr/>
        </p:nvPicPr>
        <p:blipFill>
          <a:blip r:embed="rId3"/>
          <a:stretch>
            <a:fillRect/>
          </a:stretch>
        </p:blipFill>
        <p:spPr>
          <a:xfrm>
            <a:off x="2762733" y="1860275"/>
            <a:ext cx="3333267" cy="4320902"/>
          </a:xfrm>
          <a:prstGeom prst="rect">
            <a:avLst/>
          </a:prstGeom>
        </p:spPr>
      </p:pic>
      <p:sp>
        <p:nvSpPr>
          <p:cNvPr id="2" name="Titre 1">
            <a:extLst>
              <a:ext uri="{FF2B5EF4-FFF2-40B4-BE49-F238E27FC236}">
                <a16:creationId xmlns:a16="http://schemas.microsoft.com/office/drawing/2014/main" id="{42A03D99-CF06-4085-BDD6-079FF0BA08F9}"/>
              </a:ext>
            </a:extLst>
          </p:cNvPr>
          <p:cNvSpPr>
            <a:spLocks noGrp="1"/>
          </p:cNvSpPr>
          <p:nvPr>
            <p:ph type="title"/>
          </p:nvPr>
        </p:nvSpPr>
        <p:spPr/>
        <p:txBody>
          <a:bodyPr/>
          <a:lstStyle/>
          <a:p>
            <a:r>
              <a:rPr lang="fr-CA">
                <a:solidFill>
                  <a:srgbClr val="C00000"/>
                </a:solidFill>
              </a:rPr>
              <a:t>Soutien aux intervenants</a:t>
            </a:r>
          </a:p>
        </p:txBody>
      </p:sp>
      <p:sp>
        <p:nvSpPr>
          <p:cNvPr id="3" name="Espace réservé du contenu 2">
            <a:extLst>
              <a:ext uri="{FF2B5EF4-FFF2-40B4-BE49-F238E27FC236}">
                <a16:creationId xmlns:a16="http://schemas.microsoft.com/office/drawing/2014/main" id="{207CAF4C-CC22-4C07-BEAF-327CC3121754}"/>
              </a:ext>
            </a:extLst>
          </p:cNvPr>
          <p:cNvSpPr>
            <a:spLocks noGrp="1"/>
          </p:cNvSpPr>
          <p:nvPr>
            <p:ph idx="1"/>
          </p:nvPr>
        </p:nvSpPr>
        <p:spPr>
          <a:xfrm>
            <a:off x="8066617" y="2504809"/>
            <a:ext cx="3566160" cy="2707271"/>
          </a:xfrm>
        </p:spPr>
        <p:txBody>
          <a:bodyPr>
            <a:normAutofit/>
          </a:bodyPr>
          <a:lstStyle/>
          <a:p>
            <a:r>
              <a:rPr lang="fr-CA" sz="2000"/>
              <a:t>Services des premiers soins psychologiques (PSP) offerts aux employés et aux gestionnaires</a:t>
            </a:r>
          </a:p>
          <a:p>
            <a:r>
              <a:rPr lang="fr-CA" sz="2000"/>
              <a:t>Programme d’aide aux employés et à la famille (PAEF)</a:t>
            </a:r>
          </a:p>
        </p:txBody>
      </p:sp>
      <p:pic>
        <p:nvPicPr>
          <p:cNvPr id="5" name="Image 4">
            <a:extLst>
              <a:ext uri="{FF2B5EF4-FFF2-40B4-BE49-F238E27FC236}">
                <a16:creationId xmlns:a16="http://schemas.microsoft.com/office/drawing/2014/main" id="{977076BC-89A1-436D-901B-CFB9DB0BB0E6}"/>
              </a:ext>
            </a:extLst>
          </p:cNvPr>
          <p:cNvPicPr>
            <a:picLocks noChangeAspect="1"/>
          </p:cNvPicPr>
          <p:nvPr/>
        </p:nvPicPr>
        <p:blipFill>
          <a:blip r:embed="rId4"/>
          <a:stretch>
            <a:fillRect/>
          </a:stretch>
        </p:blipFill>
        <p:spPr>
          <a:xfrm>
            <a:off x="850168" y="1312312"/>
            <a:ext cx="7086964" cy="5416828"/>
          </a:xfrm>
          <a:prstGeom prst="rect">
            <a:avLst/>
          </a:prstGeom>
        </p:spPr>
      </p:pic>
    </p:spTree>
    <p:extLst>
      <p:ext uri="{BB962C8B-B14F-4D97-AF65-F5344CB8AC3E}">
        <p14:creationId xmlns:p14="http://schemas.microsoft.com/office/powerpoint/2010/main" val="1729866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05CA07-B089-97BA-DF95-2778BEAA4E9A}"/>
              </a:ext>
            </a:extLst>
          </p:cNvPr>
          <p:cNvSpPr>
            <a:spLocks noGrp="1"/>
          </p:cNvSpPr>
          <p:nvPr>
            <p:ph type="title"/>
          </p:nvPr>
        </p:nvSpPr>
        <p:spPr/>
        <p:txBody>
          <a:bodyPr/>
          <a:lstStyle/>
          <a:p>
            <a:r>
              <a:rPr lang="fr-FR">
                <a:solidFill>
                  <a:srgbClr val="C00000"/>
                </a:solidFill>
              </a:rPr>
              <a:t>Des interventions récentes...</a:t>
            </a:r>
          </a:p>
        </p:txBody>
      </p:sp>
      <p:sp>
        <p:nvSpPr>
          <p:cNvPr id="3" name="Espace réservé du contenu 2">
            <a:extLst>
              <a:ext uri="{FF2B5EF4-FFF2-40B4-BE49-F238E27FC236}">
                <a16:creationId xmlns:a16="http://schemas.microsoft.com/office/drawing/2014/main" id="{94E86075-4E38-D605-F01B-86D449E57713}"/>
              </a:ext>
            </a:extLst>
          </p:cNvPr>
          <p:cNvSpPr>
            <a:spLocks noGrp="1"/>
          </p:cNvSpPr>
          <p:nvPr>
            <p:ph sz="half" idx="1"/>
          </p:nvPr>
        </p:nvSpPr>
        <p:spPr>
          <a:xfrm>
            <a:off x="838200" y="1825625"/>
            <a:ext cx="10816855" cy="4168064"/>
          </a:xfrm>
        </p:spPr>
        <p:txBody>
          <a:bodyPr vert="horz" lIns="91440" tIns="45720" rIns="91440" bIns="45720" rtlCol="0" anchor="t">
            <a:normAutofit/>
          </a:bodyPr>
          <a:lstStyle/>
          <a:p>
            <a:r>
              <a:rPr lang="fr-FR">
                <a:cs typeface="Arial"/>
              </a:rPr>
              <a:t>Verglas – Hiver 2023</a:t>
            </a:r>
          </a:p>
          <a:p>
            <a:endParaRPr lang="fr-FR">
              <a:cs typeface="Arial"/>
            </a:endParaRPr>
          </a:p>
          <a:p>
            <a:pPr marL="0" indent="0">
              <a:buNone/>
            </a:pPr>
            <a:endParaRPr lang="fr-FR">
              <a:cs typeface="Arial"/>
            </a:endParaRPr>
          </a:p>
          <a:p>
            <a:pPr marL="0" indent="0">
              <a:buNone/>
            </a:pPr>
            <a:r>
              <a:rPr lang="fr-FR" b="1">
                <a:cs typeface="Arial"/>
              </a:rPr>
              <a:t>Exemples d’événements au cours desquels nos équipes auraient pu intervenir</a:t>
            </a:r>
          </a:p>
          <a:p>
            <a:r>
              <a:rPr lang="fr-FR">
                <a:cs typeface="Arial"/>
              </a:rPr>
              <a:t>Laval</a:t>
            </a:r>
          </a:p>
          <a:p>
            <a:r>
              <a:rPr lang="fr-FR">
                <a:cs typeface="Arial"/>
              </a:rPr>
              <a:t>Amqui</a:t>
            </a:r>
          </a:p>
        </p:txBody>
      </p:sp>
    </p:spTree>
    <p:extLst>
      <p:ext uri="{BB962C8B-B14F-4D97-AF65-F5344CB8AC3E}">
        <p14:creationId xmlns:p14="http://schemas.microsoft.com/office/powerpoint/2010/main" val="352217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a:t>Merci !</a:t>
            </a:r>
            <a:br>
              <a:rPr lang="fr-FR" sz="4800"/>
            </a:br>
            <a:br>
              <a:rPr lang="fr-FR" sz="4800"/>
            </a:br>
            <a:r>
              <a:rPr lang="fr-FR" sz="4800"/>
              <a:t>5. Période d’échanges</a:t>
            </a:r>
          </a:p>
        </p:txBody>
      </p:sp>
    </p:spTree>
    <p:extLst>
      <p:ext uri="{BB962C8B-B14F-4D97-AF65-F5344CB8AC3E}">
        <p14:creationId xmlns:p14="http://schemas.microsoft.com/office/powerpoint/2010/main" val="69238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66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600">
                <a:solidFill>
                  <a:srgbClr val="C00000"/>
                </a:solidFill>
              </a:rPr>
              <a:t>Plan de la présentation </a:t>
            </a:r>
          </a:p>
        </p:txBody>
      </p:sp>
      <p:graphicFrame>
        <p:nvGraphicFramePr>
          <p:cNvPr id="4" name="Tableau 3"/>
          <p:cNvGraphicFramePr/>
          <p:nvPr>
            <p:custDataLst>
              <p:tags r:id="rId1"/>
            </p:custDataLst>
            <p:extLst>
              <p:ext uri="{D42A27DB-BD31-4B8C-83A1-F6EECF244321}">
                <p14:modId xmlns:p14="http://schemas.microsoft.com/office/powerpoint/2010/main" val="2692717753"/>
              </p:ext>
            </p:extLst>
          </p:nvPr>
        </p:nvGraphicFramePr>
        <p:xfrm>
          <a:off x="1642704" y="1893042"/>
          <a:ext cx="8640913" cy="3719058"/>
        </p:xfrm>
        <a:graphic>
          <a:graphicData uri="http://schemas.openxmlformats.org/drawingml/2006/table">
            <a:tbl>
              <a:tblPr firstRow="1" bandRow="1"/>
              <a:tblGrid>
                <a:gridCol w="967229">
                  <a:extLst>
                    <a:ext uri="{9D8B030D-6E8A-4147-A177-3AD203B41FA5}">
                      <a16:colId xmlns:a16="http://schemas.microsoft.com/office/drawing/2014/main" val="20000"/>
                    </a:ext>
                  </a:extLst>
                </a:gridCol>
                <a:gridCol w="7673684">
                  <a:extLst>
                    <a:ext uri="{9D8B030D-6E8A-4147-A177-3AD203B41FA5}">
                      <a16:colId xmlns:a16="http://schemas.microsoft.com/office/drawing/2014/main" val="20001"/>
                    </a:ext>
                  </a:extLst>
                </a:gridCol>
              </a:tblGrid>
              <a:tr h="686810">
                <a:tc>
                  <a:txBody>
                    <a:bodyPr/>
                    <a:lstStyle/>
                    <a:p>
                      <a:pPr algn="ctr">
                        <a:defRPr sz="1800" b="0">
                          <a:solidFill>
                            <a:srgbClr val="000000"/>
                          </a:solidFill>
                        </a:defRPr>
                      </a:pPr>
                      <a:r>
                        <a:rPr sz="2800">
                          <a:solidFill>
                            <a:schemeClr val="bg1"/>
                          </a:solidFill>
                          <a:latin typeface="Arial Black"/>
                          <a:ea typeface="Arial Black"/>
                          <a:cs typeface="Arial Black"/>
                          <a:sym typeface="Arial Black"/>
                        </a:rPr>
                        <a:t>1</a:t>
                      </a: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lvl="1" algn="l" defTabSz="914400" rtl="0" eaLnBrk="1" latinLnBrk="0" hangingPunct="1">
                        <a:lnSpc>
                          <a:spcPct val="200000"/>
                        </a:lnSpc>
                        <a:buClr>
                          <a:srgbClr val="81C731"/>
                        </a:buClr>
                        <a:buSzPct val="150000"/>
                      </a:pPr>
                      <a:r>
                        <a:rPr lang="fr-CA" sz="2400" kern="1200">
                          <a:solidFill>
                            <a:srgbClr val="767171"/>
                          </a:solidFill>
                          <a:latin typeface="+mn-lt"/>
                          <a:ea typeface="+mn-ea"/>
                          <a:cs typeface="+mn-cs"/>
                        </a:rPr>
                        <a:t>Présentation des membres</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648588">
                <a:tc>
                  <a:txBody>
                    <a:bodyPr/>
                    <a:lstStyle/>
                    <a:p>
                      <a:pPr algn="ctr">
                        <a:defRPr sz="1800">
                          <a:solidFill>
                            <a:srgbClr val="000000"/>
                          </a:solidFill>
                        </a:defRPr>
                      </a:pPr>
                      <a:r>
                        <a:rPr lang="fr-CA" sz="2800">
                          <a:solidFill>
                            <a:schemeClr val="bg1"/>
                          </a:solidFill>
                          <a:latin typeface="Arial Black"/>
                          <a:ea typeface="Arial Black"/>
                          <a:cs typeface="Arial Black"/>
                          <a:sym typeface="Arial Black"/>
                        </a:rPr>
                        <a:t>2</a:t>
                      </a:r>
                      <a:endParaRPr sz="280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1" indent="0" algn="l" rtl="0" eaLnBrk="1" fontAlgn="auto" latinLnBrk="0" hangingPunct="1">
                        <a:lnSpc>
                          <a:spcPct val="200000"/>
                        </a:lnSpc>
                        <a:spcBef>
                          <a:spcPts val="0"/>
                        </a:spcBef>
                        <a:spcAft>
                          <a:spcPts val="0"/>
                        </a:spcAft>
                        <a:buClr>
                          <a:srgbClr val="81C731"/>
                        </a:buClr>
                        <a:buSzPct val="150000"/>
                        <a:buFontTx/>
                        <a:buNone/>
                      </a:pPr>
                      <a:r>
                        <a:rPr lang="fr-CA" sz="2400" kern="1200">
                          <a:solidFill>
                            <a:srgbClr val="767171"/>
                          </a:solidFill>
                          <a:latin typeface="+mn-lt"/>
                          <a:ea typeface="+mn-ea"/>
                          <a:cs typeface="+mn-cs"/>
                        </a:rPr>
                        <a:t>Qui sommes-nous? Quel est notre mandat?</a:t>
                      </a:r>
                      <a:endParaRPr lang="fr-FR" sz="2400"/>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6170959"/>
                  </a:ext>
                </a:extLst>
              </a:tr>
              <a:tr h="648588">
                <a:tc>
                  <a:txBody>
                    <a:bodyPr/>
                    <a:lstStyle/>
                    <a:p>
                      <a:pPr algn="ctr">
                        <a:defRPr sz="1800">
                          <a:solidFill>
                            <a:srgbClr val="000000"/>
                          </a:solidFill>
                        </a:defRPr>
                      </a:pPr>
                      <a:r>
                        <a:rPr lang="fr-CA" sz="2800">
                          <a:solidFill>
                            <a:schemeClr val="bg1"/>
                          </a:solidFill>
                          <a:latin typeface="Arial Black"/>
                          <a:ea typeface="Arial Black"/>
                          <a:cs typeface="Arial Black"/>
                          <a:sym typeface="Arial Black"/>
                        </a:rPr>
                        <a:t>3</a:t>
                      </a:r>
                      <a:endParaRPr sz="280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1" indent="0" algn="l" defTabSz="914400" rtl="0" eaLnBrk="1" fontAlgn="auto" latinLnBrk="0" hangingPunct="1">
                        <a:lnSpc>
                          <a:spcPct val="200000"/>
                        </a:lnSpc>
                        <a:spcBef>
                          <a:spcPts val="0"/>
                        </a:spcBef>
                        <a:spcAft>
                          <a:spcPts val="0"/>
                        </a:spcAft>
                        <a:buClr>
                          <a:srgbClr val="81C731"/>
                        </a:buClr>
                        <a:buSzPct val="150000"/>
                        <a:buFontTx/>
                        <a:buNone/>
                        <a:tabLst/>
                        <a:defRPr/>
                      </a:pPr>
                      <a:r>
                        <a:rPr lang="fr-FR" sz="2400">
                          <a:solidFill>
                            <a:schemeClr val="bg1">
                              <a:lumMod val="50000"/>
                            </a:schemeClr>
                          </a:solidFill>
                        </a:rPr>
                        <a:t>Volet psychosocial en contexte de sécurité civile</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20718215"/>
                  </a:ext>
                </a:extLst>
              </a:tr>
              <a:tr h="648588">
                <a:tc>
                  <a:txBody>
                    <a:bodyPr/>
                    <a:lstStyle/>
                    <a:p>
                      <a:pPr algn="ctr">
                        <a:defRPr sz="1800">
                          <a:solidFill>
                            <a:srgbClr val="000000"/>
                          </a:solidFill>
                        </a:defRPr>
                      </a:pPr>
                      <a:r>
                        <a:rPr lang="fr-CA" sz="2800">
                          <a:solidFill>
                            <a:schemeClr val="bg1"/>
                          </a:solidFill>
                          <a:latin typeface="Arial Black"/>
                          <a:ea typeface="Arial Black"/>
                          <a:cs typeface="Arial Black"/>
                          <a:sym typeface="Arial Black"/>
                        </a:rPr>
                        <a:t>4</a:t>
                      </a:r>
                      <a:endParaRPr sz="280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1" indent="0" algn="l" rtl="0" eaLnBrk="1" fontAlgn="auto" latinLnBrk="0" hangingPunct="1">
                        <a:lnSpc>
                          <a:spcPct val="200000"/>
                        </a:lnSpc>
                        <a:spcBef>
                          <a:spcPts val="0"/>
                        </a:spcBef>
                        <a:spcAft>
                          <a:spcPts val="0"/>
                        </a:spcAft>
                        <a:buClr>
                          <a:srgbClr val="81C731"/>
                        </a:buClr>
                        <a:buSzPct val="150000"/>
                        <a:buFontTx/>
                        <a:buNone/>
                      </a:pPr>
                      <a:r>
                        <a:rPr lang="fr-FR" sz="2400">
                          <a:solidFill>
                            <a:schemeClr val="bg1">
                              <a:lumMod val="50000"/>
                            </a:schemeClr>
                          </a:solidFill>
                        </a:rPr>
                        <a:t>Mesures complémentaires</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03705433"/>
                  </a:ext>
                </a:extLst>
              </a:tr>
              <a:tr h="881266">
                <a:tc>
                  <a:txBody>
                    <a:bodyPr/>
                    <a:lstStyle/>
                    <a:p>
                      <a:pPr algn="ctr">
                        <a:defRPr sz="1800">
                          <a:solidFill>
                            <a:srgbClr val="000000"/>
                          </a:solidFill>
                        </a:defRPr>
                      </a:pPr>
                      <a:r>
                        <a:rPr lang="fr-CA" sz="2800">
                          <a:solidFill>
                            <a:schemeClr val="bg1"/>
                          </a:solidFill>
                          <a:latin typeface="Arial Black"/>
                          <a:ea typeface="Arial Black"/>
                          <a:cs typeface="Arial Black"/>
                          <a:sym typeface="Arial Black"/>
                        </a:rPr>
                        <a:t>5</a:t>
                      </a:r>
                      <a:endParaRPr sz="280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marL="0" marR="0" lvl="1" indent="0" algn="l" rtl="0" eaLnBrk="1" fontAlgn="auto" latinLnBrk="0" hangingPunct="1">
                        <a:lnSpc>
                          <a:spcPct val="200000"/>
                        </a:lnSpc>
                        <a:spcBef>
                          <a:spcPts val="0"/>
                        </a:spcBef>
                        <a:spcAft>
                          <a:spcPts val="0"/>
                        </a:spcAft>
                        <a:buClr>
                          <a:srgbClr val="81C731"/>
                        </a:buClr>
                        <a:buSzPct val="150000"/>
                        <a:buFontTx/>
                        <a:buNone/>
                      </a:pPr>
                      <a:r>
                        <a:rPr lang="fr-FR" sz="2400">
                          <a:solidFill>
                            <a:schemeClr val="bg1">
                              <a:lumMod val="50000"/>
                            </a:schemeClr>
                          </a:solidFill>
                        </a:rPr>
                        <a:t>Période d’échanges</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86281792"/>
                  </a:ext>
                </a:extLst>
              </a:tr>
            </a:tbl>
          </a:graphicData>
        </a:graphic>
      </p:graphicFrame>
      <p:pic>
        <p:nvPicPr>
          <p:cNvPr id="5" name="Image 4">
            <a:extLst>
              <a:ext uri="{FF2B5EF4-FFF2-40B4-BE49-F238E27FC236}">
                <a16:creationId xmlns:a16="http://schemas.microsoft.com/office/drawing/2014/main" id="{0FB7CC97-F90E-4A23-ABF0-C8DEB93AF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0041" y="5597461"/>
            <a:ext cx="2644771" cy="1261014"/>
          </a:xfrm>
          <a:prstGeom prst="rect">
            <a:avLst/>
          </a:prstGeom>
        </p:spPr>
      </p:pic>
    </p:spTree>
    <p:extLst>
      <p:ext uri="{BB962C8B-B14F-4D97-AF65-F5344CB8AC3E}">
        <p14:creationId xmlns:p14="http://schemas.microsoft.com/office/powerpoint/2010/main" val="143460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a:ea typeface="+mj-lt"/>
                <a:cs typeface="+mj-lt"/>
              </a:rPr>
              <a:t>1. Présentation des membres</a:t>
            </a:r>
            <a:endParaRPr lang="fr-FR" sz="4800"/>
          </a:p>
        </p:txBody>
      </p:sp>
    </p:spTree>
    <p:extLst>
      <p:ext uri="{BB962C8B-B14F-4D97-AF65-F5344CB8AC3E}">
        <p14:creationId xmlns:p14="http://schemas.microsoft.com/office/powerpoint/2010/main" val="178202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9477EB-4E80-447B-6972-9AC29F7B167D}"/>
              </a:ext>
            </a:extLst>
          </p:cNvPr>
          <p:cNvSpPr>
            <a:spLocks noGrp="1"/>
          </p:cNvSpPr>
          <p:nvPr>
            <p:ph type="title"/>
          </p:nvPr>
        </p:nvSpPr>
        <p:spPr/>
        <p:txBody>
          <a:bodyPr>
            <a:normAutofit/>
          </a:bodyPr>
          <a:lstStyle/>
          <a:p>
            <a:r>
              <a:rPr lang="fr-FR" sz="3600">
                <a:solidFill>
                  <a:srgbClr val="C00000"/>
                </a:solidFill>
              </a:rPr>
              <a:t>Présentation des membres</a:t>
            </a:r>
          </a:p>
        </p:txBody>
      </p:sp>
      <p:sp>
        <p:nvSpPr>
          <p:cNvPr id="3" name="Espace réservé du contenu 2">
            <a:extLst>
              <a:ext uri="{FF2B5EF4-FFF2-40B4-BE49-F238E27FC236}">
                <a16:creationId xmlns:a16="http://schemas.microsoft.com/office/drawing/2014/main" id="{BC56BFE6-0651-A795-D3CF-651E81151FEE}"/>
              </a:ext>
            </a:extLst>
          </p:cNvPr>
          <p:cNvSpPr>
            <a:spLocks noGrp="1"/>
          </p:cNvSpPr>
          <p:nvPr>
            <p:ph idx="1"/>
          </p:nvPr>
        </p:nvSpPr>
        <p:spPr>
          <a:xfrm>
            <a:off x="1094410" y="1981199"/>
            <a:ext cx="10003180" cy="3721497"/>
          </a:xfrm>
        </p:spPr>
        <p:txBody>
          <a:bodyPr vert="horz" lIns="91440" tIns="45720" rIns="91440" bIns="45720" rtlCol="0" anchor="t">
            <a:normAutofit/>
          </a:bodyPr>
          <a:lstStyle/>
          <a:p>
            <a:pPr>
              <a:buClr>
                <a:srgbClr val="C00000"/>
              </a:buClr>
            </a:pPr>
            <a:r>
              <a:rPr lang="fr-FR" sz="2400">
                <a:cs typeface="Arial"/>
              </a:rPr>
              <a:t>Isabelle Lévesque – Coordonnatrice – Sécurité publique et stationnements (DST)</a:t>
            </a:r>
            <a:endParaRPr lang="fr-FR" sz="1600">
              <a:cs typeface="Arial"/>
            </a:endParaRPr>
          </a:p>
          <a:p>
            <a:pPr>
              <a:buClr>
                <a:srgbClr val="C00000"/>
              </a:buClr>
            </a:pPr>
            <a:r>
              <a:rPr lang="fr-FR" sz="2400">
                <a:cs typeface="Arial"/>
              </a:rPr>
              <a:t>Marie-Pier Lehoux- Coordonnatrice </a:t>
            </a:r>
            <a:r>
              <a:rPr lang="fr-FR" sz="2400" err="1">
                <a:cs typeface="Arial"/>
              </a:rPr>
              <a:t>clinico</a:t>
            </a:r>
            <a:r>
              <a:rPr lang="fr-FR" sz="2400">
                <a:cs typeface="Arial"/>
              </a:rPr>
              <a:t>-administrative </a:t>
            </a:r>
            <a:r>
              <a:rPr lang="fr-CA" sz="2400">
                <a:cs typeface="Arial"/>
              </a:rPr>
              <a:t>- Première ligne services généraux, professionnels GMF, suivi des maladies chroniques, GAP-GACO – (DSM)</a:t>
            </a:r>
          </a:p>
          <a:p>
            <a:pPr>
              <a:buClr>
                <a:srgbClr val="C00000"/>
              </a:buClr>
            </a:pPr>
            <a:r>
              <a:rPr lang="fr-FR" sz="2400" err="1">
                <a:cs typeface="Arial"/>
              </a:rPr>
              <a:t>Rachelle</a:t>
            </a:r>
            <a:r>
              <a:rPr lang="fr-FR" sz="2400">
                <a:cs typeface="Arial"/>
              </a:rPr>
              <a:t> Durand - Chef des services psychosociaux généraux (DSM)</a:t>
            </a:r>
          </a:p>
          <a:p>
            <a:endParaRPr lang="fr-FR" sz="1600">
              <a:cs typeface="Arial"/>
            </a:endParaRPr>
          </a:p>
          <a:p>
            <a:pPr marL="0" indent="0">
              <a:buNone/>
            </a:pPr>
            <a:endParaRPr lang="fr-FR">
              <a:cs typeface="Arial"/>
            </a:endParaRPr>
          </a:p>
        </p:txBody>
      </p:sp>
    </p:spTree>
    <p:extLst>
      <p:ext uri="{BB962C8B-B14F-4D97-AF65-F5344CB8AC3E}">
        <p14:creationId xmlns:p14="http://schemas.microsoft.com/office/powerpoint/2010/main" val="396804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4800">
                <a:ea typeface="+mj-lt"/>
                <a:cs typeface="+mj-lt"/>
              </a:rPr>
              <a:t>2. Qui sommes-nous?</a:t>
            </a:r>
            <a:br>
              <a:rPr lang="fr-CA" sz="4800">
                <a:ea typeface="+mj-lt"/>
                <a:cs typeface="+mj-lt"/>
              </a:rPr>
            </a:br>
            <a:r>
              <a:rPr lang="fr-CA" sz="4800">
                <a:ea typeface="+mj-lt"/>
                <a:cs typeface="+mj-lt"/>
              </a:rPr>
              <a:t>Quel est notre mandat?</a:t>
            </a:r>
            <a:endParaRPr lang="fr-FR" sz="4800"/>
          </a:p>
        </p:txBody>
      </p:sp>
    </p:spTree>
    <p:extLst>
      <p:ext uri="{BB962C8B-B14F-4D97-AF65-F5344CB8AC3E}">
        <p14:creationId xmlns:p14="http://schemas.microsoft.com/office/powerpoint/2010/main" val="313690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0B17BB-BD38-4D18-BCAF-7ADAFE41446B}"/>
              </a:ext>
            </a:extLst>
          </p:cNvPr>
          <p:cNvSpPr>
            <a:spLocks noGrp="1"/>
          </p:cNvSpPr>
          <p:nvPr>
            <p:ph type="title"/>
          </p:nvPr>
        </p:nvSpPr>
        <p:spPr/>
        <p:txBody>
          <a:bodyPr/>
          <a:lstStyle/>
          <a:p>
            <a:r>
              <a:rPr lang="fr-CA">
                <a:solidFill>
                  <a:srgbClr val="C00000"/>
                </a:solidFill>
              </a:rPr>
              <a:t>Mandat</a:t>
            </a:r>
          </a:p>
        </p:txBody>
      </p:sp>
      <p:sp>
        <p:nvSpPr>
          <p:cNvPr id="3" name="Espace réservé du contenu 2">
            <a:extLst>
              <a:ext uri="{FF2B5EF4-FFF2-40B4-BE49-F238E27FC236}">
                <a16:creationId xmlns:a16="http://schemas.microsoft.com/office/drawing/2014/main" id="{03998089-1FD6-4815-8ECE-0C8FDE141C1B}"/>
              </a:ext>
            </a:extLst>
          </p:cNvPr>
          <p:cNvSpPr>
            <a:spLocks noGrp="1"/>
          </p:cNvSpPr>
          <p:nvPr>
            <p:ph idx="1"/>
          </p:nvPr>
        </p:nvSpPr>
        <p:spPr/>
        <p:txBody>
          <a:bodyPr vert="horz" lIns="91440" tIns="45720" rIns="91440" bIns="45720" rtlCol="0" anchor="t">
            <a:normAutofit/>
          </a:bodyPr>
          <a:lstStyle/>
          <a:p>
            <a:r>
              <a:rPr lang="fr-CA" dirty="0"/>
              <a:t>Mandat provenant du Gouvernement du Québec &gt; ministère de la Sécurité publique</a:t>
            </a:r>
          </a:p>
          <a:p>
            <a:r>
              <a:rPr lang="fr-CA" dirty="0"/>
              <a:t>Mission « Santé » est l’une des 15 missions</a:t>
            </a:r>
            <a:endParaRPr lang="fr-CA" dirty="0">
              <a:cs typeface="Arial"/>
            </a:endParaRPr>
          </a:p>
          <a:p>
            <a:r>
              <a:rPr lang="fr-CA" dirty="0"/>
              <a:t>4 grands volets  </a:t>
            </a:r>
            <a:endParaRPr lang="fr-CA">
              <a:cs typeface="Arial"/>
            </a:endParaRPr>
          </a:p>
          <a:p>
            <a:pPr lvl="1"/>
            <a:r>
              <a:rPr lang="fr-CA" dirty="0">
                <a:cs typeface="Arial"/>
              </a:rPr>
              <a:t>Volet soins et services aux personnes sinistrées</a:t>
            </a:r>
          </a:p>
          <a:p>
            <a:pPr lvl="1"/>
            <a:r>
              <a:rPr lang="fr-CA" dirty="0">
                <a:cs typeface="Arial"/>
              </a:rPr>
              <a:t>Volet préhospitalier d'urgence et réception des personnes sinistrées</a:t>
            </a:r>
          </a:p>
          <a:p>
            <a:pPr lvl="1"/>
            <a:r>
              <a:rPr lang="fr-CA" dirty="0">
                <a:cs typeface="Arial"/>
              </a:rPr>
              <a:t>Volet santé publique</a:t>
            </a:r>
          </a:p>
          <a:p>
            <a:pPr lvl="1"/>
            <a:r>
              <a:rPr lang="fr-CA" dirty="0">
                <a:cs typeface="Arial"/>
              </a:rPr>
              <a:t>Volet transversal communications</a:t>
            </a:r>
          </a:p>
        </p:txBody>
      </p:sp>
    </p:spTree>
    <p:extLst>
      <p:ext uri="{BB962C8B-B14F-4D97-AF65-F5344CB8AC3E}">
        <p14:creationId xmlns:p14="http://schemas.microsoft.com/office/powerpoint/2010/main" val="276363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42F6B267-F7C1-4356-8ACF-6EE4CEF310A7}"/>
              </a:ext>
            </a:extLst>
          </p:cNvPr>
          <p:cNvPicPr>
            <a:picLocks noChangeAspect="1"/>
          </p:cNvPicPr>
          <p:nvPr/>
        </p:nvPicPr>
        <p:blipFill rotWithShape="1">
          <a:blip r:embed="rId3"/>
          <a:srcRect l="1723" r="2668"/>
          <a:stretch/>
        </p:blipFill>
        <p:spPr>
          <a:xfrm>
            <a:off x="1687630" y="1080472"/>
            <a:ext cx="10350041" cy="5777527"/>
          </a:xfrm>
          <a:prstGeom prst="rect">
            <a:avLst/>
          </a:prstGeom>
        </p:spPr>
      </p:pic>
      <p:sp>
        <p:nvSpPr>
          <p:cNvPr id="2" name="Titre 1">
            <a:extLst>
              <a:ext uri="{FF2B5EF4-FFF2-40B4-BE49-F238E27FC236}">
                <a16:creationId xmlns:a16="http://schemas.microsoft.com/office/drawing/2014/main" id="{6BE03DB3-03A2-476D-A225-DA1ED79FCD5B}"/>
              </a:ext>
            </a:extLst>
          </p:cNvPr>
          <p:cNvSpPr>
            <a:spLocks noGrp="1"/>
          </p:cNvSpPr>
          <p:nvPr>
            <p:ph type="title"/>
          </p:nvPr>
        </p:nvSpPr>
        <p:spPr>
          <a:xfrm>
            <a:off x="2201852" y="386146"/>
            <a:ext cx="9582873" cy="568895"/>
          </a:xfrm>
        </p:spPr>
        <p:txBody>
          <a:bodyPr>
            <a:normAutofit fontScale="90000"/>
          </a:bodyPr>
          <a:lstStyle/>
          <a:p>
            <a:r>
              <a:rPr lang="fr-CA">
                <a:solidFill>
                  <a:srgbClr val="C00000"/>
                </a:solidFill>
              </a:rPr>
              <a:t>Structure de concertation</a:t>
            </a:r>
          </a:p>
        </p:txBody>
      </p:sp>
    </p:spTree>
    <p:extLst>
      <p:ext uri="{BB962C8B-B14F-4D97-AF65-F5344CB8AC3E}">
        <p14:creationId xmlns:p14="http://schemas.microsoft.com/office/powerpoint/2010/main" val="388143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71F18D-DBAC-4F16-AF23-8382C847BDC7}"/>
              </a:ext>
            </a:extLst>
          </p:cNvPr>
          <p:cNvSpPr>
            <a:spLocks noGrp="1"/>
          </p:cNvSpPr>
          <p:nvPr>
            <p:ph type="title"/>
          </p:nvPr>
        </p:nvSpPr>
        <p:spPr/>
        <p:txBody>
          <a:bodyPr/>
          <a:lstStyle/>
          <a:p>
            <a:r>
              <a:rPr lang="fr-CA">
                <a:solidFill>
                  <a:srgbClr val="C00000"/>
                </a:solidFill>
              </a:rPr>
              <a:t>Plan particulier d’intervention mission santé</a:t>
            </a:r>
          </a:p>
        </p:txBody>
      </p:sp>
      <p:pic>
        <p:nvPicPr>
          <p:cNvPr id="4" name="Image 3">
            <a:extLst>
              <a:ext uri="{FF2B5EF4-FFF2-40B4-BE49-F238E27FC236}">
                <a16:creationId xmlns:a16="http://schemas.microsoft.com/office/drawing/2014/main" id="{29D7B282-C80C-412C-911A-EA72D416E4B6}"/>
              </a:ext>
            </a:extLst>
          </p:cNvPr>
          <p:cNvPicPr>
            <a:picLocks noChangeAspect="1"/>
          </p:cNvPicPr>
          <p:nvPr/>
        </p:nvPicPr>
        <p:blipFill>
          <a:blip r:embed="rId3"/>
          <a:stretch>
            <a:fillRect/>
          </a:stretch>
        </p:blipFill>
        <p:spPr>
          <a:xfrm>
            <a:off x="3760858" y="1968377"/>
            <a:ext cx="4196893" cy="4524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0202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48640" y="1573926"/>
            <a:ext cx="11012170" cy="2852737"/>
          </a:xfrm>
        </p:spPr>
        <p:txBody>
          <a:bodyPr>
            <a:normAutofit/>
          </a:bodyPr>
          <a:lstStyle/>
          <a:p>
            <a:r>
              <a:rPr lang="fr-CA" sz="4800">
                <a:ea typeface="+mj-lt"/>
                <a:cs typeface="+mj-lt"/>
              </a:rPr>
              <a:t>3. Volet psychosocial en contexte de sécurité civile</a:t>
            </a:r>
            <a:endParaRPr lang="fr-FR" sz="4800"/>
          </a:p>
        </p:txBody>
      </p:sp>
    </p:spTree>
    <p:extLst>
      <p:ext uri="{BB962C8B-B14F-4D97-AF65-F5344CB8AC3E}">
        <p14:creationId xmlns:p14="http://schemas.microsoft.com/office/powerpoint/2010/main" val="510940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IUSSS_orange">
  <a:themeElements>
    <a:clrScheme name="CIUSSS_orange">
      <a:dk1>
        <a:srgbClr val="181817"/>
      </a:dk1>
      <a:lt1>
        <a:sysClr val="window" lastClr="FFFFFF"/>
      </a:lt1>
      <a:dk2>
        <a:srgbClr val="181817"/>
      </a:dk2>
      <a:lt2>
        <a:srgbClr val="F79200"/>
      </a:lt2>
      <a:accent1>
        <a:srgbClr val="0871D9"/>
      </a:accent1>
      <a:accent2>
        <a:srgbClr val="81C731"/>
      </a:accent2>
      <a:accent3>
        <a:srgbClr val="DB1A00"/>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orange" id="{D70BC3D6-FA78-4438-99E0-B56DA7C6F2E6}" vid="{700A1DA8-C9F4-434B-BFCA-2AB8F5759A0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147CCE1329A84C8931605AC8DA3F69" ma:contentTypeVersion="14" ma:contentTypeDescription="Create a new document." ma:contentTypeScope="" ma:versionID="64b185e7b62d7912807b4bff7dac9ff4">
  <xsd:schema xmlns:xsd="http://www.w3.org/2001/XMLSchema" xmlns:xs="http://www.w3.org/2001/XMLSchema" xmlns:p="http://schemas.microsoft.com/office/2006/metadata/properties" xmlns:ns2="10e8ca70-324e-4a29-b758-830e1cb5eede" xmlns:ns3="726d2e3b-36f3-41f5-9bf2-2a64b918baeb" targetNamespace="http://schemas.microsoft.com/office/2006/metadata/properties" ma:root="true" ma:fieldsID="aaec2a1d5490112a9ee8e69487455f78" ns2:_="" ns3:_="">
    <xsd:import namespace="10e8ca70-324e-4a29-b758-830e1cb5eede"/>
    <xsd:import namespace="726d2e3b-36f3-41f5-9bf2-2a64b918bae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e8ca70-324e-4a29-b758-830e1cb5e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125e5a-fbbd-4a39-926c-a359310fd25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6d2e3b-36f3-41f5-9bf2-2a64b918ba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417a7dc-0a11-487f-bc2a-b8fb2a8cba89}" ma:internalName="TaxCatchAll" ma:showField="CatchAllData" ma:web="726d2e3b-36f3-41f5-9bf2-2a64b918ba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e8ca70-324e-4a29-b758-830e1cb5eede">
      <Terms xmlns="http://schemas.microsoft.com/office/infopath/2007/PartnerControls"/>
    </lcf76f155ced4ddcb4097134ff3c332f>
    <TaxCatchAll xmlns="726d2e3b-36f3-41f5-9bf2-2a64b918baeb" xsi:nil="true"/>
    <SharedWithUsers xmlns="726d2e3b-36f3-41f5-9bf2-2a64b918baeb">
      <UserInfo>
        <DisplayName>Denis Boucher (CIUSSS EMTL)</DisplayName>
        <AccountId>426</AccountId>
        <AccountType/>
      </UserInfo>
      <UserInfo>
        <DisplayName>Marie-Pier Lehoux (CIUSSS EMTL)</DisplayName>
        <AccountId>51</AccountId>
        <AccountType/>
      </UserInfo>
    </SharedWithUsers>
  </documentManagement>
</p:properties>
</file>

<file path=customXml/itemProps1.xml><?xml version="1.0" encoding="utf-8"?>
<ds:datastoreItem xmlns:ds="http://schemas.openxmlformats.org/officeDocument/2006/customXml" ds:itemID="{E5F9D57F-AE09-40AF-9286-8A19E47124D2}">
  <ds:schemaRefs>
    <ds:schemaRef ds:uri="10e8ca70-324e-4a29-b758-830e1cb5eede"/>
    <ds:schemaRef ds:uri="726d2e3b-36f3-41f5-9bf2-2a64b918b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7F6CC3-5BB3-4ED8-9EBD-6D0769BF5A57}">
  <ds:schemaRefs>
    <ds:schemaRef ds:uri="http://schemas.microsoft.com/sharepoint/v3/contenttype/forms"/>
  </ds:schemaRefs>
</ds:datastoreItem>
</file>

<file path=customXml/itemProps3.xml><?xml version="1.0" encoding="utf-8"?>
<ds:datastoreItem xmlns:ds="http://schemas.openxmlformats.org/officeDocument/2006/customXml" ds:itemID="{66C2D3E1-D0BA-48CC-B4AC-522A9C749BA2}">
  <ds:schemaRefs>
    <ds:schemaRef ds:uri="10e8ca70-324e-4a29-b758-830e1cb5eede"/>
    <ds:schemaRef ds:uri="1f91eef1-ba18-45a4-a532-01a2369d3379"/>
    <ds:schemaRef ds:uri="726d2e3b-36f3-41f5-9bf2-2a64b918baeb"/>
    <ds:schemaRef ds:uri="c81e1d87-a019-46a3-a2f7-37881e9f32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CIUSSS_orange</Template>
  <Application>Microsoft Office PowerPoint</Application>
  <PresentationFormat>Grand écran</PresentationFormat>
  <Slides>19</Slides>
  <Notes>12</Notes>
  <HiddenSlides>0</HiddenSlide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CIUSSS_orange</vt:lpstr>
      <vt:lpstr>Agrément 2024    Volet psychosocial en contexte de sécurité civile</vt:lpstr>
      <vt:lpstr>Plan de la présentation </vt:lpstr>
      <vt:lpstr>1. Présentation des membres</vt:lpstr>
      <vt:lpstr>Présentation des membres</vt:lpstr>
      <vt:lpstr>2. Qui sommes-nous? Quel est notre mandat?</vt:lpstr>
      <vt:lpstr>Mandat</vt:lpstr>
      <vt:lpstr>Structure de concertation</vt:lpstr>
      <vt:lpstr>Plan particulier d’intervention mission santé</vt:lpstr>
      <vt:lpstr>3. Volet psychosocial en contexte de sécurité civile</vt:lpstr>
      <vt:lpstr>Objectifs du plan psychosocial en contexte de sécurité civile</vt:lpstr>
      <vt:lpstr>Tâches reliées aux activités psychosociales</vt:lpstr>
      <vt:lpstr>Tâches reliées aux activités du volet soins et services sociaux particuliers</vt:lpstr>
      <vt:lpstr>Formation sur l’intervention psychosociale en contexte de sécurité civile</vt:lpstr>
      <vt:lpstr>Liste des outils utilisés</vt:lpstr>
      <vt:lpstr>4. Mesures complémentaires</vt:lpstr>
      <vt:lpstr>Soutien aux intervenants</vt:lpstr>
      <vt:lpstr>Des interventions récentes...</vt:lpstr>
      <vt:lpstr>Merci !  5. Période d’échanges</vt:lpstr>
      <vt:lpstr>Présentation PowerPoint</vt:lpstr>
    </vt:vector>
  </TitlesOfParts>
  <Company>Intitut univ. sante mentale Mtl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couj4</dc:creator>
  <cp:revision>43</cp:revision>
  <dcterms:created xsi:type="dcterms:W3CDTF">2015-09-08T18:03:00Z</dcterms:created>
  <dcterms:modified xsi:type="dcterms:W3CDTF">2024-01-12T19:11:07Z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2022-04-14T13:42:31Z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f4125d27-859b-4790-b15c-745571465e9d</vt:lpwstr>
  </property>
  <property fmtid="{D5CDD505-2E9C-101B-9397-08002B2CF9AE}" pid="8" name="MSIP_Label_6a7d8d5d-78e2-4a62-9fcd-016eb5e4c57c_ContentBits">
    <vt:lpwstr>0</vt:lpwstr>
  </property>
  <property fmtid="{D5CDD505-2E9C-101B-9397-08002B2CF9AE}" pid="9" name="ContentTypeId">
    <vt:lpwstr>0x01010021147CCE1329A84C8931605AC8DA3F69</vt:lpwstr>
  </property>
  <property fmtid="{D5CDD505-2E9C-101B-9397-08002B2CF9AE}" pid="10" name="MediaServiceImageTags">
    <vt:lpwstr/>
  </property>
</Properties>
</file>