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6" r:id="rId6"/>
    <p:sldId id="267" r:id="rId7"/>
    <p:sldId id="265" r:id="rId8"/>
    <p:sldId id="261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0"/>
  </p:normalViewPr>
  <p:slideViewPr>
    <p:cSldViewPr snapToGrid="0" showGuides="1">
      <p:cViewPr varScale="1">
        <p:scale>
          <a:sx n="76" d="100"/>
          <a:sy n="76" d="100"/>
        </p:scale>
        <p:origin x="51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7"/>
          <a:stretch/>
        </p:blipFill>
        <p:spPr>
          <a:xfrm rot="4650061">
            <a:off x="-1566536" y="524580"/>
            <a:ext cx="5704711" cy="39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4746"/>
          <a:stretch/>
        </p:blipFill>
        <p:spPr>
          <a:xfrm rot="1796214">
            <a:off x="-653133" y="-316078"/>
            <a:ext cx="2530953" cy="3284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11506"/>
          <a:stretch/>
        </p:blipFill>
        <p:spPr>
          <a:xfrm>
            <a:off x="-115910" y="-103031"/>
            <a:ext cx="2608964" cy="4310184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06353"/>
            <a:ext cx="10515600" cy="39198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10464" b="57165"/>
          <a:stretch/>
        </p:blipFill>
        <p:spPr>
          <a:xfrm rot="6345719">
            <a:off x="-625418" y="-28019"/>
            <a:ext cx="2801291" cy="21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7946"/>
          <a:stretch/>
        </p:blipFill>
        <p:spPr>
          <a:xfrm rot="3029273">
            <a:off x="9437" y="-1125274"/>
            <a:ext cx="2856306" cy="3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6280" b="15592"/>
          <a:stretch/>
        </p:blipFill>
        <p:spPr>
          <a:xfrm rot="20174779">
            <a:off x="-337565" y="4961261"/>
            <a:ext cx="1595153" cy="22223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 b="1568"/>
          <a:stretch/>
        </p:blipFill>
        <p:spPr>
          <a:xfrm rot="18071140">
            <a:off x="10237989" y="-660427"/>
            <a:ext cx="2266828" cy="27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37926"/>
          <a:stretch/>
        </p:blipFill>
        <p:spPr>
          <a:xfrm rot="1185234">
            <a:off x="-168494" y="-412687"/>
            <a:ext cx="2663946" cy="21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9" r="8122"/>
          <a:stretch/>
        </p:blipFill>
        <p:spPr>
          <a:xfrm rot="13224891">
            <a:off x="-392003" y="5714870"/>
            <a:ext cx="1722086" cy="13944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b="7071"/>
          <a:stretch/>
        </p:blipFill>
        <p:spPr>
          <a:xfrm rot="7628708">
            <a:off x="10532801" y="-724033"/>
            <a:ext cx="1611539" cy="20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2023-03-06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608138"/>
            <a:ext cx="7427089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Agrément 2023</a:t>
            </a:r>
            <a:br>
              <a:rPr lang="fr-CA" dirty="0"/>
            </a:br>
            <a:br>
              <a:rPr lang="fr-CA" dirty="0"/>
            </a:br>
            <a:r>
              <a:rPr lang="fr-CA" sz="2800" dirty="0"/>
              <a:t>CPE Surveillance des usagers qui ont reçu des médicaments ayant un effet dépressif sur le SNC</a:t>
            </a:r>
            <a:endParaRPr lang="fr-CA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71913" y="4459288"/>
            <a:ext cx="6796086" cy="1655762"/>
          </a:xfrm>
        </p:spPr>
        <p:txBody>
          <a:bodyPr>
            <a:normAutofit/>
          </a:bodyPr>
          <a:lstStyle/>
          <a:p>
            <a:r>
              <a:rPr lang="fr-CA" sz="2000" dirty="0"/>
              <a:t>Responsables clinique: </a:t>
            </a:r>
          </a:p>
          <a:p>
            <a:r>
              <a:rPr lang="fr-CA" sz="2000" dirty="0"/>
              <a:t>Mayari Linares, CCSI volet </a:t>
            </a:r>
            <a:r>
              <a:rPr lang="fr-CA" sz="2000" dirty="0" err="1"/>
              <a:t>périopératoire</a:t>
            </a:r>
            <a:endParaRPr lang="fr-CA" sz="2000" dirty="0"/>
          </a:p>
          <a:p>
            <a:r>
              <a:rPr lang="fr-CA" sz="2000" dirty="0"/>
              <a:t>Maude Lemieux, CCSI volet mère-enfant</a:t>
            </a:r>
          </a:p>
        </p:txBody>
      </p:sp>
    </p:spTree>
    <p:extLst>
      <p:ext uri="{BB962C8B-B14F-4D97-AF65-F5344CB8AC3E}">
        <p14:creationId xmlns:p14="http://schemas.microsoft.com/office/powerpoint/2010/main" val="175977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Surveillance des usagers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3.1.44</a:t>
            </a:r>
            <a:r>
              <a:rPr lang="fr-FR" dirty="0"/>
              <a:t> Les usagers qui ont reçu des sédatifs ou des narcotiques font l’objet d’une  </a:t>
            </a:r>
          </a:p>
          <a:p>
            <a:pPr marL="0" indent="0">
              <a:buNone/>
            </a:pPr>
            <a:r>
              <a:rPr lang="fr-FR" dirty="0"/>
              <a:t>           surveillance.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2.3.14</a:t>
            </a:r>
            <a:r>
              <a:rPr lang="fr-FR" dirty="0"/>
              <a:t> L'équipe a accès à des lignes directrices qui précisent le type et la </a:t>
            </a:r>
          </a:p>
          <a:p>
            <a:pPr marL="0" indent="0">
              <a:buNone/>
            </a:pPr>
            <a:r>
              <a:rPr lang="fr-FR" dirty="0"/>
              <a:t>           fréquence de la surveillance nécessaire pour certains médicaments en </a:t>
            </a:r>
          </a:p>
          <a:p>
            <a:pPr marL="0" indent="0">
              <a:buNone/>
            </a:pPr>
            <a:r>
              <a:rPr lang="fr-FR" dirty="0"/>
              <a:t>           particulier.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5.3.14</a:t>
            </a:r>
            <a:r>
              <a:rPr lang="fr-FR" dirty="0"/>
              <a:t> L'équipe a accès à des lignes directrices qui précisent le type et la </a:t>
            </a:r>
          </a:p>
          <a:p>
            <a:pPr marL="0" indent="0">
              <a:buNone/>
            </a:pPr>
            <a:r>
              <a:rPr lang="fr-FR" dirty="0"/>
              <a:t>           fréquence de la surveillance nécessaire pour certains médicaments en  </a:t>
            </a:r>
          </a:p>
          <a:p>
            <a:pPr marL="0" indent="0">
              <a:buNone/>
            </a:pPr>
            <a:r>
              <a:rPr lang="fr-FR" dirty="0"/>
              <a:t>           particulier. </a:t>
            </a:r>
          </a:p>
          <a:p>
            <a:pPr marL="0" indent="0">
              <a:buNone/>
            </a:pP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9358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Double vérification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/>
              <a:t>2.3.12</a:t>
            </a:r>
            <a:r>
              <a:rPr lang="fr-FR" sz="2000" dirty="0"/>
              <a:t> Un processus indépendant de double vérification prend place à l'endroit où sont </a:t>
            </a:r>
          </a:p>
          <a:p>
            <a:pPr marL="0" indent="0" algn="just">
              <a:buNone/>
            </a:pPr>
            <a:r>
              <a:rPr lang="fr-FR" sz="2000" dirty="0"/>
              <a:t>           offerts les soins avant d'administrer des médicaments de niveau d'alerte élevé.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5.3.12</a:t>
            </a:r>
            <a:r>
              <a:rPr lang="fr-FR" sz="2000" dirty="0"/>
              <a:t> Un processus indépendant de double vérification prend place à l'endroit où sont </a:t>
            </a:r>
          </a:p>
          <a:p>
            <a:pPr marL="0" indent="0">
              <a:buNone/>
            </a:pPr>
            <a:r>
              <a:rPr lang="fr-FR" sz="2000" dirty="0"/>
              <a:t>           offerts les soins avant d'administrer des médicaments de niveau d'alerte élevé. 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7313"/>
            <a:ext cx="7462838" cy="534352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/>
              <a:t>Encadrement de la pratique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Protocole Infirmier : Surveillance clinique des usagers qui ont reçu un médicament ayant un effet dépressif sur le système nerveux central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POL-007 et PRO-003 Gestion des médicaments de niveau d’alerte élevé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Échelles d’évaluation de la douleur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/>
              <a:t>Thermomètre d’intensité de la douleur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/>
              <a:t>Échelle FLACC et FLACC modifiée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/>
              <a:t>Échelle des visages modifiée (FPSR)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/>
              <a:t>Échelle visuelle analogique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/>
              <a:t>PACSLAC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 err="1"/>
              <a:t>Neonatal</a:t>
            </a:r>
            <a:r>
              <a:rPr lang="fr-CA" dirty="0"/>
              <a:t> pain, agitation, and </a:t>
            </a:r>
            <a:r>
              <a:rPr lang="fr-CA" dirty="0" err="1"/>
              <a:t>sedation</a:t>
            </a:r>
            <a:r>
              <a:rPr lang="fr-CA" dirty="0"/>
              <a:t> </a:t>
            </a:r>
            <a:r>
              <a:rPr lang="fr-CA" dirty="0" err="1"/>
              <a:t>scale</a:t>
            </a:r>
            <a:r>
              <a:rPr lang="fr-CA" dirty="0"/>
              <a:t> (NPASS)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/>
              <a:t>Critical pain observation </a:t>
            </a:r>
            <a:r>
              <a:rPr lang="fr-CA" dirty="0" err="1"/>
              <a:t>tool</a:t>
            </a:r>
            <a:r>
              <a:rPr lang="fr-CA" dirty="0"/>
              <a:t> (CPOT)</a:t>
            </a:r>
          </a:p>
          <a:p>
            <a:pPr marL="0" indent="0">
              <a:buNone/>
            </a:pPr>
            <a:endParaRPr lang="fr-CA" sz="2800" b="1" dirty="0"/>
          </a:p>
          <a:p>
            <a:pPr marL="0" indent="0">
              <a:buNone/>
            </a:pPr>
            <a:r>
              <a:rPr lang="fr-CA" sz="2800" b="1" dirty="0"/>
              <a:t>Guide clinique</a:t>
            </a:r>
            <a:endParaRPr lang="fr-CA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 Guide clinique pour le soin de l’usager présentant de la douleur </a:t>
            </a:r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2800" b="1" dirty="0"/>
              <a:t>Fiches d’animation SVO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9" name="Graphique 8" descr="Clipboard Checked avec un remplissage uni">
            <a:extLst>
              <a:ext uri="{FF2B5EF4-FFF2-40B4-BE49-F238E27FC236}">
                <a16:creationId xmlns:a16="http://schemas.microsoft.com/office/drawing/2014/main" id="{D85C1D7F-61B8-DCB8-6CEB-7DB88078A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2388" y="2090737"/>
            <a:ext cx="3409950" cy="3409950"/>
          </a:xfrm>
          <a:prstGeom prst="rect">
            <a:avLst/>
          </a:prstGeom>
        </p:spPr>
      </p:pic>
      <p:pic>
        <p:nvPicPr>
          <p:cNvPr id="7" name="Graphique 6" descr="Tools contour">
            <a:extLst>
              <a:ext uri="{FF2B5EF4-FFF2-40B4-BE49-F238E27FC236}">
                <a16:creationId xmlns:a16="http://schemas.microsoft.com/office/drawing/2014/main" id="{3FCD4D10-81E7-113A-424A-564B646A4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0725" y="732631"/>
            <a:ext cx="590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9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cliniques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F35A07-D24E-80FD-681C-02D4D435DA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 b="3942"/>
          <a:stretch/>
        </p:blipFill>
        <p:spPr>
          <a:xfrm>
            <a:off x="728663" y="1582350"/>
            <a:ext cx="10858500" cy="5089922"/>
          </a:xfrm>
          <a:prstGeom prst="rect">
            <a:avLst/>
          </a:prstGeom>
        </p:spPr>
      </p:pic>
      <p:pic>
        <p:nvPicPr>
          <p:cNvPr id="8" name="Graphique 7" descr="Tools contour">
            <a:extLst>
              <a:ext uri="{FF2B5EF4-FFF2-40B4-BE49-F238E27FC236}">
                <a16:creationId xmlns:a16="http://schemas.microsoft.com/office/drawing/2014/main" id="{FB094603-E777-4E0E-8EC5-F089C3F6F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0725" y="732631"/>
            <a:ext cx="590550" cy="590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AA5BE0-4D8C-8F9A-0A53-6CE3AF0E8B5F}"/>
              </a:ext>
            </a:extLst>
          </p:cNvPr>
          <p:cNvSpPr/>
          <p:nvPr/>
        </p:nvSpPr>
        <p:spPr>
          <a:xfrm>
            <a:off x="4629152" y="1557337"/>
            <a:ext cx="942974" cy="285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92ED6-87E5-969B-5E4C-745300F4962F}"/>
              </a:ext>
            </a:extLst>
          </p:cNvPr>
          <p:cNvSpPr/>
          <p:nvPr/>
        </p:nvSpPr>
        <p:spPr>
          <a:xfrm>
            <a:off x="1166814" y="2324100"/>
            <a:ext cx="1004886" cy="4048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42D47-CE04-AA52-46EA-CDE59368C3B0}"/>
              </a:ext>
            </a:extLst>
          </p:cNvPr>
          <p:cNvSpPr/>
          <p:nvPr/>
        </p:nvSpPr>
        <p:spPr>
          <a:xfrm>
            <a:off x="4495801" y="3286124"/>
            <a:ext cx="1490661" cy="2857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74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52ECB-A1B2-BD17-8640-972B1A3A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cliniques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8D483B-B395-B565-DDE3-876F659AE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/>
          <a:stretch/>
        </p:blipFill>
        <p:spPr>
          <a:xfrm>
            <a:off x="838200" y="1690688"/>
            <a:ext cx="10248900" cy="5022048"/>
          </a:xfrm>
        </p:spPr>
      </p:pic>
      <p:pic>
        <p:nvPicPr>
          <p:cNvPr id="6" name="Graphique 5" descr="Tools contour">
            <a:extLst>
              <a:ext uri="{FF2B5EF4-FFF2-40B4-BE49-F238E27FC236}">
                <a16:creationId xmlns:a16="http://schemas.microsoft.com/office/drawing/2014/main" id="{530F5D31-AF0D-B1EF-F306-9995C5847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0725" y="732631"/>
            <a:ext cx="590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Hébergement</a:t>
            </a:r>
          </a:p>
          <a:p>
            <a:pPr marL="0" indent="0">
              <a:buNone/>
            </a:pPr>
            <a:endParaRPr lang="fr-CA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CSSS-LT-80-124 Surveillance des analgésiques narcotiques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PDI 0242 Surveillances des patients recevant des opiacés narcotiques</a:t>
            </a:r>
          </a:p>
        </p:txBody>
      </p:sp>
    </p:spTree>
    <p:extLst>
      <p:ext uri="{BB962C8B-B14F-4D97-AF65-F5344CB8AC3E}">
        <p14:creationId xmlns:p14="http://schemas.microsoft.com/office/powerpoint/2010/main" val="151552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 descr="Asking Defining Questions - Excelsior College OWL">
            <a:extLst>
              <a:ext uri="{FF2B5EF4-FFF2-40B4-BE49-F238E27FC236}">
                <a16:creationId xmlns:a16="http://schemas.microsoft.com/office/drawing/2014/main" id="{B3655DEB-EC92-4600-9638-6AAD39AAC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07" y="1159066"/>
            <a:ext cx="6807386" cy="4539868"/>
          </a:xfrm>
        </p:spPr>
      </p:pic>
    </p:spTree>
    <p:extLst>
      <p:ext uri="{BB962C8B-B14F-4D97-AF65-F5344CB8AC3E}">
        <p14:creationId xmlns:p14="http://schemas.microsoft.com/office/powerpoint/2010/main" val="236681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62609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rouge">
  <a:themeElements>
    <a:clrScheme name="CIUSSS_Rouge">
      <a:dk1>
        <a:srgbClr val="181817"/>
      </a:dk1>
      <a:lt1>
        <a:sysClr val="window" lastClr="FFFFFF"/>
      </a:lt1>
      <a:dk2>
        <a:srgbClr val="181817"/>
      </a:dk2>
      <a:lt2>
        <a:srgbClr val="DB1A00"/>
      </a:lt2>
      <a:accent1>
        <a:srgbClr val="F79200"/>
      </a:accent1>
      <a:accent2>
        <a:srgbClr val="0871D9"/>
      </a:accent2>
      <a:accent3>
        <a:srgbClr val="81C731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rouge" id="{BD12FF07-1E12-4F27-BD48-BB8E224D3CE3}" vid="{C3E85CBE-92EC-4E76-B018-7B012FCB92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CIUSSS_rouge</Template>
  <TotalTime>247</TotalTime>
  <Words>283</Words>
  <Application>Microsoft Office PowerPoint</Application>
  <PresentationFormat>Grand écran</PresentationFormat>
  <Paragraphs>48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Times New Roman</vt:lpstr>
      <vt:lpstr>Wingdings</vt:lpstr>
      <vt:lpstr>CIUSSS_rouge</vt:lpstr>
      <vt:lpstr>Agrément 2023  CPE Surveillance des usagers qui ont reçu des médicaments ayant un effet dépressif sur le SNC</vt:lpstr>
      <vt:lpstr>Surveillance des usagers</vt:lpstr>
      <vt:lpstr>Double vérification </vt:lpstr>
      <vt:lpstr>Outils cliniques</vt:lpstr>
      <vt:lpstr>Outils cliniques</vt:lpstr>
      <vt:lpstr>Outils cliniques</vt:lpstr>
      <vt:lpstr>Formulaires</vt:lpstr>
      <vt:lpstr>Présentation PowerPoint</vt:lpstr>
      <vt:lpstr>Présentation PowerPoint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Mouhamadou SecK (CIUSSS EMTL)</cp:lastModifiedBy>
  <cp:revision>20</cp:revision>
  <dcterms:created xsi:type="dcterms:W3CDTF">2015-09-08T18:03:59Z</dcterms:created>
  <dcterms:modified xsi:type="dcterms:W3CDTF">2023-03-06T18:20:56Z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2023-03-02T17:52:01Z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52a25f22-6d19-426a-9457-22962234ecc9</vt:lpwstr>
  </property>
  <property fmtid="{D5CDD505-2E9C-101B-9397-08002B2CF9AE}" pid="8" name="MSIP_Label_6a7d8d5d-78e2-4a62-9fcd-016eb5e4c57c_ContentBits">
    <vt:lpwstr>0</vt:lpwstr>
  </property>
</Properties>
</file>