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1" r:id="rId4"/>
    <p:sldId id="257" r:id="rId5"/>
    <p:sldId id="275" r:id="rId6"/>
    <p:sldId id="266" r:id="rId7"/>
    <p:sldId id="282" r:id="rId8"/>
    <p:sldId id="283" r:id="rId9"/>
    <p:sldId id="272" r:id="rId10"/>
    <p:sldId id="280" r:id="rId11"/>
    <p:sldId id="278" r:id="rId12"/>
    <p:sldId id="274" r:id="rId13"/>
    <p:sldId id="264" r:id="rId14"/>
    <p:sldId id="281" r:id="rId15"/>
    <p:sldId id="260" r:id="rId16"/>
    <p:sldId id="25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éphane Gagnon" initials="SG" lastIdx="1" clrIdx="0">
    <p:extLst>
      <p:ext uri="{19B8F6BF-5375-455C-9EA6-DF929625EA0E}">
        <p15:presenceInfo xmlns:p15="http://schemas.microsoft.com/office/powerpoint/2012/main" userId="S-1-5-21-1363892634-1254908209-8547516-43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405" autoAdjust="0"/>
  </p:normalViewPr>
  <p:slideViewPr>
    <p:cSldViewPr snapToGrid="0" showGuides="1">
      <p:cViewPr varScale="1">
        <p:scale>
          <a:sx n="90" d="100"/>
          <a:sy n="90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F6A20-A853-4054-8F67-62BB19758EC8}" type="datetimeFigureOut">
              <a:rPr lang="fr-CA" smtClean="0"/>
              <a:t>2023-03-17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6ACA5-5538-497B-BB25-09CA5E7A36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891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2071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8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dirty="0"/>
              <a:t>Autres professionnels prestataires de service, pairs aidants, stagiaires, bénévoles, </a:t>
            </a:r>
            <a:r>
              <a:rPr lang="fr-CA" sz="1200" dirty="0">
                <a:solidFill>
                  <a:schemeClr val="bg2">
                    <a:lumMod val="75000"/>
                  </a:schemeClr>
                </a:solidFill>
              </a:rPr>
              <a:t>personnel administratif ou de soutien, autres tiers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dirty="0">
                <a:solidFill>
                  <a:schemeClr val="bg2">
                    <a:lumMod val="75000"/>
                  </a:schemeClr>
                </a:solidFill>
              </a:rPr>
              <a:t>Usagers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dirty="0">
                <a:solidFill>
                  <a:schemeClr val="bg2">
                    <a:lumMod val="75000"/>
                  </a:schemeClr>
                </a:solidFill>
              </a:rPr>
              <a:t>MSSS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dirty="0">
                <a:solidFill>
                  <a:schemeClr val="bg2">
                    <a:lumMod val="75000"/>
                  </a:schemeClr>
                </a:solidFill>
              </a:rPr>
              <a:t>Personnel de soins et de service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dirty="0"/>
              <a:t>Médecins, Résidents, Dentistes, Pharmaciens, Chercheurs,...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200" dirty="0">
              <a:solidFill>
                <a:schemeClr val="bg2">
                  <a:lumMod val="75000"/>
                </a:schemeClr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2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6ACA5-5538-497B-BB25-09CA5E7A361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313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4F66C-45D6-4CC9-A8E0-357FE1CE8E83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949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À votre avis, quels peuvent être</a:t>
            </a:r>
            <a:r>
              <a:rPr lang="fr-CA" baseline="0" dirty="0"/>
              <a:t> les mesures de protection à mettre en place ?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6ACA5-5538-497B-BB25-09CA5E7A3616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19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17"/>
          <a:stretch/>
        </p:blipFill>
        <p:spPr>
          <a:xfrm rot="4650061">
            <a:off x="-1555681" y="533291"/>
            <a:ext cx="5704711" cy="39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t="4570"/>
          <a:stretch/>
        </p:blipFill>
        <p:spPr>
          <a:xfrm rot="1796214">
            <a:off x="-608047" y="-310104"/>
            <a:ext cx="2484269" cy="32906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4" t="11770"/>
          <a:stretch/>
        </p:blipFill>
        <p:spPr>
          <a:xfrm>
            <a:off x="-115910" y="-90153"/>
            <a:ext cx="2608964" cy="4297305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 userDrawn="1"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51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9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15231"/>
            <a:ext cx="10515600" cy="39110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b="56855"/>
          <a:stretch/>
        </p:blipFill>
        <p:spPr>
          <a:xfrm rot="6345719">
            <a:off x="-909005" y="171993"/>
            <a:ext cx="3235353" cy="212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9422"/>
          <a:stretch/>
        </p:blipFill>
        <p:spPr>
          <a:xfrm rot="3029273">
            <a:off x="8789" y="-1070675"/>
            <a:ext cx="2831210" cy="33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5749" b="15857"/>
          <a:stretch/>
        </p:blipFill>
        <p:spPr>
          <a:xfrm rot="20174779">
            <a:off x="-368755" y="4952721"/>
            <a:ext cx="1622966" cy="22298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6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" b="1955"/>
          <a:stretch/>
        </p:blipFill>
        <p:spPr>
          <a:xfrm rot="18071140">
            <a:off x="10237539" y="-650206"/>
            <a:ext cx="2249143" cy="27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38342"/>
          <a:stretch/>
        </p:blipFill>
        <p:spPr>
          <a:xfrm rot="1185234">
            <a:off x="-196848" y="-403294"/>
            <a:ext cx="2690664" cy="2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0" r="8154"/>
          <a:stretch/>
        </p:blipFill>
        <p:spPr>
          <a:xfrm rot="13224891">
            <a:off x="-409956" y="5708263"/>
            <a:ext cx="1721493" cy="14514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b="7436"/>
          <a:stretch/>
        </p:blipFill>
        <p:spPr>
          <a:xfrm rot="7628708">
            <a:off x="10534547" y="-720525"/>
            <a:ext cx="1619006" cy="20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2023-03-17</a:t>
            </a:fld>
            <a:endParaRPr lang="fr-CA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hyperlink" Target="mailto:stephane_rsi.gagnon.cemtl@ssss.gouv.qc.ca" TargetMode="External"/><Relationship Id="rId4" Type="http://schemas.openxmlformats.org/officeDocument/2006/relationships/hyperlink" Target="mailto:olivier.sylvain.tine.cemtl@ssss.gouv.qc.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1.tmp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tags" Target="../tags/tag12.xml"/><Relationship Id="rId21" Type="http://schemas.openxmlformats.org/officeDocument/2006/relationships/image" Target="../media/image15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notesSlide" Target="../notesSlides/notesSlide2.xml"/><Relationship Id="rId25" Type="http://schemas.openxmlformats.org/officeDocument/2006/relationships/image" Target="../media/image19.png"/><Relationship Id="rId2" Type="http://schemas.openxmlformats.org/officeDocument/2006/relationships/tags" Target="../tags/tag1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18.pn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19.xml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hyperlink" Target="http://intranet.cemtl.rtss.qc.ca/index.php?id=3098" TargetMode="Externa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240910" y="1122363"/>
            <a:ext cx="8222957" cy="2387600"/>
          </a:xfrm>
        </p:spPr>
        <p:txBody>
          <a:bodyPr anchor="ctr">
            <a:normAutofit/>
          </a:bodyPr>
          <a:lstStyle/>
          <a:p>
            <a:pPr algn="r"/>
            <a:r>
              <a:rPr lang="fr-CA" sz="4400" dirty="0"/>
              <a:t>Agrément 2023 </a:t>
            </a:r>
            <a:br>
              <a:rPr lang="fr-CA" sz="4400" dirty="0"/>
            </a:br>
            <a:r>
              <a:rPr lang="fr-CA" sz="4400" dirty="0"/>
              <a:t>Sécurité de l’information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853767" y="3509963"/>
            <a:ext cx="6610100" cy="1655762"/>
          </a:xfrm>
        </p:spPr>
        <p:txBody>
          <a:bodyPr>
            <a:normAutofit fontScale="55000" lnSpcReduction="20000"/>
          </a:bodyPr>
          <a:lstStyle/>
          <a:p>
            <a:pPr algn="r">
              <a:lnSpc>
                <a:spcPct val="120000"/>
              </a:lnSpc>
            </a:pPr>
            <a:r>
              <a:rPr lang="fr-CA" sz="3200" dirty="0"/>
              <a:t>Rendez-vous qualité – Confidentialité de l’information  </a:t>
            </a:r>
          </a:p>
          <a:p>
            <a:pPr algn="r">
              <a:lnSpc>
                <a:spcPct val="120000"/>
              </a:lnSpc>
            </a:pPr>
            <a:r>
              <a:rPr lang="fr-CA" sz="3200" dirty="0"/>
              <a:t>du 20 mars 2023</a:t>
            </a:r>
          </a:p>
          <a:p>
            <a:pPr algn="r"/>
            <a:endParaRPr lang="fr-CA" dirty="0"/>
          </a:p>
          <a:p>
            <a:pPr algn="r"/>
            <a:r>
              <a:rPr lang="fr-CA" dirty="0"/>
              <a:t>Présenté par Stéphane Gagnon</a:t>
            </a:r>
          </a:p>
          <a:p>
            <a:pPr algn="r"/>
            <a:r>
              <a:rPr lang="fr-CA" dirty="0"/>
              <a:t>Conseiller cadre – Chef de la sécurité de l’information organisationnelle</a:t>
            </a:r>
          </a:p>
        </p:txBody>
      </p:sp>
    </p:spTree>
    <p:extLst>
      <p:ext uri="{BB962C8B-B14F-4D97-AF65-F5344CB8AC3E}">
        <p14:creationId xmlns:p14="http://schemas.microsoft.com/office/powerpoint/2010/main" val="5468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>
            <p:custDataLst>
              <p:tags r:id="rId1"/>
            </p:custDataLst>
          </p:nvPr>
        </p:nvSpPr>
        <p:spPr>
          <a:xfrm>
            <a:off x="445401" y="1849043"/>
            <a:ext cx="4094603" cy="224742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fr-CA" dirty="0">
                <a:solidFill>
                  <a:schemeClr val="bg1"/>
                </a:solidFill>
              </a:rPr>
              <a:t>Dès qu’un acte ou une situation est porté(e) à ma connaissance, susceptible de compromettre la sécurité de renseignements confidentiels, ou</a:t>
            </a:r>
          </a:p>
          <a:p>
            <a:pPr>
              <a:buClr>
                <a:srgbClr val="FF0000"/>
              </a:buClr>
            </a:pPr>
            <a:r>
              <a:rPr lang="en-CA" dirty="0">
                <a:solidFill>
                  <a:schemeClr val="bg1"/>
                </a:solidFill>
              </a:rPr>
              <a:t>qui menace la </a:t>
            </a:r>
            <a:r>
              <a:rPr lang="en-CA" dirty="0" err="1">
                <a:solidFill>
                  <a:schemeClr val="bg1"/>
                </a:solidFill>
              </a:rPr>
              <a:t>sécurité</a:t>
            </a:r>
            <a:r>
              <a:rPr lang="en-CA" dirty="0">
                <a:solidFill>
                  <a:schemeClr val="bg1"/>
                </a:solidFill>
              </a:rPr>
              <a:t> de </a:t>
            </a:r>
            <a:r>
              <a:rPr lang="en-CA" dirty="0" err="1">
                <a:solidFill>
                  <a:schemeClr val="bg1"/>
                </a:solidFill>
              </a:rPr>
              <a:t>l’information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en</a:t>
            </a:r>
            <a:r>
              <a:rPr lang="en-CA" dirty="0">
                <a:solidFill>
                  <a:schemeClr val="bg1"/>
                </a:solidFill>
              </a:rPr>
              <a:t> general: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5608435" y="2015505"/>
            <a:ext cx="65835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endParaRPr lang="fr-CA" sz="1600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CA" sz="1600" b="1" dirty="0"/>
              <a:t>J’avise mon supérieur </a:t>
            </a:r>
            <a:r>
              <a:rPr lang="fr-CA" sz="1600" dirty="0"/>
              <a:t>ou, dans le cas d’un contractant externe, mon employeur et/ou le responsable du CIUSSS-EMTL auquel je me rapporte.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fr-CA" sz="1600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fr-CA" sz="1600" dirty="0"/>
              <a:t>Si le contexte ne le permet pas, j’avise alors le </a:t>
            </a:r>
            <a:r>
              <a:rPr lang="fr-CA" sz="1600" b="1" dirty="0"/>
              <a:t>chef de la sécurité</a:t>
            </a:r>
            <a:r>
              <a:rPr lang="fr-CA" sz="1600" dirty="0"/>
              <a:t> </a:t>
            </a:r>
            <a:r>
              <a:rPr lang="fr-CA" sz="1600" b="1" dirty="0"/>
              <a:t>de l’information organisationnelle</a:t>
            </a:r>
            <a:r>
              <a:rPr lang="fr-CA" sz="1600" dirty="0"/>
              <a:t> (CSIO) du CIUSSS-EMTL </a:t>
            </a:r>
            <a:r>
              <a:rPr lang="fr-CA" sz="1600" b="1" dirty="0">
                <a:solidFill>
                  <a:schemeClr val="bg2"/>
                </a:solidFill>
              </a:rPr>
              <a:t>(courriel, téléphone)</a:t>
            </a:r>
            <a:r>
              <a:rPr lang="fr-CA" sz="1600" dirty="0"/>
              <a:t>.</a:t>
            </a:r>
          </a:p>
        </p:txBody>
      </p:sp>
      <p:sp>
        <p:nvSpPr>
          <p:cNvPr id="13" name="Rectangle à coins arrondis 12"/>
          <p:cNvSpPr/>
          <p:nvPr>
            <p:custDataLst>
              <p:tags r:id="rId3"/>
            </p:custDataLst>
          </p:nvPr>
        </p:nvSpPr>
        <p:spPr>
          <a:xfrm>
            <a:off x="445401" y="4549768"/>
            <a:ext cx="4094603" cy="929616"/>
          </a:xfrm>
          <a:prstGeom prst="round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en-CA" dirty="0">
                <a:solidFill>
                  <a:schemeClr val="bg1"/>
                </a:solidFill>
              </a:rPr>
              <a:t>Si le </a:t>
            </a:r>
            <a:r>
              <a:rPr lang="en-CA" dirty="0" err="1">
                <a:solidFill>
                  <a:schemeClr val="bg1"/>
                </a:solidFill>
              </a:rPr>
              <a:t>risque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ou</a:t>
            </a:r>
            <a:r>
              <a:rPr lang="fr-CA" dirty="0">
                <a:solidFill>
                  <a:schemeClr val="bg1"/>
                </a:solidFill>
              </a:rPr>
              <a:t> l’événement est survenu lors de la prestation de soins ou services aux usagers:</a:t>
            </a:r>
          </a:p>
        </p:txBody>
      </p:sp>
      <p:sp>
        <p:nvSpPr>
          <p:cNvPr id="3" name="Flèche droite 2"/>
          <p:cNvSpPr/>
          <p:nvPr>
            <p:custDataLst>
              <p:tags r:id="rId4"/>
            </p:custDataLst>
          </p:nvPr>
        </p:nvSpPr>
        <p:spPr>
          <a:xfrm>
            <a:off x="4585648" y="2785267"/>
            <a:ext cx="782435" cy="28813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6" name="Groupe 5"/>
          <p:cNvGrpSpPr/>
          <p:nvPr>
            <p:custDataLst>
              <p:tags r:id="rId5"/>
            </p:custDataLst>
          </p:nvPr>
        </p:nvGrpSpPr>
        <p:grpSpPr>
          <a:xfrm>
            <a:off x="4585648" y="4648387"/>
            <a:ext cx="7593739" cy="584775"/>
            <a:chOff x="4585648" y="4648387"/>
            <a:chExt cx="7593739" cy="584775"/>
          </a:xfrm>
        </p:grpSpPr>
        <p:sp>
          <p:nvSpPr>
            <p:cNvPr id="5" name="Rectangle 4"/>
            <p:cNvSpPr/>
            <p:nvPr/>
          </p:nvSpPr>
          <p:spPr>
            <a:xfrm>
              <a:off x="5608435" y="4648387"/>
              <a:ext cx="6570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chemeClr val="bg2"/>
                </a:buClr>
                <a:buFont typeface="Wingdings" panose="05000000000000000000" pitchFamily="2" charset="2"/>
                <a:buChar char="ü"/>
              </a:pPr>
              <a:r>
                <a:rPr lang="fr-CA" sz="1600" dirty="0"/>
                <a:t>Je dois faire également une déclaration d’incident ou d’accident au CIUSSS-EMTL, selon la procédure établie </a:t>
              </a:r>
              <a:r>
                <a:rPr lang="fr-CA" sz="1600" b="1" dirty="0">
                  <a:solidFill>
                    <a:schemeClr val="accent3"/>
                  </a:solidFill>
                </a:rPr>
                <a:t>(formulaire AH-223)</a:t>
              </a:r>
              <a:r>
                <a:rPr lang="fr-CA" sz="1600" dirty="0"/>
                <a:t>.</a:t>
              </a:r>
              <a:r>
                <a:rPr lang="fr-CA" sz="1600" b="1" dirty="0">
                  <a:solidFill>
                    <a:schemeClr val="accent3"/>
                  </a:solidFill>
                </a:rPr>
                <a:t> </a:t>
              </a:r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4585648" y="4796707"/>
              <a:ext cx="782435" cy="288134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6" name="Flèche droite 15"/>
          <p:cNvSpPr/>
          <p:nvPr>
            <p:custDataLst>
              <p:tags r:id="rId6"/>
            </p:custDataLst>
          </p:nvPr>
        </p:nvSpPr>
        <p:spPr>
          <a:xfrm rot="16200000">
            <a:off x="8618720" y="4208732"/>
            <a:ext cx="550383" cy="28813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Titr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770927" y="365125"/>
            <a:ext cx="9582873" cy="1325563"/>
          </a:xfrm>
        </p:spPr>
        <p:txBody>
          <a:bodyPr/>
          <a:lstStyle/>
          <a:p>
            <a:r>
              <a:rPr lang="fr-CA" dirty="0"/>
              <a:t>Quoi faire en cas d’incident?</a:t>
            </a:r>
          </a:p>
        </p:txBody>
      </p:sp>
    </p:spTree>
    <p:extLst>
      <p:ext uri="{BB962C8B-B14F-4D97-AF65-F5344CB8AC3E}">
        <p14:creationId xmlns:p14="http://schemas.microsoft.com/office/powerpoint/2010/main" val="13927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 animBg="1"/>
      <p:bldP spid="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39688" lvl="1" indent="0">
              <a:spcBef>
                <a:spcPts val="1200"/>
              </a:spcBef>
              <a:buNone/>
            </a:pPr>
            <a:r>
              <a:rPr lang="fr-CA" b="1" dirty="0"/>
              <a:t>Administratives</a:t>
            </a:r>
          </a:p>
          <a:p>
            <a:pPr marL="725488" lvl="3"/>
            <a:r>
              <a:rPr lang="fr-CA" dirty="0"/>
              <a:t>Politiques, procédures, entente de confidentialité, sensibilisation, système de gestion de la sécurité de l’information, etc.</a:t>
            </a:r>
          </a:p>
          <a:p>
            <a:pPr marL="39688" lvl="1" indent="0">
              <a:spcBef>
                <a:spcPts val="1200"/>
              </a:spcBef>
              <a:buNone/>
            </a:pPr>
            <a:r>
              <a:rPr lang="fr-CA" b="1" dirty="0"/>
              <a:t>Physiques</a:t>
            </a:r>
          </a:p>
          <a:p>
            <a:pPr marL="725488" lvl="3"/>
            <a:r>
              <a:rPr lang="fr-CA" dirty="0"/>
              <a:t>Serrures, système de détection et d’extinction d’incendie, cartes magnétiques, caméras, barrières, clôtures, etc.</a:t>
            </a:r>
          </a:p>
          <a:p>
            <a:pPr marL="39688" lvl="1" indent="0">
              <a:spcBef>
                <a:spcPts val="1200"/>
              </a:spcBef>
              <a:buNone/>
            </a:pPr>
            <a:r>
              <a:rPr lang="fr-CA" b="1" dirty="0"/>
              <a:t>Techniques</a:t>
            </a:r>
          </a:p>
          <a:p>
            <a:pPr marL="725488" lvl="3"/>
            <a:r>
              <a:rPr lang="fr-CA" dirty="0"/>
              <a:t>Pare-feu, chiffrement, contrôles d’accès, redondance, etc.</a:t>
            </a:r>
          </a:p>
          <a:p>
            <a:endParaRPr lang="fr-CA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70927" y="365125"/>
            <a:ext cx="9582873" cy="1325563"/>
          </a:xfrm>
        </p:spPr>
        <p:txBody>
          <a:bodyPr/>
          <a:lstStyle/>
          <a:p>
            <a:r>
              <a:rPr lang="fr-CA" dirty="0"/>
              <a:t>Types de mesure de protection</a:t>
            </a:r>
          </a:p>
        </p:txBody>
      </p:sp>
    </p:spTree>
    <p:extLst>
      <p:ext uri="{BB962C8B-B14F-4D97-AF65-F5344CB8AC3E}">
        <p14:creationId xmlns:p14="http://schemas.microsoft.com/office/powerpoint/2010/main" val="28405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3. Équipe de sécurité de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66305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Intranet – Section sur la sécurité de l’information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9" y="1766896"/>
            <a:ext cx="11894854" cy="40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Équipe de sécurité de l’information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/>
              <a:t>Olivier Sylvain Tine</a:t>
            </a:r>
          </a:p>
          <a:p>
            <a:pPr lvl="1"/>
            <a:r>
              <a:rPr lang="fr-CA" dirty="0"/>
              <a:t>Coordonnateur organisationnel des mesures de sécurité de l’information (COMSI)</a:t>
            </a:r>
          </a:p>
          <a:p>
            <a:pPr marL="914400" lvl="2" indent="0">
              <a:buNone/>
            </a:pPr>
            <a:r>
              <a:rPr lang="fr-CA" dirty="0"/>
              <a:t>514-252-3400 poste 1435</a:t>
            </a:r>
          </a:p>
          <a:p>
            <a:pPr marL="914400" lvl="2" indent="0">
              <a:buNone/>
            </a:pPr>
            <a:r>
              <a:rPr lang="fr-CA" b="1" dirty="0">
                <a:hlinkClick r:id="rId4"/>
              </a:rPr>
              <a:t>olivier.sylvain.tine.cemtl@ssss.gouv.qc.ca</a:t>
            </a:r>
            <a:r>
              <a:rPr lang="fr-CA" b="1" u="sng" dirty="0"/>
              <a:t> </a:t>
            </a:r>
            <a:endParaRPr lang="fr-CA" u="sng" dirty="0"/>
          </a:p>
          <a:p>
            <a:pPr marL="0" indent="0">
              <a:buNone/>
            </a:pPr>
            <a:r>
              <a:rPr lang="fr-CA" dirty="0"/>
              <a:t>Stéphane Gagnon</a:t>
            </a:r>
          </a:p>
          <a:p>
            <a:pPr lvl="1"/>
            <a:r>
              <a:rPr lang="fr-CA" dirty="0"/>
              <a:t>Conseiller cadre - Chef de la sécurité de l’information organisationnelle (CSIO)</a:t>
            </a:r>
          </a:p>
          <a:p>
            <a:pPr marL="914400" lvl="2" indent="0">
              <a:buNone/>
            </a:pPr>
            <a:r>
              <a:rPr lang="fr-CA" dirty="0"/>
              <a:t>514-252-3400 poste 1205</a:t>
            </a:r>
          </a:p>
          <a:p>
            <a:pPr marL="914400" lvl="2" indent="0">
              <a:buNone/>
            </a:pPr>
            <a:r>
              <a:rPr lang="fr-CA" b="1" dirty="0">
                <a:hlinkClick r:id="rId5"/>
              </a:rPr>
              <a:t>stephane_rsi.gagnon.cemtl@ssss.gouv.qc.ca</a:t>
            </a:r>
            <a:endParaRPr lang="fr-CA" b="1" dirty="0"/>
          </a:p>
          <a:p>
            <a:pPr lvl="1"/>
            <a:endParaRPr lang="fr-CA" dirty="0"/>
          </a:p>
          <a:p>
            <a:pPr marL="0" indent="0" algn="ctr">
              <a:buNone/>
            </a:pPr>
            <a:r>
              <a:rPr lang="fr-CA" b="1" dirty="0">
                <a:solidFill>
                  <a:schemeClr val="bg2"/>
                </a:solidFill>
              </a:rPr>
              <a:t>La sécurité de l’information, c’est l’affaire de nous tous !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58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Des questions ?</a:t>
            </a:r>
          </a:p>
        </p:txBody>
      </p:sp>
      <p:pic>
        <p:nvPicPr>
          <p:cNvPr id="4" name="Picture 2" descr="C:\Users\sgagnon.SANTEMONTREAL\AppData\Local\Microsoft\Windows\Temporary Internet Files\Content.IE5\XYPILRDP\dglxasset[1].aspx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198" y="1597554"/>
            <a:ext cx="4902201" cy="4498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93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66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05000" y="621338"/>
            <a:ext cx="9761432" cy="1325563"/>
          </a:xfrm>
        </p:spPr>
        <p:txBody>
          <a:bodyPr rtlCol="0">
            <a:normAutofit/>
          </a:bodyPr>
          <a:lstStyle/>
          <a:p>
            <a:pPr defTabSz="914282"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rgbClr val="FF9900"/>
                </a:solidFill>
              </a:rPr>
              <a:t>Plan de la </a:t>
            </a:r>
            <a:r>
              <a:rPr lang="fr-CA" dirty="0">
                <a:solidFill>
                  <a:srgbClr val="FF9900"/>
                </a:solidFill>
              </a:rPr>
              <a:t>présentation</a:t>
            </a:r>
            <a:endParaRPr lang="fr-CA" strike="sngStrike" dirty="0">
              <a:solidFill>
                <a:srgbClr val="FF9900"/>
              </a:solidFill>
            </a:endParaRPr>
          </a:p>
        </p:txBody>
      </p:sp>
      <p:graphicFrame>
        <p:nvGraphicFramePr>
          <p:cNvPr id="6" name="Tableau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7200307"/>
              </p:ext>
            </p:extLst>
          </p:nvPr>
        </p:nvGraphicFramePr>
        <p:xfrm>
          <a:off x="1487682" y="2204528"/>
          <a:ext cx="10094639" cy="1771190"/>
        </p:xfrm>
        <a:graphic>
          <a:graphicData uri="http://schemas.openxmlformats.org/drawingml/2006/table">
            <a:tbl>
              <a:tblPr firstRow="1" bandRow="1"/>
              <a:tblGrid>
                <a:gridCol w="946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8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545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</a:t>
                      </a:r>
                      <a:endParaRPr sz="2800" dirty="0">
                        <a:solidFill>
                          <a:schemeClr val="bg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45714" marR="4571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CA" sz="2400" dirty="0">
                          <a:solidFill>
                            <a:srgbClr val="FF9900"/>
                          </a:solidFill>
                        </a:rPr>
                        <a:t> La sécurité de l’information</a:t>
                      </a:r>
                    </a:p>
                  </a:txBody>
                  <a:tcPr marL="45714" marR="4571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364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</a:t>
                      </a:r>
                      <a:endParaRPr sz="2800" dirty="0">
                        <a:solidFill>
                          <a:schemeClr val="bg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45714" marR="4571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CA" sz="2400" dirty="0">
                          <a:solidFill>
                            <a:srgbClr val="FF9900"/>
                          </a:solidFill>
                        </a:rPr>
                        <a:t> Gestion d’incidents en sécurité de l’information</a:t>
                      </a:r>
                    </a:p>
                  </a:txBody>
                  <a:tcPr marL="45714" marR="4571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</a:t>
                      </a:r>
                    </a:p>
                  </a:txBody>
                  <a:tcPr marL="45714" marR="4571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CA" altLang="fr-FR" sz="2400" dirty="0">
                          <a:solidFill>
                            <a:srgbClr val="FF9900"/>
                          </a:solidFill>
                        </a:rPr>
                        <a:t> Équipe de sécurité de l’information</a:t>
                      </a:r>
                    </a:p>
                  </a:txBody>
                  <a:tcPr marL="45714" marR="45714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45737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3810000" cy="369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CA" sz="1800">
              <a:solidFill>
                <a:srgbClr val="1818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 6" descr="cid:80bbf425-9428-451e-992e-f62ca521d0c1"/>
          <p:cNvPicPr/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25" y="3858886"/>
            <a:ext cx="3351487" cy="1952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56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1. La sécurité de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3683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La sécurité de l’information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r-CA" dirty="0"/>
              <a:t>Notre établissement détient de nombreuses informations sensibles telles que : </a:t>
            </a:r>
          </a:p>
          <a:p>
            <a:pPr lvl="1">
              <a:lnSpc>
                <a:spcPct val="110000"/>
              </a:lnSpc>
            </a:pPr>
            <a:r>
              <a:rPr lang="fr-CA" dirty="0"/>
              <a:t>Renseignements personnels sur les usagers (nom, prénom, adresse, date de naissance, etc.) ;</a:t>
            </a:r>
          </a:p>
          <a:p>
            <a:pPr lvl="1">
              <a:lnSpc>
                <a:spcPct val="110000"/>
              </a:lnSpc>
            </a:pPr>
            <a:r>
              <a:rPr lang="fr-CA" dirty="0"/>
              <a:t>Renseignements cliniques sur les usagers (état de santé, résultat de laboratoire, imagerie médicale et notes au dossier ne sont que quelques exemples) ;</a:t>
            </a:r>
          </a:p>
          <a:p>
            <a:pPr lvl="1">
              <a:lnSpc>
                <a:spcPct val="110000"/>
              </a:lnSpc>
            </a:pPr>
            <a:r>
              <a:rPr lang="fr-CA" dirty="0"/>
              <a:t>Renseignements sur les employés (nom, prénom, numéro d’assurance sociale, date de naissance, etc.).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10286" y="-179110"/>
            <a:ext cx="6781714" cy="1028700"/>
          </a:xfrm>
        </p:spPr>
        <p:txBody>
          <a:bodyPr>
            <a:normAutofit/>
          </a:bodyPr>
          <a:lstStyle/>
          <a:p>
            <a:r>
              <a:rPr lang="en-CA" sz="3600" dirty="0"/>
              <a:t>Échange </a:t>
            </a:r>
            <a:r>
              <a:rPr lang="en-CA" sz="3600" dirty="0" err="1"/>
              <a:t>d’information</a:t>
            </a:r>
            <a:endParaRPr lang="fr-CA" sz="3600" dirty="0"/>
          </a:p>
        </p:txBody>
      </p:sp>
      <p:grpSp>
        <p:nvGrpSpPr>
          <p:cNvPr id="3" name="Groupe 2"/>
          <p:cNvGrpSpPr/>
          <p:nvPr>
            <p:custDataLst>
              <p:tags r:id="rId2"/>
            </p:custDataLst>
          </p:nvPr>
        </p:nvGrpSpPr>
        <p:grpSpPr>
          <a:xfrm>
            <a:off x="1701577" y="1613374"/>
            <a:ext cx="6121668" cy="4992962"/>
            <a:chOff x="3318211" y="2647666"/>
            <a:chExt cx="4190455" cy="3417824"/>
          </a:xfrm>
        </p:grpSpPr>
        <p:sp>
          <p:nvSpPr>
            <p:cNvPr id="24" name="Ellipse 23"/>
            <p:cNvSpPr/>
            <p:nvPr/>
          </p:nvSpPr>
          <p:spPr>
            <a:xfrm>
              <a:off x="3750366" y="2647666"/>
              <a:ext cx="3353220" cy="3156785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1025" name="Groupe 1024"/>
            <p:cNvGrpSpPr/>
            <p:nvPr/>
          </p:nvGrpSpPr>
          <p:grpSpPr>
            <a:xfrm>
              <a:off x="3318211" y="4380589"/>
              <a:ext cx="809888" cy="728900"/>
              <a:chOff x="3318211" y="4380589"/>
              <a:chExt cx="809888" cy="728900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3318211" y="4380589"/>
                <a:ext cx="809888" cy="7289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6827" y="4462945"/>
                <a:ext cx="513469" cy="513470"/>
              </a:xfrm>
              <a:prstGeom prst="rect">
                <a:avLst/>
              </a:prstGeom>
            </p:spPr>
          </p:pic>
        </p:grpSp>
        <p:grpSp>
          <p:nvGrpSpPr>
            <p:cNvPr id="26" name="Groupe 25"/>
            <p:cNvGrpSpPr/>
            <p:nvPr/>
          </p:nvGrpSpPr>
          <p:grpSpPr>
            <a:xfrm>
              <a:off x="3825671" y="2675173"/>
              <a:ext cx="783925" cy="705533"/>
              <a:chOff x="3734964" y="2208686"/>
              <a:chExt cx="783925" cy="705533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3734964" y="2208686"/>
                <a:ext cx="783925" cy="70553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7245" y="2314706"/>
                <a:ext cx="471819" cy="471819"/>
              </a:xfrm>
              <a:prstGeom prst="rect">
                <a:avLst/>
              </a:prstGeom>
            </p:spPr>
          </p:pic>
        </p:grpSp>
        <p:grpSp>
          <p:nvGrpSpPr>
            <p:cNvPr id="31" name="Groupe 30"/>
            <p:cNvGrpSpPr/>
            <p:nvPr/>
          </p:nvGrpSpPr>
          <p:grpSpPr>
            <a:xfrm>
              <a:off x="6249802" y="2700063"/>
              <a:ext cx="756269" cy="680643"/>
              <a:chOff x="6993967" y="1969531"/>
              <a:chExt cx="756269" cy="680643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6993967" y="1969531"/>
                <a:ext cx="756269" cy="680643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9052" y="2030439"/>
                <a:ext cx="526098" cy="526098"/>
              </a:xfrm>
              <a:prstGeom prst="rect">
                <a:avLst/>
              </a:prstGeom>
            </p:spPr>
          </p:pic>
        </p:grpSp>
        <p:grpSp>
          <p:nvGrpSpPr>
            <p:cNvPr id="1024" name="Groupe 1023"/>
            <p:cNvGrpSpPr/>
            <p:nvPr/>
          </p:nvGrpSpPr>
          <p:grpSpPr>
            <a:xfrm>
              <a:off x="6755222" y="4384324"/>
              <a:ext cx="753444" cy="678100"/>
              <a:chOff x="7648954" y="3818106"/>
              <a:chExt cx="753444" cy="678100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7648954" y="3818106"/>
                <a:ext cx="753444" cy="6781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0961" y="3900462"/>
                <a:ext cx="505707" cy="505707"/>
              </a:xfrm>
              <a:prstGeom prst="rect">
                <a:avLst/>
              </a:prstGeom>
            </p:spPr>
          </p:pic>
        </p:grpSp>
        <p:grpSp>
          <p:nvGrpSpPr>
            <p:cNvPr id="1026" name="Groupe 1025"/>
            <p:cNvGrpSpPr/>
            <p:nvPr/>
          </p:nvGrpSpPr>
          <p:grpSpPr>
            <a:xfrm>
              <a:off x="4991286" y="5375171"/>
              <a:ext cx="767021" cy="690319"/>
              <a:chOff x="5717415" y="5563710"/>
              <a:chExt cx="767021" cy="690319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5717415" y="5563710"/>
                <a:ext cx="767021" cy="69031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9630" y="5620696"/>
                <a:ext cx="522591" cy="522590"/>
              </a:xfrm>
              <a:prstGeom prst="rect">
                <a:avLst/>
              </a:prstGeom>
            </p:spPr>
          </p:pic>
        </p:grpSp>
      </p:grpSp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1132548" y="401721"/>
            <a:ext cx="10929122" cy="6405523"/>
            <a:chOff x="2074459" y="791571"/>
            <a:chExt cx="9999654" cy="5860765"/>
          </a:xfrm>
        </p:grpSpPr>
        <p:sp>
          <p:nvSpPr>
            <p:cNvPr id="1027" name="Ellipse 1026"/>
            <p:cNvSpPr/>
            <p:nvPr/>
          </p:nvSpPr>
          <p:spPr>
            <a:xfrm>
              <a:off x="2074459" y="791571"/>
              <a:ext cx="6687403" cy="586076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030" name="Connecteur droit avec flèche 1029"/>
            <p:cNvCxnSpPr/>
            <p:nvPr/>
          </p:nvCxnSpPr>
          <p:spPr>
            <a:xfrm>
              <a:off x="5162167" y="1055759"/>
              <a:ext cx="0" cy="80101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5670082" y="1055759"/>
              <a:ext cx="0" cy="772047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Rectangle à coins arrondis 1034"/>
            <p:cNvSpPr/>
            <p:nvPr/>
          </p:nvSpPr>
          <p:spPr>
            <a:xfrm>
              <a:off x="9235379" y="2882046"/>
              <a:ext cx="2838734" cy="105039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/>
                <a:t>Professionnels externes</a:t>
              </a:r>
            </a:p>
            <a:p>
              <a:pPr algn="ctr"/>
              <a:r>
                <a:rPr lang="fr-CA"/>
                <a:t>Organismes externes</a:t>
              </a:r>
            </a:p>
          </p:txBody>
        </p:sp>
      </p:grpSp>
      <p:sp>
        <p:nvSpPr>
          <p:cNvPr id="51" name="Ellipse 50"/>
          <p:cNvSpPr/>
          <p:nvPr>
            <p:custDataLst>
              <p:tags r:id="rId4"/>
            </p:custDataLst>
          </p:nvPr>
        </p:nvSpPr>
        <p:spPr>
          <a:xfrm>
            <a:off x="2978272" y="2453590"/>
            <a:ext cx="3560736" cy="297834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2" name="Image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62" y="2878721"/>
            <a:ext cx="577425" cy="577425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1" y="4554585"/>
            <a:ext cx="516479" cy="516479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7" y="4698234"/>
            <a:ext cx="533519" cy="533519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06" y="2651071"/>
            <a:ext cx="529778" cy="529778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4" y="2952583"/>
            <a:ext cx="620043" cy="620043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67" y="3673196"/>
            <a:ext cx="668245" cy="668245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33" y="4501192"/>
            <a:ext cx="647088" cy="647088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66" y="3667191"/>
            <a:ext cx="664339" cy="664339"/>
          </a:xfrm>
          <a:prstGeom prst="rect">
            <a:avLst/>
          </a:prstGeom>
        </p:spPr>
      </p:pic>
      <p:sp>
        <p:nvSpPr>
          <p:cNvPr id="60" name="Ellipse 59"/>
          <p:cNvSpPr/>
          <p:nvPr>
            <p:custDataLst>
              <p:tags r:id="rId13"/>
            </p:custDataLst>
          </p:nvPr>
        </p:nvSpPr>
        <p:spPr>
          <a:xfrm>
            <a:off x="4108886" y="3344359"/>
            <a:ext cx="1301400" cy="1190365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Texte</a:t>
            </a:r>
          </a:p>
          <a:p>
            <a:pPr algn="ctr"/>
            <a:r>
              <a:rPr lang="fr-CA" sz="1600" b="1" dirty="0"/>
              <a:t>Photo</a:t>
            </a:r>
          </a:p>
          <a:p>
            <a:pPr algn="ctr"/>
            <a:r>
              <a:rPr lang="fr-CA" sz="1600" b="1" dirty="0"/>
              <a:t>Image</a:t>
            </a:r>
          </a:p>
          <a:p>
            <a:pPr algn="ctr"/>
            <a:r>
              <a:rPr lang="fr-CA" sz="1600" b="1" dirty="0"/>
              <a:t>Vidéo</a:t>
            </a:r>
          </a:p>
          <a:p>
            <a:pPr algn="ctr"/>
            <a:r>
              <a:rPr lang="fr-CA" sz="1600" b="1" dirty="0"/>
              <a:t>Audio</a:t>
            </a:r>
          </a:p>
        </p:txBody>
      </p:sp>
      <p:pic>
        <p:nvPicPr>
          <p:cNvPr id="61" name="Image 6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72" y="2628403"/>
            <a:ext cx="523009" cy="523009"/>
          </a:xfrm>
          <a:prstGeom prst="rect">
            <a:avLst/>
          </a:prstGeom>
        </p:spPr>
      </p:pic>
      <p:sp>
        <p:nvSpPr>
          <p:cNvPr id="4" name="Ellipse 3"/>
          <p:cNvSpPr/>
          <p:nvPr>
            <p:custDataLst>
              <p:tags r:id="rId15"/>
            </p:custDataLst>
          </p:nvPr>
        </p:nvSpPr>
        <p:spPr>
          <a:xfrm>
            <a:off x="3558955" y="31689"/>
            <a:ext cx="2535920" cy="622544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Environnement externe</a:t>
            </a:r>
          </a:p>
        </p:txBody>
      </p:sp>
    </p:spTree>
    <p:extLst>
      <p:ext uri="{BB962C8B-B14F-4D97-AF65-F5344CB8AC3E}">
        <p14:creationId xmlns:p14="http://schemas.microsoft.com/office/powerpoint/2010/main" val="9019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0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Principes directeurs</a:t>
            </a:r>
          </a:p>
        </p:txBody>
      </p:sp>
      <p:sp>
        <p:nvSpPr>
          <p:cNvPr id="4" name="Triangle isocèle 3"/>
          <p:cNvSpPr/>
          <p:nvPr>
            <p:custDataLst>
              <p:tags r:id="rId2"/>
            </p:custDataLst>
          </p:nvPr>
        </p:nvSpPr>
        <p:spPr>
          <a:xfrm>
            <a:off x="4249274" y="2802366"/>
            <a:ext cx="2778059" cy="23052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2739981" y="1448149"/>
            <a:ext cx="57966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284C6A"/>
                </a:solidFill>
                <a:latin typeface="+mj-lt"/>
                <a:ea typeface="+mj-ea"/>
                <a:cs typeface="+mj-cs"/>
              </a:rPr>
              <a:t>Disponibilité</a:t>
            </a:r>
          </a:p>
          <a:p>
            <a:pPr algn="ctr"/>
            <a:r>
              <a:rPr lang="fr-CA" dirty="0"/>
              <a:t>Propriété d’une information d’être accessible en temps voulu et de la manière requise par une personne autorisée. </a:t>
            </a:r>
            <a:endParaRPr lang="fr-CA" sz="2800" b="1" dirty="0">
              <a:solidFill>
                <a:srgbClr val="284C6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6859876" y="4774772"/>
            <a:ext cx="39604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284C6A"/>
                </a:solidFill>
                <a:latin typeface="+mj-lt"/>
                <a:ea typeface="+mj-ea"/>
                <a:cs typeface="+mj-cs"/>
              </a:rPr>
              <a:t>Confidentialité</a:t>
            </a:r>
          </a:p>
          <a:p>
            <a:pPr algn="ctr"/>
            <a:r>
              <a:rPr lang="fr-CA" dirty="0"/>
              <a:t>Propriété d’une information de n’être accessible qu’aux personnes ou entités désignées et autorisées. </a:t>
            </a:r>
            <a:endParaRPr lang="fr-CA" sz="2800" b="1" dirty="0">
              <a:solidFill>
                <a:srgbClr val="284C6A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fr-CA" sz="2800" b="1" dirty="0">
              <a:solidFill>
                <a:srgbClr val="284C6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454080" y="4774772"/>
            <a:ext cx="48852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284C6A"/>
                </a:solidFill>
                <a:latin typeface="+mj-lt"/>
                <a:ea typeface="+mj-ea"/>
                <a:cs typeface="+mj-cs"/>
              </a:rPr>
              <a:t>Intégrité</a:t>
            </a:r>
          </a:p>
          <a:p>
            <a:pPr algn="ctr"/>
            <a:r>
              <a:rPr lang="fr-CA" dirty="0"/>
              <a:t>Propriété d’une information de ne subir aucune altération ou destruction de façon erronée ou sans autorisation et d’être conservée sur un support lui procurant stabilité et pérennité. </a:t>
            </a:r>
            <a:endParaRPr lang="fr-CA" sz="2800" b="1" dirty="0">
              <a:solidFill>
                <a:srgbClr val="284C6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59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54676" y="1807532"/>
            <a:ext cx="10515600" cy="3911007"/>
          </a:xfrm>
        </p:spPr>
        <p:txBody>
          <a:bodyPr/>
          <a:lstStyle/>
          <a:p>
            <a:endParaRPr lang="en-CA" dirty="0"/>
          </a:p>
          <a:p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54676" y="1910240"/>
            <a:ext cx="10757957" cy="4811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80000"/>
              </a:lnSpc>
              <a:buClr>
                <a:schemeClr val="bg2"/>
              </a:buClr>
            </a:pPr>
            <a:r>
              <a:rPr lang="fr-CA" sz="2400" b="1" dirty="0"/>
              <a:t>Conseils pour maintenir la confidentialité:</a:t>
            </a:r>
          </a:p>
          <a:p>
            <a:pPr algn="just">
              <a:lnSpc>
                <a:spcPct val="80000"/>
              </a:lnSpc>
              <a:buClr>
                <a:schemeClr val="bg2"/>
              </a:buClr>
            </a:pPr>
            <a:endParaRPr lang="fr-CA" sz="2400" dirty="0"/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Utiliser les bacs gris pour s’assurer d’une destruction sécuritaire des informations sensibles en format papier (nominatives, cliniques);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</a:pPr>
            <a:endParaRPr lang="fr-CA" sz="2000" dirty="0"/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Choisir des mots de passe sécuritaires;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</a:pPr>
            <a:endParaRPr lang="fr-CA" sz="2000" dirty="0"/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Porter attention aux courriels ou messages textes frauduleux;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</a:pPr>
            <a:endParaRPr lang="fr-CA" sz="2000" dirty="0"/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Verrouiller votre poste de travail lorsque vous quittez votre poste de travail;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</a:pPr>
            <a:endParaRPr lang="fr-CA" sz="2000" dirty="0"/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Ne pas révéler vos codes d’utilisateur et mots de passe à d’autres personnes;</a:t>
            </a:r>
          </a:p>
          <a:p>
            <a:pPr marL="1143000" lvl="2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CA" sz="2400" dirty="0"/>
          </a:p>
          <a:p>
            <a:pPr marL="228600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CA" dirty="0"/>
          </a:p>
          <a:p>
            <a:pPr marL="228600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CA" sz="240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70927" y="365125"/>
            <a:ext cx="9582873" cy="1325563"/>
          </a:xfrm>
        </p:spPr>
        <p:txBody>
          <a:bodyPr/>
          <a:lstStyle/>
          <a:p>
            <a:r>
              <a:rPr lang="fr-CA" dirty="0"/>
              <a:t>Confidentialité</a:t>
            </a:r>
          </a:p>
        </p:txBody>
      </p:sp>
    </p:spTree>
    <p:extLst>
      <p:ext uri="{BB962C8B-B14F-4D97-AF65-F5344CB8AC3E}">
        <p14:creationId xmlns:p14="http://schemas.microsoft.com/office/powerpoint/2010/main" val="25441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54676" y="1807532"/>
            <a:ext cx="10515600" cy="3911007"/>
          </a:xfrm>
        </p:spPr>
        <p:txBody>
          <a:bodyPr/>
          <a:lstStyle/>
          <a:p>
            <a:endParaRPr lang="en-CA" dirty="0"/>
          </a:p>
          <a:p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54676" y="1910240"/>
            <a:ext cx="10757957" cy="4811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80000"/>
              </a:lnSpc>
              <a:buClr>
                <a:schemeClr val="bg2"/>
              </a:buClr>
            </a:pPr>
            <a:r>
              <a:rPr lang="fr-CA" sz="2400" b="1" dirty="0"/>
              <a:t>Conseils pour maintenir la confidentialité:</a:t>
            </a:r>
          </a:p>
          <a:p>
            <a:pPr algn="just">
              <a:lnSpc>
                <a:spcPct val="80000"/>
              </a:lnSpc>
              <a:buClr>
                <a:schemeClr val="bg2"/>
              </a:buClr>
            </a:pPr>
            <a:endParaRPr lang="fr-CA" sz="2400" dirty="0"/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CA" sz="2000" b="1" dirty="0"/>
              <a:t>Informer le plus rapidement possible </a:t>
            </a:r>
            <a:r>
              <a:rPr lang="fr-CA" sz="2000" dirty="0"/>
              <a:t>le centre de service informatique (5656) d’un incident (virus informatique, perte ou vol d’équipements informatiques, documents papiers contenant des informations nominatives ou cliniques, etc.);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</a:pPr>
            <a:endParaRPr lang="fr-CA" sz="2000" dirty="0"/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Suivre les formations </a:t>
            </a:r>
            <a:r>
              <a:rPr lang="fr-CA" sz="2000" i="1" dirty="0"/>
              <a:t>« </a:t>
            </a:r>
            <a:r>
              <a:rPr lang="fr-CA" sz="2000" b="1" i="1" dirty="0"/>
              <a:t>Cybersécurité : Mission possible</a:t>
            </a:r>
            <a:r>
              <a:rPr lang="fr-CA" sz="2000" i="1" dirty="0"/>
              <a:t> » et « </a:t>
            </a:r>
            <a:r>
              <a:rPr lang="fr-CA" sz="2000" b="1" i="1" dirty="0"/>
              <a:t>Les menaces numériques : La sécurité des appareils mobiles</a:t>
            </a:r>
            <a:r>
              <a:rPr lang="fr-CA" sz="2000" i="1" dirty="0"/>
              <a:t> » </a:t>
            </a:r>
            <a:r>
              <a:rPr lang="fr-CA" sz="2000" dirty="0"/>
              <a:t>sur l’environnement numérique d'apprentissage;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</a:pPr>
            <a:endParaRPr lang="fr-CA" sz="2000" dirty="0"/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Prendre connaissance des différentes politiques en lien avec la sécurité de l’information, dont la POL-024 disponible sur l’intranet;</a:t>
            </a:r>
          </a:p>
          <a:p>
            <a:pPr marL="1143000" lvl="2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CA" dirty="0">
                <a:hlinkClick r:id="rId5"/>
              </a:rPr>
              <a:t>http://intranet.cemtl.rtss.qc.ca/index.php?id=3098</a:t>
            </a:r>
            <a:r>
              <a:rPr lang="fr-CA" dirty="0"/>
              <a:t> (onglet « Politiques et procédures »)</a:t>
            </a:r>
          </a:p>
          <a:p>
            <a:pPr marL="1143000" lvl="2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CA" sz="2400" dirty="0"/>
          </a:p>
          <a:p>
            <a:pPr marL="228600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CA" dirty="0"/>
          </a:p>
          <a:p>
            <a:pPr marL="228600" indent="-228600">
              <a:lnSpc>
                <a:spcPct val="8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CA" sz="240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70927" y="365125"/>
            <a:ext cx="9582873" cy="1325563"/>
          </a:xfrm>
        </p:spPr>
        <p:txBody>
          <a:bodyPr/>
          <a:lstStyle/>
          <a:p>
            <a:r>
              <a:rPr lang="fr-CA" dirty="0"/>
              <a:t>Confidentialité</a:t>
            </a:r>
          </a:p>
        </p:txBody>
      </p:sp>
    </p:spTree>
    <p:extLst>
      <p:ext uri="{BB962C8B-B14F-4D97-AF65-F5344CB8AC3E}">
        <p14:creationId xmlns:p14="http://schemas.microsoft.com/office/powerpoint/2010/main" val="18241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2. Gestion d’incidents en sécurité de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14245973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IUSSS_orange">
  <a:themeElements>
    <a:clrScheme name="CIUSSS_orange">
      <a:dk1>
        <a:srgbClr val="181817"/>
      </a:dk1>
      <a:lt1>
        <a:sysClr val="window" lastClr="FFFFFF"/>
      </a:lt1>
      <a:dk2>
        <a:srgbClr val="181817"/>
      </a:dk2>
      <a:lt2>
        <a:srgbClr val="F79200"/>
      </a:lt2>
      <a:accent1>
        <a:srgbClr val="0871D9"/>
      </a:accent1>
      <a:accent2>
        <a:srgbClr val="81C731"/>
      </a:accent2>
      <a:accent3>
        <a:srgbClr val="DB1A00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orange" id="{D70BC3D6-FA78-4438-99E0-B56DA7C6F2E6}" vid="{700A1DA8-C9F4-434B-BFCA-2AB8F5759A0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CIUSSS_orange</Template>
  <TotalTime>1062</TotalTime>
  <Words>766</Words>
  <Application>Microsoft Office PowerPoint</Application>
  <PresentationFormat>Grand écran</PresentationFormat>
  <Paragraphs>99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Wingdings</vt:lpstr>
      <vt:lpstr>CIUSSS_orange</vt:lpstr>
      <vt:lpstr>Agrément 2023  Sécurité de l’information</vt:lpstr>
      <vt:lpstr>Plan de la présentation</vt:lpstr>
      <vt:lpstr>1. La sécurité de l’information</vt:lpstr>
      <vt:lpstr>La sécurité de l’information</vt:lpstr>
      <vt:lpstr>Échange d’information</vt:lpstr>
      <vt:lpstr>Principes directeurs</vt:lpstr>
      <vt:lpstr>Confidentialité</vt:lpstr>
      <vt:lpstr>Confidentialité</vt:lpstr>
      <vt:lpstr>2. Gestion d’incidents en sécurité de l’information</vt:lpstr>
      <vt:lpstr>Quoi faire en cas d’incident?</vt:lpstr>
      <vt:lpstr>Types de mesure de protection</vt:lpstr>
      <vt:lpstr>3. Équipe de sécurité de l’information</vt:lpstr>
      <vt:lpstr>Intranet – Section sur la sécurité de l’information</vt:lpstr>
      <vt:lpstr>Équipe de sécurité de l’information</vt:lpstr>
      <vt:lpstr>Des questions ?</vt:lpstr>
      <vt:lpstr>Présentation PowerPoint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couj4</dc:creator>
  <cp:lastModifiedBy>Mouhamadou SecK (CIUSSS EMTL)</cp:lastModifiedBy>
  <cp:revision>201</cp:revision>
  <dcterms:created xsi:type="dcterms:W3CDTF">2015-09-08T18:03:00Z</dcterms:created>
  <dcterms:modified xsi:type="dcterms:W3CDTF">2023-03-17T14:41:06Z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2023-03-06T22:25:46Z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c0ad06ff-181e-4373-9a9e-ebf30f159c0e</vt:lpwstr>
  </property>
  <property fmtid="{D5CDD505-2E9C-101B-9397-08002B2CF9AE}" pid="8" name="MSIP_Label_6a7d8d5d-78e2-4a62-9fcd-016eb5e4c57c_ContentBits">
    <vt:lpwstr>0</vt:lpwstr>
  </property>
</Properties>
</file>