
<file path=[Content_Types].xml><?xml version="1.0" encoding="utf-8"?>
<Types xmlns="http://schemas.openxmlformats.org/package/2006/content-types">
  <Default Extension="png" ContentType="image/png"/>
  <Default Extension="tmp"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69" r:id="rId3"/>
    <p:sldId id="271" r:id="rId4"/>
    <p:sldId id="257" r:id="rId5"/>
    <p:sldId id="284" r:id="rId6"/>
    <p:sldId id="266" r:id="rId7"/>
    <p:sldId id="275" r:id="rId8"/>
    <p:sldId id="272" r:id="rId9"/>
    <p:sldId id="282" r:id="rId10"/>
    <p:sldId id="286" r:id="rId11"/>
    <p:sldId id="285" r:id="rId12"/>
    <p:sldId id="274" r:id="rId13"/>
    <p:sldId id="264" r:id="rId14"/>
    <p:sldId id="281" r:id="rId15"/>
    <p:sldId id="260" r:id="rId16"/>
    <p:sldId id="258"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éphane Gagnon" initials="SG" lastIdx="1" clrIdx="0">
    <p:extLst>
      <p:ext uri="{19B8F6BF-5375-455C-9EA6-DF929625EA0E}">
        <p15:presenceInfo xmlns:p15="http://schemas.microsoft.com/office/powerpoint/2012/main" userId="S-1-5-21-1363892634-1254908209-8547516-434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6" autoAdjust="0"/>
    <p:restoredTop sz="95405" autoAdjust="0"/>
  </p:normalViewPr>
  <p:slideViewPr>
    <p:cSldViewPr snapToGrid="0" showGuides="1">
      <p:cViewPr varScale="1">
        <p:scale>
          <a:sx n="63" d="100"/>
          <a:sy n="63" d="100"/>
        </p:scale>
        <p:origin x="612" y="92"/>
      </p:cViewPr>
      <p:guideLst>
        <p:guide orient="horz" pos="2160"/>
        <p:guide pos="384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CA"/>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F6A20-A853-4054-8F67-62BB19758EC8}" type="datetimeFigureOut">
              <a:rPr lang="fr-CA" smtClean="0"/>
              <a:t>2023-10-27</a:t>
            </a:fld>
            <a:endParaRPr lang="fr-CA"/>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CA"/>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CA"/>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66ACA5-5538-497B-BB25-09CA5E7A3616}" type="slidenum">
              <a:rPr lang="fr-CA" smtClean="0"/>
              <a:t>‹N°›</a:t>
            </a:fld>
            <a:endParaRPr lang="fr-CA"/>
          </a:p>
        </p:txBody>
      </p:sp>
    </p:spTree>
    <p:extLst>
      <p:ext uri="{BB962C8B-B14F-4D97-AF65-F5344CB8AC3E}">
        <p14:creationId xmlns:p14="http://schemas.microsoft.com/office/powerpoint/2010/main" val="9989144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Espace réservé de l'image des diapositives 1"/>
          <p:cNvSpPr>
            <a:spLocks noGrp="1" noRot="1" noChangeAspect="1" noTextEdit="1"/>
          </p:cNvSpPr>
          <p:nvPr>
            <p:ph type="sldImg"/>
          </p:nvPr>
        </p:nvSpPr>
        <p:spPr bwMode="auto">
          <a:xfrm>
            <a:off x="407988" y="696913"/>
            <a:ext cx="6207125" cy="34925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CA" altLang="fr-FR">
              <a:solidFill>
                <a:srgbClr val="FF0000"/>
              </a:solidFill>
            </a:endParaRPr>
          </a:p>
        </p:txBody>
      </p:sp>
    </p:spTree>
    <p:extLst>
      <p:ext uri="{BB962C8B-B14F-4D97-AF65-F5344CB8AC3E}">
        <p14:creationId xmlns:p14="http://schemas.microsoft.com/office/powerpoint/2010/main" val="24008824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Autres professionnels prestataires de service, pairs aidants, stagiaires, bénévoles, </a:t>
            </a:r>
            <a:r>
              <a:rPr lang="fr-CA" sz="1200" dirty="0">
                <a:solidFill>
                  <a:schemeClr val="bg2">
                    <a:lumMod val="75000"/>
                  </a:schemeClr>
                </a:solidFill>
              </a:rPr>
              <a:t>personnel administratif ou de soutien, autres tiers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chemeClr val="bg2">
                    <a:lumMod val="75000"/>
                  </a:schemeClr>
                </a:solidFill>
              </a:rPr>
              <a:t>Usagers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chemeClr val="bg2">
                    <a:lumMod val="75000"/>
                  </a:schemeClr>
                </a:solidFill>
              </a:rPr>
              <a:t>MSSS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solidFill>
                  <a:schemeClr val="bg2">
                    <a:lumMod val="75000"/>
                  </a:schemeClr>
                </a:solidFill>
              </a:rPr>
              <a:t>Personnel de soins et de service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Médecins, Résidents, Dentistes, Pharmaciens, Chercheurs,...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solidFill>
                <a:schemeClr val="bg2">
                  <a:lumMod val="75000"/>
                </a:schemeClr>
              </a:solidFill>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fr-CA" sz="1200" dirty="0">
              <a:solidFill>
                <a:schemeClr val="bg2">
                  <a:lumMod val="75000"/>
                </a:schemeClr>
              </a:solidFill>
            </a:endParaRPr>
          </a:p>
          <a:p>
            <a:endParaRPr lang="fr-CA" dirty="0"/>
          </a:p>
        </p:txBody>
      </p:sp>
      <p:sp>
        <p:nvSpPr>
          <p:cNvPr id="4" name="Espace réservé du numéro de diapositive 3"/>
          <p:cNvSpPr>
            <a:spLocks noGrp="1"/>
          </p:cNvSpPr>
          <p:nvPr>
            <p:ph type="sldNum" sz="quarter" idx="10"/>
          </p:nvPr>
        </p:nvSpPr>
        <p:spPr/>
        <p:txBody>
          <a:bodyPr/>
          <a:lstStyle/>
          <a:p>
            <a:fld id="{AE66ACA5-5538-497B-BB25-09CA5E7A3616}" type="slidenum">
              <a:rPr lang="fr-CA" smtClean="0"/>
              <a:t>7</a:t>
            </a:fld>
            <a:endParaRPr lang="fr-CA"/>
          </a:p>
        </p:txBody>
      </p:sp>
    </p:spTree>
    <p:extLst>
      <p:ext uri="{BB962C8B-B14F-4D97-AF65-F5344CB8AC3E}">
        <p14:creationId xmlns:p14="http://schemas.microsoft.com/office/powerpoint/2010/main" val="11131354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3240910" y="1122363"/>
            <a:ext cx="7427089" cy="2387600"/>
          </a:xfrm>
        </p:spPr>
        <p:txBody>
          <a:bodyPr anchor="b"/>
          <a:lstStyle>
            <a:lvl1pPr algn="l">
              <a:defRPr sz="6000">
                <a:solidFill>
                  <a:schemeClr val="bg2"/>
                </a:solidFill>
                <a:latin typeface="+mj-lt"/>
              </a:defRPr>
            </a:lvl1pPr>
          </a:lstStyle>
          <a:p>
            <a:r>
              <a:rPr lang="fr-FR"/>
              <a:t>Modifiez le style du titre</a:t>
            </a:r>
            <a:endParaRPr lang="fr-CA" dirty="0"/>
          </a:p>
        </p:txBody>
      </p:sp>
      <p:sp>
        <p:nvSpPr>
          <p:cNvPr id="3" name="Sous-titre 2"/>
          <p:cNvSpPr>
            <a:spLocks noGrp="1"/>
          </p:cNvSpPr>
          <p:nvPr>
            <p:ph type="subTitle" idx="1"/>
          </p:nvPr>
        </p:nvSpPr>
        <p:spPr>
          <a:xfrm>
            <a:off x="4653022" y="3602038"/>
            <a:ext cx="6014977" cy="1655762"/>
          </a:xfrm>
        </p:spPr>
        <p:txBody>
          <a:bodyPr/>
          <a:lstStyle>
            <a:lvl1pPr marL="0" indent="0" algn="l">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fr-CA" dirty="0"/>
          </a:p>
        </p:txBody>
      </p:sp>
      <p:sp>
        <p:nvSpPr>
          <p:cNvPr id="4"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5"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6"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8" name="Espace réservé du contenu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pic>
        <p:nvPicPr>
          <p:cNvPr id="9" name="Image 8"/>
          <p:cNvPicPr>
            <a:picLocks noChangeAspect="1"/>
          </p:cNvPicPr>
          <p:nvPr/>
        </p:nvPicPr>
        <p:blipFill rotWithShape="1">
          <a:blip r:embed="rId3" cstate="print">
            <a:extLst>
              <a:ext uri="{28A0092B-C50C-407E-A947-70E740481C1C}">
                <a14:useLocalDpi xmlns:a14="http://schemas.microsoft.com/office/drawing/2010/main" val="0"/>
              </a:ext>
            </a:extLst>
          </a:blip>
          <a:srcRect b="41717"/>
          <a:stretch/>
        </p:blipFill>
        <p:spPr>
          <a:xfrm rot="4650061">
            <a:off x="-1555681" y="533291"/>
            <a:ext cx="5704711" cy="3935657"/>
          </a:xfrm>
          <a:prstGeom prst="rect">
            <a:avLst/>
          </a:prstGeom>
        </p:spPr>
      </p:pic>
    </p:spTree>
    <p:extLst>
      <p:ext uri="{BB962C8B-B14F-4D97-AF65-F5344CB8AC3E}">
        <p14:creationId xmlns:p14="http://schemas.microsoft.com/office/powerpoint/2010/main" val="933058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14721" t="4570"/>
          <a:stretch/>
        </p:blipFill>
        <p:spPr>
          <a:xfrm rot="1796214">
            <a:off x="-608047" y="-310104"/>
            <a:ext cx="2484269" cy="3290647"/>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997706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Diapositive de fin">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fld id="{663DD480-2A77-4CAD-A009-FA5CCF66217C}" type="datetimeFigureOut">
              <a:rPr lang="fr-CA" smtClean="0"/>
              <a:pPr/>
              <a:t>2023-10-27</a:t>
            </a:fld>
            <a:endParaRPr lang="fr-CA" dirty="0"/>
          </a:p>
        </p:txBody>
      </p:sp>
      <p:sp>
        <p:nvSpPr>
          <p:cNvPr id="4" name="Espace réservé du pied de page 3"/>
          <p:cNvSpPr>
            <a:spLocks noGrp="1"/>
          </p:cNvSpPr>
          <p:nvPr>
            <p:ph type="ftr" sz="quarter" idx="11"/>
          </p:nvPr>
        </p:nvSpPr>
        <p:spPr/>
        <p:txBody>
          <a:bodyPr/>
          <a:lstStyle/>
          <a:p>
            <a:endParaRPr lang="fr-CA" dirty="0"/>
          </a:p>
        </p:txBody>
      </p:sp>
      <p:sp>
        <p:nvSpPr>
          <p:cNvPr id="5" name="Espace réservé du numéro de diapositive 4"/>
          <p:cNvSpPr>
            <a:spLocks noGrp="1"/>
          </p:cNvSpPr>
          <p:nvPr>
            <p:ph type="sldNum" sz="quarter" idx="12"/>
          </p:nvPr>
        </p:nvSpPr>
        <p:spPr/>
        <p:txBody>
          <a:bodyPr/>
          <a:lstStyle/>
          <a:p>
            <a:fld id="{E6C6E2DA-C51A-4E5A-BC6F-C03DFAE86879}" type="slidenum">
              <a:rPr lang="fr-CA" smtClean="0"/>
              <a:pPr/>
              <a:t>‹N°›</a:t>
            </a:fld>
            <a:endParaRPr lang="fr-CA"/>
          </a:p>
        </p:txBody>
      </p:sp>
      <p:pic>
        <p:nvPicPr>
          <p:cNvPr id="9" name="Image 8"/>
          <p:cNvPicPr>
            <a:picLocks noChangeAspect="1"/>
          </p:cNvPicPr>
          <p:nvPr/>
        </p:nvPicPr>
        <p:blipFill rotWithShape="1">
          <a:blip r:embed="rId2" cstate="print">
            <a:extLst>
              <a:ext uri="{28A0092B-C50C-407E-A947-70E740481C1C}">
                <a14:useLocalDpi xmlns:a14="http://schemas.microsoft.com/office/drawing/2010/main" val="0"/>
              </a:ext>
            </a:extLst>
          </a:blip>
          <a:srcRect l="36594" t="11770"/>
          <a:stretch/>
        </p:blipFill>
        <p:spPr>
          <a:xfrm>
            <a:off x="-115910" y="-90153"/>
            <a:ext cx="2608964" cy="4297305"/>
          </a:xfrm>
          <a:prstGeom prst="rect">
            <a:avLst/>
          </a:prstGeom>
        </p:spPr>
      </p:pic>
      <p:sp>
        <p:nvSpPr>
          <p:cNvPr id="10" name="Titre 3"/>
          <p:cNvSpPr txBox="1">
            <a:spLocks/>
          </p:cNvSpPr>
          <p:nvPr userDrawn="1"/>
        </p:nvSpPr>
        <p:spPr>
          <a:xfrm>
            <a:off x="2514744" y="2146206"/>
            <a:ext cx="9361300" cy="1089209"/>
          </a:xfrm>
          <a:prstGeom prst="rect">
            <a:avLst/>
          </a:prstGeom>
        </p:spPr>
        <p:txBody>
          <a:bodyPr vert="horz" lIns="91440" tIns="45720" rIns="91440" bIns="45720" rtlCol="0" anchor="t">
            <a:normAutofit fontScale="97500" lnSpcReduction="10000"/>
          </a:bodyPr>
          <a:lstStyle>
            <a:lvl1pPr algn="r" defTabSz="914400" rtl="0" eaLnBrk="1" latinLnBrk="0" hangingPunct="1">
              <a:lnSpc>
                <a:spcPct val="90000"/>
              </a:lnSpc>
              <a:spcBef>
                <a:spcPct val="0"/>
              </a:spcBef>
              <a:buNone/>
              <a:defRPr sz="4400" kern="1200">
                <a:solidFill>
                  <a:schemeClr val="bg2"/>
                </a:solidFill>
                <a:latin typeface="+mj-lt"/>
                <a:ea typeface="+mj-ea"/>
                <a:cs typeface="+mj-cs"/>
              </a:defRPr>
            </a:lvl1pPr>
          </a:lstStyle>
          <a:p>
            <a:pPr algn="ctr"/>
            <a:r>
              <a:rPr lang="fr-CA" b="1" dirty="0">
                <a:solidFill>
                  <a:schemeClr val="accent4"/>
                </a:solidFill>
                <a:cs typeface="Aharoni" panose="02010803020104030203" pitchFamily="2" charset="-79"/>
              </a:rPr>
              <a:t>CIUSSS </a:t>
            </a:r>
            <a:br>
              <a:rPr lang="fr-CA" b="1" dirty="0">
                <a:solidFill>
                  <a:schemeClr val="accent4"/>
                </a:solidFill>
                <a:cs typeface="Aharoni" panose="02010803020104030203" pitchFamily="2" charset="-79"/>
              </a:rPr>
            </a:br>
            <a:r>
              <a:rPr lang="fr-CA" sz="3200" b="1" dirty="0">
                <a:solidFill>
                  <a:schemeClr val="accent4"/>
                </a:solidFill>
                <a:cs typeface="Aharoni" panose="02010803020104030203" pitchFamily="2" charset="-79"/>
              </a:rPr>
              <a:t>de l’Est-de-l’Île-de-Montréal</a:t>
            </a:r>
          </a:p>
        </p:txBody>
      </p:sp>
      <p:sp>
        <p:nvSpPr>
          <p:cNvPr id="11" name="Titre 3"/>
          <p:cNvSpPr txBox="1">
            <a:spLocks/>
          </p:cNvSpPr>
          <p:nvPr userDrawn="1"/>
        </p:nvSpPr>
        <p:spPr>
          <a:xfrm>
            <a:off x="2500566" y="3235415"/>
            <a:ext cx="9368389" cy="468708"/>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Arial Black" pitchFamily="34" charset="0"/>
                <a:ea typeface="+mj-ea"/>
                <a:cs typeface="+mj-cs"/>
              </a:defRPr>
            </a:lvl1pPr>
          </a:lstStyle>
          <a:p>
            <a:pPr algn="ctr"/>
            <a:r>
              <a:rPr lang="fr-CA" sz="4000" b="1" dirty="0">
                <a:solidFill>
                  <a:schemeClr val="bg2"/>
                </a:solidFill>
                <a:cs typeface="Aharoni" panose="02010803020104030203" pitchFamily="2" charset="-79"/>
              </a:rPr>
              <a:t>www.ciusss-estmtl.gouv.qc.ca</a:t>
            </a:r>
            <a:endParaRPr lang="fr-CA" sz="3200" b="1" dirty="0">
              <a:solidFill>
                <a:schemeClr val="bg2"/>
              </a:solidFill>
              <a:cs typeface="Aharoni" panose="02010803020104030203" pitchFamily="2" charset="-79"/>
            </a:endParaRPr>
          </a:p>
        </p:txBody>
      </p:sp>
    </p:spTree>
    <p:extLst>
      <p:ext uri="{BB962C8B-B14F-4D97-AF65-F5344CB8AC3E}">
        <p14:creationId xmlns:p14="http://schemas.microsoft.com/office/powerpoint/2010/main" val="42051151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lvl1pPr>
              <a:defRPr>
                <a:solidFill>
                  <a:schemeClr val="bg2"/>
                </a:solidFill>
              </a:defRPr>
            </a:lvl1pPr>
          </a:lstStyle>
          <a:p>
            <a:r>
              <a:rPr lang="fr-FR"/>
              <a:t>Modifiez le style du titre</a:t>
            </a:r>
            <a:endParaRPr lang="fr-CA"/>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315932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838200" y="2015231"/>
            <a:ext cx="10515600" cy="3911007"/>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1" name="Image 10"/>
          <p:cNvPicPr>
            <a:picLocks noChangeAspect="1"/>
          </p:cNvPicPr>
          <p:nvPr/>
        </p:nvPicPr>
        <p:blipFill rotWithShape="1">
          <a:blip r:embed="rId2" cstate="print">
            <a:extLst>
              <a:ext uri="{28A0092B-C50C-407E-A947-70E740481C1C}">
                <a14:useLocalDpi xmlns:a14="http://schemas.microsoft.com/office/drawing/2010/main" val="0"/>
              </a:ext>
            </a:extLst>
          </a:blip>
          <a:srcRect l="22157" b="56855"/>
          <a:stretch/>
        </p:blipFill>
        <p:spPr>
          <a:xfrm rot="6345719">
            <a:off x="-909005" y="171993"/>
            <a:ext cx="3235353" cy="2122665"/>
          </a:xfrm>
          <a:prstGeom prst="rect">
            <a:avLst/>
          </a:prstGeom>
        </p:spPr>
      </p:pic>
    </p:spTree>
    <p:extLst>
      <p:ext uri="{BB962C8B-B14F-4D97-AF65-F5344CB8AC3E}">
        <p14:creationId xmlns:p14="http://schemas.microsoft.com/office/powerpoint/2010/main" val="3976385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7" name="Rectangle 6"/>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3" name="Image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2" name="Titre 1"/>
          <p:cNvSpPr>
            <a:spLocks noGrp="1"/>
          </p:cNvSpPr>
          <p:nvPr>
            <p:ph type="title"/>
          </p:nvPr>
        </p:nvSpPr>
        <p:spPr>
          <a:xfrm>
            <a:off x="831850" y="1512966"/>
            <a:ext cx="10515600" cy="2852737"/>
          </a:xfrm>
        </p:spPr>
        <p:txBody>
          <a:bodyPr anchor="b"/>
          <a:lstStyle>
            <a:lvl1pPr algn="r">
              <a:defRPr sz="6000">
                <a:solidFill>
                  <a:schemeClr val="bg1"/>
                </a:solidFill>
              </a:defRPr>
            </a:lvl1pPr>
          </a:lstStyle>
          <a:p>
            <a:r>
              <a:rPr lang="fr-FR"/>
              <a:t>Modifiez le style du titre</a:t>
            </a:r>
            <a:endParaRPr lang="fr-CA" dirty="0"/>
          </a:p>
        </p:txBody>
      </p:sp>
      <p:sp>
        <p:nvSpPr>
          <p:cNvPr id="3" name="Espace réservé du texte 2"/>
          <p:cNvSpPr>
            <a:spLocks noGrp="1"/>
          </p:cNvSpPr>
          <p:nvPr>
            <p:ph type="body" idx="1"/>
          </p:nvPr>
        </p:nvSpPr>
        <p:spPr>
          <a:xfrm>
            <a:off x="831850" y="4392691"/>
            <a:ext cx="10515600" cy="1500187"/>
          </a:xfrm>
        </p:spPr>
        <p:txBody>
          <a:bodyPr/>
          <a:lstStyle>
            <a:lvl1pPr marL="0" indent="0" algn="r">
              <a:buNone/>
              <a:defRPr sz="24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2" name="Image 11"/>
          <p:cNvPicPr>
            <a:picLocks noChangeAspect="1"/>
          </p:cNvPicPr>
          <p:nvPr/>
        </p:nvPicPr>
        <p:blipFill rotWithShape="1">
          <a:blip r:embed="rId3" cstate="print">
            <a:extLst>
              <a:ext uri="{28A0092B-C50C-407E-A947-70E740481C1C}">
                <a14:useLocalDpi xmlns:a14="http://schemas.microsoft.com/office/drawing/2010/main" val="0"/>
              </a:ext>
            </a:extLst>
          </a:blip>
          <a:srcRect l="9976" t="9422"/>
          <a:stretch/>
        </p:blipFill>
        <p:spPr>
          <a:xfrm rot="3029273">
            <a:off x="8789" y="-1070675"/>
            <a:ext cx="2831210" cy="3371967"/>
          </a:xfrm>
          <a:prstGeom prst="rect">
            <a:avLst/>
          </a:prstGeom>
        </p:spPr>
      </p:pic>
    </p:spTree>
    <p:extLst>
      <p:ext uri="{BB962C8B-B14F-4D97-AF65-F5344CB8AC3E}">
        <p14:creationId xmlns:p14="http://schemas.microsoft.com/office/powerpoint/2010/main" val="166912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l="32462" t="5749" b="15857"/>
          <a:stretch/>
        </p:blipFill>
        <p:spPr>
          <a:xfrm rot="20174779">
            <a:off x="-368755" y="4952721"/>
            <a:ext cx="1622966" cy="2229882"/>
          </a:xfrm>
          <a:prstGeom prst="rect">
            <a:avLst/>
          </a:prstGeom>
        </p:spPr>
      </p:pic>
      <p:sp>
        <p:nvSpPr>
          <p:cNvPr id="2" name="Titre 1"/>
          <p:cNvSpPr>
            <a:spLocks noGrp="1"/>
          </p:cNvSpPr>
          <p:nvPr>
            <p:ph type="title"/>
          </p:nvPr>
        </p:nvSpPr>
        <p:spPr/>
        <p:txBody>
          <a:bodyPr/>
          <a:lstStyle>
            <a:lvl1pPr>
              <a:defRPr>
                <a:solidFill>
                  <a:schemeClr val="bg2"/>
                </a:solidFill>
              </a:defRPr>
            </a:lvl1pPr>
          </a:lstStyle>
          <a:p>
            <a:r>
              <a:rPr lang="fr-FR"/>
              <a:t>Modifiez le style du titre</a:t>
            </a:r>
            <a:endParaRPr lang="fr-CA"/>
          </a:p>
        </p:txBody>
      </p:sp>
      <p:sp>
        <p:nvSpPr>
          <p:cNvPr id="3" name="Espace réservé du contenu 2"/>
          <p:cNvSpPr>
            <a:spLocks noGrp="1"/>
          </p:cNvSpPr>
          <p:nvPr>
            <p:ph sz="half" idx="1"/>
          </p:nvPr>
        </p:nvSpPr>
        <p:spPr>
          <a:xfrm>
            <a:off x="838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contenu 3"/>
          <p:cNvSpPr>
            <a:spLocks noGrp="1"/>
          </p:cNvSpPr>
          <p:nvPr>
            <p:ph sz="half" idx="2"/>
          </p:nvPr>
        </p:nvSpPr>
        <p:spPr>
          <a:xfrm>
            <a:off x="6172200" y="1825625"/>
            <a:ext cx="5181600" cy="412376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9"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10"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1"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4270681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8859797" cy="1325563"/>
          </a:xfrm>
        </p:spPr>
        <p:txBody>
          <a:bodyPr/>
          <a:lstStyle>
            <a:lvl1pPr>
              <a:defRPr>
                <a:solidFill>
                  <a:schemeClr val="bg2"/>
                </a:solidFill>
              </a:defRPr>
            </a:lvl1pPr>
          </a:lstStyle>
          <a:p>
            <a:r>
              <a:rPr lang="fr-FR"/>
              <a:t>Modifiez le style du titre</a:t>
            </a:r>
            <a:endParaRPr lang="fr-CA"/>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839788" y="2505075"/>
            <a:ext cx="5157787"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6172200" y="2505075"/>
            <a:ext cx="5183188" cy="3432738"/>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11"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12"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3"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4" name="Image 13"/>
          <p:cNvPicPr>
            <a:picLocks noChangeAspect="1"/>
          </p:cNvPicPr>
          <p:nvPr/>
        </p:nvPicPr>
        <p:blipFill rotWithShape="1">
          <a:blip r:embed="rId2" cstate="print">
            <a:extLst>
              <a:ext uri="{28A0092B-C50C-407E-A947-70E740481C1C}">
                <a14:useLocalDpi xmlns:a14="http://schemas.microsoft.com/office/drawing/2010/main" val="0"/>
              </a:ext>
            </a:extLst>
          </a:blip>
          <a:srcRect r="6403" b="1955"/>
          <a:stretch/>
        </p:blipFill>
        <p:spPr>
          <a:xfrm rot="18071140">
            <a:off x="10237539" y="-650206"/>
            <a:ext cx="2249143" cy="2788828"/>
          </a:xfrm>
          <a:prstGeom prst="rect">
            <a:avLst/>
          </a:prstGeom>
        </p:spPr>
      </p:pic>
    </p:spTree>
    <p:extLst>
      <p:ext uri="{BB962C8B-B14F-4D97-AF65-F5344CB8AC3E}">
        <p14:creationId xmlns:p14="http://schemas.microsoft.com/office/powerpoint/2010/main" val="35799183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2511706" y="365125"/>
            <a:ext cx="8842094" cy="1325563"/>
          </a:xfrm>
        </p:spPr>
        <p:txBody>
          <a:bodyPr/>
          <a:lstStyle>
            <a:lvl1pPr>
              <a:defRPr>
                <a:solidFill>
                  <a:schemeClr val="bg2"/>
                </a:solidFill>
              </a:defRPr>
            </a:lvl1pPr>
          </a:lstStyle>
          <a:p>
            <a:r>
              <a:rPr lang="fr-FR"/>
              <a:t>Modifiez le style du titre</a:t>
            </a:r>
            <a:endParaRPr lang="fr-CA"/>
          </a:p>
        </p:txBody>
      </p:sp>
      <p:sp>
        <p:nvSpPr>
          <p:cNvPr id="6"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7"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8"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0" name="Image 9"/>
          <p:cNvPicPr>
            <a:picLocks noChangeAspect="1"/>
          </p:cNvPicPr>
          <p:nvPr/>
        </p:nvPicPr>
        <p:blipFill rotWithShape="1">
          <a:blip r:embed="rId2" cstate="print">
            <a:extLst>
              <a:ext uri="{28A0092B-C50C-407E-A947-70E740481C1C}">
                <a14:useLocalDpi xmlns:a14="http://schemas.microsoft.com/office/drawing/2010/main" val="0"/>
              </a:ext>
            </a:extLst>
          </a:blip>
          <a:srcRect l="7684" t="38342"/>
          <a:stretch/>
        </p:blipFill>
        <p:spPr>
          <a:xfrm rot="1185234">
            <a:off x="-196848" y="-403294"/>
            <a:ext cx="2690664" cy="2127248"/>
          </a:xfrm>
          <a:prstGeom prst="rect">
            <a:avLst/>
          </a:prstGeom>
        </p:spPr>
      </p:pic>
    </p:spTree>
    <p:extLst>
      <p:ext uri="{BB962C8B-B14F-4D97-AF65-F5344CB8AC3E}">
        <p14:creationId xmlns:p14="http://schemas.microsoft.com/office/powerpoint/2010/main" val="2601756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5" name="Rectangle 4"/>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6" name="Imag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sp>
        <p:nvSpPr>
          <p:cNvPr id="7"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8"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9"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165509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12" name="Image 11"/>
          <p:cNvPicPr>
            <a:picLocks noChangeAspect="1"/>
          </p:cNvPicPr>
          <p:nvPr/>
        </p:nvPicPr>
        <p:blipFill rotWithShape="1">
          <a:blip r:embed="rId2" cstate="print">
            <a:extLst>
              <a:ext uri="{28A0092B-C50C-407E-A947-70E740481C1C}">
                <a14:useLocalDpi xmlns:a14="http://schemas.microsoft.com/office/drawing/2010/main" val="0"/>
              </a:ext>
            </a:extLst>
          </a:blip>
          <a:srcRect t="34580" r="8154"/>
          <a:stretch/>
        </p:blipFill>
        <p:spPr>
          <a:xfrm rot="13224891">
            <a:off x="-409956" y="5708263"/>
            <a:ext cx="1721493" cy="1451435"/>
          </a:xfrm>
          <a:prstGeom prst="rect">
            <a:avLst/>
          </a:prstGeom>
        </p:spPr>
      </p:pic>
      <p:sp>
        <p:nvSpPr>
          <p:cNvPr id="2" name="Titre 1"/>
          <p:cNvSpPr>
            <a:spLocks noGrp="1"/>
          </p:cNvSpPr>
          <p:nvPr>
            <p:ph type="title"/>
          </p:nvPr>
        </p:nvSpPr>
        <p:spPr>
          <a:xfrm>
            <a:off x="839788" y="457200"/>
            <a:ext cx="3932237" cy="1600200"/>
          </a:xfrm>
        </p:spPr>
        <p:txBody>
          <a:bodyPr anchor="b"/>
          <a:lstStyle>
            <a:lvl1pPr>
              <a:defRPr sz="3200">
                <a:solidFill>
                  <a:schemeClr val="bg2"/>
                </a:solidFill>
              </a:defRPr>
            </a:lvl1pPr>
          </a:lstStyle>
          <a:p>
            <a:r>
              <a:rPr lang="fr-FR"/>
              <a:t>Modifiez le style du titre</a:t>
            </a:r>
            <a:endParaRPr lang="fr-CA"/>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sp>
        <p:nvSpPr>
          <p:cNvPr id="8"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9"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0"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Tree>
    <p:extLst>
      <p:ext uri="{BB962C8B-B14F-4D97-AF65-F5344CB8AC3E}">
        <p14:creationId xmlns:p14="http://schemas.microsoft.com/office/powerpoint/2010/main" val="2936179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11" name="Rectangle 10"/>
          <p:cNvSpPr/>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2" name="Espace réservé de la date 3"/>
          <p:cNvSpPr>
            <a:spLocks noGrp="1"/>
          </p:cNvSpPr>
          <p:nvPr>
            <p:ph type="dt" sz="half" idx="10"/>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13" name="Espace réservé du pied de page 4"/>
          <p:cNvSpPr>
            <a:spLocks noGrp="1"/>
          </p:cNvSpPr>
          <p:nvPr>
            <p:ph type="ftr" sz="quarter" idx="11"/>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4" name="Espace réservé du numéro de diapositive 5"/>
          <p:cNvSpPr>
            <a:spLocks noGrp="1"/>
          </p:cNvSpPr>
          <p:nvPr>
            <p:ph type="sldNum" sz="quarter" idx="12"/>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sp>
        <p:nvSpPr>
          <p:cNvPr id="2" name="Titre 1"/>
          <p:cNvSpPr>
            <a:spLocks noGrp="1"/>
          </p:cNvSpPr>
          <p:nvPr>
            <p:ph type="title"/>
          </p:nvPr>
        </p:nvSpPr>
        <p:spPr>
          <a:xfrm>
            <a:off x="839788" y="457200"/>
            <a:ext cx="3932237" cy="1600200"/>
          </a:xfrm>
        </p:spPr>
        <p:txBody>
          <a:bodyPr anchor="b"/>
          <a:lstStyle>
            <a:lvl1pPr>
              <a:defRPr sz="3200">
                <a:solidFill>
                  <a:schemeClr val="bg1"/>
                </a:solidFill>
              </a:defRPr>
            </a:lvl1pPr>
          </a:lstStyle>
          <a:p>
            <a:r>
              <a:rPr lang="fr-FR"/>
              <a:t>Modifiez le style du titre</a:t>
            </a:r>
            <a:endParaRPr lang="fr-CA" dirty="0"/>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CA"/>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Modifiez les styles du texte du masque</a:t>
            </a:r>
          </a:p>
        </p:txBody>
      </p:sp>
      <p:pic>
        <p:nvPicPr>
          <p:cNvPr id="15" name="Image 1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27556" y="6013654"/>
            <a:ext cx="1612331" cy="720719"/>
          </a:xfrm>
          <a:prstGeom prst="rect">
            <a:avLst/>
          </a:prstGeom>
        </p:spPr>
      </p:pic>
      <p:pic>
        <p:nvPicPr>
          <p:cNvPr id="10" name="Image 9"/>
          <p:cNvPicPr>
            <a:picLocks noChangeAspect="1"/>
          </p:cNvPicPr>
          <p:nvPr/>
        </p:nvPicPr>
        <p:blipFill rotWithShape="1">
          <a:blip r:embed="rId3" cstate="print">
            <a:extLst>
              <a:ext uri="{28A0092B-C50C-407E-A947-70E740481C1C}">
                <a14:useLocalDpi xmlns:a14="http://schemas.microsoft.com/office/drawing/2010/main" val="0"/>
              </a:ext>
            </a:extLst>
          </a:blip>
          <a:srcRect l="13622" b="7436"/>
          <a:stretch/>
        </p:blipFill>
        <p:spPr>
          <a:xfrm rot="7628708">
            <a:off x="10534547" y="-720525"/>
            <a:ext cx="1619006" cy="2053670"/>
          </a:xfrm>
          <a:prstGeom prst="rect">
            <a:avLst/>
          </a:prstGeom>
        </p:spPr>
      </p:pic>
    </p:spTree>
    <p:extLst>
      <p:ext uri="{BB962C8B-B14F-4D97-AF65-F5344CB8AC3E}">
        <p14:creationId xmlns:p14="http://schemas.microsoft.com/office/powerpoint/2010/main" val="332093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1770927" y="365125"/>
            <a:ext cx="9582873" cy="1325563"/>
          </a:xfrm>
          <a:prstGeom prst="rect">
            <a:avLst/>
          </a:prstGeom>
        </p:spPr>
        <p:txBody>
          <a:bodyPr vert="horz" lIns="91440" tIns="45720" rIns="91440" bIns="45720" rtlCol="0" anchor="ctr">
            <a:normAutofit/>
          </a:bodyPr>
          <a:lstStyle/>
          <a:p>
            <a:r>
              <a:rPr lang="fr-FR" dirty="0"/>
              <a:t>Modifiez le style du titre</a:t>
            </a:r>
            <a:endParaRPr lang="fr-CA" dirty="0"/>
          </a:p>
        </p:txBody>
      </p:sp>
      <p:sp>
        <p:nvSpPr>
          <p:cNvPr id="3" name="Espace réservé du texte 2"/>
          <p:cNvSpPr>
            <a:spLocks noGrp="1"/>
          </p:cNvSpPr>
          <p:nvPr>
            <p:ph type="body" idx="1"/>
          </p:nvPr>
        </p:nvSpPr>
        <p:spPr>
          <a:xfrm>
            <a:off x="838200" y="1825625"/>
            <a:ext cx="10515600" cy="4100613"/>
          </a:xfrm>
          <a:prstGeom prst="rect">
            <a:avLst/>
          </a:prstGeom>
        </p:spPr>
        <p:txBody>
          <a:bodyPr vert="horz" lIns="91440" tIns="45720" rIns="91440" bIns="45720" rtlCol="0">
            <a:normAutofit/>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CA" dirty="0"/>
          </a:p>
        </p:txBody>
      </p:sp>
      <p:sp>
        <p:nvSpPr>
          <p:cNvPr id="16" name="Espace réservé de la date 3"/>
          <p:cNvSpPr>
            <a:spLocks noGrp="1"/>
          </p:cNvSpPr>
          <p:nvPr>
            <p:ph type="dt" sz="half" idx="2"/>
          </p:nvPr>
        </p:nvSpPr>
        <p:spPr>
          <a:xfrm>
            <a:off x="838200" y="6356350"/>
            <a:ext cx="27432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663DD480-2A77-4CAD-A009-FA5CCF66217C}" type="datetimeFigureOut">
              <a:rPr lang="fr-CA" smtClean="0"/>
              <a:pPr/>
              <a:t>2023-10-27</a:t>
            </a:fld>
            <a:endParaRPr lang="fr-CA" dirty="0"/>
          </a:p>
        </p:txBody>
      </p:sp>
      <p:sp>
        <p:nvSpPr>
          <p:cNvPr id="17" name="Espace réservé du pied de page 4"/>
          <p:cNvSpPr>
            <a:spLocks noGrp="1"/>
          </p:cNvSpPr>
          <p:nvPr>
            <p:ph type="ftr" sz="quarter" idx="3"/>
          </p:nvPr>
        </p:nvSpPr>
        <p:spPr>
          <a:xfrm>
            <a:off x="4038600" y="6356350"/>
            <a:ext cx="4114800"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endParaRPr lang="fr-CA" dirty="0"/>
          </a:p>
        </p:txBody>
      </p:sp>
      <p:sp>
        <p:nvSpPr>
          <p:cNvPr id="18" name="Espace réservé du numéro de diapositive 5"/>
          <p:cNvSpPr>
            <a:spLocks noGrp="1"/>
          </p:cNvSpPr>
          <p:nvPr>
            <p:ph type="sldNum" sz="quarter" idx="4"/>
          </p:nvPr>
        </p:nvSpPr>
        <p:spPr>
          <a:xfrm>
            <a:off x="8610600" y="6356350"/>
            <a:ext cx="1088985" cy="365125"/>
          </a:xfrm>
          <a:prstGeom prst="rect">
            <a:avLst/>
          </a:prstGeom>
        </p:spPr>
        <p:txBody>
          <a:bodyPr/>
          <a:lstStyle>
            <a:lvl1pPr>
              <a:defRPr sz="1200">
                <a:solidFill>
                  <a:schemeClr val="tx1"/>
                </a:solidFill>
                <a:latin typeface="Arial" panose="020B0604020202020204" pitchFamily="34" charset="0"/>
                <a:cs typeface="Arial" panose="020B0604020202020204" pitchFamily="34" charset="0"/>
              </a:defRPr>
            </a:lvl1pPr>
          </a:lstStyle>
          <a:p>
            <a:fld id="{E6C6E2DA-C51A-4E5A-BC6F-C03DFAE86879}" type="slidenum">
              <a:rPr lang="fr-CA" smtClean="0"/>
              <a:pPr/>
              <a:t>‹N°›</a:t>
            </a:fld>
            <a:endParaRPr lang="fr-CA"/>
          </a:p>
        </p:txBody>
      </p:sp>
      <p:pic>
        <p:nvPicPr>
          <p:cNvPr id="19" name="Espace réservé du contenu 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330103" y="6013654"/>
            <a:ext cx="1615239" cy="720158"/>
          </a:xfrm>
          <a:prstGeom prst="rect">
            <a:avLst/>
          </a:prstGeom>
        </p:spPr>
      </p:pic>
    </p:spTree>
    <p:extLst>
      <p:ext uri="{BB962C8B-B14F-4D97-AF65-F5344CB8AC3E}">
        <p14:creationId xmlns:p14="http://schemas.microsoft.com/office/powerpoint/2010/main" val="22960301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59" r:id="rId12"/>
  </p:sldLayoutIdLst>
  <p:txStyles>
    <p:titleStyle>
      <a:lvl1pPr algn="r" defTabSz="914400" rtl="0" eaLnBrk="1" latinLnBrk="0" hangingPunct="1">
        <a:lnSpc>
          <a:spcPct val="90000"/>
        </a:lnSpc>
        <a:spcBef>
          <a:spcPct val="0"/>
        </a:spcBef>
        <a:buNone/>
        <a:defRPr sz="4400" kern="1200">
          <a:solidFill>
            <a:schemeClr val="bg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bg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bg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bg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bg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2.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tags" Target="../tags/tag36.xml"/><Relationship Id="rId4"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tags" Target="../tags/tag41.xml"/><Relationship Id="rId2" Type="http://schemas.openxmlformats.org/officeDocument/2006/relationships/tags" Target="../tags/tag40.xml"/><Relationship Id="rId1" Type="http://schemas.openxmlformats.org/officeDocument/2006/relationships/tags" Target="../tags/tag39.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4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4.xml"/><Relationship Id="rId1" Type="http://schemas.openxmlformats.org/officeDocument/2006/relationships/tags" Target="../tags/tag43.xm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hyperlink" Target="mailto:olivier.sylvain.tine.cemtl@ssss.gouv.qc.ca" TargetMode="Externa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hyperlink" Target="mailto:stephane_rsi.gagnon.cemtl@ssss.gouv.qc.ca" TargetMode="External"/><Relationship Id="rId5" Type="http://schemas.openxmlformats.org/officeDocument/2006/relationships/hyperlink" Target="mailto:luc.lefebvre.cemtl@ssss.gouv.qc.ca" TargetMode="External"/><Relationship Id="rId4" Type="http://schemas.openxmlformats.org/officeDocument/2006/relationships/hyperlink" Target="mailto:luc.lefebvre.cemtl@" TargetMode="Externa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4" Type="http://schemas.openxmlformats.org/officeDocument/2006/relationships/image" Target="../media/image27.w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tags" Target="../tags/tag5.xml"/><Relationship Id="rId7" Type="http://schemas.openxmlformats.org/officeDocument/2006/relationships/image" Target="../media/image11.tmp"/><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tags" Target="../tags/tag6.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7.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1.xml"/><Relationship Id="rId1" Type="http://schemas.openxmlformats.org/officeDocument/2006/relationships/tags" Target="../tags/tag10.xml"/></Relationships>
</file>

<file path=ppt/slides/_rels/slide6.xml.rels><?xml version="1.0" encoding="UTF-8" standalone="yes"?>
<Relationships xmlns="http://schemas.openxmlformats.org/package/2006/relationships"><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slideLayout" Target="../slideLayouts/slideLayout2.xml"/><Relationship Id="rId5" Type="http://schemas.openxmlformats.org/officeDocument/2006/relationships/tags" Target="../tags/tag16.xml"/><Relationship Id="rId4" Type="http://schemas.openxmlformats.org/officeDocument/2006/relationships/tags" Target="../tags/tag15.xml"/></Relationships>
</file>

<file path=ppt/slides/_rels/slide7.xml.rels><?xml version="1.0" encoding="UTF-8" standalone="yes"?>
<Relationships xmlns="http://schemas.openxmlformats.org/package/2006/relationships"><Relationship Id="rId8" Type="http://schemas.openxmlformats.org/officeDocument/2006/relationships/tags" Target="../tags/tag24.xml"/><Relationship Id="rId13" Type="http://schemas.openxmlformats.org/officeDocument/2006/relationships/tags" Target="../tags/tag29.xml"/><Relationship Id="rId18" Type="http://schemas.openxmlformats.org/officeDocument/2006/relationships/image" Target="../media/image12.png"/><Relationship Id="rId26" Type="http://schemas.openxmlformats.org/officeDocument/2006/relationships/image" Target="../media/image20.png"/><Relationship Id="rId3" Type="http://schemas.openxmlformats.org/officeDocument/2006/relationships/tags" Target="../tags/tag19.xml"/><Relationship Id="rId21" Type="http://schemas.openxmlformats.org/officeDocument/2006/relationships/image" Target="../media/image15.png"/><Relationship Id="rId7" Type="http://schemas.openxmlformats.org/officeDocument/2006/relationships/tags" Target="../tags/tag23.xml"/><Relationship Id="rId12" Type="http://schemas.openxmlformats.org/officeDocument/2006/relationships/tags" Target="../tags/tag28.xml"/><Relationship Id="rId17" Type="http://schemas.openxmlformats.org/officeDocument/2006/relationships/notesSlide" Target="../notesSlides/notesSlide2.xml"/><Relationship Id="rId25" Type="http://schemas.openxmlformats.org/officeDocument/2006/relationships/image" Target="../media/image19.png"/><Relationship Id="rId2" Type="http://schemas.openxmlformats.org/officeDocument/2006/relationships/tags" Target="../tags/tag18.xml"/><Relationship Id="rId16" Type="http://schemas.openxmlformats.org/officeDocument/2006/relationships/slideLayout" Target="../slideLayouts/slideLayout2.xml"/><Relationship Id="rId20" Type="http://schemas.openxmlformats.org/officeDocument/2006/relationships/image" Target="../media/image14.png"/><Relationship Id="rId29" Type="http://schemas.openxmlformats.org/officeDocument/2006/relationships/image" Target="../media/image23.png"/><Relationship Id="rId1" Type="http://schemas.openxmlformats.org/officeDocument/2006/relationships/tags" Target="../tags/tag17.xml"/><Relationship Id="rId6" Type="http://schemas.openxmlformats.org/officeDocument/2006/relationships/tags" Target="../tags/tag22.xml"/><Relationship Id="rId11" Type="http://schemas.openxmlformats.org/officeDocument/2006/relationships/tags" Target="../tags/tag27.xml"/><Relationship Id="rId24" Type="http://schemas.openxmlformats.org/officeDocument/2006/relationships/image" Target="../media/image18.png"/><Relationship Id="rId5" Type="http://schemas.openxmlformats.org/officeDocument/2006/relationships/tags" Target="../tags/tag21.xml"/><Relationship Id="rId15" Type="http://schemas.openxmlformats.org/officeDocument/2006/relationships/tags" Target="../tags/tag31.xml"/><Relationship Id="rId23" Type="http://schemas.openxmlformats.org/officeDocument/2006/relationships/image" Target="../media/image17.png"/><Relationship Id="rId28" Type="http://schemas.openxmlformats.org/officeDocument/2006/relationships/image" Target="../media/image22.png"/><Relationship Id="rId10" Type="http://schemas.openxmlformats.org/officeDocument/2006/relationships/tags" Target="../tags/tag26.xml"/><Relationship Id="rId19" Type="http://schemas.openxmlformats.org/officeDocument/2006/relationships/image" Target="../media/image13.png"/><Relationship Id="rId31" Type="http://schemas.openxmlformats.org/officeDocument/2006/relationships/image" Target="../media/image25.png"/><Relationship Id="rId4" Type="http://schemas.openxmlformats.org/officeDocument/2006/relationships/tags" Target="../tags/tag20.xml"/><Relationship Id="rId9" Type="http://schemas.openxmlformats.org/officeDocument/2006/relationships/tags" Target="../tags/tag25.xml"/><Relationship Id="rId14" Type="http://schemas.openxmlformats.org/officeDocument/2006/relationships/tags" Target="../tags/tag30.xml"/><Relationship Id="rId22" Type="http://schemas.openxmlformats.org/officeDocument/2006/relationships/image" Target="../media/image16.png"/><Relationship Id="rId27" Type="http://schemas.openxmlformats.org/officeDocument/2006/relationships/image" Target="../media/image21.png"/><Relationship Id="rId30"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32.xml"/></Relationships>
</file>

<file path=ppt/slides/_rels/slide9.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4"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custDataLst>
              <p:tags r:id="rId1"/>
            </p:custDataLst>
          </p:nvPr>
        </p:nvSpPr>
        <p:spPr>
          <a:xfrm>
            <a:off x="3240910" y="1122363"/>
            <a:ext cx="8222957" cy="2387600"/>
          </a:xfrm>
        </p:spPr>
        <p:txBody>
          <a:bodyPr anchor="ctr">
            <a:normAutofit/>
          </a:bodyPr>
          <a:lstStyle/>
          <a:p>
            <a:pPr algn="r"/>
            <a:r>
              <a:rPr lang="fr-CA" sz="4400" dirty="0"/>
              <a:t>Agrément </a:t>
            </a:r>
            <a:br>
              <a:rPr lang="fr-CA" sz="4400" dirty="0"/>
            </a:br>
            <a:r>
              <a:rPr lang="fr-CA" sz="4400" dirty="0"/>
              <a:t>Sécurité de l’information</a:t>
            </a:r>
          </a:p>
        </p:txBody>
      </p:sp>
      <p:sp>
        <p:nvSpPr>
          <p:cNvPr id="3" name="Sous-titre 2"/>
          <p:cNvSpPr>
            <a:spLocks noGrp="1"/>
          </p:cNvSpPr>
          <p:nvPr>
            <p:ph type="subTitle" idx="1"/>
            <p:custDataLst>
              <p:tags r:id="rId2"/>
            </p:custDataLst>
          </p:nvPr>
        </p:nvSpPr>
        <p:spPr>
          <a:xfrm>
            <a:off x="4853767" y="3509963"/>
            <a:ext cx="6610100" cy="1655762"/>
          </a:xfrm>
        </p:spPr>
        <p:txBody>
          <a:bodyPr>
            <a:normAutofit fontScale="55000" lnSpcReduction="20000"/>
          </a:bodyPr>
          <a:lstStyle/>
          <a:p>
            <a:pPr algn="r">
              <a:lnSpc>
                <a:spcPct val="120000"/>
              </a:lnSpc>
            </a:pPr>
            <a:r>
              <a:rPr lang="fr-CA" sz="3200" dirty="0"/>
              <a:t>Rendez-vous qualité – Confidentialité de l’information  </a:t>
            </a:r>
          </a:p>
          <a:p>
            <a:pPr algn="r">
              <a:lnSpc>
                <a:spcPct val="120000"/>
              </a:lnSpc>
            </a:pPr>
            <a:r>
              <a:rPr lang="fr-CA" sz="3200" dirty="0"/>
              <a:t>du 30 octobre 2023</a:t>
            </a:r>
          </a:p>
          <a:p>
            <a:pPr algn="r"/>
            <a:endParaRPr lang="fr-CA" dirty="0"/>
          </a:p>
          <a:p>
            <a:pPr algn="r"/>
            <a:r>
              <a:rPr lang="fr-CA" dirty="0"/>
              <a:t>Présenté par Luc Lefebvre</a:t>
            </a:r>
          </a:p>
          <a:p>
            <a:pPr algn="r"/>
            <a:r>
              <a:rPr lang="fr-CA" dirty="0"/>
              <a:t>Conseiller cadre – Chef de la sécurité de l’information organisationnelle (CSIO)</a:t>
            </a:r>
          </a:p>
        </p:txBody>
      </p:sp>
    </p:spTree>
    <p:extLst>
      <p:ext uri="{BB962C8B-B14F-4D97-AF65-F5344CB8AC3E}">
        <p14:creationId xmlns:p14="http://schemas.microsoft.com/office/powerpoint/2010/main" val="546864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854676" y="1807532"/>
            <a:ext cx="10515600" cy="3911007"/>
          </a:xfrm>
        </p:spPr>
        <p:txBody>
          <a:bodyPr/>
          <a:lstStyle/>
          <a:p>
            <a:endParaRPr lang="en-CA" dirty="0"/>
          </a:p>
          <a:p>
            <a:endParaRPr lang="fr-CA" dirty="0"/>
          </a:p>
        </p:txBody>
      </p:sp>
      <p:sp>
        <p:nvSpPr>
          <p:cNvPr id="4" name="Rectangle 3"/>
          <p:cNvSpPr/>
          <p:nvPr>
            <p:custDataLst>
              <p:tags r:id="rId2"/>
            </p:custDataLst>
          </p:nvPr>
        </p:nvSpPr>
        <p:spPr>
          <a:xfrm>
            <a:off x="854676" y="1910240"/>
            <a:ext cx="10757957" cy="4811235"/>
          </a:xfrm>
          <a:prstGeom prst="rect">
            <a:avLst/>
          </a:prstGeom>
        </p:spPr>
        <p:txBody>
          <a:bodyPr vert="horz" lIns="91440" tIns="45720" rIns="91440" bIns="45720" rtlCol="0" anchor="t">
            <a:noAutofit/>
          </a:bodyPr>
          <a:lstStyle/>
          <a:p>
            <a:pPr algn="just">
              <a:lnSpc>
                <a:spcPct val="80000"/>
              </a:lnSpc>
              <a:buClr>
                <a:schemeClr val="bg2"/>
              </a:buClr>
            </a:pPr>
            <a:r>
              <a:rPr lang="fr-CA" sz="2400" b="1" dirty="0"/>
              <a:t>Politiques en matière de sécurité de l’information:</a:t>
            </a:r>
          </a:p>
          <a:p>
            <a:pPr>
              <a:lnSpc>
                <a:spcPct val="80000"/>
              </a:lnSpc>
              <a:spcBef>
                <a:spcPts val="500"/>
              </a:spcBef>
              <a:buClr>
                <a:schemeClr val="bg2"/>
              </a:buClr>
            </a:pPr>
            <a:endParaRPr lang="fr-CA" sz="2000" dirty="0"/>
          </a:p>
          <a:p>
            <a:pPr marL="228600" indent="-228600">
              <a:lnSpc>
                <a:spcPct val="80000"/>
              </a:lnSpc>
              <a:spcBef>
                <a:spcPts val="500"/>
              </a:spcBef>
              <a:buClr>
                <a:schemeClr val="bg2"/>
              </a:buClr>
              <a:buFont typeface="Arial" panose="020B0604020202020204" pitchFamily="34" charset="0"/>
              <a:buChar char="•"/>
            </a:pPr>
            <a:r>
              <a:rPr lang="fr-CA" sz="2000" dirty="0"/>
              <a:t>Notre objectif est d’augmenter notre niveau de maturité en matière de sécurité de l’information en se basant sur les meilleures pratiques et normes de l’industrie (ISO 27001, SOC 2, NIST 800-53) au cours des six prochains mois (Juin 2024) et de la prochaine année (Octobre/Décembre 2024).</a:t>
            </a:r>
          </a:p>
          <a:p>
            <a:pPr>
              <a:lnSpc>
                <a:spcPct val="80000"/>
              </a:lnSpc>
              <a:spcBef>
                <a:spcPts val="500"/>
              </a:spcBef>
              <a:buClr>
                <a:schemeClr val="bg2"/>
              </a:buClr>
            </a:pPr>
            <a:endParaRPr lang="fr-CA" sz="2000" dirty="0"/>
          </a:p>
          <a:p>
            <a:pPr marL="228600" indent="-228600">
              <a:lnSpc>
                <a:spcPct val="80000"/>
              </a:lnSpc>
              <a:spcBef>
                <a:spcPts val="500"/>
              </a:spcBef>
              <a:buClr>
                <a:schemeClr val="bg2"/>
              </a:buClr>
              <a:buFont typeface="Arial" panose="020B0604020202020204" pitchFamily="34" charset="0"/>
              <a:buChar char="•"/>
            </a:pPr>
            <a:r>
              <a:rPr lang="fr-CA" sz="2000" dirty="0"/>
              <a:t>Notamment, cela signifie la rédaction des politiques suivantes:</a:t>
            </a:r>
          </a:p>
          <a:p>
            <a:pPr marL="685800" lvl="1" indent="-228600">
              <a:lnSpc>
                <a:spcPct val="80000"/>
              </a:lnSpc>
              <a:spcBef>
                <a:spcPts val="500"/>
              </a:spcBef>
              <a:buClr>
                <a:schemeClr val="bg2"/>
              </a:buClr>
              <a:buFont typeface="Arial" panose="020B0604020202020204" pitchFamily="34" charset="0"/>
              <a:buChar char="•"/>
            </a:pPr>
            <a:r>
              <a:rPr lang="fr-CA" sz="2000" dirty="0"/>
              <a:t>Politique de continuité des affaires, recouvrement en cas de désastre</a:t>
            </a:r>
          </a:p>
          <a:p>
            <a:pPr marL="685800" lvl="1" indent="-228600">
              <a:lnSpc>
                <a:spcPct val="80000"/>
              </a:lnSpc>
              <a:spcBef>
                <a:spcPts val="500"/>
              </a:spcBef>
              <a:buClr>
                <a:schemeClr val="bg2"/>
              </a:buClr>
              <a:buFont typeface="Arial" panose="020B0604020202020204" pitchFamily="34" charset="0"/>
              <a:buChar char="•"/>
            </a:pPr>
            <a:r>
              <a:rPr lang="fr-CA" sz="2000" dirty="0"/>
              <a:t>Politique de gestion du changement</a:t>
            </a:r>
          </a:p>
          <a:p>
            <a:pPr marL="685800" lvl="1" indent="-228600">
              <a:lnSpc>
                <a:spcPct val="80000"/>
              </a:lnSpc>
              <a:spcBef>
                <a:spcPts val="500"/>
              </a:spcBef>
              <a:buClr>
                <a:schemeClr val="bg2"/>
              </a:buClr>
              <a:buFont typeface="Arial" panose="020B0604020202020204" pitchFamily="34" charset="0"/>
              <a:buChar char="•"/>
            </a:pPr>
            <a:r>
              <a:rPr lang="fr-CA" sz="2000" dirty="0"/>
              <a:t>Politique de classification des données, de journalisation et du chiffrement</a:t>
            </a:r>
          </a:p>
          <a:p>
            <a:pPr marL="685800" lvl="1" indent="-228600">
              <a:lnSpc>
                <a:spcPct val="80000"/>
              </a:lnSpc>
              <a:spcBef>
                <a:spcPts val="500"/>
              </a:spcBef>
              <a:buClr>
                <a:schemeClr val="bg2"/>
              </a:buClr>
              <a:buFont typeface="Arial" panose="020B0604020202020204" pitchFamily="34" charset="0"/>
              <a:buChar char="•"/>
            </a:pPr>
            <a:r>
              <a:rPr lang="fr-CA" sz="2000" dirty="0"/>
              <a:t>Politique de mises-à-jour (rustine) et de sauvegarde</a:t>
            </a:r>
          </a:p>
          <a:p>
            <a:pPr marL="685800" lvl="1" indent="-228600">
              <a:lnSpc>
                <a:spcPct val="80000"/>
              </a:lnSpc>
              <a:spcBef>
                <a:spcPts val="500"/>
              </a:spcBef>
              <a:buClr>
                <a:schemeClr val="bg2"/>
              </a:buClr>
              <a:buFont typeface="Arial" panose="020B0604020202020204" pitchFamily="34" charset="0"/>
              <a:buChar char="•"/>
            </a:pPr>
            <a:r>
              <a:rPr lang="fr-CA" sz="2000" dirty="0"/>
              <a:t>Politique de gestion des risques</a:t>
            </a:r>
          </a:p>
          <a:p>
            <a:pPr marL="685800" lvl="1" indent="-228600">
              <a:lnSpc>
                <a:spcPct val="80000"/>
              </a:lnSpc>
              <a:spcBef>
                <a:spcPts val="500"/>
              </a:spcBef>
              <a:buClr>
                <a:schemeClr val="bg2"/>
              </a:buClr>
              <a:buFont typeface="Arial" panose="020B0604020202020204" pitchFamily="34" charset="0"/>
              <a:buChar char="•"/>
            </a:pPr>
            <a:r>
              <a:rPr lang="fr-CA" sz="2000" dirty="0"/>
              <a:t>Politique de développement sécuritaire</a:t>
            </a:r>
          </a:p>
          <a:p>
            <a:pPr marL="685800" lvl="1" indent="-228600">
              <a:lnSpc>
                <a:spcPct val="80000"/>
              </a:lnSpc>
              <a:spcBef>
                <a:spcPts val="500"/>
              </a:spcBef>
              <a:buClr>
                <a:schemeClr val="bg2"/>
              </a:buClr>
              <a:buFont typeface="Arial" panose="020B0604020202020204" pitchFamily="34" charset="0"/>
              <a:buChar char="•"/>
            </a:pPr>
            <a:r>
              <a:rPr lang="fr-CA" sz="2000" dirty="0"/>
              <a:t>Politique de gestion des tiers</a:t>
            </a:r>
          </a:p>
          <a:p>
            <a:pPr marL="685800" lvl="1" indent="-228600">
              <a:lnSpc>
                <a:spcPct val="80000"/>
              </a:lnSpc>
              <a:spcBef>
                <a:spcPts val="500"/>
              </a:spcBef>
              <a:buClr>
                <a:schemeClr val="bg2"/>
              </a:buClr>
              <a:buFont typeface="Arial" panose="020B0604020202020204" pitchFamily="34" charset="0"/>
              <a:buChar char="•"/>
            </a:pPr>
            <a:r>
              <a:rPr lang="fr-CA" sz="2000" dirty="0"/>
              <a:t>Politique d’accès à distance et télétravail</a:t>
            </a:r>
          </a:p>
          <a:p>
            <a:pPr marL="685800" lvl="1" indent="-228600">
              <a:lnSpc>
                <a:spcPct val="80000"/>
              </a:lnSpc>
              <a:spcBef>
                <a:spcPts val="500"/>
              </a:spcBef>
              <a:buClr>
                <a:schemeClr val="bg2"/>
              </a:buClr>
              <a:buFont typeface="Arial" panose="020B0604020202020204" pitchFamily="34" charset="0"/>
              <a:buChar char="•"/>
            </a:pPr>
            <a:endParaRPr lang="fr-CA" sz="2400" dirty="0"/>
          </a:p>
          <a:p>
            <a:pPr marL="228600" indent="-228600">
              <a:lnSpc>
                <a:spcPct val="80000"/>
              </a:lnSpc>
              <a:spcBef>
                <a:spcPts val="500"/>
              </a:spcBef>
              <a:buClr>
                <a:schemeClr val="bg2"/>
              </a:buClr>
              <a:buFont typeface="Arial" panose="020B0604020202020204" pitchFamily="34" charset="0"/>
              <a:buChar char="•"/>
            </a:pPr>
            <a:endParaRPr lang="fr-CA" dirty="0"/>
          </a:p>
          <a:p>
            <a:pPr marL="228600" indent="-228600">
              <a:lnSpc>
                <a:spcPct val="80000"/>
              </a:lnSpc>
              <a:spcBef>
                <a:spcPts val="500"/>
              </a:spcBef>
              <a:buClr>
                <a:schemeClr val="bg2"/>
              </a:buClr>
              <a:buFont typeface="Arial" panose="020B0604020202020204" pitchFamily="34" charset="0"/>
              <a:buChar char="•"/>
            </a:pPr>
            <a:endParaRPr lang="fr-CA" sz="2400" dirty="0"/>
          </a:p>
        </p:txBody>
      </p:sp>
      <p:sp>
        <p:nvSpPr>
          <p:cNvPr id="10" name="Titre 1"/>
          <p:cNvSpPr>
            <a:spLocks noGrp="1"/>
          </p:cNvSpPr>
          <p:nvPr>
            <p:ph type="title"/>
            <p:custDataLst>
              <p:tags r:id="rId3"/>
            </p:custDataLst>
          </p:nvPr>
        </p:nvSpPr>
        <p:spPr>
          <a:xfrm>
            <a:off x="1770927" y="365125"/>
            <a:ext cx="9582873" cy="1325563"/>
          </a:xfrm>
        </p:spPr>
        <p:txBody>
          <a:bodyPr/>
          <a:lstStyle/>
          <a:p>
            <a:r>
              <a:rPr lang="fr-CA" dirty="0"/>
              <a:t>Gouvernance </a:t>
            </a:r>
            <a:br>
              <a:rPr lang="fr-CA" dirty="0"/>
            </a:br>
            <a:r>
              <a:rPr lang="fr-CA" dirty="0"/>
              <a:t>Politiques et normes</a:t>
            </a:r>
          </a:p>
        </p:txBody>
      </p:sp>
    </p:spTree>
    <p:extLst>
      <p:ext uri="{BB962C8B-B14F-4D97-AF65-F5344CB8AC3E}">
        <p14:creationId xmlns:p14="http://schemas.microsoft.com/office/powerpoint/2010/main" val="809429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fade">
                                      <p:cBhvr>
                                        <p:cTn id="15" dur="500"/>
                                        <p:tgtEl>
                                          <p:spTgt spid="4">
                                            <p:txEl>
                                              <p:pRg st="4" end="4"/>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fade">
                                      <p:cBhvr>
                                        <p:cTn id="23" dur="500"/>
                                        <p:tgtEl>
                                          <p:spTgt spid="4">
                                            <p:txEl>
                                              <p:pRg st="6" end="6"/>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animEffect transition="in" filter="fade">
                                      <p:cBhvr>
                                        <p:cTn id="27" dur="500"/>
                                        <p:tgtEl>
                                          <p:spTgt spid="4">
                                            <p:txEl>
                                              <p:pRg st="7" end="7"/>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Effect transition="in" filter="fade">
                                      <p:cBhvr>
                                        <p:cTn id="31" dur="500"/>
                                        <p:tgtEl>
                                          <p:spTgt spid="4">
                                            <p:txEl>
                                              <p:pRg st="8" end="8"/>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Effect transition="in" filter="fade">
                                      <p:cBhvr>
                                        <p:cTn id="35" dur="500"/>
                                        <p:tgtEl>
                                          <p:spTgt spid="4">
                                            <p:txEl>
                                              <p:pRg st="9" end="9"/>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par>
                          <p:cTn id="44" fill="hold">
                            <p:stCondLst>
                              <p:cond delay="5000"/>
                            </p:stCondLst>
                            <p:childTnLst>
                              <p:par>
                                <p:cTn id="45" presetID="10" presetClass="entr" presetSubtype="0" fill="hold" nodeType="afterEffect">
                                  <p:stCondLst>
                                    <p:cond delay="0"/>
                                  </p:stCondLst>
                                  <p:childTnLst>
                                    <p:set>
                                      <p:cBhvr>
                                        <p:cTn id="46" dur="1" fill="hold">
                                          <p:stCondLst>
                                            <p:cond delay="0"/>
                                          </p:stCondLst>
                                        </p:cTn>
                                        <p:tgtEl>
                                          <p:spTgt spid="4">
                                            <p:txEl>
                                              <p:pRg st="12" end="12"/>
                                            </p:txEl>
                                          </p:spTgt>
                                        </p:tgtEl>
                                        <p:attrNameLst>
                                          <p:attrName>style.visibility</p:attrName>
                                        </p:attrNameLst>
                                      </p:cBhvr>
                                      <p:to>
                                        <p:strVal val="visible"/>
                                      </p:to>
                                    </p:set>
                                    <p:animEffect transition="in" filter="fade">
                                      <p:cBhvr>
                                        <p:cTn id="47"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854676" y="1807532"/>
            <a:ext cx="10515600" cy="3911007"/>
          </a:xfrm>
        </p:spPr>
        <p:txBody>
          <a:bodyPr/>
          <a:lstStyle/>
          <a:p>
            <a:endParaRPr lang="en-CA"/>
          </a:p>
          <a:p>
            <a:endParaRPr lang="fr-CA" dirty="0"/>
          </a:p>
        </p:txBody>
      </p:sp>
      <p:sp>
        <p:nvSpPr>
          <p:cNvPr id="4" name="Rectangle 3"/>
          <p:cNvSpPr/>
          <p:nvPr>
            <p:custDataLst>
              <p:tags r:id="rId2"/>
            </p:custDataLst>
          </p:nvPr>
        </p:nvSpPr>
        <p:spPr>
          <a:xfrm>
            <a:off x="854676" y="1910240"/>
            <a:ext cx="10757957" cy="4811235"/>
          </a:xfrm>
          <a:prstGeom prst="rect">
            <a:avLst/>
          </a:prstGeom>
        </p:spPr>
        <p:txBody>
          <a:bodyPr vert="horz" lIns="91440" tIns="45720" rIns="91440" bIns="45720" rtlCol="0" anchor="t">
            <a:noAutofit/>
          </a:bodyPr>
          <a:lstStyle/>
          <a:p>
            <a:pPr algn="just">
              <a:lnSpc>
                <a:spcPct val="80000"/>
              </a:lnSpc>
              <a:buClr>
                <a:schemeClr val="bg2"/>
              </a:buClr>
            </a:pPr>
            <a:r>
              <a:rPr lang="fr-CA" sz="2400" b="1" dirty="0"/>
              <a:t>Campagne d’hameçonnage</a:t>
            </a:r>
          </a:p>
          <a:p>
            <a:pPr algn="just">
              <a:lnSpc>
                <a:spcPct val="80000"/>
              </a:lnSpc>
              <a:buClr>
                <a:schemeClr val="bg2"/>
              </a:buClr>
            </a:pPr>
            <a:endParaRPr lang="fr-CA" sz="2400" dirty="0"/>
          </a:p>
          <a:p>
            <a:pPr marL="685800" lvl="1" indent="-228600">
              <a:lnSpc>
                <a:spcPct val="80000"/>
              </a:lnSpc>
              <a:spcBef>
                <a:spcPts val="500"/>
              </a:spcBef>
              <a:buClr>
                <a:schemeClr val="bg2"/>
              </a:buClr>
              <a:buFont typeface="Arial" panose="020B0604020202020204" pitchFamily="34" charset="0"/>
              <a:buChar char="•"/>
            </a:pPr>
            <a:r>
              <a:rPr lang="fr-CA" sz="2000" dirty="0"/>
              <a:t>Deux campagnes d’hameçonnage ont eu lieu au cours des derniers mois</a:t>
            </a:r>
          </a:p>
          <a:p>
            <a:pPr marL="685800" lvl="1" indent="-228600">
              <a:lnSpc>
                <a:spcPct val="80000"/>
              </a:lnSpc>
              <a:spcBef>
                <a:spcPts val="500"/>
              </a:spcBef>
              <a:buClr>
                <a:schemeClr val="bg2"/>
              </a:buClr>
              <a:buFont typeface="Arial" panose="020B0604020202020204" pitchFamily="34" charset="0"/>
              <a:buChar char="•"/>
            </a:pPr>
            <a:r>
              <a:rPr lang="fr-CA" sz="2000" dirty="0"/>
              <a:t>Deux autres campagnes (au moins) auront lieu en 2024</a:t>
            </a:r>
          </a:p>
          <a:p>
            <a:pPr marL="228600" indent="-228600">
              <a:lnSpc>
                <a:spcPct val="80000"/>
              </a:lnSpc>
              <a:spcBef>
                <a:spcPts val="500"/>
              </a:spcBef>
              <a:buClr>
                <a:schemeClr val="bg2"/>
              </a:buClr>
              <a:buFont typeface="Arial" panose="020B0604020202020204" pitchFamily="34" charset="0"/>
              <a:buChar char="•"/>
            </a:pPr>
            <a:endParaRPr lang="fr-CA" sz="2000" dirty="0"/>
          </a:p>
          <a:p>
            <a:pPr>
              <a:lnSpc>
                <a:spcPct val="80000"/>
              </a:lnSpc>
              <a:spcBef>
                <a:spcPts val="500"/>
              </a:spcBef>
              <a:buClr>
                <a:schemeClr val="bg2"/>
              </a:buClr>
            </a:pPr>
            <a:r>
              <a:rPr lang="fr-CA" sz="2000" b="1" dirty="0"/>
              <a:t>Sensibilisation</a:t>
            </a:r>
          </a:p>
          <a:p>
            <a:pPr marL="685800" lvl="1" indent="-228600">
              <a:lnSpc>
                <a:spcPct val="80000"/>
              </a:lnSpc>
              <a:spcBef>
                <a:spcPts val="500"/>
              </a:spcBef>
              <a:buClr>
                <a:schemeClr val="bg2"/>
              </a:buClr>
              <a:buFont typeface="Arial" panose="020B0604020202020204" pitchFamily="34" charset="0"/>
              <a:buChar char="•"/>
            </a:pPr>
            <a:endParaRPr lang="fr-CA" sz="2000" dirty="0"/>
          </a:p>
          <a:p>
            <a:pPr marL="685800" lvl="1" indent="-228600">
              <a:lnSpc>
                <a:spcPct val="80000"/>
              </a:lnSpc>
              <a:spcBef>
                <a:spcPts val="500"/>
              </a:spcBef>
              <a:buClr>
                <a:schemeClr val="bg2"/>
              </a:buClr>
              <a:buFont typeface="Arial" panose="020B0604020202020204" pitchFamily="34" charset="0"/>
              <a:buChar char="•"/>
            </a:pPr>
            <a:r>
              <a:rPr lang="fr-CA" sz="2000" dirty="0"/>
              <a:t>Présentement en 2023</a:t>
            </a:r>
          </a:p>
          <a:p>
            <a:pPr marL="1143000" lvl="2" indent="-228600">
              <a:lnSpc>
                <a:spcPct val="80000"/>
              </a:lnSpc>
              <a:spcBef>
                <a:spcPts val="500"/>
              </a:spcBef>
              <a:buClr>
                <a:schemeClr val="bg2"/>
              </a:buClr>
              <a:buFont typeface="Arial" panose="020B0604020202020204" pitchFamily="34" charset="0"/>
              <a:buChar char="•"/>
            </a:pPr>
            <a:r>
              <a:rPr lang="fr-CA" sz="2000" dirty="0"/>
              <a:t>Formation optionnelles disponible sur l’ENA</a:t>
            </a:r>
          </a:p>
          <a:p>
            <a:pPr marL="1143000" lvl="2" indent="-228600">
              <a:lnSpc>
                <a:spcPct val="80000"/>
              </a:lnSpc>
              <a:spcBef>
                <a:spcPts val="500"/>
              </a:spcBef>
              <a:buClr>
                <a:schemeClr val="bg2"/>
              </a:buClr>
              <a:buFont typeface="Arial" panose="020B0604020202020204" pitchFamily="34" charset="0"/>
              <a:buChar char="•"/>
            </a:pPr>
            <a:r>
              <a:rPr lang="fr-CA" sz="2000" dirty="0"/>
              <a:t>Campagne de sensibilisation sur l’intranet (capsules et notes de service)</a:t>
            </a:r>
          </a:p>
          <a:p>
            <a:pPr marL="685800" lvl="1" indent="-228600">
              <a:lnSpc>
                <a:spcPct val="80000"/>
              </a:lnSpc>
              <a:spcBef>
                <a:spcPts val="500"/>
              </a:spcBef>
              <a:buClr>
                <a:schemeClr val="bg2"/>
              </a:buClr>
              <a:buFont typeface="Arial" panose="020B0604020202020204" pitchFamily="34" charset="0"/>
              <a:buChar char="•"/>
            </a:pPr>
            <a:r>
              <a:rPr lang="fr-CA" sz="2000" dirty="0"/>
              <a:t>À venir en 2024</a:t>
            </a:r>
          </a:p>
          <a:p>
            <a:pPr marL="1143000" lvl="2" indent="-228600">
              <a:lnSpc>
                <a:spcPct val="80000"/>
              </a:lnSpc>
              <a:spcBef>
                <a:spcPts val="500"/>
              </a:spcBef>
              <a:buClr>
                <a:schemeClr val="bg2"/>
              </a:buClr>
              <a:buFont typeface="Arial" panose="020B0604020202020204" pitchFamily="34" charset="0"/>
              <a:buChar char="•"/>
            </a:pPr>
            <a:r>
              <a:rPr lang="fr-CA" sz="2000" dirty="0"/>
              <a:t>Formations annuelles obligatoires sur la sécurité de l’information</a:t>
            </a:r>
          </a:p>
          <a:p>
            <a:pPr marL="1143000" lvl="2" indent="-228600">
              <a:lnSpc>
                <a:spcPct val="80000"/>
              </a:lnSpc>
              <a:spcBef>
                <a:spcPts val="500"/>
              </a:spcBef>
              <a:buClr>
                <a:schemeClr val="bg2"/>
              </a:buClr>
              <a:buFont typeface="Arial" panose="020B0604020202020204" pitchFamily="34" charset="0"/>
              <a:buChar char="•"/>
            </a:pPr>
            <a:r>
              <a:rPr lang="fr-CA" sz="2000" dirty="0"/>
              <a:t>Campagne de sensibilisation plus élargie, en personne, et plus créative</a:t>
            </a:r>
          </a:p>
          <a:p>
            <a:pPr marL="1143000" lvl="2" indent="-228600">
              <a:lnSpc>
                <a:spcPct val="80000"/>
              </a:lnSpc>
              <a:spcBef>
                <a:spcPts val="500"/>
              </a:spcBef>
              <a:buClr>
                <a:schemeClr val="bg2"/>
              </a:buClr>
              <a:buFont typeface="Arial" panose="020B0604020202020204" pitchFamily="34" charset="0"/>
              <a:buChar char="•"/>
            </a:pPr>
            <a:endParaRPr lang="fr-CA" sz="2000" dirty="0"/>
          </a:p>
          <a:p>
            <a:pPr marL="685800" lvl="1" indent="-228600">
              <a:lnSpc>
                <a:spcPct val="80000"/>
              </a:lnSpc>
              <a:spcBef>
                <a:spcPts val="500"/>
              </a:spcBef>
              <a:buClr>
                <a:schemeClr val="bg2"/>
              </a:buClr>
              <a:buFont typeface="Arial" panose="020B0604020202020204" pitchFamily="34" charset="0"/>
              <a:buChar char="•"/>
            </a:pPr>
            <a:endParaRPr lang="fr-CA" sz="2000" dirty="0"/>
          </a:p>
          <a:p>
            <a:pPr marL="685800" lvl="1" indent="-228600">
              <a:lnSpc>
                <a:spcPct val="80000"/>
              </a:lnSpc>
              <a:spcBef>
                <a:spcPts val="500"/>
              </a:spcBef>
              <a:buClr>
                <a:schemeClr val="bg2"/>
              </a:buClr>
              <a:buFont typeface="Arial" panose="020B0604020202020204" pitchFamily="34" charset="0"/>
              <a:buChar char="•"/>
            </a:pPr>
            <a:endParaRPr lang="fr-CA" sz="2400" dirty="0"/>
          </a:p>
          <a:p>
            <a:pPr marL="228600" indent="-228600">
              <a:lnSpc>
                <a:spcPct val="80000"/>
              </a:lnSpc>
              <a:spcBef>
                <a:spcPts val="500"/>
              </a:spcBef>
              <a:buClr>
                <a:schemeClr val="bg2"/>
              </a:buClr>
              <a:buFont typeface="Arial" panose="020B0604020202020204" pitchFamily="34" charset="0"/>
              <a:buChar char="•"/>
            </a:pPr>
            <a:endParaRPr lang="fr-CA" dirty="0"/>
          </a:p>
          <a:p>
            <a:pPr marL="228600" indent="-228600">
              <a:lnSpc>
                <a:spcPct val="80000"/>
              </a:lnSpc>
              <a:spcBef>
                <a:spcPts val="500"/>
              </a:spcBef>
              <a:buClr>
                <a:schemeClr val="bg2"/>
              </a:buClr>
              <a:buFont typeface="Arial" panose="020B0604020202020204" pitchFamily="34" charset="0"/>
              <a:buChar char="•"/>
            </a:pPr>
            <a:endParaRPr lang="fr-CA" sz="2400" dirty="0"/>
          </a:p>
        </p:txBody>
      </p:sp>
      <p:sp>
        <p:nvSpPr>
          <p:cNvPr id="10" name="Titre 1"/>
          <p:cNvSpPr>
            <a:spLocks noGrp="1"/>
          </p:cNvSpPr>
          <p:nvPr>
            <p:ph type="title"/>
            <p:custDataLst>
              <p:tags r:id="rId3"/>
            </p:custDataLst>
          </p:nvPr>
        </p:nvSpPr>
        <p:spPr>
          <a:xfrm>
            <a:off x="1770927" y="365125"/>
            <a:ext cx="9582873" cy="1325563"/>
          </a:xfrm>
        </p:spPr>
        <p:txBody>
          <a:bodyPr/>
          <a:lstStyle/>
          <a:p>
            <a:r>
              <a:rPr lang="fr-CA"/>
              <a:t>Gouvernance</a:t>
            </a:r>
            <a:br>
              <a:rPr lang="fr-CA"/>
            </a:br>
            <a:r>
              <a:rPr lang="fr-CA"/>
              <a:t>Sensibilisation</a:t>
            </a:r>
            <a:endParaRPr lang="fr-CA" dirty="0"/>
          </a:p>
        </p:txBody>
      </p:sp>
    </p:spTree>
    <p:extLst>
      <p:ext uri="{BB962C8B-B14F-4D97-AF65-F5344CB8AC3E}">
        <p14:creationId xmlns:p14="http://schemas.microsoft.com/office/powerpoint/2010/main" val="3669542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fade">
                                      <p:cBhvr>
                                        <p:cTn id="11" dur="500"/>
                                        <p:tgtEl>
                                          <p:spTgt spid="4">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fade">
                                      <p:cBhvr>
                                        <p:cTn id="19" dur="500"/>
                                        <p:tgtEl>
                                          <p:spTgt spid="4">
                                            <p:txEl>
                                              <p:pRg st="5" end="5"/>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animEffect transition="in" filter="fade">
                                      <p:cBhvr>
                                        <p:cTn id="23" dur="500"/>
                                        <p:tgtEl>
                                          <p:spTgt spid="4">
                                            <p:txEl>
                                              <p:pRg st="7" end="7"/>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8" end="8"/>
                                            </p:txEl>
                                          </p:spTgt>
                                        </p:tgtEl>
                                        <p:attrNameLst>
                                          <p:attrName>style.visibility</p:attrName>
                                        </p:attrNameLst>
                                      </p:cBhvr>
                                      <p:to>
                                        <p:strVal val="visible"/>
                                      </p:to>
                                    </p:set>
                                    <p:animEffect transition="in" filter="fade">
                                      <p:cBhvr>
                                        <p:cTn id="27" dur="500"/>
                                        <p:tgtEl>
                                          <p:spTgt spid="4">
                                            <p:txEl>
                                              <p:pRg st="8" end="8"/>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9" end="9"/>
                                            </p:txEl>
                                          </p:spTgt>
                                        </p:tgtEl>
                                        <p:attrNameLst>
                                          <p:attrName>style.visibility</p:attrName>
                                        </p:attrNameLst>
                                      </p:cBhvr>
                                      <p:to>
                                        <p:strVal val="visible"/>
                                      </p:to>
                                    </p:set>
                                    <p:animEffect transition="in" filter="fade">
                                      <p:cBhvr>
                                        <p:cTn id="31" dur="500"/>
                                        <p:tgtEl>
                                          <p:spTgt spid="4">
                                            <p:txEl>
                                              <p:pRg st="9" end="9"/>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10" end="10"/>
                                            </p:txEl>
                                          </p:spTgt>
                                        </p:tgtEl>
                                        <p:attrNameLst>
                                          <p:attrName>style.visibility</p:attrName>
                                        </p:attrNameLst>
                                      </p:cBhvr>
                                      <p:to>
                                        <p:strVal val="visible"/>
                                      </p:to>
                                    </p:set>
                                    <p:animEffect transition="in" filter="fade">
                                      <p:cBhvr>
                                        <p:cTn id="35" dur="500"/>
                                        <p:tgtEl>
                                          <p:spTgt spid="4">
                                            <p:txEl>
                                              <p:pRg st="10" end="10"/>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11" end="11"/>
                                            </p:txEl>
                                          </p:spTgt>
                                        </p:tgtEl>
                                        <p:attrNameLst>
                                          <p:attrName>style.visibility</p:attrName>
                                        </p:attrNameLst>
                                      </p:cBhvr>
                                      <p:to>
                                        <p:strVal val="visible"/>
                                      </p:to>
                                    </p:set>
                                    <p:animEffect transition="in" filter="fade">
                                      <p:cBhvr>
                                        <p:cTn id="39" dur="500"/>
                                        <p:tgtEl>
                                          <p:spTgt spid="4">
                                            <p:txEl>
                                              <p:pRg st="11" end="11"/>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2" end="12"/>
                                            </p:txEl>
                                          </p:spTgt>
                                        </p:tgtEl>
                                        <p:attrNameLst>
                                          <p:attrName>style.visibility</p:attrName>
                                        </p:attrNameLst>
                                      </p:cBhvr>
                                      <p:to>
                                        <p:strVal val="visible"/>
                                      </p:to>
                                    </p:set>
                                    <p:animEffect transition="in" filter="fade">
                                      <p:cBhvr>
                                        <p:cTn id="43" dur="500"/>
                                        <p:tgtEl>
                                          <p:spTgt spid="4">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p:txBody>
          <a:bodyPr/>
          <a:lstStyle/>
          <a:p>
            <a:r>
              <a:rPr lang="fr-CA" dirty="0"/>
              <a:t>3. Équipe de sécurité de l’information</a:t>
            </a:r>
          </a:p>
        </p:txBody>
      </p:sp>
    </p:spTree>
    <p:extLst>
      <p:ext uri="{BB962C8B-B14F-4D97-AF65-F5344CB8AC3E}">
        <p14:creationId xmlns:p14="http://schemas.microsoft.com/office/powerpoint/2010/main" val="6630507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Intranet – Section sur la sécurité de l’information</a:t>
            </a:r>
          </a:p>
        </p:txBody>
      </p:sp>
      <p:pic>
        <p:nvPicPr>
          <p:cNvPr id="5" name="Image 4"/>
          <p:cNvPicPr>
            <a:picLocks noChangeAspect="1"/>
          </p:cNvPicPr>
          <p:nvPr>
            <p:custDataLst>
              <p:tags r:id="rId2"/>
            </p:custDataLst>
          </p:nvPr>
        </p:nvPicPr>
        <p:blipFill>
          <a:blip r:embed="rId4">
            <a:extLst>
              <a:ext uri="{28A0092B-C50C-407E-A947-70E740481C1C}">
                <a14:useLocalDpi xmlns:a14="http://schemas.microsoft.com/office/drawing/2010/main" val="0"/>
              </a:ext>
            </a:extLst>
          </a:blip>
          <a:stretch>
            <a:fillRect/>
          </a:stretch>
        </p:blipFill>
        <p:spPr>
          <a:xfrm>
            <a:off x="109329" y="1766896"/>
            <a:ext cx="11894854" cy="4090325"/>
          </a:xfrm>
          <a:prstGeom prst="rect">
            <a:avLst/>
          </a:prstGeom>
        </p:spPr>
      </p:pic>
    </p:spTree>
    <p:extLst>
      <p:ext uri="{BB962C8B-B14F-4D97-AF65-F5344CB8AC3E}">
        <p14:creationId xmlns:p14="http://schemas.microsoft.com/office/powerpoint/2010/main" val="1761656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Équipe de sécurité de l’information</a:t>
            </a:r>
          </a:p>
        </p:txBody>
      </p:sp>
      <p:sp>
        <p:nvSpPr>
          <p:cNvPr id="3" name="Espace réservé du contenu 2"/>
          <p:cNvSpPr>
            <a:spLocks noGrp="1"/>
          </p:cNvSpPr>
          <p:nvPr>
            <p:ph idx="1"/>
            <p:custDataLst>
              <p:tags r:id="rId2"/>
            </p:custDataLst>
          </p:nvPr>
        </p:nvSpPr>
        <p:spPr/>
        <p:txBody>
          <a:bodyPr>
            <a:normAutofit fontScale="92500" lnSpcReduction="20000"/>
          </a:bodyPr>
          <a:lstStyle/>
          <a:p>
            <a:pPr marL="0" indent="0">
              <a:buNone/>
            </a:pPr>
            <a:r>
              <a:rPr lang="fr-CA" dirty="0"/>
              <a:t>Luc Lefebvre</a:t>
            </a:r>
          </a:p>
          <a:p>
            <a:pPr lvl="1"/>
            <a:r>
              <a:rPr lang="fr-CA" dirty="0"/>
              <a:t>Conseiller cadre - Chef de la sécurité de l’information organisationnelle (CSIO)</a:t>
            </a:r>
          </a:p>
          <a:p>
            <a:pPr marL="914400" lvl="2" indent="0">
              <a:buNone/>
            </a:pPr>
            <a:r>
              <a:rPr lang="fr-CA" dirty="0"/>
              <a:t>514-252-3400 poste 1205</a:t>
            </a:r>
          </a:p>
          <a:p>
            <a:pPr marL="914400" lvl="2" indent="0">
              <a:buNone/>
            </a:pPr>
            <a:r>
              <a:rPr lang="fr-CA" b="1" dirty="0">
                <a:hlinkClick r:id="rId4"/>
              </a:rPr>
              <a:t>luc.lefebvre.cemtl@</a:t>
            </a:r>
            <a:r>
              <a:rPr lang="fr-CA" b="1" dirty="0">
                <a:hlinkClick r:id="rId5"/>
              </a:rPr>
              <a:t>ssss</a:t>
            </a:r>
            <a:r>
              <a:rPr lang="fr-CA" b="1" dirty="0">
                <a:hlinkClick r:id="rId6"/>
              </a:rPr>
              <a:t>.gouv.qc.ca</a:t>
            </a:r>
            <a:endParaRPr lang="fr-CA" b="1" dirty="0"/>
          </a:p>
          <a:p>
            <a:pPr marL="0" indent="0">
              <a:buNone/>
            </a:pPr>
            <a:r>
              <a:rPr lang="fr-CA" dirty="0"/>
              <a:t>Olivier Sylvain Tine</a:t>
            </a:r>
          </a:p>
          <a:p>
            <a:pPr lvl="1"/>
            <a:r>
              <a:rPr lang="fr-CA" dirty="0"/>
              <a:t>Coordonnateur organisationnel des mesures de sécurité de l’information (COMSI)</a:t>
            </a:r>
          </a:p>
          <a:p>
            <a:pPr marL="914400" lvl="2" indent="0">
              <a:buNone/>
            </a:pPr>
            <a:r>
              <a:rPr lang="fr-CA" dirty="0"/>
              <a:t>514-252-3400 poste 1435</a:t>
            </a:r>
          </a:p>
          <a:p>
            <a:pPr marL="914400" lvl="2" indent="0">
              <a:buNone/>
            </a:pPr>
            <a:r>
              <a:rPr lang="fr-CA" b="1" dirty="0">
                <a:hlinkClick r:id="rId7"/>
              </a:rPr>
              <a:t>olivier.sylvain.tine.cemtl@ssss.gouv.qc.ca</a:t>
            </a:r>
            <a:r>
              <a:rPr lang="fr-CA" b="1" u="sng" dirty="0"/>
              <a:t> </a:t>
            </a:r>
            <a:endParaRPr lang="fr-CA" u="sng" dirty="0"/>
          </a:p>
          <a:p>
            <a:pPr lvl="1"/>
            <a:endParaRPr lang="fr-CA" dirty="0"/>
          </a:p>
          <a:p>
            <a:pPr marL="0" indent="0" algn="ctr">
              <a:buNone/>
            </a:pPr>
            <a:r>
              <a:rPr lang="fr-CA" b="1" dirty="0">
                <a:solidFill>
                  <a:schemeClr val="bg2"/>
                </a:solidFill>
              </a:rPr>
              <a:t>La sécurité de l’information, c’est l’affaire de nous tous !</a:t>
            </a:r>
          </a:p>
          <a:p>
            <a:pPr lvl="1"/>
            <a:endParaRPr lang="fr-CA" dirty="0"/>
          </a:p>
        </p:txBody>
      </p:sp>
    </p:spTree>
    <p:extLst>
      <p:ext uri="{BB962C8B-B14F-4D97-AF65-F5344CB8AC3E}">
        <p14:creationId xmlns:p14="http://schemas.microsoft.com/office/powerpoint/2010/main" val="1835871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Des questions ?</a:t>
            </a:r>
          </a:p>
        </p:txBody>
      </p:sp>
      <p:pic>
        <p:nvPicPr>
          <p:cNvPr id="4" name="Picture 2" descr="C:\Users\sgagnon.SANTEMONTREAL\AppData\Local\Microsoft\Windows\Temporary Internet Files\Content.IE5\XYPILRDP\dglxasset[1].aspx"/>
          <p:cNvPicPr>
            <a:picLocks noGrp="1" noChangeAspect="1" noChangeArrowheads="1"/>
          </p:cNvPicPr>
          <p:nvPr>
            <p:ph idx="1"/>
            <p:custDataLst>
              <p:tags r:id="rId2"/>
            </p:custDataLst>
          </p:nvPr>
        </p:nvPicPr>
        <p:blipFill>
          <a:blip r:embed="rId4" cstate="print"/>
          <a:srcRect/>
          <a:stretch>
            <a:fillRect/>
          </a:stretch>
        </p:blipFill>
        <p:spPr bwMode="auto">
          <a:xfrm>
            <a:off x="3505198" y="1597554"/>
            <a:ext cx="4902201" cy="4498716"/>
          </a:xfrm>
          <a:prstGeom prst="rect">
            <a:avLst/>
          </a:prstGeom>
          <a:noFill/>
        </p:spPr>
      </p:pic>
    </p:spTree>
    <p:extLst>
      <p:ext uri="{BB962C8B-B14F-4D97-AF65-F5344CB8AC3E}">
        <p14:creationId xmlns:p14="http://schemas.microsoft.com/office/powerpoint/2010/main" val="19879358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1667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 name="Titre 1"/>
          <p:cNvSpPr>
            <a:spLocks noGrp="1"/>
          </p:cNvSpPr>
          <p:nvPr>
            <p:ph type="title"/>
            <p:custDataLst>
              <p:tags r:id="rId1"/>
            </p:custDataLst>
          </p:nvPr>
        </p:nvSpPr>
        <p:spPr>
          <a:xfrm>
            <a:off x="1905000" y="621338"/>
            <a:ext cx="9761432" cy="1325563"/>
          </a:xfrm>
        </p:spPr>
        <p:txBody>
          <a:bodyPr rtlCol="0">
            <a:normAutofit/>
          </a:bodyPr>
          <a:lstStyle/>
          <a:p>
            <a:pPr defTabSz="914282" eaLnBrk="1" fontAlgn="auto" hangingPunct="1">
              <a:spcAft>
                <a:spcPts val="0"/>
              </a:spcAft>
              <a:defRPr/>
            </a:pPr>
            <a:r>
              <a:rPr lang="en-CA" dirty="0">
                <a:solidFill>
                  <a:srgbClr val="FF9900"/>
                </a:solidFill>
              </a:rPr>
              <a:t>Plan de la </a:t>
            </a:r>
            <a:r>
              <a:rPr lang="fr-CA" dirty="0">
                <a:solidFill>
                  <a:srgbClr val="FF9900"/>
                </a:solidFill>
              </a:rPr>
              <a:t>présentation</a:t>
            </a:r>
            <a:endParaRPr lang="fr-CA" strike="sngStrike" dirty="0">
              <a:solidFill>
                <a:srgbClr val="FF9900"/>
              </a:solidFill>
            </a:endParaRPr>
          </a:p>
        </p:txBody>
      </p:sp>
      <p:graphicFrame>
        <p:nvGraphicFramePr>
          <p:cNvPr id="6" name="Tableau 3"/>
          <p:cNvGraphicFramePr/>
          <p:nvPr>
            <p:custDataLst>
              <p:tags r:id="rId2"/>
            </p:custDataLst>
            <p:extLst>
              <p:ext uri="{D42A27DB-BD31-4B8C-83A1-F6EECF244321}">
                <p14:modId xmlns:p14="http://schemas.microsoft.com/office/powerpoint/2010/main" val="3863490906"/>
              </p:ext>
            </p:extLst>
          </p:nvPr>
        </p:nvGraphicFramePr>
        <p:xfrm>
          <a:off x="1487682" y="2204528"/>
          <a:ext cx="10094639" cy="1771190"/>
        </p:xfrm>
        <a:graphic>
          <a:graphicData uri="http://schemas.openxmlformats.org/drawingml/2006/table">
            <a:tbl>
              <a:tblPr firstRow="1" bandRow="1"/>
              <a:tblGrid>
                <a:gridCol w="946372">
                  <a:extLst>
                    <a:ext uri="{9D8B030D-6E8A-4147-A177-3AD203B41FA5}">
                      <a16:colId xmlns:a16="http://schemas.microsoft.com/office/drawing/2014/main" val="20000"/>
                    </a:ext>
                  </a:extLst>
                </a:gridCol>
                <a:gridCol w="9148267">
                  <a:extLst>
                    <a:ext uri="{9D8B030D-6E8A-4147-A177-3AD203B41FA5}">
                      <a16:colId xmlns:a16="http://schemas.microsoft.com/office/drawing/2014/main" val="20001"/>
                    </a:ext>
                  </a:extLst>
                </a:gridCol>
              </a:tblGrid>
              <a:tr h="593545">
                <a:tc>
                  <a:txBody>
                    <a:bodyPr/>
                    <a:lstStyle/>
                    <a:p>
                      <a:pPr algn="ctr">
                        <a:defRPr sz="1800">
                          <a:solidFill>
                            <a:srgbClr val="000000"/>
                          </a:solidFill>
                        </a:defRPr>
                      </a:pPr>
                      <a:r>
                        <a:rPr lang="fr-CA" sz="2800" dirty="0">
                          <a:solidFill>
                            <a:schemeClr val="bg1"/>
                          </a:solidFill>
                          <a:latin typeface="Arial Black"/>
                          <a:ea typeface="Arial Black"/>
                          <a:cs typeface="Arial Black"/>
                          <a:sym typeface="Arial Black"/>
                        </a:rPr>
                        <a:t>1</a:t>
                      </a:r>
                      <a:endParaRPr sz="2800" dirty="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marL="0" marR="0" lvl="0" indent="0" algn="l" defTabSz="914282" rtl="0" eaLnBrk="1" fontAlgn="auto" latinLnBrk="0" hangingPunct="1">
                        <a:lnSpc>
                          <a:spcPct val="100000"/>
                        </a:lnSpc>
                        <a:spcBef>
                          <a:spcPts val="0"/>
                        </a:spcBef>
                        <a:spcAft>
                          <a:spcPts val="0"/>
                        </a:spcAft>
                        <a:buClrTx/>
                        <a:buSzTx/>
                        <a:buFontTx/>
                        <a:buNone/>
                        <a:tabLst/>
                        <a:defRPr sz="1800" b="0">
                          <a:solidFill>
                            <a:srgbClr val="000000"/>
                          </a:solidFill>
                        </a:defRPr>
                      </a:pPr>
                      <a:r>
                        <a:rPr lang="fr-CA" sz="2400" dirty="0">
                          <a:solidFill>
                            <a:srgbClr val="FF9900"/>
                          </a:solidFill>
                        </a:rPr>
                        <a:t> La sécurité de l’information</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1"/>
                  </a:ext>
                </a:extLst>
              </a:tr>
              <a:tr h="556364">
                <a:tc>
                  <a:txBody>
                    <a:bodyPr/>
                    <a:lstStyle/>
                    <a:p>
                      <a:pPr algn="ctr">
                        <a:defRPr sz="1800">
                          <a:solidFill>
                            <a:srgbClr val="000000"/>
                          </a:solidFill>
                        </a:defRPr>
                      </a:pPr>
                      <a:r>
                        <a:rPr lang="fr-CA" sz="2800" dirty="0">
                          <a:solidFill>
                            <a:schemeClr val="bg1"/>
                          </a:solidFill>
                          <a:latin typeface="Arial Black"/>
                          <a:ea typeface="Arial Black"/>
                          <a:cs typeface="Arial Black"/>
                          <a:sym typeface="Arial Black"/>
                        </a:rPr>
                        <a:t>2</a:t>
                      </a:r>
                      <a:endParaRPr sz="2800" dirty="0">
                        <a:solidFill>
                          <a:schemeClr val="bg1"/>
                        </a:solidFill>
                        <a:latin typeface="Arial Black"/>
                        <a:ea typeface="Arial Black"/>
                        <a:cs typeface="Arial Black"/>
                        <a:sym typeface="Arial Black"/>
                      </a:endParaRP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a:defRPr sz="1800" b="0">
                          <a:solidFill>
                            <a:srgbClr val="000000"/>
                          </a:solidFill>
                        </a:defRPr>
                      </a:pPr>
                      <a:r>
                        <a:rPr lang="fr-CA" sz="2400" dirty="0">
                          <a:solidFill>
                            <a:srgbClr val="FF9900"/>
                          </a:solidFill>
                        </a:rPr>
                        <a:t> Gouvernance et sensibilisation</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2"/>
                  </a:ext>
                </a:extLst>
              </a:tr>
              <a:tr h="62128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sz="1800">
                          <a:solidFill>
                            <a:srgbClr val="000000"/>
                          </a:solidFill>
                        </a:defRPr>
                      </a:pPr>
                      <a:r>
                        <a:rPr lang="fr-CA" sz="2800" dirty="0">
                          <a:solidFill>
                            <a:schemeClr val="bg1"/>
                          </a:solidFill>
                          <a:latin typeface="Arial Black"/>
                          <a:ea typeface="Arial Black"/>
                          <a:cs typeface="Arial Black"/>
                          <a:sym typeface="Arial Black"/>
                        </a:rPr>
                        <a:t>3</a:t>
                      </a:r>
                    </a:p>
                  </a:txBody>
                  <a:tcPr marL="45714" marR="45714" marT="45733" marB="45733"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9900"/>
                    </a:solidFill>
                  </a:tcPr>
                </a:tc>
                <a:tc>
                  <a:txBody>
                    <a:bodyPr/>
                    <a:lstStyle/>
                    <a:p>
                      <a:pPr marL="0" marR="0" indent="0" algn="l" defTabSz="914282" rtl="0" eaLnBrk="1" fontAlgn="auto" latinLnBrk="0" hangingPunct="1">
                        <a:lnSpc>
                          <a:spcPct val="100000"/>
                        </a:lnSpc>
                        <a:spcBef>
                          <a:spcPts val="0"/>
                        </a:spcBef>
                        <a:spcAft>
                          <a:spcPts val="0"/>
                        </a:spcAft>
                        <a:buClrTx/>
                        <a:buSzTx/>
                        <a:buFontTx/>
                        <a:buNone/>
                        <a:tabLst/>
                        <a:defRPr sz="1800">
                          <a:solidFill>
                            <a:srgbClr val="000000"/>
                          </a:solidFill>
                        </a:defRPr>
                      </a:pPr>
                      <a:r>
                        <a:rPr lang="fr-CA" altLang="fr-FR" sz="2400" dirty="0">
                          <a:solidFill>
                            <a:srgbClr val="FF9900"/>
                          </a:solidFill>
                        </a:rPr>
                        <a:t> Équipe de sécurité de l’information</a:t>
                      </a:r>
                    </a:p>
                  </a:txBody>
                  <a:tcPr marL="45714" marR="45714" marT="45733" marB="45733" anchor="ctr" horzOverflow="overflow">
                    <a:lnL w="12700" cap="flat" cmpd="sng" algn="ctr">
                      <a:solidFill>
                        <a:schemeClr val="bg1"/>
                      </a:solidFill>
                      <a:prstDash val="solid"/>
                      <a:round/>
                      <a:headEnd type="none" w="med" len="med"/>
                      <a:tailEnd type="none" w="med" len="med"/>
                    </a:lnL>
                    <a:lnR w="12700">
                      <a:noFill/>
                      <a:miter lim="400000"/>
                    </a:lnR>
                    <a:lnT w="12700">
                      <a:noFill/>
                      <a:miter lim="400000"/>
                    </a:lnT>
                    <a:lnB w="12700">
                      <a:noFill/>
                      <a:miter lim="400000"/>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3443445737"/>
                  </a:ext>
                </a:extLst>
              </a:tr>
            </a:tbl>
          </a:graphicData>
        </a:graphic>
      </p:graphicFrame>
      <p:sp>
        <p:nvSpPr>
          <p:cNvPr id="2" name="ZoneTexte 1"/>
          <p:cNvSpPr txBox="1"/>
          <p:nvPr>
            <p:custDataLst>
              <p:tags r:id="rId3"/>
            </p:custDataLst>
          </p:nvPr>
        </p:nvSpPr>
        <p:spPr>
          <a:xfrm>
            <a:off x="0" y="0"/>
            <a:ext cx="3810000" cy="36924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spcFirstLastPara="1" lIns="45719" tIns="45719" rIns="45719" bIns="45719" spcCol="38100">
            <a:spAutoFit/>
          </a:bodyPr>
          <a:lstStyle/>
          <a:p>
            <a:pPr defTabSz="914400" fontAlgn="auto" hangingPunct="0">
              <a:spcBef>
                <a:spcPts val="0"/>
              </a:spcBef>
              <a:spcAft>
                <a:spcPts val="0"/>
              </a:spcAft>
              <a:defRPr/>
            </a:pPr>
            <a:endParaRPr lang="fr-CA" sz="1800">
              <a:solidFill>
                <a:srgbClr val="181817"/>
              </a:solidFill>
              <a:latin typeface="Arial"/>
              <a:ea typeface="Arial"/>
              <a:cs typeface="Arial"/>
              <a:sym typeface="Arial"/>
            </a:endParaRPr>
          </a:p>
        </p:txBody>
      </p:sp>
      <p:pic>
        <p:nvPicPr>
          <p:cNvPr id="7" name="Image 6" descr="cid:80bbf425-9428-451e-992e-f62ca521d0c1"/>
          <p:cNvPicPr/>
          <p:nvPr>
            <p:custDataLst>
              <p:tags r:id="rId4"/>
            </p:custDataLst>
          </p:nvPr>
        </p:nvPicPr>
        <p:blipFill>
          <a:blip r:embed="rId7">
            <a:extLst>
              <a:ext uri="{28A0092B-C50C-407E-A947-70E740481C1C}">
                <a14:useLocalDpi xmlns:a14="http://schemas.microsoft.com/office/drawing/2010/main" val="0"/>
              </a:ext>
            </a:extLst>
          </a:blip>
          <a:srcRect/>
          <a:stretch>
            <a:fillRect/>
          </a:stretch>
        </p:blipFill>
        <p:spPr bwMode="auto">
          <a:xfrm>
            <a:off x="7127325" y="3858886"/>
            <a:ext cx="3351487" cy="1952116"/>
          </a:xfrm>
          <a:prstGeom prst="rect">
            <a:avLst/>
          </a:prstGeom>
          <a:noFill/>
          <a:ln>
            <a:noFill/>
          </a:ln>
        </p:spPr>
      </p:pic>
    </p:spTree>
    <p:extLst>
      <p:ext uri="{BB962C8B-B14F-4D97-AF65-F5344CB8AC3E}">
        <p14:creationId xmlns:p14="http://schemas.microsoft.com/office/powerpoint/2010/main" val="42065645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p:txBody>
          <a:bodyPr/>
          <a:lstStyle/>
          <a:p>
            <a:r>
              <a:rPr lang="fr-CA" dirty="0"/>
              <a:t>1. La sécurité de l’information</a:t>
            </a:r>
            <a:br>
              <a:rPr lang="fr-CA" dirty="0"/>
            </a:br>
            <a:r>
              <a:rPr lang="fr-CA" sz="1800" dirty="0"/>
              <a:t>par Luc Lefebvre </a:t>
            </a:r>
            <a:br>
              <a:rPr lang="fr-CA" sz="1800" dirty="0"/>
            </a:br>
            <a:r>
              <a:rPr lang="fr-CA" sz="1800" dirty="0"/>
              <a:t>Chef de la sécurité de l’information organisationnelle (CSIO)</a:t>
            </a:r>
            <a:endParaRPr lang="fr-CA" dirty="0"/>
          </a:p>
        </p:txBody>
      </p:sp>
    </p:spTree>
    <p:extLst>
      <p:ext uri="{BB962C8B-B14F-4D97-AF65-F5344CB8AC3E}">
        <p14:creationId xmlns:p14="http://schemas.microsoft.com/office/powerpoint/2010/main" val="368300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La sécurité de l’information</a:t>
            </a:r>
          </a:p>
        </p:txBody>
      </p:sp>
      <p:sp>
        <p:nvSpPr>
          <p:cNvPr id="3" name="Espace réservé du contenu 2"/>
          <p:cNvSpPr>
            <a:spLocks noGrp="1"/>
          </p:cNvSpPr>
          <p:nvPr>
            <p:ph idx="1"/>
            <p:custDataLst>
              <p:tags r:id="rId2"/>
            </p:custDataLst>
          </p:nvPr>
        </p:nvSpPr>
        <p:spPr/>
        <p:txBody>
          <a:bodyPr>
            <a:normAutofit lnSpcReduction="10000"/>
          </a:bodyPr>
          <a:lstStyle/>
          <a:p>
            <a:pPr>
              <a:lnSpc>
                <a:spcPct val="110000"/>
              </a:lnSpc>
            </a:pPr>
            <a:r>
              <a:rPr lang="fr-CA" dirty="0"/>
              <a:t>La sécurité de l’information est structurée en deux parties :</a:t>
            </a:r>
          </a:p>
          <a:p>
            <a:pPr lvl="1">
              <a:lnSpc>
                <a:spcPct val="110000"/>
              </a:lnSpc>
            </a:pPr>
            <a:r>
              <a:rPr lang="fr-CA" dirty="0"/>
              <a:t>La partie stratégique, de haut niveau, autrement appelé « gouvernance, risque et conformité ». </a:t>
            </a:r>
          </a:p>
          <a:p>
            <a:pPr lvl="2">
              <a:lnSpc>
                <a:spcPct val="110000"/>
              </a:lnSpc>
            </a:pPr>
            <a:r>
              <a:rPr lang="fr-CA" dirty="0"/>
              <a:t>Travaille à mettre en place le cadre de sécurité de l’information, les politiques, la gestion des risques et la conformité aux normes et lois.</a:t>
            </a:r>
          </a:p>
          <a:p>
            <a:pPr lvl="2">
              <a:lnSpc>
                <a:spcPct val="110000"/>
              </a:lnSpc>
            </a:pPr>
            <a:r>
              <a:rPr lang="fr-CA" dirty="0"/>
              <a:t>Représenté par le CSIO (ou « CISO ») auprès du MCN et MSSS</a:t>
            </a:r>
          </a:p>
          <a:p>
            <a:pPr lvl="1">
              <a:lnSpc>
                <a:spcPct val="110000"/>
              </a:lnSpc>
            </a:pPr>
            <a:r>
              <a:rPr lang="fr-CA" dirty="0"/>
              <a:t>La partie tactique, opérationnelle, autrement appelé « technique ».</a:t>
            </a:r>
          </a:p>
          <a:p>
            <a:pPr lvl="2">
              <a:lnSpc>
                <a:spcPct val="110000"/>
              </a:lnSpc>
            </a:pPr>
            <a:r>
              <a:rPr lang="fr-CA" dirty="0"/>
              <a:t>Travaille à opérationnaliser la gestion des incidents, la protection de l’infrastructure, la gestion des actifs informationnels.</a:t>
            </a:r>
          </a:p>
          <a:p>
            <a:pPr lvl="2">
              <a:lnSpc>
                <a:spcPct val="110000"/>
              </a:lnSpc>
            </a:pPr>
            <a:r>
              <a:rPr lang="fr-CA" dirty="0"/>
              <a:t>Représenté par le COMSI auprès du MCN et MSSS</a:t>
            </a:r>
          </a:p>
          <a:p>
            <a:endParaRPr lang="fr-C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fade">
                                      <p:cBhvr>
                                        <p:cTn id="11" dur="500"/>
                                        <p:tgtEl>
                                          <p:spTgt spid="3">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500"/>
                                        <p:tgtEl>
                                          <p:spTgt spid="3">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fade">
                                      <p:cBhvr>
                                        <p:cTn id="23" dur="500"/>
                                        <p:tgtEl>
                                          <p:spTgt spid="3">
                                            <p:txEl>
                                              <p:pRg st="4" end="4"/>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fade">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normAutofit/>
          </a:bodyPr>
          <a:lstStyle/>
          <a:p>
            <a:r>
              <a:rPr lang="fr-CA" dirty="0"/>
              <a:t>La sécurité de l’information</a:t>
            </a:r>
          </a:p>
        </p:txBody>
      </p:sp>
      <p:sp>
        <p:nvSpPr>
          <p:cNvPr id="3" name="Espace réservé du contenu 2"/>
          <p:cNvSpPr>
            <a:spLocks noGrp="1"/>
          </p:cNvSpPr>
          <p:nvPr>
            <p:ph idx="1"/>
            <p:custDataLst>
              <p:tags r:id="rId2"/>
            </p:custDataLst>
          </p:nvPr>
        </p:nvSpPr>
        <p:spPr/>
        <p:txBody>
          <a:bodyPr>
            <a:normAutofit lnSpcReduction="10000"/>
          </a:bodyPr>
          <a:lstStyle/>
          <a:p>
            <a:pPr>
              <a:lnSpc>
                <a:spcPct val="110000"/>
              </a:lnSpc>
            </a:pPr>
            <a:r>
              <a:rPr lang="fr-CA" dirty="0"/>
              <a:t>Notre établissement détient de nombreuses informations sensibles telles que : </a:t>
            </a:r>
          </a:p>
          <a:p>
            <a:pPr lvl="1">
              <a:lnSpc>
                <a:spcPct val="110000"/>
              </a:lnSpc>
            </a:pPr>
            <a:r>
              <a:rPr lang="fr-CA" dirty="0"/>
              <a:t>Renseignements personnels sur les usagers (nom, prénom, adresse, date de naissance, etc.) ;</a:t>
            </a:r>
          </a:p>
          <a:p>
            <a:pPr lvl="1">
              <a:lnSpc>
                <a:spcPct val="110000"/>
              </a:lnSpc>
            </a:pPr>
            <a:r>
              <a:rPr lang="fr-CA" dirty="0"/>
              <a:t>Renseignements cliniques sur les usagers (état de santé, résultat de laboratoire, imagerie médicale et notes au dossier ne sont que quelques exemples) ;</a:t>
            </a:r>
          </a:p>
          <a:p>
            <a:pPr lvl="1">
              <a:lnSpc>
                <a:spcPct val="110000"/>
              </a:lnSpc>
            </a:pPr>
            <a:r>
              <a:rPr lang="fr-CA" dirty="0"/>
              <a:t>Renseignements sur les employés (nom, prénom, numéro d’assurance sociale, date de naissance, etc.).</a:t>
            </a:r>
          </a:p>
          <a:p>
            <a:endParaRPr lang="fr-CA" dirty="0"/>
          </a:p>
        </p:txBody>
      </p:sp>
    </p:spTree>
    <p:extLst>
      <p:ext uri="{BB962C8B-B14F-4D97-AF65-F5344CB8AC3E}">
        <p14:creationId xmlns:p14="http://schemas.microsoft.com/office/powerpoint/2010/main" val="3090691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p:txBody>
          <a:bodyPr/>
          <a:lstStyle/>
          <a:p>
            <a:r>
              <a:rPr lang="fr-CA" dirty="0"/>
              <a:t>Principes directeurs</a:t>
            </a:r>
          </a:p>
        </p:txBody>
      </p:sp>
      <p:sp>
        <p:nvSpPr>
          <p:cNvPr id="4" name="Triangle isocèle 3"/>
          <p:cNvSpPr/>
          <p:nvPr>
            <p:custDataLst>
              <p:tags r:id="rId2"/>
            </p:custDataLst>
          </p:nvPr>
        </p:nvSpPr>
        <p:spPr>
          <a:xfrm>
            <a:off x="4249274" y="2802366"/>
            <a:ext cx="2778059" cy="23052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5" name="ZoneTexte 4"/>
          <p:cNvSpPr txBox="1"/>
          <p:nvPr>
            <p:custDataLst>
              <p:tags r:id="rId3"/>
            </p:custDataLst>
          </p:nvPr>
        </p:nvSpPr>
        <p:spPr>
          <a:xfrm>
            <a:off x="2739981" y="1448149"/>
            <a:ext cx="5796644" cy="1354217"/>
          </a:xfrm>
          <a:prstGeom prst="rect">
            <a:avLst/>
          </a:prstGeom>
          <a:noFill/>
        </p:spPr>
        <p:txBody>
          <a:bodyPr wrap="square" rtlCol="0">
            <a:spAutoFit/>
          </a:bodyPr>
          <a:lstStyle/>
          <a:p>
            <a:pPr algn="ctr"/>
            <a:r>
              <a:rPr lang="fr-CA" sz="2800" b="1" dirty="0">
                <a:solidFill>
                  <a:srgbClr val="284C6A"/>
                </a:solidFill>
                <a:latin typeface="+mj-lt"/>
                <a:ea typeface="+mj-ea"/>
                <a:cs typeface="+mj-cs"/>
              </a:rPr>
              <a:t>Disponibilité</a:t>
            </a:r>
          </a:p>
          <a:p>
            <a:pPr algn="ctr"/>
            <a:r>
              <a:rPr lang="fr-CA" dirty="0"/>
              <a:t>Propriété d’une information d’être accessible en temps voulu et de la manière requise par une personne autorisée. </a:t>
            </a:r>
            <a:endParaRPr lang="fr-CA" sz="2800" b="1" dirty="0">
              <a:solidFill>
                <a:srgbClr val="284C6A"/>
              </a:solidFill>
              <a:latin typeface="+mj-lt"/>
              <a:ea typeface="+mj-ea"/>
              <a:cs typeface="+mj-cs"/>
            </a:endParaRPr>
          </a:p>
        </p:txBody>
      </p:sp>
      <p:sp>
        <p:nvSpPr>
          <p:cNvPr id="6" name="ZoneTexte 5"/>
          <p:cNvSpPr txBox="1"/>
          <p:nvPr>
            <p:custDataLst>
              <p:tags r:id="rId4"/>
            </p:custDataLst>
          </p:nvPr>
        </p:nvSpPr>
        <p:spPr>
          <a:xfrm>
            <a:off x="6859876" y="4774772"/>
            <a:ext cx="3960440" cy="1785104"/>
          </a:xfrm>
          <a:prstGeom prst="rect">
            <a:avLst/>
          </a:prstGeom>
          <a:noFill/>
        </p:spPr>
        <p:txBody>
          <a:bodyPr wrap="square" rtlCol="0">
            <a:spAutoFit/>
          </a:bodyPr>
          <a:lstStyle/>
          <a:p>
            <a:pPr algn="ctr"/>
            <a:r>
              <a:rPr lang="fr-CA" sz="2800" b="1" dirty="0">
                <a:solidFill>
                  <a:srgbClr val="284C6A"/>
                </a:solidFill>
                <a:latin typeface="+mj-lt"/>
                <a:ea typeface="+mj-ea"/>
                <a:cs typeface="+mj-cs"/>
              </a:rPr>
              <a:t>Confidentialité</a:t>
            </a:r>
          </a:p>
          <a:p>
            <a:pPr algn="ctr"/>
            <a:r>
              <a:rPr lang="fr-CA" dirty="0"/>
              <a:t>Propriété d’une information de n’être accessible qu’aux personnes ou entités désignées et autorisées. </a:t>
            </a:r>
            <a:endParaRPr lang="fr-CA" sz="2800" b="1" dirty="0">
              <a:solidFill>
                <a:srgbClr val="284C6A"/>
              </a:solidFill>
              <a:latin typeface="+mj-lt"/>
              <a:ea typeface="+mj-ea"/>
              <a:cs typeface="+mj-cs"/>
            </a:endParaRPr>
          </a:p>
          <a:p>
            <a:pPr algn="ctr"/>
            <a:endParaRPr lang="fr-CA" sz="2800" b="1" dirty="0">
              <a:solidFill>
                <a:srgbClr val="284C6A"/>
              </a:solidFill>
              <a:latin typeface="+mj-lt"/>
              <a:ea typeface="+mj-ea"/>
              <a:cs typeface="+mj-cs"/>
            </a:endParaRPr>
          </a:p>
        </p:txBody>
      </p:sp>
      <p:sp>
        <p:nvSpPr>
          <p:cNvPr id="7" name="ZoneTexte 6"/>
          <p:cNvSpPr txBox="1"/>
          <p:nvPr>
            <p:custDataLst>
              <p:tags r:id="rId5"/>
            </p:custDataLst>
          </p:nvPr>
        </p:nvSpPr>
        <p:spPr>
          <a:xfrm>
            <a:off x="454080" y="4774772"/>
            <a:ext cx="4885266" cy="1908215"/>
          </a:xfrm>
          <a:prstGeom prst="rect">
            <a:avLst/>
          </a:prstGeom>
          <a:noFill/>
        </p:spPr>
        <p:txBody>
          <a:bodyPr wrap="square" rtlCol="0">
            <a:spAutoFit/>
          </a:bodyPr>
          <a:lstStyle/>
          <a:p>
            <a:pPr algn="ctr"/>
            <a:r>
              <a:rPr lang="fr-CA" sz="2800" b="1" dirty="0">
                <a:solidFill>
                  <a:srgbClr val="284C6A"/>
                </a:solidFill>
                <a:latin typeface="+mj-lt"/>
                <a:ea typeface="+mj-ea"/>
                <a:cs typeface="+mj-cs"/>
              </a:rPr>
              <a:t>Intégrité</a:t>
            </a:r>
          </a:p>
          <a:p>
            <a:pPr algn="ctr"/>
            <a:r>
              <a:rPr lang="fr-CA" dirty="0"/>
              <a:t>Propriété d’une information de ne subir aucune altération ou destruction de façon erronée ou sans autorisation et d’être conservée sur un support lui procurant stabilité et pérennité. </a:t>
            </a:r>
            <a:endParaRPr lang="fr-CA" sz="2800" b="1" dirty="0">
              <a:solidFill>
                <a:srgbClr val="284C6A"/>
              </a:solidFill>
              <a:latin typeface="+mj-lt"/>
              <a:ea typeface="+mj-ea"/>
              <a:cs typeface="+mj-cs"/>
            </a:endParaRPr>
          </a:p>
        </p:txBody>
      </p:sp>
    </p:spTree>
    <p:extLst>
      <p:ext uri="{BB962C8B-B14F-4D97-AF65-F5344CB8AC3E}">
        <p14:creationId xmlns:p14="http://schemas.microsoft.com/office/powerpoint/2010/main" val="655970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1"/>
            </p:custDataLst>
          </p:nvPr>
        </p:nvSpPr>
        <p:spPr>
          <a:xfrm>
            <a:off x="5410286" y="-179110"/>
            <a:ext cx="6781714" cy="1028700"/>
          </a:xfrm>
        </p:spPr>
        <p:txBody>
          <a:bodyPr>
            <a:normAutofit/>
          </a:bodyPr>
          <a:lstStyle/>
          <a:p>
            <a:r>
              <a:rPr lang="en-CA" sz="3600" dirty="0"/>
              <a:t>Échange </a:t>
            </a:r>
            <a:r>
              <a:rPr lang="en-CA" sz="3600" dirty="0" err="1"/>
              <a:t>d’information</a:t>
            </a:r>
            <a:endParaRPr lang="fr-CA" sz="3600" dirty="0"/>
          </a:p>
        </p:txBody>
      </p:sp>
      <p:grpSp>
        <p:nvGrpSpPr>
          <p:cNvPr id="3" name="Groupe 2"/>
          <p:cNvGrpSpPr/>
          <p:nvPr>
            <p:custDataLst>
              <p:tags r:id="rId2"/>
            </p:custDataLst>
          </p:nvPr>
        </p:nvGrpSpPr>
        <p:grpSpPr>
          <a:xfrm>
            <a:off x="1701577" y="1613374"/>
            <a:ext cx="6121668" cy="4992962"/>
            <a:chOff x="3318211" y="2647666"/>
            <a:chExt cx="4190455" cy="3417824"/>
          </a:xfrm>
        </p:grpSpPr>
        <p:sp>
          <p:nvSpPr>
            <p:cNvPr id="24" name="Ellipse 23"/>
            <p:cNvSpPr/>
            <p:nvPr/>
          </p:nvSpPr>
          <p:spPr>
            <a:xfrm>
              <a:off x="3750366" y="2647666"/>
              <a:ext cx="3353220" cy="3156785"/>
            </a:xfrm>
            <a:prstGeom prst="ellipse">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nvGrpSpPr>
            <p:cNvPr id="1025" name="Groupe 1024"/>
            <p:cNvGrpSpPr/>
            <p:nvPr/>
          </p:nvGrpSpPr>
          <p:grpSpPr>
            <a:xfrm>
              <a:off x="3318211" y="4380589"/>
              <a:ext cx="809888" cy="728900"/>
              <a:chOff x="3318211" y="4380589"/>
              <a:chExt cx="809888" cy="728900"/>
            </a:xfrm>
          </p:grpSpPr>
          <p:sp>
            <p:nvSpPr>
              <p:cNvPr id="13" name="Ellipse 12"/>
              <p:cNvSpPr/>
              <p:nvPr/>
            </p:nvSpPr>
            <p:spPr>
              <a:xfrm>
                <a:off x="3318211" y="4380589"/>
                <a:ext cx="809888" cy="7289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7" name="Image 16"/>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3466827" y="4462945"/>
                <a:ext cx="513469" cy="513470"/>
              </a:xfrm>
              <a:prstGeom prst="rect">
                <a:avLst/>
              </a:prstGeom>
            </p:spPr>
          </p:pic>
        </p:grpSp>
        <p:grpSp>
          <p:nvGrpSpPr>
            <p:cNvPr id="26" name="Groupe 25"/>
            <p:cNvGrpSpPr/>
            <p:nvPr/>
          </p:nvGrpSpPr>
          <p:grpSpPr>
            <a:xfrm>
              <a:off x="3825671" y="2675173"/>
              <a:ext cx="783925" cy="705533"/>
              <a:chOff x="3734964" y="2208686"/>
              <a:chExt cx="783925" cy="705533"/>
            </a:xfrm>
          </p:grpSpPr>
          <p:sp>
            <p:nvSpPr>
              <p:cNvPr id="6" name="Ellipse 5"/>
              <p:cNvSpPr/>
              <p:nvPr/>
            </p:nvSpPr>
            <p:spPr>
              <a:xfrm>
                <a:off x="3734964" y="2208686"/>
                <a:ext cx="783925" cy="70553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8" name="Image 1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3907245" y="2314706"/>
                <a:ext cx="471819" cy="471819"/>
              </a:xfrm>
              <a:prstGeom prst="rect">
                <a:avLst/>
              </a:prstGeom>
            </p:spPr>
          </p:pic>
        </p:grpSp>
        <p:grpSp>
          <p:nvGrpSpPr>
            <p:cNvPr id="31" name="Groupe 30"/>
            <p:cNvGrpSpPr/>
            <p:nvPr/>
          </p:nvGrpSpPr>
          <p:grpSpPr>
            <a:xfrm>
              <a:off x="6249802" y="2700063"/>
              <a:ext cx="756269" cy="680643"/>
              <a:chOff x="6993967" y="1969531"/>
              <a:chExt cx="756269" cy="680643"/>
            </a:xfrm>
          </p:grpSpPr>
          <p:sp>
            <p:nvSpPr>
              <p:cNvPr id="16" name="Ellipse 15"/>
              <p:cNvSpPr/>
              <p:nvPr/>
            </p:nvSpPr>
            <p:spPr>
              <a:xfrm>
                <a:off x="6993967" y="1969531"/>
                <a:ext cx="756269" cy="680643"/>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19" name="Image 18"/>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109052" y="2030439"/>
                <a:ext cx="526098" cy="526098"/>
              </a:xfrm>
              <a:prstGeom prst="rect">
                <a:avLst/>
              </a:prstGeom>
            </p:spPr>
          </p:pic>
        </p:grpSp>
        <p:grpSp>
          <p:nvGrpSpPr>
            <p:cNvPr id="1024" name="Groupe 1023"/>
            <p:cNvGrpSpPr/>
            <p:nvPr/>
          </p:nvGrpSpPr>
          <p:grpSpPr>
            <a:xfrm>
              <a:off x="6755222" y="4384324"/>
              <a:ext cx="753444" cy="678100"/>
              <a:chOff x="7648954" y="3818106"/>
              <a:chExt cx="753444" cy="678100"/>
            </a:xfrm>
          </p:grpSpPr>
          <p:sp>
            <p:nvSpPr>
              <p:cNvPr id="15" name="Ellipse 14"/>
              <p:cNvSpPr/>
              <p:nvPr/>
            </p:nvSpPr>
            <p:spPr>
              <a:xfrm>
                <a:off x="7648954" y="3818106"/>
                <a:ext cx="753444" cy="678100"/>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1" name="Image 20"/>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7770961" y="3900462"/>
                <a:ext cx="505707" cy="505707"/>
              </a:xfrm>
              <a:prstGeom prst="rect">
                <a:avLst/>
              </a:prstGeom>
            </p:spPr>
          </p:pic>
        </p:grpSp>
        <p:grpSp>
          <p:nvGrpSpPr>
            <p:cNvPr id="1026" name="Groupe 1025"/>
            <p:cNvGrpSpPr/>
            <p:nvPr/>
          </p:nvGrpSpPr>
          <p:grpSpPr>
            <a:xfrm>
              <a:off x="4991286" y="5375171"/>
              <a:ext cx="767021" cy="690319"/>
              <a:chOff x="5717415" y="5563710"/>
              <a:chExt cx="767021" cy="690319"/>
            </a:xfrm>
          </p:grpSpPr>
          <p:sp>
            <p:nvSpPr>
              <p:cNvPr id="14" name="Ellipse 13"/>
              <p:cNvSpPr/>
              <p:nvPr/>
            </p:nvSpPr>
            <p:spPr>
              <a:xfrm>
                <a:off x="5717415" y="5563710"/>
                <a:ext cx="767021" cy="690319"/>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20" name="Image 19"/>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5839630" y="5620696"/>
                <a:ext cx="522591" cy="522590"/>
              </a:xfrm>
              <a:prstGeom prst="rect">
                <a:avLst/>
              </a:prstGeom>
            </p:spPr>
          </p:pic>
        </p:grpSp>
      </p:grpSp>
      <p:grpSp>
        <p:nvGrpSpPr>
          <p:cNvPr id="5" name="Groupe 4"/>
          <p:cNvGrpSpPr/>
          <p:nvPr>
            <p:custDataLst>
              <p:tags r:id="rId3"/>
            </p:custDataLst>
          </p:nvPr>
        </p:nvGrpSpPr>
        <p:grpSpPr>
          <a:xfrm>
            <a:off x="1132548" y="401721"/>
            <a:ext cx="10929122" cy="6405523"/>
            <a:chOff x="2074459" y="791571"/>
            <a:chExt cx="9999654" cy="5860765"/>
          </a:xfrm>
        </p:grpSpPr>
        <p:sp>
          <p:nvSpPr>
            <p:cNvPr id="1027" name="Ellipse 1026"/>
            <p:cNvSpPr/>
            <p:nvPr/>
          </p:nvSpPr>
          <p:spPr>
            <a:xfrm>
              <a:off x="2074459" y="791571"/>
              <a:ext cx="6687403" cy="5860765"/>
            </a:xfrm>
            <a:prstGeom prst="ellipse">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cxnSp>
          <p:nvCxnSpPr>
            <p:cNvPr id="1030" name="Connecteur droit avec flèche 1029"/>
            <p:cNvCxnSpPr/>
            <p:nvPr/>
          </p:nvCxnSpPr>
          <p:spPr>
            <a:xfrm>
              <a:off x="5162167" y="1055759"/>
              <a:ext cx="0" cy="80101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9" name="Connecteur droit avec flèche 38"/>
            <p:cNvCxnSpPr/>
            <p:nvPr/>
          </p:nvCxnSpPr>
          <p:spPr>
            <a:xfrm flipV="1">
              <a:off x="5670082" y="1055759"/>
              <a:ext cx="0" cy="772047"/>
            </a:xfrm>
            <a:prstGeom prst="straightConnector1">
              <a:avLst/>
            </a:prstGeom>
            <a:ln w="38100">
              <a:solidFill>
                <a:schemeClr val="accent4"/>
              </a:solidFill>
              <a:tailEnd type="triangle"/>
            </a:ln>
          </p:spPr>
          <p:style>
            <a:lnRef idx="1">
              <a:schemeClr val="accent1"/>
            </a:lnRef>
            <a:fillRef idx="0">
              <a:schemeClr val="accent1"/>
            </a:fillRef>
            <a:effectRef idx="0">
              <a:schemeClr val="accent1"/>
            </a:effectRef>
            <a:fontRef idx="minor">
              <a:schemeClr val="tx1"/>
            </a:fontRef>
          </p:style>
        </p:cxnSp>
        <p:sp>
          <p:nvSpPr>
            <p:cNvPr id="1035" name="Rectangle à coins arrondis 1034"/>
            <p:cNvSpPr/>
            <p:nvPr/>
          </p:nvSpPr>
          <p:spPr>
            <a:xfrm>
              <a:off x="9235379" y="2882046"/>
              <a:ext cx="2838734" cy="1050393"/>
            </a:xfrm>
            <a:prstGeom prst="roundRec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Professionnels externes</a:t>
              </a:r>
            </a:p>
            <a:p>
              <a:pPr algn="ctr"/>
              <a:r>
                <a:rPr lang="fr-CA"/>
                <a:t>Organismes externes</a:t>
              </a:r>
            </a:p>
          </p:txBody>
        </p:sp>
      </p:grpSp>
      <p:sp>
        <p:nvSpPr>
          <p:cNvPr id="51" name="Ellipse 50"/>
          <p:cNvSpPr/>
          <p:nvPr>
            <p:custDataLst>
              <p:tags r:id="rId4"/>
            </p:custDataLst>
          </p:nvPr>
        </p:nvSpPr>
        <p:spPr>
          <a:xfrm>
            <a:off x="2978272" y="2453590"/>
            <a:ext cx="3560736" cy="2978342"/>
          </a:xfrm>
          <a:prstGeom prst="ellipse">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52" name="Image 51"/>
          <p:cNvPicPr>
            <a:picLocks noChangeAspect="1"/>
          </p:cNvPicPr>
          <p:nvPr>
            <p:custDataLst>
              <p:tags r:id="rId5"/>
            </p:custDataLst>
          </p:nvPr>
        </p:nvPicPr>
        <p:blipFill>
          <a:blip r:embed="rId23">
            <a:extLst>
              <a:ext uri="{28A0092B-C50C-407E-A947-70E740481C1C}">
                <a14:useLocalDpi xmlns:a14="http://schemas.microsoft.com/office/drawing/2010/main" val="0"/>
              </a:ext>
            </a:extLst>
          </a:blip>
          <a:stretch>
            <a:fillRect/>
          </a:stretch>
        </p:blipFill>
        <p:spPr>
          <a:xfrm>
            <a:off x="3425662" y="2878721"/>
            <a:ext cx="577425" cy="577425"/>
          </a:xfrm>
          <a:prstGeom prst="rect">
            <a:avLst/>
          </a:prstGeom>
        </p:spPr>
      </p:pic>
      <p:pic>
        <p:nvPicPr>
          <p:cNvPr id="53" name="Image 52"/>
          <p:cNvPicPr>
            <a:picLocks noChangeAspect="1"/>
          </p:cNvPicPr>
          <p:nvPr>
            <p:custDataLst>
              <p:tags r:id="rId6"/>
            </p:custDataLst>
          </p:nvPr>
        </p:nvPicPr>
        <p:blipFill>
          <a:blip r:embed="rId24" cstate="print">
            <a:extLst>
              <a:ext uri="{28A0092B-C50C-407E-A947-70E740481C1C}">
                <a14:useLocalDpi xmlns:a14="http://schemas.microsoft.com/office/drawing/2010/main" val="0"/>
              </a:ext>
            </a:extLst>
          </a:blip>
          <a:stretch>
            <a:fillRect/>
          </a:stretch>
        </p:blipFill>
        <p:spPr>
          <a:xfrm>
            <a:off x="3606081" y="4554585"/>
            <a:ext cx="516479" cy="516479"/>
          </a:xfrm>
          <a:prstGeom prst="rect">
            <a:avLst/>
          </a:prstGeom>
        </p:spPr>
      </p:pic>
      <p:pic>
        <p:nvPicPr>
          <p:cNvPr id="54" name="Image 53"/>
          <p:cNvPicPr>
            <a:picLocks noChangeAspect="1"/>
          </p:cNvPicPr>
          <p:nvPr>
            <p:custDataLst>
              <p:tags r:id="rId7"/>
            </p:custDataLst>
          </p:nvPr>
        </p:nvPicPr>
        <p:blipFill>
          <a:blip r:embed="rId25">
            <a:extLst>
              <a:ext uri="{28A0092B-C50C-407E-A947-70E740481C1C}">
                <a14:useLocalDpi xmlns:a14="http://schemas.microsoft.com/office/drawing/2010/main" val="0"/>
              </a:ext>
            </a:extLst>
          </a:blip>
          <a:stretch>
            <a:fillRect/>
          </a:stretch>
        </p:blipFill>
        <p:spPr>
          <a:xfrm>
            <a:off x="4413587" y="4698234"/>
            <a:ext cx="533519" cy="533519"/>
          </a:xfrm>
          <a:prstGeom prst="rect">
            <a:avLst/>
          </a:prstGeom>
        </p:spPr>
      </p:pic>
      <p:pic>
        <p:nvPicPr>
          <p:cNvPr id="55" name="Image 54"/>
          <p:cNvPicPr>
            <a:picLocks noChangeAspect="1"/>
          </p:cNvPicPr>
          <p:nvPr>
            <p:custDataLst>
              <p:tags r:id="rId8"/>
            </p:custDataLst>
          </p:nvPr>
        </p:nvPicPr>
        <p:blipFill>
          <a:blip r:embed="rId26" cstate="print">
            <a:extLst>
              <a:ext uri="{28A0092B-C50C-407E-A947-70E740481C1C}">
                <a14:useLocalDpi xmlns:a14="http://schemas.microsoft.com/office/drawing/2010/main" val="0"/>
              </a:ext>
            </a:extLst>
          </a:blip>
          <a:stretch>
            <a:fillRect/>
          </a:stretch>
        </p:blipFill>
        <p:spPr>
          <a:xfrm>
            <a:off x="4947106" y="2651071"/>
            <a:ext cx="529778" cy="529778"/>
          </a:xfrm>
          <a:prstGeom prst="rect">
            <a:avLst/>
          </a:prstGeom>
        </p:spPr>
      </p:pic>
      <p:pic>
        <p:nvPicPr>
          <p:cNvPr id="56" name="Image 55"/>
          <p:cNvPicPr>
            <a:picLocks noChangeAspect="1"/>
          </p:cNvPicPr>
          <p:nvPr>
            <p:custDataLst>
              <p:tags r:id="rId9"/>
            </p:custDataLst>
          </p:nvPr>
        </p:nvPicPr>
        <p:blipFill>
          <a:blip r:embed="rId27">
            <a:extLst>
              <a:ext uri="{28A0092B-C50C-407E-A947-70E740481C1C}">
                <a14:useLocalDpi xmlns:a14="http://schemas.microsoft.com/office/drawing/2010/main" val="0"/>
              </a:ext>
            </a:extLst>
          </a:blip>
          <a:stretch>
            <a:fillRect/>
          </a:stretch>
        </p:blipFill>
        <p:spPr>
          <a:xfrm>
            <a:off x="5476884" y="2952583"/>
            <a:ext cx="620043" cy="620043"/>
          </a:xfrm>
          <a:prstGeom prst="rect">
            <a:avLst/>
          </a:prstGeom>
        </p:spPr>
      </p:pic>
      <p:pic>
        <p:nvPicPr>
          <p:cNvPr id="57" name="Image 56"/>
          <p:cNvPicPr>
            <a:picLocks noChangeAspect="1"/>
          </p:cNvPicPr>
          <p:nvPr>
            <p:custDataLst>
              <p:tags r:id="rId10"/>
            </p:custDataLst>
          </p:nvPr>
        </p:nvPicPr>
        <p:blipFill>
          <a:blip r:embed="rId28">
            <a:extLst>
              <a:ext uri="{28A0092B-C50C-407E-A947-70E740481C1C}">
                <a14:useLocalDpi xmlns:a14="http://schemas.microsoft.com/office/drawing/2010/main" val="0"/>
              </a:ext>
            </a:extLst>
          </a:blip>
          <a:stretch>
            <a:fillRect/>
          </a:stretch>
        </p:blipFill>
        <p:spPr>
          <a:xfrm>
            <a:off x="5713067" y="3673196"/>
            <a:ext cx="668245" cy="668245"/>
          </a:xfrm>
          <a:prstGeom prst="rect">
            <a:avLst/>
          </a:prstGeom>
        </p:spPr>
      </p:pic>
      <p:pic>
        <p:nvPicPr>
          <p:cNvPr id="58" name="Image 57"/>
          <p:cNvPicPr>
            <a:picLocks noChangeAspect="1"/>
          </p:cNvPicPr>
          <p:nvPr>
            <p:custDataLst>
              <p:tags r:id="rId11"/>
            </p:custDataLst>
          </p:nvPr>
        </p:nvPicPr>
        <p:blipFill>
          <a:blip r:embed="rId29">
            <a:extLst>
              <a:ext uri="{28A0092B-C50C-407E-A947-70E740481C1C}">
                <a14:useLocalDpi xmlns:a14="http://schemas.microsoft.com/office/drawing/2010/main" val="0"/>
              </a:ext>
            </a:extLst>
          </a:blip>
          <a:stretch>
            <a:fillRect/>
          </a:stretch>
        </p:blipFill>
        <p:spPr>
          <a:xfrm>
            <a:off x="5238133" y="4501192"/>
            <a:ext cx="647088" cy="647088"/>
          </a:xfrm>
          <a:prstGeom prst="rect">
            <a:avLst/>
          </a:prstGeom>
        </p:spPr>
      </p:pic>
      <p:pic>
        <p:nvPicPr>
          <p:cNvPr id="59" name="Image 58"/>
          <p:cNvPicPr>
            <a:picLocks noChangeAspect="1"/>
          </p:cNvPicPr>
          <p:nvPr>
            <p:custDataLst>
              <p:tags r:id="rId12"/>
            </p:custDataLst>
          </p:nvPr>
        </p:nvPicPr>
        <p:blipFill>
          <a:blip r:embed="rId30">
            <a:extLst>
              <a:ext uri="{28A0092B-C50C-407E-A947-70E740481C1C}">
                <a14:useLocalDpi xmlns:a14="http://schemas.microsoft.com/office/drawing/2010/main" val="0"/>
              </a:ext>
            </a:extLst>
          </a:blip>
          <a:stretch>
            <a:fillRect/>
          </a:stretch>
        </p:blipFill>
        <p:spPr>
          <a:xfrm>
            <a:off x="3141766" y="3667191"/>
            <a:ext cx="664339" cy="664339"/>
          </a:xfrm>
          <a:prstGeom prst="rect">
            <a:avLst/>
          </a:prstGeom>
        </p:spPr>
      </p:pic>
      <p:sp>
        <p:nvSpPr>
          <p:cNvPr id="60" name="Ellipse 59"/>
          <p:cNvSpPr/>
          <p:nvPr>
            <p:custDataLst>
              <p:tags r:id="rId13"/>
            </p:custDataLst>
          </p:nvPr>
        </p:nvSpPr>
        <p:spPr>
          <a:xfrm>
            <a:off x="4108886" y="3344359"/>
            <a:ext cx="1301400" cy="1190365"/>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600" b="1" dirty="0"/>
              <a:t>Texte</a:t>
            </a:r>
          </a:p>
          <a:p>
            <a:pPr algn="ctr"/>
            <a:r>
              <a:rPr lang="fr-CA" sz="1600" b="1" dirty="0"/>
              <a:t>Photo</a:t>
            </a:r>
          </a:p>
          <a:p>
            <a:pPr algn="ctr"/>
            <a:r>
              <a:rPr lang="fr-CA" sz="1600" b="1" dirty="0"/>
              <a:t>Image</a:t>
            </a:r>
          </a:p>
          <a:p>
            <a:pPr algn="ctr"/>
            <a:r>
              <a:rPr lang="fr-CA" sz="1600" b="1" dirty="0"/>
              <a:t>Vidéo</a:t>
            </a:r>
          </a:p>
          <a:p>
            <a:pPr algn="ctr"/>
            <a:r>
              <a:rPr lang="fr-CA" sz="1600" b="1" dirty="0"/>
              <a:t>Audio</a:t>
            </a:r>
          </a:p>
        </p:txBody>
      </p:sp>
      <p:pic>
        <p:nvPicPr>
          <p:cNvPr id="61" name="Image 60"/>
          <p:cNvPicPr>
            <a:picLocks noChangeAspect="1"/>
          </p:cNvPicPr>
          <p:nvPr>
            <p:custDataLst>
              <p:tags r:id="rId14"/>
            </p:custDataLst>
          </p:nvPr>
        </p:nvPicPr>
        <p:blipFill>
          <a:blip r:embed="rId31" cstate="print">
            <a:extLst>
              <a:ext uri="{28A0092B-C50C-407E-A947-70E740481C1C}">
                <a14:useLocalDpi xmlns:a14="http://schemas.microsoft.com/office/drawing/2010/main" val="0"/>
              </a:ext>
            </a:extLst>
          </a:blip>
          <a:stretch>
            <a:fillRect/>
          </a:stretch>
        </p:blipFill>
        <p:spPr>
          <a:xfrm>
            <a:off x="4188972" y="2628403"/>
            <a:ext cx="523009" cy="523009"/>
          </a:xfrm>
          <a:prstGeom prst="rect">
            <a:avLst/>
          </a:prstGeom>
        </p:spPr>
      </p:pic>
      <p:sp>
        <p:nvSpPr>
          <p:cNvPr id="4" name="Ellipse 3"/>
          <p:cNvSpPr/>
          <p:nvPr>
            <p:custDataLst>
              <p:tags r:id="rId15"/>
            </p:custDataLst>
          </p:nvPr>
        </p:nvSpPr>
        <p:spPr>
          <a:xfrm>
            <a:off x="3558955" y="31689"/>
            <a:ext cx="2535920" cy="622544"/>
          </a:xfrm>
          <a:prstGeom prst="ellipse">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dirty="0"/>
              <a:t>Environnement externe</a:t>
            </a:r>
          </a:p>
        </p:txBody>
      </p:sp>
    </p:spTree>
    <p:extLst>
      <p:ext uri="{BB962C8B-B14F-4D97-AF65-F5344CB8AC3E}">
        <p14:creationId xmlns:p14="http://schemas.microsoft.com/office/powerpoint/2010/main" val="901981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ppt_x"/>
                                          </p:val>
                                        </p:tav>
                                        <p:tav tm="100000">
                                          <p:val>
                                            <p:strVal val="#ppt_x"/>
                                          </p:val>
                                        </p:tav>
                                      </p:tavLst>
                                    </p:anim>
                                    <p:anim calcmode="lin" valueType="num">
                                      <p:cBhvr additive="base">
                                        <p:cTn id="16" dur="500" fill="hold"/>
                                        <p:tgtEl>
                                          <p:spTgt spid="51"/>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additive="base">
                                        <p:cTn id="19" dur="500" fill="hold"/>
                                        <p:tgtEl>
                                          <p:spTgt spid="52"/>
                                        </p:tgtEl>
                                        <p:attrNameLst>
                                          <p:attrName>ppt_x</p:attrName>
                                        </p:attrNameLst>
                                      </p:cBhvr>
                                      <p:tavLst>
                                        <p:tav tm="0">
                                          <p:val>
                                            <p:strVal val="#ppt_x"/>
                                          </p:val>
                                        </p:tav>
                                        <p:tav tm="100000">
                                          <p:val>
                                            <p:strVal val="#ppt_x"/>
                                          </p:val>
                                        </p:tav>
                                      </p:tavLst>
                                    </p:anim>
                                    <p:anim calcmode="lin" valueType="num">
                                      <p:cBhvr additive="base">
                                        <p:cTn id="20" dur="500" fill="hold"/>
                                        <p:tgtEl>
                                          <p:spTgt spid="52"/>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additive="base">
                                        <p:cTn id="23" dur="500" fill="hold"/>
                                        <p:tgtEl>
                                          <p:spTgt spid="53"/>
                                        </p:tgtEl>
                                        <p:attrNameLst>
                                          <p:attrName>ppt_x</p:attrName>
                                        </p:attrNameLst>
                                      </p:cBhvr>
                                      <p:tavLst>
                                        <p:tav tm="0">
                                          <p:val>
                                            <p:strVal val="#ppt_x"/>
                                          </p:val>
                                        </p:tav>
                                        <p:tav tm="100000">
                                          <p:val>
                                            <p:strVal val="#ppt_x"/>
                                          </p:val>
                                        </p:tav>
                                      </p:tavLst>
                                    </p:anim>
                                    <p:anim calcmode="lin" valueType="num">
                                      <p:cBhvr additive="base">
                                        <p:cTn id="24" dur="500" fill="hold"/>
                                        <p:tgtEl>
                                          <p:spTgt spid="5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anim calcmode="lin" valueType="num">
                                      <p:cBhvr additive="base">
                                        <p:cTn id="27" dur="500" fill="hold"/>
                                        <p:tgtEl>
                                          <p:spTgt spid="54"/>
                                        </p:tgtEl>
                                        <p:attrNameLst>
                                          <p:attrName>ppt_x</p:attrName>
                                        </p:attrNameLst>
                                      </p:cBhvr>
                                      <p:tavLst>
                                        <p:tav tm="0">
                                          <p:val>
                                            <p:strVal val="#ppt_x"/>
                                          </p:val>
                                        </p:tav>
                                        <p:tav tm="100000">
                                          <p:val>
                                            <p:strVal val="#ppt_x"/>
                                          </p:val>
                                        </p:tav>
                                      </p:tavLst>
                                    </p:anim>
                                    <p:anim calcmode="lin" valueType="num">
                                      <p:cBhvr additive="base">
                                        <p:cTn id="28" dur="500" fill="hold"/>
                                        <p:tgtEl>
                                          <p:spTgt spid="54"/>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55"/>
                                        </p:tgtEl>
                                        <p:attrNameLst>
                                          <p:attrName>style.visibility</p:attrName>
                                        </p:attrNameLst>
                                      </p:cBhvr>
                                      <p:to>
                                        <p:strVal val="visible"/>
                                      </p:to>
                                    </p:set>
                                    <p:anim calcmode="lin" valueType="num">
                                      <p:cBhvr additive="base">
                                        <p:cTn id="31" dur="500" fill="hold"/>
                                        <p:tgtEl>
                                          <p:spTgt spid="55"/>
                                        </p:tgtEl>
                                        <p:attrNameLst>
                                          <p:attrName>ppt_x</p:attrName>
                                        </p:attrNameLst>
                                      </p:cBhvr>
                                      <p:tavLst>
                                        <p:tav tm="0">
                                          <p:val>
                                            <p:strVal val="#ppt_x"/>
                                          </p:val>
                                        </p:tav>
                                        <p:tav tm="100000">
                                          <p:val>
                                            <p:strVal val="#ppt_x"/>
                                          </p:val>
                                        </p:tav>
                                      </p:tavLst>
                                    </p:anim>
                                    <p:anim calcmode="lin" valueType="num">
                                      <p:cBhvr additive="base">
                                        <p:cTn id="32" dur="500" fill="hold"/>
                                        <p:tgtEl>
                                          <p:spTgt spid="55"/>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56"/>
                                        </p:tgtEl>
                                        <p:attrNameLst>
                                          <p:attrName>style.visibility</p:attrName>
                                        </p:attrNameLst>
                                      </p:cBhvr>
                                      <p:to>
                                        <p:strVal val="visible"/>
                                      </p:to>
                                    </p:set>
                                    <p:anim calcmode="lin" valueType="num">
                                      <p:cBhvr additive="base">
                                        <p:cTn id="35" dur="500" fill="hold"/>
                                        <p:tgtEl>
                                          <p:spTgt spid="56"/>
                                        </p:tgtEl>
                                        <p:attrNameLst>
                                          <p:attrName>ppt_x</p:attrName>
                                        </p:attrNameLst>
                                      </p:cBhvr>
                                      <p:tavLst>
                                        <p:tav tm="0">
                                          <p:val>
                                            <p:strVal val="#ppt_x"/>
                                          </p:val>
                                        </p:tav>
                                        <p:tav tm="100000">
                                          <p:val>
                                            <p:strVal val="#ppt_x"/>
                                          </p:val>
                                        </p:tav>
                                      </p:tavLst>
                                    </p:anim>
                                    <p:anim calcmode="lin" valueType="num">
                                      <p:cBhvr additive="base">
                                        <p:cTn id="36" dur="500" fill="hold"/>
                                        <p:tgtEl>
                                          <p:spTgt spid="56"/>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7"/>
                                        </p:tgtEl>
                                        <p:attrNameLst>
                                          <p:attrName>style.visibility</p:attrName>
                                        </p:attrNameLst>
                                      </p:cBhvr>
                                      <p:to>
                                        <p:strVal val="visible"/>
                                      </p:to>
                                    </p:set>
                                    <p:anim calcmode="lin" valueType="num">
                                      <p:cBhvr additive="base">
                                        <p:cTn id="39" dur="500" fill="hold"/>
                                        <p:tgtEl>
                                          <p:spTgt spid="57"/>
                                        </p:tgtEl>
                                        <p:attrNameLst>
                                          <p:attrName>ppt_x</p:attrName>
                                        </p:attrNameLst>
                                      </p:cBhvr>
                                      <p:tavLst>
                                        <p:tav tm="0">
                                          <p:val>
                                            <p:strVal val="#ppt_x"/>
                                          </p:val>
                                        </p:tav>
                                        <p:tav tm="100000">
                                          <p:val>
                                            <p:strVal val="#ppt_x"/>
                                          </p:val>
                                        </p:tav>
                                      </p:tavLst>
                                    </p:anim>
                                    <p:anim calcmode="lin" valueType="num">
                                      <p:cBhvr additive="base">
                                        <p:cTn id="40" dur="500" fill="hold"/>
                                        <p:tgtEl>
                                          <p:spTgt spid="57"/>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ppt_x"/>
                                          </p:val>
                                        </p:tav>
                                        <p:tav tm="100000">
                                          <p:val>
                                            <p:strVal val="#ppt_x"/>
                                          </p:val>
                                        </p:tav>
                                      </p:tavLst>
                                    </p:anim>
                                    <p:anim calcmode="lin" valueType="num">
                                      <p:cBhvr additive="base">
                                        <p:cTn id="44" dur="500" fill="hold"/>
                                        <p:tgtEl>
                                          <p:spTgt spid="58"/>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59"/>
                                        </p:tgtEl>
                                        <p:attrNameLst>
                                          <p:attrName>style.visibility</p:attrName>
                                        </p:attrNameLst>
                                      </p:cBhvr>
                                      <p:to>
                                        <p:strVal val="visible"/>
                                      </p:to>
                                    </p:set>
                                    <p:anim calcmode="lin" valueType="num">
                                      <p:cBhvr additive="base">
                                        <p:cTn id="47" dur="500" fill="hold"/>
                                        <p:tgtEl>
                                          <p:spTgt spid="59"/>
                                        </p:tgtEl>
                                        <p:attrNameLst>
                                          <p:attrName>ppt_x</p:attrName>
                                        </p:attrNameLst>
                                      </p:cBhvr>
                                      <p:tavLst>
                                        <p:tav tm="0">
                                          <p:val>
                                            <p:strVal val="#ppt_x"/>
                                          </p:val>
                                        </p:tav>
                                        <p:tav tm="100000">
                                          <p:val>
                                            <p:strVal val="#ppt_x"/>
                                          </p:val>
                                        </p:tav>
                                      </p:tavLst>
                                    </p:anim>
                                    <p:anim calcmode="lin" valueType="num">
                                      <p:cBhvr additive="base">
                                        <p:cTn id="48" dur="500" fill="hold"/>
                                        <p:tgtEl>
                                          <p:spTgt spid="5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60"/>
                                        </p:tgtEl>
                                        <p:attrNameLst>
                                          <p:attrName>style.visibility</p:attrName>
                                        </p:attrNameLst>
                                      </p:cBhvr>
                                      <p:to>
                                        <p:strVal val="visible"/>
                                      </p:to>
                                    </p:set>
                                    <p:anim calcmode="lin" valueType="num">
                                      <p:cBhvr additive="base">
                                        <p:cTn id="51" dur="500" fill="hold"/>
                                        <p:tgtEl>
                                          <p:spTgt spid="60"/>
                                        </p:tgtEl>
                                        <p:attrNameLst>
                                          <p:attrName>ppt_x</p:attrName>
                                        </p:attrNameLst>
                                      </p:cBhvr>
                                      <p:tavLst>
                                        <p:tav tm="0">
                                          <p:val>
                                            <p:strVal val="#ppt_x"/>
                                          </p:val>
                                        </p:tav>
                                        <p:tav tm="100000">
                                          <p:val>
                                            <p:strVal val="#ppt_x"/>
                                          </p:val>
                                        </p:tav>
                                      </p:tavLst>
                                    </p:anim>
                                    <p:anim calcmode="lin" valueType="num">
                                      <p:cBhvr additive="base">
                                        <p:cTn id="52" dur="500" fill="hold"/>
                                        <p:tgtEl>
                                          <p:spTgt spid="60"/>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additive="base">
                                        <p:cTn id="55" dur="500" fill="hold"/>
                                        <p:tgtEl>
                                          <p:spTgt spid="61"/>
                                        </p:tgtEl>
                                        <p:attrNameLst>
                                          <p:attrName>ppt_x</p:attrName>
                                        </p:attrNameLst>
                                      </p:cBhvr>
                                      <p:tavLst>
                                        <p:tav tm="0">
                                          <p:val>
                                            <p:strVal val="#ppt_x"/>
                                          </p:val>
                                        </p:tav>
                                        <p:tav tm="100000">
                                          <p:val>
                                            <p:strVal val="#ppt_x"/>
                                          </p:val>
                                        </p:tav>
                                      </p:tavLst>
                                    </p:anim>
                                    <p:anim calcmode="lin" valueType="num">
                                      <p:cBhvr additive="base">
                                        <p:cTn id="56" dur="500" fill="hold"/>
                                        <p:tgtEl>
                                          <p:spTgt spid="61"/>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5"/>
                                        </p:tgtEl>
                                        <p:attrNameLst>
                                          <p:attrName>style.visibility</p:attrName>
                                        </p:attrNameLst>
                                      </p:cBhvr>
                                      <p:to>
                                        <p:strVal val="visible"/>
                                      </p:to>
                                    </p:set>
                                    <p:anim calcmode="lin" valueType="num">
                                      <p:cBhvr additive="base">
                                        <p:cTn id="59" dur="500" fill="hold"/>
                                        <p:tgtEl>
                                          <p:spTgt spid="5"/>
                                        </p:tgtEl>
                                        <p:attrNameLst>
                                          <p:attrName>ppt_x</p:attrName>
                                        </p:attrNameLst>
                                      </p:cBhvr>
                                      <p:tavLst>
                                        <p:tav tm="0">
                                          <p:val>
                                            <p:strVal val="#ppt_x"/>
                                          </p:val>
                                        </p:tav>
                                        <p:tav tm="100000">
                                          <p:val>
                                            <p:strVal val="#ppt_x"/>
                                          </p:val>
                                        </p:tav>
                                      </p:tavLst>
                                    </p:anim>
                                    <p:anim calcmode="lin" valueType="num">
                                      <p:cBhvr additive="base">
                                        <p:cTn id="6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60"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1"/>
          <p:cNvSpPr>
            <a:spLocks noGrp="1"/>
          </p:cNvSpPr>
          <p:nvPr>
            <p:ph type="title"/>
            <p:custDataLst>
              <p:tags r:id="rId1"/>
            </p:custDataLst>
          </p:nvPr>
        </p:nvSpPr>
        <p:spPr/>
        <p:txBody>
          <a:bodyPr/>
          <a:lstStyle/>
          <a:p>
            <a:r>
              <a:rPr lang="fr-CA" dirty="0"/>
              <a:t>2. Gouvernance et sensibilisation</a:t>
            </a:r>
          </a:p>
        </p:txBody>
      </p:sp>
    </p:spTree>
    <p:extLst>
      <p:ext uri="{BB962C8B-B14F-4D97-AF65-F5344CB8AC3E}">
        <p14:creationId xmlns:p14="http://schemas.microsoft.com/office/powerpoint/2010/main" val="1424597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custDataLst>
              <p:tags r:id="rId1"/>
            </p:custDataLst>
          </p:nvPr>
        </p:nvSpPr>
        <p:spPr>
          <a:xfrm>
            <a:off x="854676" y="1807532"/>
            <a:ext cx="10515600" cy="3911007"/>
          </a:xfrm>
        </p:spPr>
        <p:txBody>
          <a:bodyPr/>
          <a:lstStyle/>
          <a:p>
            <a:endParaRPr lang="en-CA" dirty="0"/>
          </a:p>
          <a:p>
            <a:endParaRPr lang="fr-CA" dirty="0"/>
          </a:p>
        </p:txBody>
      </p:sp>
      <p:sp>
        <p:nvSpPr>
          <p:cNvPr id="4" name="Rectangle 3"/>
          <p:cNvSpPr/>
          <p:nvPr>
            <p:custDataLst>
              <p:tags r:id="rId2"/>
            </p:custDataLst>
          </p:nvPr>
        </p:nvSpPr>
        <p:spPr>
          <a:xfrm>
            <a:off x="854676" y="1910240"/>
            <a:ext cx="10757957" cy="4811235"/>
          </a:xfrm>
          <a:prstGeom prst="rect">
            <a:avLst/>
          </a:prstGeom>
        </p:spPr>
        <p:txBody>
          <a:bodyPr vert="horz" lIns="91440" tIns="45720" rIns="91440" bIns="45720" rtlCol="0" anchor="t">
            <a:noAutofit/>
          </a:bodyPr>
          <a:lstStyle/>
          <a:p>
            <a:pPr algn="just">
              <a:lnSpc>
                <a:spcPct val="80000"/>
              </a:lnSpc>
              <a:buClr>
                <a:schemeClr val="bg2"/>
              </a:buClr>
            </a:pPr>
            <a:r>
              <a:rPr lang="fr-CA" sz="2400" b="1" dirty="0"/>
              <a:t>Politiques en matière de sécurité de l’information:</a:t>
            </a:r>
            <a:endParaRPr lang="fr-CA" sz="2400" dirty="0"/>
          </a:p>
          <a:p>
            <a:pPr>
              <a:lnSpc>
                <a:spcPct val="80000"/>
              </a:lnSpc>
              <a:spcBef>
                <a:spcPts val="500"/>
              </a:spcBef>
              <a:buClr>
                <a:schemeClr val="bg2"/>
              </a:buClr>
            </a:pPr>
            <a:r>
              <a:rPr lang="fr-CA" sz="2000" dirty="0"/>
              <a:t>Normes / Règlementation &gt; Politiques ­&gt; Procédures / Processus &gt; Guide / pilote</a:t>
            </a:r>
          </a:p>
          <a:p>
            <a:pPr>
              <a:lnSpc>
                <a:spcPct val="80000"/>
              </a:lnSpc>
              <a:spcBef>
                <a:spcPts val="500"/>
              </a:spcBef>
              <a:buClr>
                <a:schemeClr val="bg2"/>
              </a:buClr>
            </a:pPr>
            <a:endParaRPr lang="fr-CA" sz="2000" dirty="0"/>
          </a:p>
          <a:p>
            <a:pPr marL="228600" indent="-228600">
              <a:lnSpc>
                <a:spcPct val="80000"/>
              </a:lnSpc>
              <a:spcBef>
                <a:spcPts val="500"/>
              </a:spcBef>
              <a:buClr>
                <a:schemeClr val="bg2"/>
              </a:buClr>
              <a:buFont typeface="Arial" panose="020B0604020202020204" pitchFamily="34" charset="0"/>
              <a:buChar char="•"/>
            </a:pPr>
            <a:r>
              <a:rPr lang="fr-CA" sz="2000" dirty="0"/>
              <a:t>Au niveau de la Direction Générale</a:t>
            </a:r>
          </a:p>
          <a:p>
            <a:pPr marL="685800" lvl="1" indent="-228600">
              <a:lnSpc>
                <a:spcPct val="80000"/>
              </a:lnSpc>
              <a:spcBef>
                <a:spcPts val="500"/>
              </a:spcBef>
              <a:buClr>
                <a:schemeClr val="bg2"/>
              </a:buClr>
              <a:buFont typeface="Arial" panose="020B0604020202020204" pitchFamily="34" charset="0"/>
              <a:buChar char="•"/>
            </a:pPr>
            <a:r>
              <a:rPr lang="fr-CA" sz="2000" dirty="0"/>
              <a:t>Politique de sécurité de l’information (POL-024)</a:t>
            </a:r>
          </a:p>
          <a:p>
            <a:pPr marL="685800" lvl="1" indent="-228600">
              <a:lnSpc>
                <a:spcPct val="80000"/>
              </a:lnSpc>
              <a:spcBef>
                <a:spcPts val="500"/>
              </a:spcBef>
              <a:buClr>
                <a:schemeClr val="bg2"/>
              </a:buClr>
              <a:buFont typeface="Arial" panose="020B0604020202020204" pitchFamily="34" charset="0"/>
              <a:buChar char="•"/>
            </a:pPr>
            <a:r>
              <a:rPr lang="fr-CA" sz="2000" dirty="0"/>
              <a:t>Gestion des accès aux systèmes d’information et session utilisateur (POL-058)</a:t>
            </a:r>
          </a:p>
          <a:p>
            <a:pPr marL="685800" lvl="1" indent="-228600">
              <a:lnSpc>
                <a:spcPct val="80000"/>
              </a:lnSpc>
              <a:spcBef>
                <a:spcPts val="500"/>
              </a:spcBef>
              <a:buClr>
                <a:schemeClr val="bg2"/>
              </a:buClr>
              <a:buFont typeface="Arial" panose="020B0604020202020204" pitchFamily="34" charset="0"/>
              <a:buChar char="•"/>
            </a:pPr>
            <a:r>
              <a:rPr lang="fr-CA" sz="2000" dirty="0"/>
              <a:t>Gestion des incidents de sécurité de l’information (POL-061)</a:t>
            </a:r>
          </a:p>
          <a:p>
            <a:pPr marL="228600" indent="-228600">
              <a:lnSpc>
                <a:spcPct val="80000"/>
              </a:lnSpc>
              <a:spcBef>
                <a:spcPts val="500"/>
              </a:spcBef>
              <a:buClr>
                <a:schemeClr val="bg2"/>
              </a:buClr>
              <a:buFont typeface="Arial" panose="020B0604020202020204" pitchFamily="34" charset="0"/>
              <a:buChar char="•"/>
            </a:pPr>
            <a:r>
              <a:rPr lang="fr-CA" sz="2000" dirty="0"/>
              <a:t>Au niveau de la Direction des ressources technologiques (DRT)</a:t>
            </a:r>
          </a:p>
          <a:p>
            <a:pPr marL="685800" lvl="1" indent="-228600">
              <a:lnSpc>
                <a:spcPct val="80000"/>
              </a:lnSpc>
              <a:spcBef>
                <a:spcPts val="500"/>
              </a:spcBef>
              <a:buClr>
                <a:schemeClr val="bg2"/>
              </a:buClr>
              <a:buFont typeface="Arial" panose="020B0604020202020204" pitchFamily="34" charset="0"/>
              <a:buChar char="•"/>
            </a:pPr>
            <a:r>
              <a:rPr lang="fr-CA" sz="2000" dirty="0"/>
              <a:t>Politique Télésanté (POL-110)</a:t>
            </a:r>
          </a:p>
          <a:p>
            <a:pPr marL="685800" lvl="1" indent="-228600">
              <a:lnSpc>
                <a:spcPct val="80000"/>
              </a:lnSpc>
              <a:spcBef>
                <a:spcPts val="500"/>
              </a:spcBef>
              <a:buClr>
                <a:schemeClr val="bg2"/>
              </a:buClr>
              <a:buFont typeface="Arial" panose="020B0604020202020204" pitchFamily="34" charset="0"/>
              <a:buChar char="•"/>
            </a:pPr>
            <a:endParaRPr lang="fr-CA" sz="2000" dirty="0"/>
          </a:p>
          <a:p>
            <a:pPr>
              <a:lnSpc>
                <a:spcPct val="80000"/>
              </a:lnSpc>
              <a:spcBef>
                <a:spcPts val="500"/>
              </a:spcBef>
              <a:buClr>
                <a:schemeClr val="bg2"/>
              </a:buClr>
            </a:pPr>
            <a:r>
              <a:rPr lang="fr-CA" sz="2000" dirty="0"/>
              <a:t>Présentement, notre cadre et nos politiques en matière de sécurité de l’information répondent aux lois et aux normes de manière minimale (15 mesures, Loi 25, PL3, Agrément)</a:t>
            </a:r>
          </a:p>
          <a:p>
            <a:pPr marL="685800" lvl="1" indent="-228600">
              <a:lnSpc>
                <a:spcPct val="80000"/>
              </a:lnSpc>
              <a:spcBef>
                <a:spcPts val="500"/>
              </a:spcBef>
              <a:buClr>
                <a:schemeClr val="bg2"/>
              </a:buClr>
              <a:buFont typeface="Arial" panose="020B0604020202020204" pitchFamily="34" charset="0"/>
              <a:buChar char="•"/>
            </a:pPr>
            <a:r>
              <a:rPr lang="fr-CA" sz="2000" dirty="0"/>
              <a:t>Une révision de nos politiques actuelles en matière de sécurité de l’information est prévue d’ici janvier 2024</a:t>
            </a:r>
          </a:p>
          <a:p>
            <a:pPr lvl="1">
              <a:lnSpc>
                <a:spcPct val="80000"/>
              </a:lnSpc>
              <a:spcBef>
                <a:spcPts val="500"/>
              </a:spcBef>
              <a:buClr>
                <a:schemeClr val="bg2"/>
              </a:buClr>
            </a:pPr>
            <a:endParaRPr lang="fr-CA" sz="2400" dirty="0"/>
          </a:p>
          <a:p>
            <a:pPr marL="228600" indent="-228600">
              <a:lnSpc>
                <a:spcPct val="80000"/>
              </a:lnSpc>
              <a:spcBef>
                <a:spcPts val="500"/>
              </a:spcBef>
              <a:buClr>
                <a:schemeClr val="bg2"/>
              </a:buClr>
              <a:buFont typeface="Arial" panose="020B0604020202020204" pitchFamily="34" charset="0"/>
              <a:buChar char="•"/>
            </a:pPr>
            <a:endParaRPr lang="fr-CA" dirty="0"/>
          </a:p>
          <a:p>
            <a:pPr marL="228600" indent="-228600">
              <a:lnSpc>
                <a:spcPct val="80000"/>
              </a:lnSpc>
              <a:spcBef>
                <a:spcPts val="500"/>
              </a:spcBef>
              <a:buClr>
                <a:schemeClr val="bg2"/>
              </a:buClr>
              <a:buFont typeface="Arial" panose="020B0604020202020204" pitchFamily="34" charset="0"/>
              <a:buChar char="•"/>
            </a:pPr>
            <a:endParaRPr lang="fr-CA" sz="2400" dirty="0"/>
          </a:p>
        </p:txBody>
      </p:sp>
      <p:sp>
        <p:nvSpPr>
          <p:cNvPr id="10" name="Titre 1"/>
          <p:cNvSpPr>
            <a:spLocks noGrp="1"/>
          </p:cNvSpPr>
          <p:nvPr>
            <p:ph type="title"/>
            <p:custDataLst>
              <p:tags r:id="rId3"/>
            </p:custDataLst>
          </p:nvPr>
        </p:nvSpPr>
        <p:spPr>
          <a:xfrm>
            <a:off x="1770927" y="365125"/>
            <a:ext cx="9582873" cy="1325563"/>
          </a:xfrm>
        </p:spPr>
        <p:txBody>
          <a:bodyPr/>
          <a:lstStyle/>
          <a:p>
            <a:r>
              <a:rPr lang="fr-CA" dirty="0"/>
              <a:t>Gouvernance </a:t>
            </a:r>
            <a:br>
              <a:rPr lang="fr-CA" dirty="0"/>
            </a:br>
            <a:r>
              <a:rPr lang="fr-CA" dirty="0"/>
              <a:t>Politiques et normes</a:t>
            </a:r>
          </a:p>
        </p:txBody>
      </p:sp>
    </p:spTree>
    <p:extLst>
      <p:ext uri="{BB962C8B-B14F-4D97-AF65-F5344CB8AC3E}">
        <p14:creationId xmlns:p14="http://schemas.microsoft.com/office/powerpoint/2010/main" val="254416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fade">
                                      <p:cBhvr>
                                        <p:cTn id="15" dur="500"/>
                                        <p:tgtEl>
                                          <p:spTgt spid="4">
                                            <p:txEl>
                                              <p:pRg st="3" end="3"/>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fade">
                                      <p:cBhvr>
                                        <p:cTn id="19" dur="500"/>
                                        <p:tgtEl>
                                          <p:spTgt spid="4">
                                            <p:txEl>
                                              <p:pRg st="4" end="4"/>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animEffect transition="in" filter="fade">
                                      <p:cBhvr>
                                        <p:cTn id="23" dur="500"/>
                                        <p:tgtEl>
                                          <p:spTgt spid="4">
                                            <p:txEl>
                                              <p:pRg st="5" end="5"/>
                                            </p:txEl>
                                          </p:spTgt>
                                        </p:tgtEl>
                                      </p:cBhvr>
                                    </p:animEffect>
                                  </p:childTnLst>
                                </p:cTn>
                              </p:par>
                            </p:childTnLst>
                          </p:cTn>
                        </p:par>
                        <p:par>
                          <p:cTn id="24" fill="hold">
                            <p:stCondLst>
                              <p:cond delay="2500"/>
                            </p:stCondLst>
                            <p:childTnLst>
                              <p:par>
                                <p:cTn id="25" presetID="10" presetClass="entr" presetSubtype="0" fill="hold" nodeType="after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animEffect transition="in" filter="fade">
                                      <p:cBhvr>
                                        <p:cTn id="27" dur="500"/>
                                        <p:tgtEl>
                                          <p:spTgt spid="4">
                                            <p:txEl>
                                              <p:pRg st="6" end="6"/>
                                            </p:txEl>
                                          </p:spTgt>
                                        </p:tgtEl>
                                      </p:cBhvr>
                                    </p:animEffect>
                                  </p:childTnLst>
                                </p:cTn>
                              </p:par>
                            </p:childTnLst>
                          </p:cTn>
                        </p:par>
                        <p:par>
                          <p:cTn id="28" fill="hold">
                            <p:stCondLst>
                              <p:cond delay="3000"/>
                            </p:stCondLst>
                            <p:childTnLst>
                              <p:par>
                                <p:cTn id="29" presetID="10" presetClass="entr" presetSubtype="0" fill="hold" nodeType="afterEffect">
                                  <p:stCondLst>
                                    <p:cond delay="0"/>
                                  </p:stCondLst>
                                  <p:childTnLst>
                                    <p:set>
                                      <p:cBhvr>
                                        <p:cTn id="30" dur="1" fill="hold">
                                          <p:stCondLst>
                                            <p:cond delay="0"/>
                                          </p:stCondLst>
                                        </p:cTn>
                                        <p:tgtEl>
                                          <p:spTgt spid="4">
                                            <p:txEl>
                                              <p:pRg st="7" end="7"/>
                                            </p:txEl>
                                          </p:spTgt>
                                        </p:tgtEl>
                                        <p:attrNameLst>
                                          <p:attrName>style.visibility</p:attrName>
                                        </p:attrNameLst>
                                      </p:cBhvr>
                                      <p:to>
                                        <p:strVal val="visible"/>
                                      </p:to>
                                    </p:set>
                                    <p:animEffect transition="in" filter="fade">
                                      <p:cBhvr>
                                        <p:cTn id="31" dur="500"/>
                                        <p:tgtEl>
                                          <p:spTgt spid="4">
                                            <p:txEl>
                                              <p:pRg st="7" end="7"/>
                                            </p:txEl>
                                          </p:spTgt>
                                        </p:tgtEl>
                                      </p:cBhvr>
                                    </p:animEffect>
                                  </p:childTnLst>
                                </p:cTn>
                              </p:par>
                            </p:childTnLst>
                          </p:cTn>
                        </p:par>
                        <p:par>
                          <p:cTn id="32" fill="hold">
                            <p:stCondLst>
                              <p:cond delay="3500"/>
                            </p:stCondLst>
                            <p:childTnLst>
                              <p:par>
                                <p:cTn id="33" presetID="10" presetClass="entr" presetSubtype="0" fill="hold" nodeType="afterEffect">
                                  <p:stCondLst>
                                    <p:cond delay="0"/>
                                  </p:stCondLst>
                                  <p:childTnLst>
                                    <p:set>
                                      <p:cBhvr>
                                        <p:cTn id="34" dur="1" fill="hold">
                                          <p:stCondLst>
                                            <p:cond delay="0"/>
                                          </p:stCondLst>
                                        </p:cTn>
                                        <p:tgtEl>
                                          <p:spTgt spid="4">
                                            <p:txEl>
                                              <p:pRg st="8" end="8"/>
                                            </p:txEl>
                                          </p:spTgt>
                                        </p:tgtEl>
                                        <p:attrNameLst>
                                          <p:attrName>style.visibility</p:attrName>
                                        </p:attrNameLst>
                                      </p:cBhvr>
                                      <p:to>
                                        <p:strVal val="visible"/>
                                      </p:to>
                                    </p:set>
                                    <p:animEffect transition="in" filter="fade">
                                      <p:cBhvr>
                                        <p:cTn id="35" dur="500"/>
                                        <p:tgtEl>
                                          <p:spTgt spid="4">
                                            <p:txEl>
                                              <p:pRg st="8" end="8"/>
                                            </p:txEl>
                                          </p:spTgt>
                                        </p:tgtEl>
                                      </p:cBhvr>
                                    </p:animEffect>
                                  </p:childTnLst>
                                </p:cTn>
                              </p:par>
                            </p:childTnLst>
                          </p:cTn>
                        </p:par>
                        <p:par>
                          <p:cTn id="36" fill="hold">
                            <p:stCondLst>
                              <p:cond delay="4000"/>
                            </p:stCondLst>
                            <p:childTnLst>
                              <p:par>
                                <p:cTn id="37" presetID="10" presetClass="entr" presetSubtype="0" fill="hold" nodeType="afterEffect">
                                  <p:stCondLst>
                                    <p:cond delay="0"/>
                                  </p:stCondLst>
                                  <p:childTnLst>
                                    <p:set>
                                      <p:cBhvr>
                                        <p:cTn id="38" dur="1" fill="hold">
                                          <p:stCondLst>
                                            <p:cond delay="0"/>
                                          </p:stCondLst>
                                        </p:cTn>
                                        <p:tgtEl>
                                          <p:spTgt spid="4">
                                            <p:txEl>
                                              <p:pRg st="10" end="10"/>
                                            </p:txEl>
                                          </p:spTgt>
                                        </p:tgtEl>
                                        <p:attrNameLst>
                                          <p:attrName>style.visibility</p:attrName>
                                        </p:attrNameLst>
                                      </p:cBhvr>
                                      <p:to>
                                        <p:strVal val="visible"/>
                                      </p:to>
                                    </p:set>
                                    <p:animEffect transition="in" filter="fade">
                                      <p:cBhvr>
                                        <p:cTn id="39" dur="500"/>
                                        <p:tgtEl>
                                          <p:spTgt spid="4">
                                            <p:txEl>
                                              <p:pRg st="10" end="10"/>
                                            </p:txEl>
                                          </p:spTgt>
                                        </p:tgtEl>
                                      </p:cBhvr>
                                    </p:animEffect>
                                  </p:childTnLst>
                                </p:cTn>
                              </p:par>
                            </p:childTnLst>
                          </p:cTn>
                        </p:par>
                        <p:par>
                          <p:cTn id="40" fill="hold">
                            <p:stCondLst>
                              <p:cond delay="4500"/>
                            </p:stCondLst>
                            <p:childTnLst>
                              <p:par>
                                <p:cTn id="41" presetID="10" presetClass="entr" presetSubtype="0" fill="hold" nodeType="afterEffect">
                                  <p:stCondLst>
                                    <p:cond delay="0"/>
                                  </p:stCondLst>
                                  <p:childTnLst>
                                    <p:set>
                                      <p:cBhvr>
                                        <p:cTn id="42" dur="1" fill="hold">
                                          <p:stCondLst>
                                            <p:cond delay="0"/>
                                          </p:stCondLst>
                                        </p:cTn>
                                        <p:tgtEl>
                                          <p:spTgt spid="4">
                                            <p:txEl>
                                              <p:pRg st="11" end="11"/>
                                            </p:txEl>
                                          </p:spTgt>
                                        </p:tgtEl>
                                        <p:attrNameLst>
                                          <p:attrName>style.visibility</p:attrName>
                                        </p:attrNameLst>
                                      </p:cBhvr>
                                      <p:to>
                                        <p:strVal val="visible"/>
                                      </p:to>
                                    </p:set>
                                    <p:animEffect transition="in" filter="fade">
                                      <p:cBhvr>
                                        <p:cTn id="43" dur="500"/>
                                        <p:tgtEl>
                                          <p:spTgt spid="4">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1"/>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7"/>
</p:tagLst>
</file>

<file path=ppt/tags/tag24.xml><?xml version="1.0" encoding="utf-8"?>
<p:tagLst xmlns:a="http://schemas.openxmlformats.org/drawingml/2006/main" xmlns:r="http://schemas.openxmlformats.org/officeDocument/2006/relationships" xmlns:p="http://schemas.openxmlformats.org/presentationml/2006/main">
  <p:tag name="NUM" val="8"/>
</p:tagLst>
</file>

<file path=ppt/tags/tag25.xml><?xml version="1.0" encoding="utf-8"?>
<p:tagLst xmlns:a="http://schemas.openxmlformats.org/drawingml/2006/main" xmlns:r="http://schemas.openxmlformats.org/officeDocument/2006/relationships" xmlns:p="http://schemas.openxmlformats.org/presentationml/2006/main">
  <p:tag name="NUM" val="9"/>
</p:tagLst>
</file>

<file path=ppt/tags/tag26.xml><?xml version="1.0" encoding="utf-8"?>
<p:tagLst xmlns:a="http://schemas.openxmlformats.org/drawingml/2006/main" xmlns:r="http://schemas.openxmlformats.org/officeDocument/2006/relationships" xmlns:p="http://schemas.openxmlformats.org/presentationml/2006/main">
  <p:tag name="NUM" val="10"/>
</p:tagLst>
</file>

<file path=ppt/tags/tag27.xml><?xml version="1.0" encoding="utf-8"?>
<p:tagLst xmlns:a="http://schemas.openxmlformats.org/drawingml/2006/main" xmlns:r="http://schemas.openxmlformats.org/officeDocument/2006/relationships" xmlns:p="http://schemas.openxmlformats.org/presentationml/2006/main">
  <p:tag name="NUM" val="11"/>
</p:tagLst>
</file>

<file path=ppt/tags/tag28.xml><?xml version="1.0" encoding="utf-8"?>
<p:tagLst xmlns:a="http://schemas.openxmlformats.org/drawingml/2006/main" xmlns:r="http://schemas.openxmlformats.org/officeDocument/2006/relationships" xmlns:p="http://schemas.openxmlformats.org/presentationml/2006/main">
  <p:tag name="NUM" val="12"/>
</p:tagLst>
</file>

<file path=ppt/tags/tag29.xml><?xml version="1.0" encoding="utf-8"?>
<p:tagLst xmlns:a="http://schemas.openxmlformats.org/drawingml/2006/main" xmlns:r="http://schemas.openxmlformats.org/officeDocument/2006/relationships" xmlns:p="http://schemas.openxmlformats.org/presentationml/2006/main">
  <p:tag name="NUM" val="13"/>
</p:tagLst>
</file>

<file path=ppt/tags/tag3.xml><?xml version="1.0" encoding="utf-8"?>
<p:tagLst xmlns:a="http://schemas.openxmlformats.org/drawingml/2006/main" xmlns:r="http://schemas.openxmlformats.org/officeDocument/2006/relationships" xmlns:p="http://schemas.openxmlformats.org/presentationml/2006/main">
  <p:tag name="NUM" val="1"/>
</p:tagLst>
</file>

<file path=ppt/tags/tag30.xml><?xml version="1.0" encoding="utf-8"?>
<p:tagLst xmlns:a="http://schemas.openxmlformats.org/drawingml/2006/main" xmlns:r="http://schemas.openxmlformats.org/officeDocument/2006/relationships" xmlns:p="http://schemas.openxmlformats.org/presentationml/2006/main">
  <p:tag name="NUM" val="14"/>
</p:tagLst>
</file>

<file path=ppt/tags/tag31.xml><?xml version="1.0" encoding="utf-8"?>
<p:tagLst xmlns:a="http://schemas.openxmlformats.org/drawingml/2006/main" xmlns:r="http://schemas.openxmlformats.org/officeDocument/2006/relationships" xmlns:p="http://schemas.openxmlformats.org/presentationml/2006/main">
  <p:tag name="NUM" val="15"/>
</p:tagLst>
</file>

<file path=ppt/tags/tag32.xml><?xml version="1.0" encoding="utf-8"?>
<p:tagLst xmlns:a="http://schemas.openxmlformats.org/drawingml/2006/main" xmlns:r="http://schemas.openxmlformats.org/officeDocument/2006/relationships" xmlns:p="http://schemas.openxmlformats.org/presentationml/2006/main">
  <p:tag name="NUM" val="1"/>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1"/>
</p:tagLst>
</file>

<file path=ppt/tags/tag37.xml><?xml version="1.0" encoding="utf-8"?>
<p:tagLst xmlns:a="http://schemas.openxmlformats.org/drawingml/2006/main" xmlns:r="http://schemas.openxmlformats.org/officeDocument/2006/relationships" xmlns:p="http://schemas.openxmlformats.org/presentationml/2006/main">
  <p:tag name="NUM" val="2"/>
</p:tagLst>
</file>

<file path=ppt/tags/tag38.xml><?xml version="1.0" encoding="utf-8"?>
<p:tagLst xmlns:a="http://schemas.openxmlformats.org/drawingml/2006/main" xmlns:r="http://schemas.openxmlformats.org/officeDocument/2006/relationships" xmlns:p="http://schemas.openxmlformats.org/presentationml/2006/main">
  <p:tag name="NUM" val="3"/>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2"/>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1"/>
</p:tagLst>
</file>

<file path=ppt/tags/tag43.xml><?xml version="1.0" encoding="utf-8"?>
<p:tagLst xmlns:a="http://schemas.openxmlformats.org/drawingml/2006/main" xmlns:r="http://schemas.openxmlformats.org/officeDocument/2006/relationships" xmlns:p="http://schemas.openxmlformats.org/presentationml/2006/main">
  <p:tag name="NUM" val="1"/>
</p:tagLst>
</file>

<file path=ppt/tags/tag44.xml><?xml version="1.0" encoding="utf-8"?>
<p:tagLst xmlns:a="http://schemas.openxmlformats.org/drawingml/2006/main" xmlns:r="http://schemas.openxmlformats.org/officeDocument/2006/relationships" xmlns:p="http://schemas.openxmlformats.org/presentationml/2006/main">
  <p:tag name="NUM" val="2"/>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5.xml><?xml version="1.0" encoding="utf-8"?>
<p:tagLst xmlns:a="http://schemas.openxmlformats.org/drawingml/2006/main" xmlns:r="http://schemas.openxmlformats.org/officeDocument/2006/relationships" xmlns:p="http://schemas.openxmlformats.org/presentationml/2006/main">
  <p:tag name="NUM" val="3"/>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CIUSSS_orange">
  <a:themeElements>
    <a:clrScheme name="CIUSSS_orange">
      <a:dk1>
        <a:srgbClr val="181817"/>
      </a:dk1>
      <a:lt1>
        <a:sysClr val="window" lastClr="FFFFFF"/>
      </a:lt1>
      <a:dk2>
        <a:srgbClr val="181817"/>
      </a:dk2>
      <a:lt2>
        <a:srgbClr val="F79200"/>
      </a:lt2>
      <a:accent1>
        <a:srgbClr val="0871D9"/>
      </a:accent1>
      <a:accent2>
        <a:srgbClr val="81C731"/>
      </a:accent2>
      <a:accent3>
        <a:srgbClr val="DB1A00"/>
      </a:accent3>
      <a:accent4>
        <a:srgbClr val="767171"/>
      </a:accent4>
      <a:accent5>
        <a:srgbClr val="00858C"/>
      </a:accent5>
      <a:accent6>
        <a:srgbClr val="00B6BA"/>
      </a:accent6>
      <a:hlink>
        <a:srgbClr val="3333FF"/>
      </a:hlink>
      <a:folHlink>
        <a:srgbClr val="00FFFF"/>
      </a:folHlink>
    </a:clrScheme>
    <a:fontScheme name="CIUSSS">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IUSSS_orange" id="{D70BC3D6-FA78-4438-99E0-B56DA7C6F2E6}" vid="{700A1DA8-C9F4-434B-BFCA-2AB8F5759A0B}"/>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CIUSSS_orange</Template>
  <TotalTime>1189</TotalTime>
  <Words>826</Words>
  <Application>Microsoft Office PowerPoint</Application>
  <PresentationFormat>Grand écran</PresentationFormat>
  <Paragraphs>111</Paragraphs>
  <Slides>16</Slides>
  <Notes>2</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Aharoni</vt:lpstr>
      <vt:lpstr>Arial</vt:lpstr>
      <vt:lpstr>Arial Black</vt:lpstr>
      <vt:lpstr>Calibri</vt:lpstr>
      <vt:lpstr>CIUSSS_orange</vt:lpstr>
      <vt:lpstr>Agrément  Sécurité de l’information</vt:lpstr>
      <vt:lpstr>Plan de la présentation</vt:lpstr>
      <vt:lpstr>1. La sécurité de l’information par Luc Lefebvre  Chef de la sécurité de l’information organisationnelle (CSIO)</vt:lpstr>
      <vt:lpstr>La sécurité de l’information</vt:lpstr>
      <vt:lpstr>La sécurité de l’information</vt:lpstr>
      <vt:lpstr>Principes directeurs</vt:lpstr>
      <vt:lpstr>Échange d’information</vt:lpstr>
      <vt:lpstr>2. Gouvernance et sensibilisation</vt:lpstr>
      <vt:lpstr>Gouvernance  Politiques et normes</vt:lpstr>
      <vt:lpstr>Gouvernance  Politiques et normes</vt:lpstr>
      <vt:lpstr>Gouvernance Sensibilisation</vt:lpstr>
      <vt:lpstr>3. Équipe de sécurité de l’information</vt:lpstr>
      <vt:lpstr>Intranet – Section sur la sécurité de l’information</vt:lpstr>
      <vt:lpstr>Équipe de sécurité de l’information</vt:lpstr>
      <vt:lpstr>Des questions ?</vt:lpstr>
      <vt:lpstr>Présentation PowerPoint</vt:lpstr>
    </vt:vector>
  </TitlesOfParts>
  <Company>Intitut univ. sante mentale Mtl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couj4</dc:creator>
  <cp:lastModifiedBy>Luc Lefebvre (CIUSSS EMTL)</cp:lastModifiedBy>
  <cp:revision>210</cp:revision>
  <dcterms:created xsi:type="dcterms:W3CDTF">2015-09-08T18:03:00Z</dcterms:created>
  <dcterms:modified xsi:type="dcterms:W3CDTF">2023-10-27T16:15:30Z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a7d8d5d-78e2-4a62-9fcd-016eb5e4c57c_Enabled">
    <vt:lpwstr>true</vt:lpwstr>
  </property>
  <property fmtid="{D5CDD505-2E9C-101B-9397-08002B2CF9AE}" pid="3" name="MSIP_Label_6a7d8d5d-78e2-4a62-9fcd-016eb5e4c57c_SetDate">
    <vt:lpwstr>2023-03-06T22:25:46Z</vt:lpwstr>
  </property>
  <property fmtid="{D5CDD505-2E9C-101B-9397-08002B2CF9AE}" pid="4" name="MSIP_Label_6a7d8d5d-78e2-4a62-9fcd-016eb5e4c57c_Method">
    <vt:lpwstr>Standard</vt:lpwstr>
  </property>
  <property fmtid="{D5CDD505-2E9C-101B-9397-08002B2CF9AE}" pid="5" name="MSIP_Label_6a7d8d5d-78e2-4a62-9fcd-016eb5e4c57c_Name">
    <vt:lpwstr>Général</vt:lpwstr>
  </property>
  <property fmtid="{D5CDD505-2E9C-101B-9397-08002B2CF9AE}" pid="6" name="MSIP_Label_6a7d8d5d-78e2-4a62-9fcd-016eb5e4c57c_SiteId">
    <vt:lpwstr>06e1fe28-5f8b-4075-bf6c-ae24be1a7992</vt:lpwstr>
  </property>
  <property fmtid="{D5CDD505-2E9C-101B-9397-08002B2CF9AE}" pid="7" name="MSIP_Label_6a7d8d5d-78e2-4a62-9fcd-016eb5e4c57c_ActionId">
    <vt:lpwstr>c0ad06ff-181e-4373-9a9e-ebf30f159c0e</vt:lpwstr>
  </property>
  <property fmtid="{D5CDD505-2E9C-101B-9397-08002B2CF9AE}" pid="8" name="MSIP_Label_6a7d8d5d-78e2-4a62-9fcd-016eb5e4c57c_ContentBits">
    <vt:lpwstr>0</vt:lpwstr>
  </property>
</Properties>
</file>