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3"/>
  </p:notesMasterIdLst>
  <p:sldIdLst>
    <p:sldId id="256" r:id="rId2"/>
    <p:sldId id="296" r:id="rId3"/>
    <p:sldId id="308" r:id="rId4"/>
    <p:sldId id="309" r:id="rId5"/>
    <p:sldId id="310" r:id="rId6"/>
    <p:sldId id="259" r:id="rId7"/>
    <p:sldId id="260" r:id="rId8"/>
    <p:sldId id="307" r:id="rId9"/>
    <p:sldId id="305" r:id="rId10"/>
    <p:sldId id="306" r:id="rId11"/>
    <p:sldId id="304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e Claude Boudreau (CIUSSS EMTL)" initials="MCB(E" lastIdx="9" clrIdx="0">
    <p:extLst>
      <p:ext uri="{19B8F6BF-5375-455C-9EA6-DF929625EA0E}">
        <p15:presenceInfo xmlns:p15="http://schemas.microsoft.com/office/powerpoint/2012/main" userId="S-1-5-21-1852696269-983598479-1005834691-490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6BB"/>
    <a:srgbClr val="0072DA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7926" autoAdjust="0"/>
  </p:normalViewPr>
  <p:slideViewPr>
    <p:cSldViewPr snapToGrid="0">
      <p:cViewPr varScale="1">
        <p:scale>
          <a:sx n="89" d="100"/>
          <a:sy n="89" d="100"/>
        </p:scale>
        <p:origin x="1434" y="4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5CD125-C1C6-4C7E-B22C-FCE1ED272192}" type="datetimeFigureOut">
              <a:rPr lang="fr-CA" smtClean="0"/>
              <a:t>2023-10-18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18D68-B521-4688-A737-19973A5C1BB5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32395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18D68-B521-4688-A737-19973A5C1BB5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37923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Le rapport trimestriel est présenté au CGR, au CVQ et au CA</a:t>
            </a:r>
          </a:p>
          <a:p>
            <a:endParaRPr lang="fr-CA" dirty="0"/>
          </a:p>
          <a:p>
            <a:r>
              <a:rPr lang="fr-CA" dirty="0"/>
              <a:t>Le rapport national est présenté une fois par année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18D68-B521-4688-A737-19973A5C1BB5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58997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r>
              <a:rPr lang="fr-CA" b="1" dirty="0">
                <a:solidFill>
                  <a:schemeClr val="bg2"/>
                </a:solidFill>
              </a:rPr>
              <a:t>POURQUOI FAUT-IL DÉCLARER?</a:t>
            </a:r>
          </a:p>
          <a:p>
            <a:pPr lvl="1"/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déclaration des incidents et des accidents est une obligation légale (</a:t>
            </a:r>
            <a:r>
              <a:rPr lang="fr-CA" i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Loi sur les services de santé et les services sociaux du Québec</a:t>
            </a:r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).</a:t>
            </a:r>
          </a:p>
          <a:p>
            <a:pPr lvl="1"/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Elle permet d'étudier les causes et les facteurs ayant contribué à l’incident ou l’accident.</a:t>
            </a:r>
          </a:p>
          <a:p>
            <a:pPr lvl="1"/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Elle donne des informations sur la nature et la fréquence des incidents ou accidents.</a:t>
            </a:r>
          </a:p>
          <a:p>
            <a:pPr lvl="1"/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Elle permet d'améliorer nos pratiques et de mettre en place des mesures préventives pour le futur.</a:t>
            </a:r>
          </a:p>
          <a:p>
            <a:pPr lvl="1"/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Elle favorise le partage de connaissances avec d’autres collègues qui pourraient vivre la même situation.</a:t>
            </a:r>
          </a:p>
          <a:p>
            <a:pPr lvl="1"/>
            <a:endParaRPr lang="fr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pPr lvl="1"/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L’usager et ses proches peuvent aussi participer à la déclaration en rapportant  l’incident/ accident à un membre du personnel</a:t>
            </a:r>
          </a:p>
          <a:p>
            <a:pPr lvl="1"/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Les événements liés à la télésanté peuvent aussi faire l’objet d’une déclaration AH-223</a:t>
            </a:r>
          </a:p>
          <a:p>
            <a:pPr lvl="1"/>
            <a:endParaRPr lang="fr-CA" dirty="0">
              <a:solidFill>
                <a:schemeClr val="tx2">
                  <a:lumMod val="75000"/>
                  <a:lumOff val="25000"/>
                </a:schemeClr>
              </a:solidFill>
            </a:endParaRPr>
          </a:p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18D68-B521-4688-A737-19973A5C1BB5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738176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CA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POURQUOI DOIT-ON DIVULGUER? </a:t>
            </a:r>
            <a:endParaRPr lang="fr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Pour fournir à l’usager et/ou à son représentant légal l’ensemble de l’information requise suite à un incident ou accident; </a:t>
            </a:r>
          </a:p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Pour s’assurer du respect des droits des usagers et de leurs proches et maintenir la relation de confiance; </a:t>
            </a:r>
          </a:p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Pour offrir des mesures de soutien, lorsque nécessaire, suite à un accident; </a:t>
            </a:r>
          </a:p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Pour respecter la </a:t>
            </a:r>
            <a:r>
              <a:rPr lang="fr-CA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Loi sur les services de santé et les services sociaux du Québec </a:t>
            </a:r>
            <a:endParaRPr lang="fr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CA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fr-CA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(LSSS, article 235.1).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18D68-B521-4688-A737-19973A5C1BB5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98925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Faire le petit résumé de chaque formation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7C18D68-B521-4688-A737-19973A5C1BB5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695025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240910" y="1122363"/>
            <a:ext cx="7427089" cy="2387600"/>
          </a:xfrm>
        </p:spPr>
        <p:txBody>
          <a:bodyPr anchor="b"/>
          <a:lstStyle>
            <a:lvl1pPr algn="l">
              <a:defRPr sz="60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653022" y="3602038"/>
            <a:ext cx="6014977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A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8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12"/>
          <a:stretch/>
        </p:blipFill>
        <p:spPr>
          <a:xfrm rot="4650061">
            <a:off x="-1641551" y="464373"/>
            <a:ext cx="5704711" cy="411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035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8"/>
          <a:stretch/>
        </p:blipFill>
        <p:spPr>
          <a:xfrm rot="1796214">
            <a:off x="-610389" y="-468316"/>
            <a:ext cx="2528911" cy="344823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1560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69" t="10977"/>
          <a:stretch/>
        </p:blipFill>
        <p:spPr>
          <a:xfrm>
            <a:off x="-141668" y="-128789"/>
            <a:ext cx="2634722" cy="4335942"/>
          </a:xfrm>
          <a:prstGeom prst="rect">
            <a:avLst/>
          </a:prstGeom>
        </p:spPr>
      </p:pic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10" name="Titre 3"/>
          <p:cNvSpPr txBox="1">
            <a:spLocks/>
          </p:cNvSpPr>
          <p:nvPr/>
        </p:nvSpPr>
        <p:spPr>
          <a:xfrm>
            <a:off x="2514744" y="2146206"/>
            <a:ext cx="9361300" cy="108920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7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  <a:t>CIUSSS </a:t>
            </a:r>
            <a:br>
              <a:rPr lang="fr-CA" b="1" dirty="0">
                <a:solidFill>
                  <a:schemeClr val="accent4"/>
                </a:solidFill>
                <a:cs typeface="Aharoni" panose="02010803020104030203" pitchFamily="2" charset="-79"/>
              </a:rPr>
            </a:br>
            <a:r>
              <a:rPr lang="fr-CA" sz="3200" b="1" dirty="0">
                <a:solidFill>
                  <a:schemeClr val="accent4"/>
                </a:solidFill>
                <a:cs typeface="Aharoni" panose="02010803020104030203" pitchFamily="2" charset="-79"/>
              </a:rPr>
              <a:t>de l’Est-de-l’Île-de-Montréal</a:t>
            </a:r>
          </a:p>
        </p:txBody>
      </p:sp>
      <p:sp>
        <p:nvSpPr>
          <p:cNvPr id="11" name="Titre 3"/>
          <p:cNvSpPr txBox="1">
            <a:spLocks/>
          </p:cNvSpPr>
          <p:nvPr/>
        </p:nvSpPr>
        <p:spPr>
          <a:xfrm>
            <a:off x="2500566" y="3235415"/>
            <a:ext cx="9368389" cy="46870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Arial Black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fr-CA" sz="4000" b="1" dirty="0">
                <a:solidFill>
                  <a:schemeClr val="bg2"/>
                </a:solidFill>
                <a:cs typeface="Aharoni" panose="02010803020104030203" pitchFamily="2" charset="-79"/>
              </a:rPr>
              <a:t>www.ciusss-estmtl.gouv.qc.ca</a:t>
            </a:r>
            <a:endParaRPr lang="fr-CA" sz="3200" b="1" dirty="0">
              <a:solidFill>
                <a:schemeClr val="bg2"/>
              </a:solidFill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146951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530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2032986"/>
            <a:ext cx="10515600" cy="389325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47" r="13837" b="56645"/>
          <a:stretch/>
        </p:blipFill>
        <p:spPr>
          <a:xfrm rot="6345719">
            <a:off x="-557535" y="-123504"/>
            <a:ext cx="2685625" cy="213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89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512966"/>
            <a:ext cx="10515600" cy="2852737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392691"/>
            <a:ext cx="105156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00" t="8667"/>
          <a:stretch/>
        </p:blipFill>
        <p:spPr>
          <a:xfrm rot="3029273">
            <a:off x="12491" y="-1096996"/>
            <a:ext cx="2839917" cy="340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469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22" t="5699" b="15921"/>
          <a:stretch/>
        </p:blipFill>
        <p:spPr>
          <a:xfrm rot="20174779">
            <a:off x="-347299" y="4946796"/>
            <a:ext cx="1599880" cy="222947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123762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5752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59797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4327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327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11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12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3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74" b="1955"/>
          <a:stretch/>
        </p:blipFill>
        <p:spPr>
          <a:xfrm rot="18071140">
            <a:off x="10232156" y="-659755"/>
            <a:ext cx="2271469" cy="27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307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6" t="36657"/>
          <a:stretch/>
        </p:blipFill>
        <p:spPr>
          <a:xfrm rot="1185234">
            <a:off x="-177080" y="-457979"/>
            <a:ext cx="2680418" cy="218537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11706" y="365125"/>
            <a:ext cx="8842094" cy="1325563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889055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98048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24" r="8232"/>
          <a:stretch/>
        </p:blipFill>
        <p:spPr>
          <a:xfrm rot="13224891">
            <a:off x="-393252" y="5714411"/>
            <a:ext cx="1720037" cy="1403863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569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13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4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7556" y="6013654"/>
            <a:ext cx="1612331" cy="7207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2" b="7674"/>
          <a:stretch/>
        </p:blipFill>
        <p:spPr>
          <a:xfrm rot="7628708">
            <a:off x="10543185" y="-703141"/>
            <a:ext cx="1586029" cy="204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097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1770927" y="365125"/>
            <a:ext cx="958287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0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fr-CA" dirty="0"/>
          </a:p>
        </p:txBody>
      </p:sp>
      <p:sp>
        <p:nvSpPr>
          <p:cNvPr id="1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63DD480-2A77-4CAD-A009-FA5CCF66217C}" type="datetimeFigureOut">
              <a:rPr lang="fr-CA" smtClean="0"/>
              <a:pPr/>
              <a:t>2023-10-18</a:t>
            </a:fld>
            <a:endParaRPr lang="fr-CA" dirty="0"/>
          </a:p>
        </p:txBody>
      </p:sp>
      <p:sp>
        <p:nvSpPr>
          <p:cNvPr id="1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fr-CA" dirty="0"/>
          </a:p>
        </p:txBody>
      </p:sp>
      <p:sp>
        <p:nvSpPr>
          <p:cNvPr id="1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088985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6C6E2DA-C51A-4E5A-BC6F-C03DFAE86879}" type="slidenum">
              <a:rPr lang="fr-CA" smtClean="0"/>
              <a:pPr/>
              <a:t>‹N°›</a:t>
            </a:fld>
            <a:endParaRPr lang="fr-CA"/>
          </a:p>
        </p:txBody>
      </p:sp>
      <p:pic>
        <p:nvPicPr>
          <p:cNvPr id="19" name="Espace réservé du contenu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0103" y="6013654"/>
            <a:ext cx="1615239" cy="720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565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bg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bg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gestion.des.risques.cemtl@ssss.gouv.qc.ca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fcp.rtss.qc.ca/enrol/index.php?id=10651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cp.rtss.qc.ca/enrol/index.php?id=10652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tranetcemtl.cemtl.rtss.qc.ca/fileadmin/intranet/ciusss/Modernisation_CIUSSS/PPR/POL-035_V02_2023-04-25.pdf" TargetMode="External"/><Relationship Id="rId13" Type="http://schemas.openxmlformats.org/officeDocument/2006/relationships/hyperlink" Target="https://intranetcemtl.cemtl.rtss.qc.ca/fileadmin/intranet/ciusss/Modernisation_CIUSSS/PPR/PRO-049_V01_2023-04-25.pdf" TargetMode="External"/><Relationship Id="rId3" Type="http://schemas.openxmlformats.org/officeDocument/2006/relationships/hyperlink" Target="http://intranet.cemtl.rtss.qc.ca/fileadmin/intranet/qualite-performance/Agrement/Fiches_POR/Fiche_POR_DIVUL_INCID_SECU_USAG_2021_v2.pdf" TargetMode="External"/><Relationship Id="rId7" Type="http://schemas.openxmlformats.org/officeDocument/2006/relationships/hyperlink" Target="https://intranetcemtl.cemtl.rtss.qc.ca/fileadmin/intranet/ciusss/Modernisation_CIUSSS/PPR/PRO-015_V02_2023-01-31.pdf" TargetMode="External"/><Relationship Id="rId12" Type="http://schemas.openxmlformats.org/officeDocument/2006/relationships/hyperlink" Target="https://intranetcemtl.cemtl.rtss.qc.ca/fileadmin/intranet/ciusss/Modernisation_CIUSSS/PPR/POL-044_V01_2023-04-25.pdf" TargetMode="External"/><Relationship Id="rId2" Type="http://schemas.openxmlformats.org/officeDocument/2006/relationships/hyperlink" Target="http://intranetcemtl.cemtl.rtss.qc.ca/fileadmin/intranet/qualite-performance/Agrement/Fiches_POR/Fiche_POR_GEST_INCID_USAG_2021_v2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tranetcemtl.cemtl.rtss.qc.ca/fileadmin/intranet/ciusss/Modernisation_CIUSSS/PPR/POL-032_V02_2023-01-31.pdf" TargetMode="External"/><Relationship Id="rId11" Type="http://schemas.openxmlformats.org/officeDocument/2006/relationships/hyperlink" Target="https://intranetcemtl.cemtl.rtss.qc.ca/fileadmin/intranet/ciusss/Modernisation_CIUSSS/PPR/PRO-014_V03_2023-04-25.pdf" TargetMode="External"/><Relationship Id="rId5" Type="http://schemas.openxmlformats.org/officeDocument/2006/relationships/hyperlink" Target="http://intranetcemtl.cemtl.rtss.qc.ca/index.php?id=612" TargetMode="External"/><Relationship Id="rId10" Type="http://schemas.openxmlformats.org/officeDocument/2006/relationships/hyperlink" Target="https://intranetcemtl.cemtl.rtss.qc.ca/fileadmin/intranet/ciusss/Modernisation_CIUSSS/PPR/REG-010_V03_2023-06-13.pdf" TargetMode="External"/><Relationship Id="rId4" Type="http://schemas.openxmlformats.org/officeDocument/2006/relationships/hyperlink" Target="http://intranetcemtl.cemtl.rtss.qc.ca/fileadmin/intranet/qualite-performance/Agrement/Fiches_QR/QR_FaussesCroyances_2022_v2.pdf" TargetMode="External"/><Relationship Id="rId9" Type="http://schemas.openxmlformats.org/officeDocument/2006/relationships/hyperlink" Target="https://intranetcemtl.cemtl.rtss.qc.ca/fileadmin/intranet/ciusss/Modernisation_CIUSSS/PPR/PRO-019_V02_2023-04-25.pdf" TargetMode="External"/><Relationship Id="rId14" Type="http://schemas.openxmlformats.org/officeDocument/2006/relationships/hyperlink" Target="https://intranetcemtl.cemtl.rtss.qc.ca/fileadmin/intranet/ciusss/Modernisation_CIUSSS/PPR/PRO-107_V01_2023-04-25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5414A54-6DF8-4634-970E-15503459F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40910" y="2248567"/>
            <a:ext cx="7784142" cy="1909763"/>
          </a:xfrm>
        </p:spPr>
        <p:txBody>
          <a:bodyPr>
            <a:noAutofit/>
          </a:bodyPr>
          <a:lstStyle/>
          <a:p>
            <a:r>
              <a:rPr lang="fr-CA" sz="4200" b="1" dirty="0"/>
              <a:t>Démarche d’amélioration </a:t>
            </a:r>
            <a:br>
              <a:rPr lang="fr-CA" sz="4200" b="1" dirty="0"/>
            </a:br>
            <a:r>
              <a:rPr lang="fr-CA" sz="4200" b="1" dirty="0"/>
              <a:t>continue de la qualité</a:t>
            </a:r>
            <a:br>
              <a:rPr lang="fr-CA" sz="3600" dirty="0"/>
            </a:br>
            <a:r>
              <a:rPr lang="fr-FR" sz="4000" dirty="0">
                <a:latin typeface="Arial" panose="020B0604020202020204" pitchFamily="34" charset="0"/>
                <a:cs typeface="Arial" panose="020B0604020202020204" pitchFamily="34" charset="0"/>
              </a:rPr>
              <a:t>Déclaration et divulgation des incidents et accidents liés à la sécurité des usagers</a:t>
            </a:r>
            <a:endParaRPr lang="fr-CA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3B9776E-583D-468E-9E8D-20DA2BD7E4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40910" y="4480344"/>
            <a:ext cx="7427089" cy="1655762"/>
          </a:xfrm>
        </p:spPr>
        <p:txBody>
          <a:bodyPr>
            <a:normAutofit lnSpcReduction="10000"/>
          </a:bodyPr>
          <a:lstStyle/>
          <a:p>
            <a:r>
              <a:rPr lang="fr-CA" dirty="0"/>
              <a:t>Direction de la qualité, évaluation, performance et éthique (DQEPE)​</a:t>
            </a:r>
          </a:p>
          <a:p>
            <a:endParaRPr lang="fr-CA" dirty="0"/>
          </a:p>
          <a:p>
            <a:r>
              <a:rPr lang="fr-CA" dirty="0"/>
              <a:t>Le 23 octobre 2023</a:t>
            </a:r>
          </a:p>
        </p:txBody>
      </p:sp>
    </p:spTree>
    <p:extLst>
      <p:ext uri="{BB962C8B-B14F-4D97-AF65-F5344CB8AC3E}">
        <p14:creationId xmlns:p14="http://schemas.microsoft.com/office/powerpoint/2010/main" val="1422196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290D27DC-ADDE-4D89-93BB-98A3D5C16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22906" y="452924"/>
            <a:ext cx="8130894" cy="1325563"/>
          </a:xfrm>
        </p:spPr>
        <p:txBody>
          <a:bodyPr>
            <a:normAutofit/>
          </a:bodyPr>
          <a:lstStyle/>
          <a:p>
            <a:r>
              <a:rPr lang="fr-CA" dirty="0"/>
              <a:t>En cas de besoin</a:t>
            </a:r>
            <a:r>
              <a:rPr lang="fr-FR" sz="3100" dirty="0">
                <a:latin typeface="+mn-lt"/>
              </a:rPr>
              <a:t> </a:t>
            </a:r>
            <a:br>
              <a:rPr lang="fr-FR" sz="3100" dirty="0">
                <a:latin typeface="+mn-lt"/>
              </a:rPr>
            </a:br>
            <a:endParaRPr lang="fr-CA" dirty="0">
              <a:latin typeface="+mn-lt"/>
            </a:endParaRPr>
          </a:p>
        </p:txBody>
      </p:sp>
      <p:sp>
        <p:nvSpPr>
          <p:cNvPr id="8" name="Espace réservé du contenu 2">
            <a:extLst>
              <a:ext uri="{FF2B5EF4-FFF2-40B4-BE49-F238E27FC236}">
                <a16:creationId xmlns:a16="http://schemas.microsoft.com/office/drawing/2014/main" id="{7BBA48F3-1435-491E-B940-D4F5A7259801}"/>
              </a:ext>
            </a:extLst>
          </p:cNvPr>
          <p:cNvSpPr txBox="1">
            <a:spLocks/>
          </p:cNvSpPr>
          <p:nvPr/>
        </p:nvSpPr>
        <p:spPr>
          <a:xfrm>
            <a:off x="1058779" y="1839761"/>
            <a:ext cx="10295021" cy="391100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fr-FR" sz="1800" dirty="0">
              <a:solidFill>
                <a:srgbClr val="767171"/>
              </a:solidFill>
            </a:endParaRPr>
          </a:p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Service de gestion intégrée des risques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Direction de la qualité, de l'évaluation, de la performance et de l'éthique</a:t>
            </a:r>
          </a:p>
          <a:p>
            <a:pPr marL="0" indent="0">
              <a:buNone/>
            </a:pPr>
            <a:r>
              <a:rPr lang="fr-FR" sz="20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CIUSSS de l'Est-de-l'Île-de-Montréal</a:t>
            </a:r>
          </a:p>
          <a:p>
            <a:pPr marL="0" indent="0">
              <a:buNone/>
            </a:pPr>
            <a:r>
              <a:rPr lang="fr-FR" sz="2000" dirty="0">
                <a:hlinkClick r:id="rId2"/>
              </a:rPr>
              <a:t>gestion.des.risques.cemtl@ssss.gouv.qc.ca</a:t>
            </a:r>
            <a:r>
              <a:rPr lang="fr-FR" sz="2000" dirty="0"/>
              <a:t>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E8E94C2-08F3-4B38-9F01-9E7DCA3A01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7742" y="3287873"/>
            <a:ext cx="1580991" cy="158099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60AF07B-B669-412D-B223-052C9843E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4357" y="2901554"/>
            <a:ext cx="1388864" cy="138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951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8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0932E593-EA82-4A85-8071-D0A722E80BFE}"/>
              </a:ext>
            </a:extLst>
          </p:cNvPr>
          <p:cNvSpPr>
            <a:spLocks/>
          </p:cNvSpPr>
          <p:nvPr/>
        </p:nvSpPr>
        <p:spPr bwMode="auto">
          <a:xfrm flipH="1">
            <a:off x="2368971" y="2349953"/>
            <a:ext cx="2661360" cy="2529125"/>
          </a:xfrm>
          <a:custGeom>
            <a:avLst/>
            <a:gdLst>
              <a:gd name="T0" fmla="*/ 1370 w 1465"/>
              <a:gd name="T1" fmla="*/ 785 h 1393"/>
              <a:gd name="T2" fmla="*/ 1360 w 1465"/>
              <a:gd name="T3" fmla="*/ 788 h 1393"/>
              <a:gd name="T4" fmla="*/ 1343 w 1465"/>
              <a:gd name="T5" fmla="*/ 635 h 1393"/>
              <a:gd name="T6" fmla="*/ 1141 w 1465"/>
              <a:gd name="T7" fmla="*/ 181 h 1393"/>
              <a:gd name="T8" fmla="*/ 1134 w 1465"/>
              <a:gd name="T9" fmla="*/ 175 h 1393"/>
              <a:gd name="T10" fmla="*/ 1160 w 1465"/>
              <a:gd name="T11" fmla="*/ 139 h 1393"/>
              <a:gd name="T12" fmla="*/ 1179 w 1465"/>
              <a:gd name="T13" fmla="*/ 22 h 1393"/>
              <a:gd name="T14" fmla="*/ 1072 w 1465"/>
              <a:gd name="T15" fmla="*/ 75 h 1393"/>
              <a:gd name="T16" fmla="*/ 1073 w 1465"/>
              <a:gd name="T17" fmla="*/ 86 h 1393"/>
              <a:gd name="T18" fmla="*/ 733 w 1465"/>
              <a:gd name="T19" fmla="*/ 25 h 1393"/>
              <a:gd name="T20" fmla="*/ 393 w 1465"/>
              <a:gd name="T21" fmla="*/ 86 h 1393"/>
              <a:gd name="T22" fmla="*/ 394 w 1465"/>
              <a:gd name="T23" fmla="*/ 75 h 1393"/>
              <a:gd name="T24" fmla="*/ 287 w 1465"/>
              <a:gd name="T25" fmla="*/ 22 h 1393"/>
              <a:gd name="T26" fmla="*/ 305 w 1465"/>
              <a:gd name="T27" fmla="*/ 139 h 1393"/>
              <a:gd name="T28" fmla="*/ 316 w 1465"/>
              <a:gd name="T29" fmla="*/ 142 h 1393"/>
              <a:gd name="T30" fmla="*/ 326 w 1465"/>
              <a:gd name="T31" fmla="*/ 181 h 1393"/>
              <a:gd name="T32" fmla="*/ 325 w 1465"/>
              <a:gd name="T33" fmla="*/ 181 h 1393"/>
              <a:gd name="T34" fmla="*/ 139 w 1465"/>
              <a:gd name="T35" fmla="*/ 772 h 1393"/>
              <a:gd name="T36" fmla="*/ 96 w 1465"/>
              <a:gd name="T37" fmla="*/ 785 h 1393"/>
              <a:gd name="T38" fmla="*/ 55 w 1465"/>
              <a:gd name="T39" fmla="*/ 785 h 1393"/>
              <a:gd name="T40" fmla="*/ 96 w 1465"/>
              <a:gd name="T41" fmla="*/ 912 h 1393"/>
              <a:gd name="T42" fmla="*/ 130 w 1465"/>
              <a:gd name="T43" fmla="*/ 888 h 1393"/>
              <a:gd name="T44" fmla="*/ 171 w 1465"/>
              <a:gd name="T45" fmla="*/ 873 h 1393"/>
              <a:gd name="T46" fmla="*/ 669 w 1465"/>
              <a:gd name="T47" fmla="*/ 1242 h 1393"/>
              <a:gd name="T48" fmla="*/ 679 w 1465"/>
              <a:gd name="T49" fmla="*/ 1242 h 1393"/>
              <a:gd name="T50" fmla="*/ 678 w 1465"/>
              <a:gd name="T51" fmla="*/ 1287 h 1393"/>
              <a:gd name="T52" fmla="*/ 666 w 1465"/>
              <a:gd name="T53" fmla="*/ 1326 h 1393"/>
              <a:gd name="T54" fmla="*/ 800 w 1465"/>
              <a:gd name="T55" fmla="*/ 1326 h 1393"/>
              <a:gd name="T56" fmla="*/ 788 w 1465"/>
              <a:gd name="T57" fmla="*/ 1287 h 1393"/>
              <a:gd name="T58" fmla="*/ 787 w 1465"/>
              <a:gd name="T59" fmla="*/ 1242 h 1393"/>
              <a:gd name="T60" fmla="*/ 796 w 1465"/>
              <a:gd name="T61" fmla="*/ 1242 h 1393"/>
              <a:gd name="T62" fmla="*/ 1295 w 1465"/>
              <a:gd name="T63" fmla="*/ 873 h 1393"/>
              <a:gd name="T64" fmla="*/ 1336 w 1465"/>
              <a:gd name="T65" fmla="*/ 888 h 1393"/>
              <a:gd name="T66" fmla="*/ 1454 w 1465"/>
              <a:gd name="T67" fmla="*/ 869 h 13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465" h="1393">
                <a:moveTo>
                  <a:pt x="1411" y="785"/>
                </a:moveTo>
                <a:cubicBezTo>
                  <a:pt x="1397" y="780"/>
                  <a:pt x="1383" y="780"/>
                  <a:pt x="1370" y="785"/>
                </a:cubicBezTo>
                <a:cubicBezTo>
                  <a:pt x="1370" y="785"/>
                  <a:pt x="1370" y="785"/>
                  <a:pt x="1370" y="785"/>
                </a:cubicBezTo>
                <a:cubicBezTo>
                  <a:pt x="1367" y="786"/>
                  <a:pt x="1363" y="787"/>
                  <a:pt x="1360" y="788"/>
                </a:cubicBezTo>
                <a:cubicBezTo>
                  <a:pt x="1334" y="798"/>
                  <a:pt x="1326" y="787"/>
                  <a:pt x="1327" y="772"/>
                </a:cubicBezTo>
                <a:cubicBezTo>
                  <a:pt x="1338" y="728"/>
                  <a:pt x="1343" y="682"/>
                  <a:pt x="1343" y="635"/>
                </a:cubicBezTo>
                <a:cubicBezTo>
                  <a:pt x="1343" y="455"/>
                  <a:pt x="1265" y="293"/>
                  <a:pt x="1140" y="181"/>
                </a:cubicBezTo>
                <a:cubicBezTo>
                  <a:pt x="1141" y="181"/>
                  <a:pt x="1141" y="181"/>
                  <a:pt x="1141" y="181"/>
                </a:cubicBezTo>
                <a:cubicBezTo>
                  <a:pt x="1141" y="181"/>
                  <a:pt x="1140" y="181"/>
                  <a:pt x="1140" y="181"/>
                </a:cubicBezTo>
                <a:cubicBezTo>
                  <a:pt x="1138" y="179"/>
                  <a:pt x="1136" y="177"/>
                  <a:pt x="1134" y="175"/>
                </a:cubicBezTo>
                <a:cubicBezTo>
                  <a:pt x="1123" y="164"/>
                  <a:pt x="1123" y="150"/>
                  <a:pt x="1150" y="142"/>
                </a:cubicBezTo>
                <a:cubicBezTo>
                  <a:pt x="1154" y="141"/>
                  <a:pt x="1157" y="141"/>
                  <a:pt x="1160" y="139"/>
                </a:cubicBezTo>
                <a:cubicBezTo>
                  <a:pt x="1173" y="135"/>
                  <a:pt x="1185" y="127"/>
                  <a:pt x="1193" y="115"/>
                </a:cubicBezTo>
                <a:cubicBezTo>
                  <a:pt x="1215" y="85"/>
                  <a:pt x="1209" y="43"/>
                  <a:pt x="1179" y="22"/>
                </a:cubicBezTo>
                <a:cubicBezTo>
                  <a:pt x="1149" y="0"/>
                  <a:pt x="1107" y="6"/>
                  <a:pt x="1085" y="36"/>
                </a:cubicBezTo>
                <a:cubicBezTo>
                  <a:pt x="1076" y="48"/>
                  <a:pt x="1072" y="62"/>
                  <a:pt x="1072" y="75"/>
                </a:cubicBezTo>
                <a:cubicBezTo>
                  <a:pt x="1072" y="75"/>
                  <a:pt x="1072" y="75"/>
                  <a:pt x="1072" y="75"/>
                </a:cubicBezTo>
                <a:cubicBezTo>
                  <a:pt x="1072" y="79"/>
                  <a:pt x="1072" y="82"/>
                  <a:pt x="1073" y="86"/>
                </a:cubicBezTo>
                <a:cubicBezTo>
                  <a:pt x="1073" y="114"/>
                  <a:pt x="1061" y="118"/>
                  <a:pt x="1047" y="112"/>
                </a:cubicBezTo>
                <a:cubicBezTo>
                  <a:pt x="955" y="57"/>
                  <a:pt x="848" y="25"/>
                  <a:pt x="733" y="25"/>
                </a:cubicBezTo>
                <a:cubicBezTo>
                  <a:pt x="618" y="25"/>
                  <a:pt x="511" y="57"/>
                  <a:pt x="419" y="112"/>
                </a:cubicBezTo>
                <a:cubicBezTo>
                  <a:pt x="405" y="118"/>
                  <a:pt x="392" y="114"/>
                  <a:pt x="393" y="86"/>
                </a:cubicBezTo>
                <a:cubicBezTo>
                  <a:pt x="394" y="82"/>
                  <a:pt x="394" y="79"/>
                  <a:pt x="394" y="75"/>
                </a:cubicBezTo>
                <a:cubicBezTo>
                  <a:pt x="394" y="75"/>
                  <a:pt x="394" y="75"/>
                  <a:pt x="394" y="75"/>
                </a:cubicBezTo>
                <a:cubicBezTo>
                  <a:pt x="394" y="62"/>
                  <a:pt x="390" y="48"/>
                  <a:pt x="381" y="36"/>
                </a:cubicBezTo>
                <a:cubicBezTo>
                  <a:pt x="359" y="6"/>
                  <a:pt x="317" y="0"/>
                  <a:pt x="287" y="22"/>
                </a:cubicBezTo>
                <a:cubicBezTo>
                  <a:pt x="257" y="43"/>
                  <a:pt x="251" y="85"/>
                  <a:pt x="272" y="115"/>
                </a:cubicBezTo>
                <a:cubicBezTo>
                  <a:pt x="281" y="127"/>
                  <a:pt x="293" y="135"/>
                  <a:pt x="305" y="139"/>
                </a:cubicBezTo>
                <a:cubicBezTo>
                  <a:pt x="305" y="139"/>
                  <a:pt x="305" y="139"/>
                  <a:pt x="305" y="139"/>
                </a:cubicBezTo>
                <a:cubicBezTo>
                  <a:pt x="309" y="141"/>
                  <a:pt x="312" y="141"/>
                  <a:pt x="316" y="142"/>
                </a:cubicBezTo>
                <a:cubicBezTo>
                  <a:pt x="343" y="150"/>
                  <a:pt x="343" y="164"/>
                  <a:pt x="332" y="175"/>
                </a:cubicBezTo>
                <a:cubicBezTo>
                  <a:pt x="330" y="177"/>
                  <a:pt x="328" y="179"/>
                  <a:pt x="326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325" y="181"/>
                  <a:pt x="325" y="181"/>
                  <a:pt x="325" y="181"/>
                </a:cubicBezTo>
                <a:cubicBezTo>
                  <a:pt x="201" y="293"/>
                  <a:pt x="123" y="455"/>
                  <a:pt x="123" y="635"/>
                </a:cubicBezTo>
                <a:cubicBezTo>
                  <a:pt x="123" y="682"/>
                  <a:pt x="128" y="728"/>
                  <a:pt x="139" y="772"/>
                </a:cubicBezTo>
                <a:cubicBezTo>
                  <a:pt x="140" y="787"/>
                  <a:pt x="132" y="798"/>
                  <a:pt x="106" y="788"/>
                </a:cubicBezTo>
                <a:cubicBezTo>
                  <a:pt x="102" y="787"/>
                  <a:pt x="99" y="786"/>
                  <a:pt x="96" y="785"/>
                </a:cubicBezTo>
                <a:cubicBezTo>
                  <a:pt x="96" y="785"/>
                  <a:pt x="96" y="785"/>
                  <a:pt x="96" y="785"/>
                </a:cubicBezTo>
                <a:cubicBezTo>
                  <a:pt x="83" y="780"/>
                  <a:pt x="69" y="780"/>
                  <a:pt x="55" y="785"/>
                </a:cubicBezTo>
                <a:cubicBezTo>
                  <a:pt x="20" y="796"/>
                  <a:pt x="0" y="834"/>
                  <a:pt x="12" y="869"/>
                </a:cubicBezTo>
                <a:cubicBezTo>
                  <a:pt x="23" y="904"/>
                  <a:pt x="61" y="924"/>
                  <a:pt x="96" y="912"/>
                </a:cubicBezTo>
                <a:cubicBezTo>
                  <a:pt x="110" y="908"/>
                  <a:pt x="122" y="899"/>
                  <a:pt x="130" y="888"/>
                </a:cubicBezTo>
                <a:cubicBezTo>
                  <a:pt x="130" y="888"/>
                  <a:pt x="130" y="888"/>
                  <a:pt x="130" y="888"/>
                </a:cubicBezTo>
                <a:cubicBezTo>
                  <a:pt x="132" y="886"/>
                  <a:pt x="134" y="883"/>
                  <a:pt x="135" y="879"/>
                </a:cubicBezTo>
                <a:cubicBezTo>
                  <a:pt x="151" y="857"/>
                  <a:pt x="164" y="860"/>
                  <a:pt x="171" y="873"/>
                </a:cubicBezTo>
                <a:cubicBezTo>
                  <a:pt x="256" y="1073"/>
                  <a:pt x="445" y="1218"/>
                  <a:pt x="669" y="1242"/>
                </a:cubicBezTo>
                <a:cubicBezTo>
                  <a:pt x="669" y="1242"/>
                  <a:pt x="669" y="1242"/>
                  <a:pt x="669" y="1242"/>
                </a:cubicBezTo>
                <a:cubicBezTo>
                  <a:pt x="669" y="1242"/>
                  <a:pt x="669" y="1242"/>
                  <a:pt x="670" y="1242"/>
                </a:cubicBezTo>
                <a:cubicBezTo>
                  <a:pt x="673" y="1242"/>
                  <a:pt x="676" y="1242"/>
                  <a:pt x="679" y="1242"/>
                </a:cubicBezTo>
                <a:cubicBezTo>
                  <a:pt x="694" y="1245"/>
                  <a:pt x="702" y="1256"/>
                  <a:pt x="685" y="1279"/>
                </a:cubicBezTo>
                <a:cubicBezTo>
                  <a:pt x="683" y="1282"/>
                  <a:pt x="680" y="1284"/>
                  <a:pt x="678" y="1287"/>
                </a:cubicBezTo>
                <a:cubicBezTo>
                  <a:pt x="678" y="1287"/>
                  <a:pt x="678" y="1287"/>
                  <a:pt x="678" y="1287"/>
                </a:cubicBezTo>
                <a:cubicBezTo>
                  <a:pt x="671" y="1298"/>
                  <a:pt x="666" y="1312"/>
                  <a:pt x="666" y="1326"/>
                </a:cubicBezTo>
                <a:cubicBezTo>
                  <a:pt x="666" y="1363"/>
                  <a:pt x="696" y="1393"/>
                  <a:pt x="733" y="1393"/>
                </a:cubicBezTo>
                <a:cubicBezTo>
                  <a:pt x="770" y="1393"/>
                  <a:pt x="800" y="1363"/>
                  <a:pt x="800" y="1326"/>
                </a:cubicBezTo>
                <a:cubicBezTo>
                  <a:pt x="800" y="1312"/>
                  <a:pt x="795" y="1298"/>
                  <a:pt x="788" y="1287"/>
                </a:cubicBezTo>
                <a:cubicBezTo>
                  <a:pt x="788" y="1287"/>
                  <a:pt x="788" y="1287"/>
                  <a:pt x="788" y="1287"/>
                </a:cubicBezTo>
                <a:cubicBezTo>
                  <a:pt x="785" y="1284"/>
                  <a:pt x="783" y="1282"/>
                  <a:pt x="781" y="1279"/>
                </a:cubicBezTo>
                <a:cubicBezTo>
                  <a:pt x="764" y="1256"/>
                  <a:pt x="772" y="1245"/>
                  <a:pt x="787" y="1242"/>
                </a:cubicBezTo>
                <a:cubicBezTo>
                  <a:pt x="790" y="1242"/>
                  <a:pt x="793" y="1242"/>
                  <a:pt x="796" y="1242"/>
                </a:cubicBezTo>
                <a:cubicBezTo>
                  <a:pt x="796" y="1242"/>
                  <a:pt x="796" y="1242"/>
                  <a:pt x="796" y="1242"/>
                </a:cubicBezTo>
                <a:cubicBezTo>
                  <a:pt x="796" y="1242"/>
                  <a:pt x="796" y="1242"/>
                  <a:pt x="796" y="1242"/>
                </a:cubicBezTo>
                <a:cubicBezTo>
                  <a:pt x="1021" y="1218"/>
                  <a:pt x="1210" y="1073"/>
                  <a:pt x="1295" y="873"/>
                </a:cubicBezTo>
                <a:cubicBezTo>
                  <a:pt x="1302" y="860"/>
                  <a:pt x="1315" y="857"/>
                  <a:pt x="1331" y="879"/>
                </a:cubicBezTo>
                <a:cubicBezTo>
                  <a:pt x="1332" y="883"/>
                  <a:pt x="1334" y="886"/>
                  <a:pt x="1336" y="888"/>
                </a:cubicBezTo>
                <a:cubicBezTo>
                  <a:pt x="1344" y="899"/>
                  <a:pt x="1356" y="908"/>
                  <a:pt x="1369" y="912"/>
                </a:cubicBezTo>
                <a:cubicBezTo>
                  <a:pt x="1405" y="924"/>
                  <a:pt x="1443" y="904"/>
                  <a:pt x="1454" y="869"/>
                </a:cubicBezTo>
                <a:cubicBezTo>
                  <a:pt x="1465" y="834"/>
                  <a:pt x="1446" y="796"/>
                  <a:pt x="1411" y="78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61BBCE-55FA-4F44-8422-E7F390944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dirty="0"/>
              <a:t>Gestion des </a:t>
            </a:r>
            <a:r>
              <a:rPr lang="en-ID" dirty="0" err="1"/>
              <a:t>événements</a:t>
            </a:r>
            <a:endParaRPr lang="en-ID" dirty="0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37D7881B-57EE-4A42-B3A3-10E0498310D9}"/>
              </a:ext>
            </a:extLst>
          </p:cNvPr>
          <p:cNvSpPr>
            <a:spLocks/>
          </p:cNvSpPr>
          <p:nvPr/>
        </p:nvSpPr>
        <p:spPr bwMode="auto">
          <a:xfrm flipH="1">
            <a:off x="3424625" y="1615440"/>
            <a:ext cx="2067971" cy="1706826"/>
          </a:xfrm>
          <a:custGeom>
            <a:avLst/>
            <a:gdLst>
              <a:gd name="T0" fmla="*/ 244 w 1139"/>
              <a:gd name="T1" fmla="*/ 845 h 940"/>
              <a:gd name="T2" fmla="*/ 240 w 1139"/>
              <a:gd name="T3" fmla="*/ 835 h 940"/>
              <a:gd name="T4" fmla="*/ 266 w 1139"/>
              <a:gd name="T5" fmla="*/ 805 h 940"/>
              <a:gd name="T6" fmla="*/ 397 w 1139"/>
              <a:gd name="T7" fmla="*/ 847 h 940"/>
              <a:gd name="T8" fmla="*/ 572 w 1139"/>
              <a:gd name="T9" fmla="*/ 576 h 940"/>
              <a:gd name="T10" fmla="*/ 576 w 1139"/>
              <a:gd name="T11" fmla="*/ 580 h 940"/>
              <a:gd name="T12" fmla="*/ 574 w 1139"/>
              <a:gd name="T13" fmla="*/ 578 h 940"/>
              <a:gd name="T14" fmla="*/ 573 w 1139"/>
              <a:gd name="T15" fmla="*/ 576 h 940"/>
              <a:gd name="T16" fmla="*/ 573 w 1139"/>
              <a:gd name="T17" fmla="*/ 576 h 940"/>
              <a:gd name="T18" fmla="*/ 578 w 1139"/>
              <a:gd name="T19" fmla="*/ 571 h 940"/>
              <a:gd name="T20" fmla="*/ 582 w 1139"/>
              <a:gd name="T21" fmla="*/ 565 h 940"/>
              <a:gd name="T22" fmla="*/ 568 w 1139"/>
              <a:gd name="T23" fmla="*/ 558 h 940"/>
              <a:gd name="T24" fmla="*/ 558 w 1139"/>
              <a:gd name="T25" fmla="*/ 555 h 940"/>
              <a:gd name="T26" fmla="*/ 557 w 1139"/>
              <a:gd name="T27" fmla="*/ 555 h 940"/>
              <a:gd name="T28" fmla="*/ 518 w 1139"/>
              <a:gd name="T29" fmla="*/ 526 h 940"/>
              <a:gd name="T30" fmla="*/ 535 w 1139"/>
              <a:gd name="T31" fmla="*/ 416 h 940"/>
              <a:gd name="T32" fmla="*/ 582 w 1139"/>
              <a:gd name="T33" fmla="*/ 401 h 940"/>
              <a:gd name="T34" fmla="*/ 646 w 1139"/>
              <a:gd name="T35" fmla="*/ 433 h 940"/>
              <a:gd name="T36" fmla="*/ 661 w 1139"/>
              <a:gd name="T37" fmla="*/ 475 h 940"/>
              <a:gd name="T38" fmla="*/ 661 w 1139"/>
              <a:gd name="T39" fmla="*/ 475 h 940"/>
              <a:gd name="T40" fmla="*/ 661 w 1139"/>
              <a:gd name="T41" fmla="*/ 479 h 940"/>
              <a:gd name="T42" fmla="*/ 660 w 1139"/>
              <a:gd name="T43" fmla="*/ 491 h 940"/>
              <a:gd name="T44" fmla="*/ 663 w 1139"/>
              <a:gd name="T45" fmla="*/ 506 h 940"/>
              <a:gd name="T46" fmla="*/ 664 w 1139"/>
              <a:gd name="T47" fmla="*/ 506 h 940"/>
              <a:gd name="T48" fmla="*/ 669 w 1139"/>
              <a:gd name="T49" fmla="*/ 505 h 940"/>
              <a:gd name="T50" fmla="*/ 988 w 1139"/>
              <a:gd name="T51" fmla="*/ 417 h 940"/>
              <a:gd name="T52" fmla="*/ 988 w 1139"/>
              <a:gd name="T53" fmla="*/ 280 h 940"/>
              <a:gd name="T54" fmla="*/ 1025 w 1139"/>
              <a:gd name="T55" fmla="*/ 265 h 940"/>
              <a:gd name="T56" fmla="*/ 1033 w 1139"/>
              <a:gd name="T57" fmla="*/ 271 h 940"/>
              <a:gd name="T58" fmla="*/ 1033 w 1139"/>
              <a:gd name="T59" fmla="*/ 271 h 940"/>
              <a:gd name="T60" fmla="*/ 1072 w 1139"/>
              <a:gd name="T61" fmla="*/ 284 h 940"/>
              <a:gd name="T62" fmla="*/ 1139 w 1139"/>
              <a:gd name="T63" fmla="*/ 217 h 940"/>
              <a:gd name="T64" fmla="*/ 1072 w 1139"/>
              <a:gd name="T65" fmla="*/ 150 h 940"/>
              <a:gd name="T66" fmla="*/ 1033 w 1139"/>
              <a:gd name="T67" fmla="*/ 162 h 940"/>
              <a:gd name="T68" fmla="*/ 1033 w 1139"/>
              <a:gd name="T69" fmla="*/ 162 h 940"/>
              <a:gd name="T70" fmla="*/ 1025 w 1139"/>
              <a:gd name="T71" fmla="*/ 169 h 940"/>
              <a:gd name="T72" fmla="*/ 988 w 1139"/>
              <a:gd name="T73" fmla="*/ 153 h 940"/>
              <a:gd name="T74" fmla="*/ 988 w 1139"/>
              <a:gd name="T75" fmla="*/ 0 h 940"/>
              <a:gd name="T76" fmla="*/ 0 w 1139"/>
              <a:gd name="T77" fmla="*/ 718 h 940"/>
              <a:gd name="T78" fmla="*/ 146 w 1139"/>
              <a:gd name="T79" fmla="*/ 765 h 940"/>
              <a:gd name="T80" fmla="*/ 149 w 1139"/>
              <a:gd name="T81" fmla="*/ 806 h 940"/>
              <a:gd name="T82" fmla="*/ 140 w 1139"/>
              <a:gd name="T83" fmla="*/ 811 h 940"/>
              <a:gd name="T84" fmla="*/ 140 w 1139"/>
              <a:gd name="T85" fmla="*/ 811 h 940"/>
              <a:gd name="T86" fmla="*/ 116 w 1139"/>
              <a:gd name="T87" fmla="*/ 844 h 940"/>
              <a:gd name="T88" fmla="*/ 159 w 1139"/>
              <a:gd name="T89" fmla="*/ 929 h 940"/>
              <a:gd name="T90" fmla="*/ 244 w 1139"/>
              <a:gd name="T91" fmla="*/ 886 h 940"/>
              <a:gd name="T92" fmla="*/ 244 w 1139"/>
              <a:gd name="T93" fmla="*/ 845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139" h="940">
                <a:moveTo>
                  <a:pt x="244" y="845"/>
                </a:moveTo>
                <a:cubicBezTo>
                  <a:pt x="243" y="842"/>
                  <a:pt x="242" y="838"/>
                  <a:pt x="240" y="835"/>
                </a:cubicBezTo>
                <a:cubicBezTo>
                  <a:pt x="229" y="804"/>
                  <a:pt x="247" y="798"/>
                  <a:pt x="266" y="805"/>
                </a:cubicBezTo>
                <a:cubicBezTo>
                  <a:pt x="397" y="847"/>
                  <a:pt x="397" y="847"/>
                  <a:pt x="397" y="847"/>
                </a:cubicBezTo>
                <a:cubicBezTo>
                  <a:pt x="430" y="744"/>
                  <a:pt x="490" y="650"/>
                  <a:pt x="572" y="576"/>
                </a:cubicBezTo>
                <a:cubicBezTo>
                  <a:pt x="576" y="580"/>
                  <a:pt x="576" y="580"/>
                  <a:pt x="576" y="580"/>
                </a:cubicBezTo>
                <a:cubicBezTo>
                  <a:pt x="574" y="578"/>
                  <a:pt x="574" y="578"/>
                  <a:pt x="574" y="578"/>
                </a:cubicBezTo>
                <a:cubicBezTo>
                  <a:pt x="573" y="576"/>
                  <a:pt x="573" y="576"/>
                  <a:pt x="573" y="576"/>
                </a:cubicBezTo>
                <a:cubicBezTo>
                  <a:pt x="573" y="576"/>
                  <a:pt x="573" y="576"/>
                  <a:pt x="573" y="576"/>
                </a:cubicBezTo>
                <a:cubicBezTo>
                  <a:pt x="575" y="574"/>
                  <a:pt x="577" y="572"/>
                  <a:pt x="578" y="571"/>
                </a:cubicBezTo>
                <a:cubicBezTo>
                  <a:pt x="581" y="568"/>
                  <a:pt x="582" y="566"/>
                  <a:pt x="582" y="565"/>
                </a:cubicBezTo>
                <a:cubicBezTo>
                  <a:pt x="581" y="564"/>
                  <a:pt x="578" y="561"/>
                  <a:pt x="568" y="558"/>
                </a:cubicBezTo>
                <a:cubicBezTo>
                  <a:pt x="564" y="557"/>
                  <a:pt x="561" y="556"/>
                  <a:pt x="558" y="555"/>
                </a:cubicBezTo>
                <a:cubicBezTo>
                  <a:pt x="557" y="555"/>
                  <a:pt x="557" y="555"/>
                  <a:pt x="557" y="555"/>
                </a:cubicBezTo>
                <a:cubicBezTo>
                  <a:pt x="541" y="550"/>
                  <a:pt x="527" y="540"/>
                  <a:pt x="518" y="526"/>
                </a:cubicBezTo>
                <a:cubicBezTo>
                  <a:pt x="492" y="491"/>
                  <a:pt x="500" y="441"/>
                  <a:pt x="535" y="416"/>
                </a:cubicBezTo>
                <a:cubicBezTo>
                  <a:pt x="549" y="406"/>
                  <a:pt x="565" y="401"/>
                  <a:pt x="582" y="401"/>
                </a:cubicBezTo>
                <a:cubicBezTo>
                  <a:pt x="607" y="401"/>
                  <a:pt x="631" y="413"/>
                  <a:pt x="646" y="433"/>
                </a:cubicBezTo>
                <a:cubicBezTo>
                  <a:pt x="655" y="446"/>
                  <a:pt x="660" y="460"/>
                  <a:pt x="661" y="475"/>
                </a:cubicBezTo>
                <a:cubicBezTo>
                  <a:pt x="661" y="475"/>
                  <a:pt x="661" y="475"/>
                  <a:pt x="661" y="475"/>
                </a:cubicBezTo>
                <a:cubicBezTo>
                  <a:pt x="661" y="479"/>
                  <a:pt x="661" y="479"/>
                  <a:pt x="661" y="479"/>
                </a:cubicBezTo>
                <a:cubicBezTo>
                  <a:pt x="661" y="483"/>
                  <a:pt x="661" y="487"/>
                  <a:pt x="660" y="491"/>
                </a:cubicBezTo>
                <a:cubicBezTo>
                  <a:pt x="660" y="503"/>
                  <a:pt x="663" y="506"/>
                  <a:pt x="663" y="506"/>
                </a:cubicBezTo>
                <a:cubicBezTo>
                  <a:pt x="663" y="506"/>
                  <a:pt x="663" y="506"/>
                  <a:pt x="664" y="506"/>
                </a:cubicBezTo>
                <a:cubicBezTo>
                  <a:pt x="665" y="506"/>
                  <a:pt x="666" y="506"/>
                  <a:pt x="669" y="505"/>
                </a:cubicBezTo>
                <a:cubicBezTo>
                  <a:pt x="765" y="447"/>
                  <a:pt x="875" y="417"/>
                  <a:pt x="988" y="417"/>
                </a:cubicBezTo>
                <a:cubicBezTo>
                  <a:pt x="988" y="280"/>
                  <a:pt x="988" y="280"/>
                  <a:pt x="988" y="280"/>
                </a:cubicBezTo>
                <a:cubicBezTo>
                  <a:pt x="988" y="260"/>
                  <a:pt x="999" y="244"/>
                  <a:pt x="1025" y="265"/>
                </a:cubicBezTo>
                <a:cubicBezTo>
                  <a:pt x="1028" y="267"/>
                  <a:pt x="1031" y="269"/>
                  <a:pt x="1033" y="271"/>
                </a:cubicBezTo>
                <a:cubicBezTo>
                  <a:pt x="1033" y="271"/>
                  <a:pt x="1033" y="271"/>
                  <a:pt x="1033" y="271"/>
                </a:cubicBezTo>
                <a:cubicBezTo>
                  <a:pt x="1044" y="279"/>
                  <a:pt x="1058" y="284"/>
                  <a:pt x="1072" y="284"/>
                </a:cubicBezTo>
                <a:cubicBezTo>
                  <a:pt x="1109" y="284"/>
                  <a:pt x="1139" y="254"/>
                  <a:pt x="1139" y="217"/>
                </a:cubicBezTo>
                <a:cubicBezTo>
                  <a:pt x="1139" y="180"/>
                  <a:pt x="1109" y="150"/>
                  <a:pt x="1072" y="150"/>
                </a:cubicBezTo>
                <a:cubicBezTo>
                  <a:pt x="1058" y="150"/>
                  <a:pt x="1044" y="154"/>
                  <a:pt x="1033" y="162"/>
                </a:cubicBezTo>
                <a:cubicBezTo>
                  <a:pt x="1033" y="162"/>
                  <a:pt x="1033" y="162"/>
                  <a:pt x="1033" y="162"/>
                </a:cubicBezTo>
                <a:cubicBezTo>
                  <a:pt x="1031" y="164"/>
                  <a:pt x="1028" y="167"/>
                  <a:pt x="1025" y="169"/>
                </a:cubicBezTo>
                <a:cubicBezTo>
                  <a:pt x="999" y="189"/>
                  <a:pt x="988" y="174"/>
                  <a:pt x="988" y="153"/>
                </a:cubicBezTo>
                <a:cubicBezTo>
                  <a:pt x="988" y="0"/>
                  <a:pt x="988" y="0"/>
                  <a:pt x="988" y="0"/>
                </a:cubicBezTo>
                <a:cubicBezTo>
                  <a:pt x="526" y="0"/>
                  <a:pt x="135" y="301"/>
                  <a:pt x="0" y="718"/>
                </a:cubicBezTo>
                <a:cubicBezTo>
                  <a:pt x="146" y="765"/>
                  <a:pt x="146" y="765"/>
                  <a:pt x="146" y="765"/>
                </a:cubicBezTo>
                <a:cubicBezTo>
                  <a:pt x="165" y="772"/>
                  <a:pt x="177" y="787"/>
                  <a:pt x="149" y="806"/>
                </a:cubicBezTo>
                <a:cubicBezTo>
                  <a:pt x="146" y="807"/>
                  <a:pt x="143" y="809"/>
                  <a:pt x="140" y="811"/>
                </a:cubicBezTo>
                <a:cubicBezTo>
                  <a:pt x="140" y="811"/>
                  <a:pt x="140" y="811"/>
                  <a:pt x="140" y="811"/>
                </a:cubicBezTo>
                <a:cubicBezTo>
                  <a:pt x="129" y="819"/>
                  <a:pt x="121" y="831"/>
                  <a:pt x="116" y="844"/>
                </a:cubicBezTo>
                <a:cubicBezTo>
                  <a:pt x="105" y="880"/>
                  <a:pt x="124" y="918"/>
                  <a:pt x="159" y="929"/>
                </a:cubicBezTo>
                <a:cubicBezTo>
                  <a:pt x="195" y="940"/>
                  <a:pt x="232" y="921"/>
                  <a:pt x="244" y="886"/>
                </a:cubicBezTo>
                <a:cubicBezTo>
                  <a:pt x="248" y="872"/>
                  <a:pt x="248" y="858"/>
                  <a:pt x="244" y="8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3937BE26-9191-4FE4-A38B-6A3613ACAE16}"/>
              </a:ext>
            </a:extLst>
          </p:cNvPr>
          <p:cNvSpPr>
            <a:spLocks/>
          </p:cNvSpPr>
          <p:nvPr/>
        </p:nvSpPr>
        <p:spPr bwMode="auto">
          <a:xfrm flipH="1">
            <a:off x="1904483" y="1615440"/>
            <a:ext cx="1772388" cy="1706826"/>
          </a:xfrm>
          <a:custGeom>
            <a:avLst/>
            <a:gdLst>
              <a:gd name="T0" fmla="*/ 836 w 976"/>
              <a:gd name="T1" fmla="*/ 811 h 940"/>
              <a:gd name="T2" fmla="*/ 836 w 976"/>
              <a:gd name="T3" fmla="*/ 811 h 940"/>
              <a:gd name="T4" fmla="*/ 827 w 976"/>
              <a:gd name="T5" fmla="*/ 806 h 940"/>
              <a:gd name="T6" fmla="*/ 830 w 976"/>
              <a:gd name="T7" fmla="*/ 765 h 940"/>
              <a:gd name="T8" fmla="*/ 976 w 976"/>
              <a:gd name="T9" fmla="*/ 718 h 940"/>
              <a:gd name="T10" fmla="*/ 0 w 976"/>
              <a:gd name="T11" fmla="*/ 0 h 940"/>
              <a:gd name="T12" fmla="*/ 0 w 976"/>
              <a:gd name="T13" fmla="*/ 153 h 940"/>
              <a:gd name="T14" fmla="*/ 2 w 976"/>
              <a:gd name="T15" fmla="*/ 165 h 940"/>
              <a:gd name="T16" fmla="*/ 4 w 976"/>
              <a:gd name="T17" fmla="*/ 167 h 940"/>
              <a:gd name="T18" fmla="*/ 18 w 976"/>
              <a:gd name="T19" fmla="*/ 160 h 940"/>
              <a:gd name="T20" fmla="*/ 26 w 976"/>
              <a:gd name="T21" fmla="*/ 153 h 940"/>
              <a:gd name="T22" fmla="*/ 26 w 976"/>
              <a:gd name="T23" fmla="*/ 153 h 940"/>
              <a:gd name="T24" fmla="*/ 72 w 976"/>
              <a:gd name="T25" fmla="*/ 138 h 940"/>
              <a:gd name="T26" fmla="*/ 151 w 976"/>
              <a:gd name="T27" fmla="*/ 217 h 940"/>
              <a:gd name="T28" fmla="*/ 72 w 976"/>
              <a:gd name="T29" fmla="*/ 296 h 940"/>
              <a:gd name="T30" fmla="*/ 26 w 976"/>
              <a:gd name="T31" fmla="*/ 281 h 940"/>
              <a:gd name="T32" fmla="*/ 18 w 976"/>
              <a:gd name="T33" fmla="*/ 274 h 940"/>
              <a:gd name="T34" fmla="*/ 4 w 976"/>
              <a:gd name="T35" fmla="*/ 267 h 940"/>
              <a:gd name="T36" fmla="*/ 0 w 976"/>
              <a:gd name="T37" fmla="*/ 280 h 940"/>
              <a:gd name="T38" fmla="*/ 0 w 976"/>
              <a:gd name="T39" fmla="*/ 417 h 940"/>
              <a:gd name="T40" fmla="*/ 307 w 976"/>
              <a:gd name="T41" fmla="*/ 505 h 940"/>
              <a:gd name="T42" fmla="*/ 312 w 976"/>
              <a:gd name="T43" fmla="*/ 506 h 940"/>
              <a:gd name="T44" fmla="*/ 313 w 976"/>
              <a:gd name="T45" fmla="*/ 506 h 940"/>
              <a:gd name="T46" fmla="*/ 316 w 976"/>
              <a:gd name="T47" fmla="*/ 491 h 940"/>
              <a:gd name="T48" fmla="*/ 315 w 976"/>
              <a:gd name="T49" fmla="*/ 479 h 940"/>
              <a:gd name="T50" fmla="*/ 315 w 976"/>
              <a:gd name="T51" fmla="*/ 475 h 940"/>
              <a:gd name="T52" fmla="*/ 315 w 976"/>
              <a:gd name="T53" fmla="*/ 475 h 940"/>
              <a:gd name="T54" fmla="*/ 330 w 976"/>
              <a:gd name="T55" fmla="*/ 433 h 940"/>
              <a:gd name="T56" fmla="*/ 394 w 976"/>
              <a:gd name="T57" fmla="*/ 401 h 940"/>
              <a:gd name="T58" fmla="*/ 441 w 976"/>
              <a:gd name="T59" fmla="*/ 416 h 940"/>
              <a:gd name="T60" fmla="*/ 472 w 976"/>
              <a:gd name="T61" fmla="*/ 467 h 940"/>
              <a:gd name="T62" fmla="*/ 458 w 976"/>
              <a:gd name="T63" fmla="*/ 526 h 940"/>
              <a:gd name="T64" fmla="*/ 419 w 976"/>
              <a:gd name="T65" fmla="*/ 555 h 940"/>
              <a:gd name="T66" fmla="*/ 408 w 976"/>
              <a:gd name="T67" fmla="*/ 558 h 940"/>
              <a:gd name="T68" fmla="*/ 394 w 976"/>
              <a:gd name="T69" fmla="*/ 565 h 940"/>
              <a:gd name="T70" fmla="*/ 397 w 976"/>
              <a:gd name="T71" fmla="*/ 571 h 940"/>
              <a:gd name="T72" fmla="*/ 403 w 976"/>
              <a:gd name="T73" fmla="*/ 576 h 940"/>
              <a:gd name="T74" fmla="*/ 402 w 976"/>
              <a:gd name="T75" fmla="*/ 578 h 940"/>
              <a:gd name="T76" fmla="*/ 400 w 976"/>
              <a:gd name="T77" fmla="*/ 580 h 940"/>
              <a:gd name="T78" fmla="*/ 403 w 976"/>
              <a:gd name="T79" fmla="*/ 576 h 940"/>
              <a:gd name="T80" fmla="*/ 579 w 976"/>
              <a:gd name="T81" fmla="*/ 847 h 940"/>
              <a:gd name="T82" fmla="*/ 709 w 976"/>
              <a:gd name="T83" fmla="*/ 805 h 940"/>
              <a:gd name="T84" fmla="*/ 736 w 976"/>
              <a:gd name="T85" fmla="*/ 835 h 940"/>
              <a:gd name="T86" fmla="*/ 732 w 976"/>
              <a:gd name="T87" fmla="*/ 845 h 940"/>
              <a:gd name="T88" fmla="*/ 732 w 976"/>
              <a:gd name="T89" fmla="*/ 845 h 940"/>
              <a:gd name="T90" fmla="*/ 732 w 976"/>
              <a:gd name="T91" fmla="*/ 886 h 940"/>
              <a:gd name="T92" fmla="*/ 817 w 976"/>
              <a:gd name="T93" fmla="*/ 929 h 940"/>
              <a:gd name="T94" fmla="*/ 860 w 976"/>
              <a:gd name="T95" fmla="*/ 844 h 940"/>
              <a:gd name="T96" fmla="*/ 836 w 976"/>
              <a:gd name="T97" fmla="*/ 811 h 9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976" h="940">
                <a:moveTo>
                  <a:pt x="836" y="811"/>
                </a:moveTo>
                <a:cubicBezTo>
                  <a:pt x="836" y="811"/>
                  <a:pt x="836" y="811"/>
                  <a:pt x="836" y="811"/>
                </a:cubicBezTo>
                <a:cubicBezTo>
                  <a:pt x="833" y="809"/>
                  <a:pt x="830" y="807"/>
                  <a:pt x="827" y="806"/>
                </a:cubicBezTo>
                <a:cubicBezTo>
                  <a:pt x="799" y="787"/>
                  <a:pt x="810" y="772"/>
                  <a:pt x="830" y="765"/>
                </a:cubicBezTo>
                <a:cubicBezTo>
                  <a:pt x="976" y="718"/>
                  <a:pt x="976" y="718"/>
                  <a:pt x="976" y="718"/>
                </a:cubicBezTo>
                <a:cubicBezTo>
                  <a:pt x="842" y="305"/>
                  <a:pt x="456" y="5"/>
                  <a:pt x="0" y="0"/>
                </a:cubicBezTo>
                <a:cubicBezTo>
                  <a:pt x="0" y="153"/>
                  <a:pt x="0" y="153"/>
                  <a:pt x="0" y="153"/>
                </a:cubicBezTo>
                <a:cubicBezTo>
                  <a:pt x="0" y="158"/>
                  <a:pt x="1" y="163"/>
                  <a:pt x="2" y="165"/>
                </a:cubicBezTo>
                <a:cubicBezTo>
                  <a:pt x="3" y="167"/>
                  <a:pt x="3" y="167"/>
                  <a:pt x="4" y="167"/>
                </a:cubicBezTo>
                <a:cubicBezTo>
                  <a:pt x="5" y="167"/>
                  <a:pt x="9" y="166"/>
                  <a:pt x="18" y="160"/>
                </a:cubicBezTo>
                <a:cubicBezTo>
                  <a:pt x="20" y="157"/>
                  <a:pt x="23" y="155"/>
                  <a:pt x="26" y="153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0" y="143"/>
                  <a:pt x="56" y="138"/>
                  <a:pt x="72" y="138"/>
                </a:cubicBezTo>
                <a:cubicBezTo>
                  <a:pt x="116" y="138"/>
                  <a:pt x="151" y="173"/>
                  <a:pt x="151" y="217"/>
                </a:cubicBezTo>
                <a:cubicBezTo>
                  <a:pt x="151" y="260"/>
                  <a:pt x="116" y="296"/>
                  <a:pt x="72" y="296"/>
                </a:cubicBezTo>
                <a:cubicBezTo>
                  <a:pt x="56" y="296"/>
                  <a:pt x="40" y="291"/>
                  <a:pt x="26" y="281"/>
                </a:cubicBezTo>
                <a:cubicBezTo>
                  <a:pt x="23" y="279"/>
                  <a:pt x="20" y="276"/>
                  <a:pt x="18" y="274"/>
                </a:cubicBezTo>
                <a:cubicBezTo>
                  <a:pt x="9" y="268"/>
                  <a:pt x="5" y="267"/>
                  <a:pt x="4" y="267"/>
                </a:cubicBezTo>
                <a:cubicBezTo>
                  <a:pt x="2" y="267"/>
                  <a:pt x="0" y="272"/>
                  <a:pt x="0" y="280"/>
                </a:cubicBezTo>
                <a:cubicBezTo>
                  <a:pt x="0" y="417"/>
                  <a:pt x="0" y="417"/>
                  <a:pt x="0" y="417"/>
                </a:cubicBezTo>
                <a:cubicBezTo>
                  <a:pt x="108" y="419"/>
                  <a:pt x="214" y="450"/>
                  <a:pt x="307" y="505"/>
                </a:cubicBezTo>
                <a:cubicBezTo>
                  <a:pt x="310" y="506"/>
                  <a:pt x="311" y="506"/>
                  <a:pt x="312" y="506"/>
                </a:cubicBezTo>
                <a:cubicBezTo>
                  <a:pt x="313" y="506"/>
                  <a:pt x="313" y="506"/>
                  <a:pt x="313" y="506"/>
                </a:cubicBezTo>
                <a:cubicBezTo>
                  <a:pt x="313" y="506"/>
                  <a:pt x="316" y="503"/>
                  <a:pt x="316" y="491"/>
                </a:cubicBezTo>
                <a:cubicBezTo>
                  <a:pt x="315" y="487"/>
                  <a:pt x="315" y="483"/>
                  <a:pt x="315" y="479"/>
                </a:cubicBezTo>
                <a:cubicBezTo>
                  <a:pt x="315" y="475"/>
                  <a:pt x="315" y="475"/>
                  <a:pt x="315" y="475"/>
                </a:cubicBezTo>
                <a:cubicBezTo>
                  <a:pt x="315" y="475"/>
                  <a:pt x="315" y="475"/>
                  <a:pt x="315" y="475"/>
                </a:cubicBezTo>
                <a:cubicBezTo>
                  <a:pt x="316" y="460"/>
                  <a:pt x="321" y="446"/>
                  <a:pt x="330" y="433"/>
                </a:cubicBezTo>
                <a:cubicBezTo>
                  <a:pt x="345" y="413"/>
                  <a:pt x="369" y="401"/>
                  <a:pt x="394" y="401"/>
                </a:cubicBezTo>
                <a:cubicBezTo>
                  <a:pt x="411" y="401"/>
                  <a:pt x="427" y="406"/>
                  <a:pt x="441" y="416"/>
                </a:cubicBezTo>
                <a:cubicBezTo>
                  <a:pt x="458" y="428"/>
                  <a:pt x="469" y="447"/>
                  <a:pt x="472" y="467"/>
                </a:cubicBezTo>
                <a:cubicBezTo>
                  <a:pt x="476" y="488"/>
                  <a:pt x="471" y="509"/>
                  <a:pt x="458" y="526"/>
                </a:cubicBezTo>
                <a:cubicBezTo>
                  <a:pt x="448" y="540"/>
                  <a:pt x="435" y="550"/>
                  <a:pt x="419" y="555"/>
                </a:cubicBezTo>
                <a:cubicBezTo>
                  <a:pt x="416" y="556"/>
                  <a:pt x="412" y="557"/>
                  <a:pt x="408" y="558"/>
                </a:cubicBezTo>
                <a:cubicBezTo>
                  <a:pt x="398" y="561"/>
                  <a:pt x="395" y="564"/>
                  <a:pt x="394" y="565"/>
                </a:cubicBezTo>
                <a:cubicBezTo>
                  <a:pt x="394" y="566"/>
                  <a:pt x="395" y="568"/>
                  <a:pt x="397" y="571"/>
                </a:cubicBezTo>
                <a:cubicBezTo>
                  <a:pt x="399" y="572"/>
                  <a:pt x="403" y="576"/>
                  <a:pt x="403" y="576"/>
                </a:cubicBezTo>
                <a:cubicBezTo>
                  <a:pt x="402" y="578"/>
                  <a:pt x="402" y="578"/>
                  <a:pt x="402" y="578"/>
                </a:cubicBezTo>
                <a:cubicBezTo>
                  <a:pt x="400" y="580"/>
                  <a:pt x="400" y="580"/>
                  <a:pt x="400" y="580"/>
                </a:cubicBezTo>
                <a:cubicBezTo>
                  <a:pt x="403" y="576"/>
                  <a:pt x="403" y="576"/>
                  <a:pt x="403" y="576"/>
                </a:cubicBezTo>
                <a:cubicBezTo>
                  <a:pt x="486" y="650"/>
                  <a:pt x="546" y="744"/>
                  <a:pt x="579" y="847"/>
                </a:cubicBezTo>
                <a:cubicBezTo>
                  <a:pt x="709" y="805"/>
                  <a:pt x="709" y="805"/>
                  <a:pt x="709" y="805"/>
                </a:cubicBezTo>
                <a:cubicBezTo>
                  <a:pt x="729" y="798"/>
                  <a:pt x="747" y="804"/>
                  <a:pt x="736" y="835"/>
                </a:cubicBezTo>
                <a:cubicBezTo>
                  <a:pt x="734" y="838"/>
                  <a:pt x="733" y="842"/>
                  <a:pt x="732" y="845"/>
                </a:cubicBezTo>
                <a:cubicBezTo>
                  <a:pt x="732" y="845"/>
                  <a:pt x="732" y="845"/>
                  <a:pt x="732" y="845"/>
                </a:cubicBezTo>
                <a:cubicBezTo>
                  <a:pt x="728" y="858"/>
                  <a:pt x="728" y="872"/>
                  <a:pt x="732" y="886"/>
                </a:cubicBezTo>
                <a:cubicBezTo>
                  <a:pt x="744" y="921"/>
                  <a:pt x="781" y="940"/>
                  <a:pt x="817" y="929"/>
                </a:cubicBezTo>
                <a:cubicBezTo>
                  <a:pt x="852" y="918"/>
                  <a:pt x="871" y="880"/>
                  <a:pt x="860" y="844"/>
                </a:cubicBezTo>
                <a:cubicBezTo>
                  <a:pt x="855" y="831"/>
                  <a:pt x="847" y="819"/>
                  <a:pt x="836" y="81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EF3522B-B453-4BB2-BD45-1F4F35A9AF6C}"/>
              </a:ext>
            </a:extLst>
          </p:cNvPr>
          <p:cNvSpPr>
            <a:spLocks/>
          </p:cNvSpPr>
          <p:nvPr/>
        </p:nvSpPr>
        <p:spPr bwMode="auto">
          <a:xfrm flipH="1">
            <a:off x="4314708" y="2940008"/>
            <a:ext cx="1271230" cy="2087973"/>
          </a:xfrm>
          <a:custGeom>
            <a:avLst/>
            <a:gdLst>
              <a:gd name="T0" fmla="*/ 663 w 700"/>
              <a:gd name="T1" fmla="*/ 970 h 1150"/>
              <a:gd name="T2" fmla="*/ 625 w 700"/>
              <a:gd name="T3" fmla="*/ 958 h 1150"/>
              <a:gd name="T4" fmla="*/ 625 w 700"/>
              <a:gd name="T5" fmla="*/ 958 h 1150"/>
              <a:gd name="T6" fmla="*/ 614 w 700"/>
              <a:gd name="T7" fmla="*/ 958 h 1150"/>
              <a:gd name="T8" fmla="*/ 593 w 700"/>
              <a:gd name="T9" fmla="*/ 924 h 1150"/>
              <a:gd name="T10" fmla="*/ 673 w 700"/>
              <a:gd name="T11" fmla="*/ 813 h 1150"/>
              <a:gd name="T12" fmla="*/ 467 w 700"/>
              <a:gd name="T13" fmla="*/ 554 h 1150"/>
              <a:gd name="T14" fmla="*/ 463 w 700"/>
              <a:gd name="T15" fmla="*/ 550 h 1150"/>
              <a:gd name="T16" fmla="*/ 451 w 700"/>
              <a:gd name="T17" fmla="*/ 561 h 1150"/>
              <a:gd name="T18" fmla="*/ 445 w 700"/>
              <a:gd name="T19" fmla="*/ 570 h 1150"/>
              <a:gd name="T20" fmla="*/ 443 w 700"/>
              <a:gd name="T21" fmla="*/ 573 h 1150"/>
              <a:gd name="T22" fmla="*/ 443 w 700"/>
              <a:gd name="T23" fmla="*/ 573 h 1150"/>
              <a:gd name="T24" fmla="*/ 406 w 700"/>
              <a:gd name="T25" fmla="*/ 599 h 1150"/>
              <a:gd name="T26" fmla="*/ 382 w 700"/>
              <a:gd name="T27" fmla="*/ 603 h 1150"/>
              <a:gd name="T28" fmla="*/ 306 w 700"/>
              <a:gd name="T29" fmla="*/ 548 h 1150"/>
              <a:gd name="T30" fmla="*/ 311 w 700"/>
              <a:gd name="T31" fmla="*/ 488 h 1150"/>
              <a:gd name="T32" fmla="*/ 357 w 700"/>
              <a:gd name="T33" fmla="*/ 448 h 1150"/>
              <a:gd name="T34" fmla="*/ 382 w 700"/>
              <a:gd name="T35" fmla="*/ 444 h 1150"/>
              <a:gd name="T36" fmla="*/ 405 w 700"/>
              <a:gd name="T37" fmla="*/ 448 h 1150"/>
              <a:gd name="T38" fmla="*/ 416 w 700"/>
              <a:gd name="T39" fmla="*/ 452 h 1150"/>
              <a:gd name="T40" fmla="*/ 428 w 700"/>
              <a:gd name="T41" fmla="*/ 455 h 1150"/>
              <a:gd name="T42" fmla="*/ 432 w 700"/>
              <a:gd name="T43" fmla="*/ 454 h 1150"/>
              <a:gd name="T44" fmla="*/ 433 w 700"/>
              <a:gd name="T45" fmla="*/ 449 h 1150"/>
              <a:gd name="T46" fmla="*/ 417 w 700"/>
              <a:gd name="T47" fmla="*/ 310 h 1150"/>
              <a:gd name="T48" fmla="*/ 444 w 700"/>
              <a:gd name="T49" fmla="*/ 129 h 1150"/>
              <a:gd name="T50" fmla="*/ 314 w 700"/>
              <a:gd name="T51" fmla="*/ 87 h 1150"/>
              <a:gd name="T52" fmla="*/ 304 w 700"/>
              <a:gd name="T53" fmla="*/ 85 h 1150"/>
              <a:gd name="T54" fmla="*/ 300 w 700"/>
              <a:gd name="T55" fmla="*/ 86 h 1150"/>
              <a:gd name="T56" fmla="*/ 302 w 700"/>
              <a:gd name="T57" fmla="*/ 102 h 1150"/>
              <a:gd name="T58" fmla="*/ 306 w 700"/>
              <a:gd name="T59" fmla="*/ 112 h 1150"/>
              <a:gd name="T60" fmla="*/ 307 w 700"/>
              <a:gd name="T61" fmla="*/ 115 h 1150"/>
              <a:gd name="T62" fmla="*/ 307 w 700"/>
              <a:gd name="T63" fmla="*/ 116 h 1150"/>
              <a:gd name="T64" fmla="*/ 306 w 700"/>
              <a:gd name="T65" fmla="*/ 161 h 1150"/>
              <a:gd name="T66" fmla="*/ 231 w 700"/>
              <a:gd name="T67" fmla="*/ 215 h 1150"/>
              <a:gd name="T68" fmla="*/ 231 w 700"/>
              <a:gd name="T69" fmla="*/ 215 h 1150"/>
              <a:gd name="T70" fmla="*/ 207 w 700"/>
              <a:gd name="T71" fmla="*/ 211 h 1150"/>
              <a:gd name="T72" fmla="*/ 156 w 700"/>
              <a:gd name="T73" fmla="*/ 112 h 1150"/>
              <a:gd name="T74" fmla="*/ 184 w 700"/>
              <a:gd name="T75" fmla="*/ 73 h 1150"/>
              <a:gd name="T76" fmla="*/ 185 w 700"/>
              <a:gd name="T77" fmla="*/ 72 h 1150"/>
              <a:gd name="T78" fmla="*/ 185 w 700"/>
              <a:gd name="T79" fmla="*/ 72 h 1150"/>
              <a:gd name="T80" fmla="*/ 194 w 700"/>
              <a:gd name="T81" fmla="*/ 66 h 1150"/>
              <a:gd name="T82" fmla="*/ 205 w 700"/>
              <a:gd name="T83" fmla="*/ 55 h 1150"/>
              <a:gd name="T84" fmla="*/ 193 w 700"/>
              <a:gd name="T85" fmla="*/ 48 h 1150"/>
              <a:gd name="T86" fmla="*/ 47 w 700"/>
              <a:gd name="T87" fmla="*/ 0 h 1150"/>
              <a:gd name="T88" fmla="*/ 0 w 700"/>
              <a:gd name="T89" fmla="*/ 310 h 1150"/>
              <a:gd name="T90" fmla="*/ 428 w 700"/>
              <a:gd name="T91" fmla="*/ 1150 h 1150"/>
              <a:gd name="T92" fmla="*/ 518 w 700"/>
              <a:gd name="T93" fmla="*/ 1026 h 1150"/>
              <a:gd name="T94" fmla="*/ 558 w 700"/>
              <a:gd name="T95" fmla="*/ 1036 h 1150"/>
              <a:gd name="T96" fmla="*/ 560 w 700"/>
              <a:gd name="T97" fmla="*/ 1046 h 1150"/>
              <a:gd name="T98" fmla="*/ 560 w 700"/>
              <a:gd name="T99" fmla="*/ 1046 h 1150"/>
              <a:gd name="T100" fmla="*/ 585 w 700"/>
              <a:gd name="T101" fmla="*/ 1079 h 1150"/>
              <a:gd name="T102" fmla="*/ 678 w 700"/>
              <a:gd name="T103" fmla="*/ 1064 h 1150"/>
              <a:gd name="T104" fmla="*/ 663 w 700"/>
              <a:gd name="T105" fmla="*/ 970 h 1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00" h="1150">
                <a:moveTo>
                  <a:pt x="663" y="970"/>
                </a:moveTo>
                <a:cubicBezTo>
                  <a:pt x="652" y="962"/>
                  <a:pt x="638" y="958"/>
                  <a:pt x="625" y="958"/>
                </a:cubicBezTo>
                <a:cubicBezTo>
                  <a:pt x="625" y="958"/>
                  <a:pt x="625" y="958"/>
                  <a:pt x="625" y="958"/>
                </a:cubicBezTo>
                <a:cubicBezTo>
                  <a:pt x="621" y="958"/>
                  <a:pt x="618" y="958"/>
                  <a:pt x="614" y="958"/>
                </a:cubicBezTo>
                <a:cubicBezTo>
                  <a:pt x="581" y="959"/>
                  <a:pt x="581" y="940"/>
                  <a:pt x="593" y="924"/>
                </a:cubicBezTo>
                <a:cubicBezTo>
                  <a:pt x="673" y="813"/>
                  <a:pt x="673" y="813"/>
                  <a:pt x="673" y="813"/>
                </a:cubicBezTo>
                <a:cubicBezTo>
                  <a:pt x="584" y="748"/>
                  <a:pt x="511" y="659"/>
                  <a:pt x="467" y="554"/>
                </a:cubicBezTo>
                <a:cubicBezTo>
                  <a:pt x="465" y="551"/>
                  <a:pt x="463" y="550"/>
                  <a:pt x="463" y="550"/>
                </a:cubicBezTo>
                <a:cubicBezTo>
                  <a:pt x="462" y="550"/>
                  <a:pt x="458" y="552"/>
                  <a:pt x="451" y="561"/>
                </a:cubicBezTo>
                <a:cubicBezTo>
                  <a:pt x="450" y="564"/>
                  <a:pt x="448" y="567"/>
                  <a:pt x="445" y="570"/>
                </a:cubicBezTo>
                <a:cubicBezTo>
                  <a:pt x="443" y="573"/>
                  <a:pt x="443" y="573"/>
                  <a:pt x="443" y="573"/>
                </a:cubicBezTo>
                <a:cubicBezTo>
                  <a:pt x="443" y="573"/>
                  <a:pt x="443" y="573"/>
                  <a:pt x="443" y="573"/>
                </a:cubicBezTo>
                <a:cubicBezTo>
                  <a:pt x="434" y="585"/>
                  <a:pt x="421" y="594"/>
                  <a:pt x="406" y="599"/>
                </a:cubicBezTo>
                <a:cubicBezTo>
                  <a:pt x="398" y="601"/>
                  <a:pt x="390" y="603"/>
                  <a:pt x="382" y="603"/>
                </a:cubicBezTo>
                <a:cubicBezTo>
                  <a:pt x="347" y="603"/>
                  <a:pt x="317" y="581"/>
                  <a:pt x="306" y="548"/>
                </a:cubicBezTo>
                <a:cubicBezTo>
                  <a:pt x="300" y="528"/>
                  <a:pt x="302" y="506"/>
                  <a:pt x="311" y="488"/>
                </a:cubicBezTo>
                <a:cubicBezTo>
                  <a:pt x="321" y="469"/>
                  <a:pt x="337" y="455"/>
                  <a:pt x="357" y="448"/>
                </a:cubicBezTo>
                <a:cubicBezTo>
                  <a:pt x="365" y="446"/>
                  <a:pt x="373" y="444"/>
                  <a:pt x="382" y="444"/>
                </a:cubicBezTo>
                <a:cubicBezTo>
                  <a:pt x="390" y="444"/>
                  <a:pt x="398" y="446"/>
                  <a:pt x="405" y="448"/>
                </a:cubicBezTo>
                <a:cubicBezTo>
                  <a:pt x="409" y="449"/>
                  <a:pt x="413" y="451"/>
                  <a:pt x="416" y="452"/>
                </a:cubicBezTo>
                <a:cubicBezTo>
                  <a:pt x="422" y="454"/>
                  <a:pt x="426" y="455"/>
                  <a:pt x="428" y="455"/>
                </a:cubicBezTo>
                <a:cubicBezTo>
                  <a:pt x="431" y="455"/>
                  <a:pt x="432" y="454"/>
                  <a:pt x="432" y="454"/>
                </a:cubicBezTo>
                <a:cubicBezTo>
                  <a:pt x="432" y="454"/>
                  <a:pt x="433" y="452"/>
                  <a:pt x="433" y="449"/>
                </a:cubicBezTo>
                <a:cubicBezTo>
                  <a:pt x="422" y="404"/>
                  <a:pt x="417" y="357"/>
                  <a:pt x="417" y="310"/>
                </a:cubicBezTo>
                <a:cubicBezTo>
                  <a:pt x="417" y="248"/>
                  <a:pt x="426" y="187"/>
                  <a:pt x="444" y="129"/>
                </a:cubicBezTo>
                <a:cubicBezTo>
                  <a:pt x="314" y="87"/>
                  <a:pt x="314" y="87"/>
                  <a:pt x="314" y="87"/>
                </a:cubicBezTo>
                <a:cubicBezTo>
                  <a:pt x="310" y="86"/>
                  <a:pt x="307" y="85"/>
                  <a:pt x="304" y="85"/>
                </a:cubicBezTo>
                <a:cubicBezTo>
                  <a:pt x="302" y="85"/>
                  <a:pt x="300" y="86"/>
                  <a:pt x="300" y="86"/>
                </a:cubicBezTo>
                <a:cubicBezTo>
                  <a:pt x="300" y="87"/>
                  <a:pt x="299" y="91"/>
                  <a:pt x="302" y="102"/>
                </a:cubicBezTo>
                <a:cubicBezTo>
                  <a:pt x="304" y="105"/>
                  <a:pt x="305" y="109"/>
                  <a:pt x="306" y="112"/>
                </a:cubicBezTo>
                <a:cubicBezTo>
                  <a:pt x="307" y="115"/>
                  <a:pt x="307" y="115"/>
                  <a:pt x="307" y="115"/>
                </a:cubicBezTo>
                <a:cubicBezTo>
                  <a:pt x="307" y="116"/>
                  <a:pt x="307" y="116"/>
                  <a:pt x="307" y="116"/>
                </a:cubicBezTo>
                <a:cubicBezTo>
                  <a:pt x="311" y="130"/>
                  <a:pt x="311" y="146"/>
                  <a:pt x="306" y="161"/>
                </a:cubicBezTo>
                <a:cubicBezTo>
                  <a:pt x="296" y="193"/>
                  <a:pt x="265" y="215"/>
                  <a:pt x="231" y="215"/>
                </a:cubicBezTo>
                <a:cubicBezTo>
                  <a:pt x="231" y="215"/>
                  <a:pt x="231" y="215"/>
                  <a:pt x="231" y="215"/>
                </a:cubicBezTo>
                <a:cubicBezTo>
                  <a:pt x="223" y="215"/>
                  <a:pt x="215" y="214"/>
                  <a:pt x="207" y="211"/>
                </a:cubicBezTo>
                <a:cubicBezTo>
                  <a:pt x="165" y="198"/>
                  <a:pt x="142" y="153"/>
                  <a:pt x="156" y="112"/>
                </a:cubicBezTo>
                <a:cubicBezTo>
                  <a:pt x="161" y="96"/>
                  <a:pt x="171" y="82"/>
                  <a:pt x="184" y="73"/>
                </a:cubicBezTo>
                <a:cubicBezTo>
                  <a:pt x="185" y="72"/>
                  <a:pt x="185" y="72"/>
                  <a:pt x="185" y="72"/>
                </a:cubicBezTo>
                <a:cubicBezTo>
                  <a:pt x="185" y="72"/>
                  <a:pt x="185" y="72"/>
                  <a:pt x="185" y="72"/>
                </a:cubicBezTo>
                <a:cubicBezTo>
                  <a:pt x="188" y="70"/>
                  <a:pt x="191" y="68"/>
                  <a:pt x="194" y="66"/>
                </a:cubicBezTo>
                <a:cubicBezTo>
                  <a:pt x="203" y="60"/>
                  <a:pt x="205" y="56"/>
                  <a:pt x="205" y="55"/>
                </a:cubicBezTo>
                <a:cubicBezTo>
                  <a:pt x="204" y="54"/>
                  <a:pt x="201" y="50"/>
                  <a:pt x="193" y="48"/>
                </a:cubicBezTo>
                <a:cubicBezTo>
                  <a:pt x="47" y="0"/>
                  <a:pt x="47" y="0"/>
                  <a:pt x="47" y="0"/>
                </a:cubicBezTo>
                <a:cubicBezTo>
                  <a:pt x="17" y="98"/>
                  <a:pt x="0" y="202"/>
                  <a:pt x="0" y="310"/>
                </a:cubicBezTo>
                <a:cubicBezTo>
                  <a:pt x="0" y="655"/>
                  <a:pt x="169" y="962"/>
                  <a:pt x="428" y="1150"/>
                </a:cubicBezTo>
                <a:cubicBezTo>
                  <a:pt x="518" y="1026"/>
                  <a:pt x="518" y="1026"/>
                  <a:pt x="518" y="1026"/>
                </a:cubicBezTo>
                <a:cubicBezTo>
                  <a:pt x="531" y="1010"/>
                  <a:pt x="548" y="1004"/>
                  <a:pt x="558" y="1036"/>
                </a:cubicBezTo>
                <a:cubicBezTo>
                  <a:pt x="558" y="1039"/>
                  <a:pt x="559" y="1043"/>
                  <a:pt x="560" y="1046"/>
                </a:cubicBezTo>
                <a:cubicBezTo>
                  <a:pt x="560" y="1046"/>
                  <a:pt x="560" y="1046"/>
                  <a:pt x="560" y="1046"/>
                </a:cubicBezTo>
                <a:cubicBezTo>
                  <a:pt x="565" y="1059"/>
                  <a:pt x="573" y="1070"/>
                  <a:pt x="585" y="1079"/>
                </a:cubicBezTo>
                <a:cubicBezTo>
                  <a:pt x="615" y="1101"/>
                  <a:pt x="657" y="1094"/>
                  <a:pt x="678" y="1064"/>
                </a:cubicBezTo>
                <a:cubicBezTo>
                  <a:pt x="700" y="1034"/>
                  <a:pt x="693" y="992"/>
                  <a:pt x="663" y="9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862EA53-047E-432D-BE1F-B36FB4E925B5}"/>
              </a:ext>
            </a:extLst>
          </p:cNvPr>
          <p:cNvSpPr>
            <a:spLocks/>
          </p:cNvSpPr>
          <p:nvPr/>
        </p:nvSpPr>
        <p:spPr bwMode="auto">
          <a:xfrm flipH="1">
            <a:off x="2560099" y="4415701"/>
            <a:ext cx="2230209" cy="973424"/>
          </a:xfrm>
          <a:custGeom>
            <a:avLst/>
            <a:gdLst>
              <a:gd name="T0" fmla="*/ 1143 w 1228"/>
              <a:gd name="T1" fmla="*/ 179 h 536"/>
              <a:gd name="T2" fmla="*/ 1153 w 1228"/>
              <a:gd name="T3" fmla="*/ 179 h 536"/>
              <a:gd name="T4" fmla="*/ 1153 w 1228"/>
              <a:gd name="T5" fmla="*/ 179 h 536"/>
              <a:gd name="T6" fmla="*/ 1192 w 1228"/>
              <a:gd name="T7" fmla="*/ 167 h 536"/>
              <a:gd name="T8" fmla="*/ 1207 w 1228"/>
              <a:gd name="T9" fmla="*/ 73 h 536"/>
              <a:gd name="T10" fmla="*/ 1113 w 1228"/>
              <a:gd name="T11" fmla="*/ 58 h 536"/>
              <a:gd name="T12" fmla="*/ 1089 w 1228"/>
              <a:gd name="T13" fmla="*/ 91 h 536"/>
              <a:gd name="T14" fmla="*/ 1089 w 1228"/>
              <a:gd name="T15" fmla="*/ 91 h 536"/>
              <a:gd name="T16" fmla="*/ 1086 w 1228"/>
              <a:gd name="T17" fmla="*/ 101 h 536"/>
              <a:gd name="T18" fmla="*/ 1047 w 1228"/>
              <a:gd name="T19" fmla="*/ 111 h 536"/>
              <a:gd name="T20" fmla="*/ 967 w 1228"/>
              <a:gd name="T21" fmla="*/ 0 h 536"/>
              <a:gd name="T22" fmla="*/ 666 w 1228"/>
              <a:gd name="T23" fmla="*/ 116 h 536"/>
              <a:gd name="T24" fmla="*/ 665 w 1228"/>
              <a:gd name="T25" fmla="*/ 105 h 536"/>
              <a:gd name="T26" fmla="*/ 665 w 1228"/>
              <a:gd name="T27" fmla="*/ 106 h 536"/>
              <a:gd name="T28" fmla="*/ 666 w 1228"/>
              <a:gd name="T29" fmla="*/ 116 h 536"/>
              <a:gd name="T30" fmla="*/ 658 w 1228"/>
              <a:gd name="T31" fmla="*/ 116 h 536"/>
              <a:gd name="T32" fmla="*/ 657 w 1228"/>
              <a:gd name="T33" fmla="*/ 116 h 536"/>
              <a:gd name="T34" fmla="*/ 651 w 1228"/>
              <a:gd name="T35" fmla="*/ 119 h 536"/>
              <a:gd name="T36" fmla="*/ 658 w 1228"/>
              <a:gd name="T37" fmla="*/ 133 h 536"/>
              <a:gd name="T38" fmla="*/ 665 w 1228"/>
              <a:gd name="T39" fmla="*/ 142 h 536"/>
              <a:gd name="T40" fmla="*/ 666 w 1228"/>
              <a:gd name="T41" fmla="*/ 143 h 536"/>
              <a:gd name="T42" fmla="*/ 680 w 1228"/>
              <a:gd name="T43" fmla="*/ 188 h 536"/>
              <a:gd name="T44" fmla="*/ 601 w 1228"/>
              <a:gd name="T45" fmla="*/ 267 h 536"/>
              <a:gd name="T46" fmla="*/ 601 w 1228"/>
              <a:gd name="T47" fmla="*/ 267 h 536"/>
              <a:gd name="T48" fmla="*/ 545 w 1228"/>
              <a:gd name="T49" fmla="*/ 244 h 536"/>
              <a:gd name="T50" fmla="*/ 522 w 1228"/>
              <a:gd name="T51" fmla="*/ 188 h 536"/>
              <a:gd name="T52" fmla="*/ 537 w 1228"/>
              <a:gd name="T53" fmla="*/ 142 h 536"/>
              <a:gd name="T54" fmla="*/ 544 w 1228"/>
              <a:gd name="T55" fmla="*/ 133 h 536"/>
              <a:gd name="T56" fmla="*/ 551 w 1228"/>
              <a:gd name="T57" fmla="*/ 119 h 536"/>
              <a:gd name="T58" fmla="*/ 545 w 1228"/>
              <a:gd name="T59" fmla="*/ 116 h 536"/>
              <a:gd name="T60" fmla="*/ 544 w 1228"/>
              <a:gd name="T61" fmla="*/ 116 h 536"/>
              <a:gd name="T62" fmla="*/ 536 w 1228"/>
              <a:gd name="T63" fmla="*/ 116 h 536"/>
              <a:gd name="T64" fmla="*/ 537 w 1228"/>
              <a:gd name="T65" fmla="*/ 105 h 536"/>
              <a:gd name="T66" fmla="*/ 537 w 1228"/>
              <a:gd name="T67" fmla="*/ 104 h 536"/>
              <a:gd name="T68" fmla="*/ 536 w 1228"/>
              <a:gd name="T69" fmla="*/ 116 h 536"/>
              <a:gd name="T70" fmla="*/ 245 w 1228"/>
              <a:gd name="T71" fmla="*/ 7 h 536"/>
              <a:gd name="T72" fmla="*/ 165 w 1228"/>
              <a:gd name="T73" fmla="*/ 118 h 536"/>
              <a:gd name="T74" fmla="*/ 160 w 1228"/>
              <a:gd name="T75" fmla="*/ 130 h 536"/>
              <a:gd name="T76" fmla="*/ 174 w 1228"/>
              <a:gd name="T77" fmla="*/ 133 h 536"/>
              <a:gd name="T78" fmla="*/ 175 w 1228"/>
              <a:gd name="T79" fmla="*/ 133 h 536"/>
              <a:gd name="T80" fmla="*/ 186 w 1228"/>
              <a:gd name="T81" fmla="*/ 133 h 536"/>
              <a:gd name="T82" fmla="*/ 189 w 1228"/>
              <a:gd name="T83" fmla="*/ 133 h 536"/>
              <a:gd name="T84" fmla="*/ 189 w 1228"/>
              <a:gd name="T85" fmla="*/ 133 h 536"/>
              <a:gd name="T86" fmla="*/ 232 w 1228"/>
              <a:gd name="T87" fmla="*/ 148 h 536"/>
              <a:gd name="T88" fmla="*/ 250 w 1228"/>
              <a:gd name="T89" fmla="*/ 258 h 536"/>
              <a:gd name="T90" fmla="*/ 186 w 1228"/>
              <a:gd name="T91" fmla="*/ 291 h 536"/>
              <a:gd name="T92" fmla="*/ 186 w 1228"/>
              <a:gd name="T93" fmla="*/ 291 h 536"/>
              <a:gd name="T94" fmla="*/ 140 w 1228"/>
              <a:gd name="T95" fmla="*/ 276 h 536"/>
              <a:gd name="T96" fmla="*/ 111 w 1228"/>
              <a:gd name="T97" fmla="*/ 237 h 536"/>
              <a:gd name="T98" fmla="*/ 108 w 1228"/>
              <a:gd name="T99" fmla="*/ 225 h 536"/>
              <a:gd name="T100" fmla="*/ 100 w 1228"/>
              <a:gd name="T101" fmla="*/ 212 h 536"/>
              <a:gd name="T102" fmla="*/ 90 w 1228"/>
              <a:gd name="T103" fmla="*/ 220 h 536"/>
              <a:gd name="T104" fmla="*/ 0 w 1228"/>
              <a:gd name="T105" fmla="*/ 344 h 536"/>
              <a:gd name="T106" fmla="*/ 601 w 1228"/>
              <a:gd name="T107" fmla="*/ 536 h 536"/>
              <a:gd name="T108" fmla="*/ 1212 w 1228"/>
              <a:gd name="T109" fmla="*/ 337 h 536"/>
              <a:gd name="T110" fmla="*/ 1121 w 1228"/>
              <a:gd name="T111" fmla="*/ 213 h 536"/>
              <a:gd name="T112" fmla="*/ 1143 w 1228"/>
              <a:gd name="T113" fmla="*/ 179 h 5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228" h="536">
                <a:moveTo>
                  <a:pt x="1143" y="179"/>
                </a:moveTo>
                <a:cubicBezTo>
                  <a:pt x="1146" y="179"/>
                  <a:pt x="1150" y="179"/>
                  <a:pt x="1153" y="179"/>
                </a:cubicBezTo>
                <a:cubicBezTo>
                  <a:pt x="1153" y="179"/>
                  <a:pt x="1153" y="179"/>
                  <a:pt x="1153" y="179"/>
                </a:cubicBezTo>
                <a:cubicBezTo>
                  <a:pt x="1167" y="179"/>
                  <a:pt x="1180" y="175"/>
                  <a:pt x="1192" y="167"/>
                </a:cubicBezTo>
                <a:cubicBezTo>
                  <a:pt x="1222" y="145"/>
                  <a:pt x="1228" y="103"/>
                  <a:pt x="1207" y="73"/>
                </a:cubicBezTo>
                <a:cubicBezTo>
                  <a:pt x="1185" y="43"/>
                  <a:pt x="1143" y="36"/>
                  <a:pt x="1113" y="58"/>
                </a:cubicBezTo>
                <a:cubicBezTo>
                  <a:pt x="1101" y="67"/>
                  <a:pt x="1093" y="78"/>
                  <a:pt x="1089" y="91"/>
                </a:cubicBezTo>
                <a:cubicBezTo>
                  <a:pt x="1089" y="91"/>
                  <a:pt x="1089" y="91"/>
                  <a:pt x="1089" y="91"/>
                </a:cubicBezTo>
                <a:cubicBezTo>
                  <a:pt x="1088" y="94"/>
                  <a:pt x="1087" y="98"/>
                  <a:pt x="1086" y="101"/>
                </a:cubicBezTo>
                <a:cubicBezTo>
                  <a:pt x="1077" y="133"/>
                  <a:pt x="1059" y="127"/>
                  <a:pt x="1047" y="111"/>
                </a:cubicBezTo>
                <a:cubicBezTo>
                  <a:pt x="967" y="0"/>
                  <a:pt x="967" y="0"/>
                  <a:pt x="967" y="0"/>
                </a:cubicBezTo>
                <a:cubicBezTo>
                  <a:pt x="880" y="63"/>
                  <a:pt x="776" y="104"/>
                  <a:pt x="666" y="116"/>
                </a:cubicBezTo>
                <a:cubicBezTo>
                  <a:pt x="665" y="105"/>
                  <a:pt x="665" y="105"/>
                  <a:pt x="665" y="105"/>
                </a:cubicBezTo>
                <a:cubicBezTo>
                  <a:pt x="665" y="106"/>
                  <a:pt x="665" y="106"/>
                  <a:pt x="665" y="106"/>
                </a:cubicBezTo>
                <a:cubicBezTo>
                  <a:pt x="666" y="116"/>
                  <a:pt x="666" y="116"/>
                  <a:pt x="666" y="116"/>
                </a:cubicBezTo>
                <a:cubicBezTo>
                  <a:pt x="663" y="116"/>
                  <a:pt x="660" y="116"/>
                  <a:pt x="658" y="116"/>
                </a:cubicBezTo>
                <a:cubicBezTo>
                  <a:pt x="657" y="116"/>
                  <a:pt x="657" y="116"/>
                  <a:pt x="657" y="116"/>
                </a:cubicBezTo>
                <a:cubicBezTo>
                  <a:pt x="653" y="117"/>
                  <a:pt x="651" y="118"/>
                  <a:pt x="651" y="119"/>
                </a:cubicBezTo>
                <a:cubicBezTo>
                  <a:pt x="651" y="120"/>
                  <a:pt x="651" y="124"/>
                  <a:pt x="658" y="133"/>
                </a:cubicBezTo>
                <a:cubicBezTo>
                  <a:pt x="661" y="136"/>
                  <a:pt x="663" y="139"/>
                  <a:pt x="665" y="142"/>
                </a:cubicBezTo>
                <a:cubicBezTo>
                  <a:pt x="666" y="143"/>
                  <a:pt x="666" y="143"/>
                  <a:pt x="666" y="143"/>
                </a:cubicBezTo>
                <a:cubicBezTo>
                  <a:pt x="675" y="156"/>
                  <a:pt x="680" y="172"/>
                  <a:pt x="680" y="188"/>
                </a:cubicBezTo>
                <a:cubicBezTo>
                  <a:pt x="680" y="232"/>
                  <a:pt x="645" y="267"/>
                  <a:pt x="601" y="267"/>
                </a:cubicBezTo>
                <a:cubicBezTo>
                  <a:pt x="601" y="267"/>
                  <a:pt x="601" y="267"/>
                  <a:pt x="601" y="267"/>
                </a:cubicBezTo>
                <a:cubicBezTo>
                  <a:pt x="580" y="267"/>
                  <a:pt x="560" y="259"/>
                  <a:pt x="545" y="244"/>
                </a:cubicBezTo>
                <a:cubicBezTo>
                  <a:pt x="530" y="229"/>
                  <a:pt x="522" y="209"/>
                  <a:pt x="522" y="188"/>
                </a:cubicBezTo>
                <a:cubicBezTo>
                  <a:pt x="522" y="171"/>
                  <a:pt x="527" y="156"/>
                  <a:pt x="537" y="142"/>
                </a:cubicBezTo>
                <a:cubicBezTo>
                  <a:pt x="539" y="139"/>
                  <a:pt x="541" y="136"/>
                  <a:pt x="544" y="133"/>
                </a:cubicBezTo>
                <a:cubicBezTo>
                  <a:pt x="550" y="124"/>
                  <a:pt x="551" y="120"/>
                  <a:pt x="551" y="119"/>
                </a:cubicBezTo>
                <a:cubicBezTo>
                  <a:pt x="550" y="118"/>
                  <a:pt x="549" y="117"/>
                  <a:pt x="545" y="116"/>
                </a:cubicBezTo>
                <a:cubicBezTo>
                  <a:pt x="544" y="116"/>
                  <a:pt x="544" y="116"/>
                  <a:pt x="544" y="116"/>
                </a:cubicBezTo>
                <a:cubicBezTo>
                  <a:pt x="542" y="116"/>
                  <a:pt x="539" y="116"/>
                  <a:pt x="536" y="116"/>
                </a:cubicBezTo>
                <a:cubicBezTo>
                  <a:pt x="537" y="105"/>
                  <a:pt x="537" y="105"/>
                  <a:pt x="537" y="105"/>
                </a:cubicBezTo>
                <a:cubicBezTo>
                  <a:pt x="537" y="104"/>
                  <a:pt x="537" y="104"/>
                  <a:pt x="537" y="104"/>
                </a:cubicBezTo>
                <a:cubicBezTo>
                  <a:pt x="536" y="116"/>
                  <a:pt x="536" y="116"/>
                  <a:pt x="536" y="116"/>
                </a:cubicBezTo>
                <a:cubicBezTo>
                  <a:pt x="430" y="105"/>
                  <a:pt x="330" y="66"/>
                  <a:pt x="245" y="7"/>
                </a:cubicBezTo>
                <a:cubicBezTo>
                  <a:pt x="165" y="118"/>
                  <a:pt x="165" y="118"/>
                  <a:pt x="165" y="118"/>
                </a:cubicBezTo>
                <a:cubicBezTo>
                  <a:pt x="160" y="125"/>
                  <a:pt x="159" y="129"/>
                  <a:pt x="160" y="130"/>
                </a:cubicBezTo>
                <a:cubicBezTo>
                  <a:pt x="160" y="131"/>
                  <a:pt x="164" y="133"/>
                  <a:pt x="174" y="133"/>
                </a:cubicBezTo>
                <a:cubicBezTo>
                  <a:pt x="175" y="133"/>
                  <a:pt x="175" y="133"/>
                  <a:pt x="175" y="133"/>
                </a:cubicBezTo>
                <a:cubicBezTo>
                  <a:pt x="179" y="133"/>
                  <a:pt x="182" y="133"/>
                  <a:pt x="186" y="133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189" y="133"/>
                  <a:pt x="189" y="133"/>
                  <a:pt x="189" y="133"/>
                </a:cubicBezTo>
                <a:cubicBezTo>
                  <a:pt x="205" y="133"/>
                  <a:pt x="220" y="138"/>
                  <a:pt x="232" y="148"/>
                </a:cubicBezTo>
                <a:cubicBezTo>
                  <a:pt x="268" y="173"/>
                  <a:pt x="276" y="223"/>
                  <a:pt x="250" y="258"/>
                </a:cubicBezTo>
                <a:cubicBezTo>
                  <a:pt x="235" y="279"/>
                  <a:pt x="211" y="291"/>
                  <a:pt x="186" y="291"/>
                </a:cubicBezTo>
                <a:cubicBezTo>
                  <a:pt x="186" y="291"/>
                  <a:pt x="186" y="291"/>
                  <a:pt x="186" y="291"/>
                </a:cubicBezTo>
                <a:cubicBezTo>
                  <a:pt x="169" y="291"/>
                  <a:pt x="153" y="285"/>
                  <a:pt x="140" y="276"/>
                </a:cubicBezTo>
                <a:cubicBezTo>
                  <a:pt x="126" y="266"/>
                  <a:pt x="116" y="252"/>
                  <a:pt x="111" y="237"/>
                </a:cubicBezTo>
                <a:cubicBezTo>
                  <a:pt x="110" y="233"/>
                  <a:pt x="109" y="229"/>
                  <a:pt x="108" y="225"/>
                </a:cubicBezTo>
                <a:cubicBezTo>
                  <a:pt x="105" y="214"/>
                  <a:pt x="101" y="212"/>
                  <a:pt x="100" y="212"/>
                </a:cubicBezTo>
                <a:cubicBezTo>
                  <a:pt x="99" y="212"/>
                  <a:pt x="95" y="213"/>
                  <a:pt x="90" y="220"/>
                </a:cubicBezTo>
                <a:cubicBezTo>
                  <a:pt x="0" y="344"/>
                  <a:pt x="0" y="344"/>
                  <a:pt x="0" y="344"/>
                </a:cubicBezTo>
                <a:cubicBezTo>
                  <a:pt x="170" y="465"/>
                  <a:pt x="377" y="536"/>
                  <a:pt x="601" y="536"/>
                </a:cubicBezTo>
                <a:cubicBezTo>
                  <a:pt x="829" y="536"/>
                  <a:pt x="1040" y="462"/>
                  <a:pt x="1212" y="337"/>
                </a:cubicBezTo>
                <a:cubicBezTo>
                  <a:pt x="1121" y="213"/>
                  <a:pt x="1121" y="213"/>
                  <a:pt x="1121" y="213"/>
                </a:cubicBezTo>
                <a:cubicBezTo>
                  <a:pt x="1109" y="197"/>
                  <a:pt x="1109" y="178"/>
                  <a:pt x="1143" y="179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508D4007-E82D-4545-8C77-33A18BB02E6D}"/>
              </a:ext>
            </a:extLst>
          </p:cNvPr>
          <p:cNvSpPr>
            <a:spLocks/>
          </p:cNvSpPr>
          <p:nvPr/>
        </p:nvSpPr>
        <p:spPr bwMode="auto">
          <a:xfrm flipH="1">
            <a:off x="1811140" y="2940008"/>
            <a:ext cx="1205668" cy="2074638"/>
          </a:xfrm>
          <a:custGeom>
            <a:avLst/>
            <a:gdLst>
              <a:gd name="T0" fmla="*/ 617 w 664"/>
              <a:gd name="T1" fmla="*/ 0 h 1143"/>
              <a:gd name="T2" fmla="*/ 471 w 664"/>
              <a:gd name="T3" fmla="*/ 48 h 1143"/>
              <a:gd name="T4" fmla="*/ 459 w 664"/>
              <a:gd name="T5" fmla="*/ 55 h 1143"/>
              <a:gd name="T6" fmla="*/ 470 w 664"/>
              <a:gd name="T7" fmla="*/ 66 h 1143"/>
              <a:gd name="T8" fmla="*/ 479 w 664"/>
              <a:gd name="T9" fmla="*/ 72 h 1143"/>
              <a:gd name="T10" fmla="*/ 480 w 664"/>
              <a:gd name="T11" fmla="*/ 73 h 1143"/>
              <a:gd name="T12" fmla="*/ 508 w 664"/>
              <a:gd name="T13" fmla="*/ 112 h 1143"/>
              <a:gd name="T14" fmla="*/ 457 w 664"/>
              <a:gd name="T15" fmla="*/ 211 h 1143"/>
              <a:gd name="T16" fmla="*/ 433 w 664"/>
              <a:gd name="T17" fmla="*/ 215 h 1143"/>
              <a:gd name="T18" fmla="*/ 433 w 664"/>
              <a:gd name="T19" fmla="*/ 215 h 1143"/>
              <a:gd name="T20" fmla="*/ 358 w 664"/>
              <a:gd name="T21" fmla="*/ 161 h 1143"/>
              <a:gd name="T22" fmla="*/ 357 w 664"/>
              <a:gd name="T23" fmla="*/ 114 h 1143"/>
              <a:gd name="T24" fmla="*/ 357 w 664"/>
              <a:gd name="T25" fmla="*/ 114 h 1143"/>
              <a:gd name="T26" fmla="*/ 357 w 664"/>
              <a:gd name="T27" fmla="*/ 112 h 1143"/>
              <a:gd name="T28" fmla="*/ 362 w 664"/>
              <a:gd name="T29" fmla="*/ 102 h 1143"/>
              <a:gd name="T30" fmla="*/ 364 w 664"/>
              <a:gd name="T31" fmla="*/ 86 h 1143"/>
              <a:gd name="T32" fmla="*/ 360 w 664"/>
              <a:gd name="T33" fmla="*/ 85 h 1143"/>
              <a:gd name="T34" fmla="*/ 350 w 664"/>
              <a:gd name="T35" fmla="*/ 87 h 1143"/>
              <a:gd name="T36" fmla="*/ 220 w 664"/>
              <a:gd name="T37" fmla="*/ 129 h 1143"/>
              <a:gd name="T38" fmla="*/ 247 w 664"/>
              <a:gd name="T39" fmla="*/ 310 h 1143"/>
              <a:gd name="T40" fmla="*/ 231 w 664"/>
              <a:gd name="T41" fmla="*/ 449 h 1143"/>
              <a:gd name="T42" fmla="*/ 232 w 664"/>
              <a:gd name="T43" fmla="*/ 454 h 1143"/>
              <a:gd name="T44" fmla="*/ 236 w 664"/>
              <a:gd name="T45" fmla="*/ 455 h 1143"/>
              <a:gd name="T46" fmla="*/ 248 w 664"/>
              <a:gd name="T47" fmla="*/ 452 h 1143"/>
              <a:gd name="T48" fmla="*/ 258 w 664"/>
              <a:gd name="T49" fmla="*/ 448 h 1143"/>
              <a:gd name="T50" fmla="*/ 282 w 664"/>
              <a:gd name="T51" fmla="*/ 444 h 1143"/>
              <a:gd name="T52" fmla="*/ 307 w 664"/>
              <a:gd name="T53" fmla="*/ 448 h 1143"/>
              <a:gd name="T54" fmla="*/ 357 w 664"/>
              <a:gd name="T55" fmla="*/ 548 h 1143"/>
              <a:gd name="T56" fmla="*/ 282 w 664"/>
              <a:gd name="T57" fmla="*/ 603 h 1143"/>
              <a:gd name="T58" fmla="*/ 282 w 664"/>
              <a:gd name="T59" fmla="*/ 603 h 1143"/>
              <a:gd name="T60" fmla="*/ 258 w 664"/>
              <a:gd name="T61" fmla="*/ 599 h 1143"/>
              <a:gd name="T62" fmla="*/ 219 w 664"/>
              <a:gd name="T63" fmla="*/ 571 h 1143"/>
              <a:gd name="T64" fmla="*/ 212 w 664"/>
              <a:gd name="T65" fmla="*/ 561 h 1143"/>
              <a:gd name="T66" fmla="*/ 201 w 664"/>
              <a:gd name="T67" fmla="*/ 550 h 1143"/>
              <a:gd name="T68" fmla="*/ 197 w 664"/>
              <a:gd name="T69" fmla="*/ 554 h 1143"/>
              <a:gd name="T70" fmla="*/ 0 w 664"/>
              <a:gd name="T71" fmla="*/ 806 h 1143"/>
              <a:gd name="T72" fmla="*/ 81 w 664"/>
              <a:gd name="T73" fmla="*/ 917 h 1143"/>
              <a:gd name="T74" fmla="*/ 91 w 664"/>
              <a:gd name="T75" fmla="*/ 925 h 1143"/>
              <a:gd name="T76" fmla="*/ 99 w 664"/>
              <a:gd name="T77" fmla="*/ 912 h 1143"/>
              <a:gd name="T78" fmla="*/ 101 w 664"/>
              <a:gd name="T79" fmla="*/ 900 h 1143"/>
              <a:gd name="T80" fmla="*/ 130 w 664"/>
              <a:gd name="T81" fmla="*/ 861 h 1143"/>
              <a:gd name="T82" fmla="*/ 176 w 664"/>
              <a:gd name="T83" fmla="*/ 846 h 1143"/>
              <a:gd name="T84" fmla="*/ 240 w 664"/>
              <a:gd name="T85" fmla="*/ 879 h 1143"/>
              <a:gd name="T86" fmla="*/ 255 w 664"/>
              <a:gd name="T87" fmla="*/ 938 h 1143"/>
              <a:gd name="T88" fmla="*/ 223 w 664"/>
              <a:gd name="T89" fmla="*/ 989 h 1143"/>
              <a:gd name="T90" fmla="*/ 177 w 664"/>
              <a:gd name="T91" fmla="*/ 1004 h 1143"/>
              <a:gd name="T92" fmla="*/ 177 w 664"/>
              <a:gd name="T93" fmla="*/ 1004 h 1143"/>
              <a:gd name="T94" fmla="*/ 166 w 664"/>
              <a:gd name="T95" fmla="*/ 1004 h 1143"/>
              <a:gd name="T96" fmla="*/ 165 w 664"/>
              <a:gd name="T97" fmla="*/ 1004 h 1143"/>
              <a:gd name="T98" fmla="*/ 150 w 664"/>
              <a:gd name="T99" fmla="*/ 1007 h 1143"/>
              <a:gd name="T100" fmla="*/ 155 w 664"/>
              <a:gd name="T101" fmla="*/ 1019 h 1143"/>
              <a:gd name="T102" fmla="*/ 245 w 664"/>
              <a:gd name="T103" fmla="*/ 1143 h 1143"/>
              <a:gd name="T104" fmla="*/ 664 w 664"/>
              <a:gd name="T105" fmla="*/ 310 h 1143"/>
              <a:gd name="T106" fmla="*/ 617 w 664"/>
              <a:gd name="T107" fmla="*/ 0 h 1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4" h="1143">
                <a:moveTo>
                  <a:pt x="617" y="0"/>
                </a:moveTo>
                <a:cubicBezTo>
                  <a:pt x="471" y="48"/>
                  <a:pt x="471" y="48"/>
                  <a:pt x="471" y="48"/>
                </a:cubicBezTo>
                <a:cubicBezTo>
                  <a:pt x="462" y="50"/>
                  <a:pt x="460" y="54"/>
                  <a:pt x="459" y="55"/>
                </a:cubicBezTo>
                <a:cubicBezTo>
                  <a:pt x="459" y="56"/>
                  <a:pt x="461" y="60"/>
                  <a:pt x="470" y="66"/>
                </a:cubicBezTo>
                <a:cubicBezTo>
                  <a:pt x="473" y="68"/>
                  <a:pt x="476" y="70"/>
                  <a:pt x="479" y="72"/>
                </a:cubicBezTo>
                <a:cubicBezTo>
                  <a:pt x="480" y="73"/>
                  <a:pt x="480" y="73"/>
                  <a:pt x="480" y="73"/>
                </a:cubicBezTo>
                <a:cubicBezTo>
                  <a:pt x="493" y="82"/>
                  <a:pt x="503" y="96"/>
                  <a:pt x="508" y="112"/>
                </a:cubicBezTo>
                <a:cubicBezTo>
                  <a:pt x="522" y="153"/>
                  <a:pt x="499" y="198"/>
                  <a:pt x="457" y="211"/>
                </a:cubicBezTo>
                <a:cubicBezTo>
                  <a:pt x="449" y="214"/>
                  <a:pt x="441" y="215"/>
                  <a:pt x="433" y="215"/>
                </a:cubicBezTo>
                <a:cubicBezTo>
                  <a:pt x="433" y="215"/>
                  <a:pt x="433" y="215"/>
                  <a:pt x="433" y="215"/>
                </a:cubicBezTo>
                <a:cubicBezTo>
                  <a:pt x="399" y="215"/>
                  <a:pt x="368" y="193"/>
                  <a:pt x="358" y="161"/>
                </a:cubicBezTo>
                <a:cubicBezTo>
                  <a:pt x="353" y="145"/>
                  <a:pt x="353" y="130"/>
                  <a:pt x="357" y="114"/>
                </a:cubicBezTo>
                <a:cubicBezTo>
                  <a:pt x="357" y="114"/>
                  <a:pt x="357" y="114"/>
                  <a:pt x="357" y="114"/>
                </a:cubicBezTo>
                <a:cubicBezTo>
                  <a:pt x="357" y="112"/>
                  <a:pt x="357" y="112"/>
                  <a:pt x="357" y="112"/>
                </a:cubicBezTo>
                <a:cubicBezTo>
                  <a:pt x="359" y="109"/>
                  <a:pt x="360" y="105"/>
                  <a:pt x="362" y="102"/>
                </a:cubicBezTo>
                <a:cubicBezTo>
                  <a:pt x="365" y="91"/>
                  <a:pt x="364" y="87"/>
                  <a:pt x="364" y="86"/>
                </a:cubicBezTo>
                <a:cubicBezTo>
                  <a:pt x="363" y="86"/>
                  <a:pt x="362" y="85"/>
                  <a:pt x="360" y="85"/>
                </a:cubicBezTo>
                <a:cubicBezTo>
                  <a:pt x="357" y="85"/>
                  <a:pt x="354" y="86"/>
                  <a:pt x="350" y="87"/>
                </a:cubicBezTo>
                <a:cubicBezTo>
                  <a:pt x="220" y="129"/>
                  <a:pt x="220" y="129"/>
                  <a:pt x="220" y="129"/>
                </a:cubicBezTo>
                <a:cubicBezTo>
                  <a:pt x="238" y="187"/>
                  <a:pt x="247" y="248"/>
                  <a:pt x="247" y="310"/>
                </a:cubicBezTo>
                <a:cubicBezTo>
                  <a:pt x="247" y="357"/>
                  <a:pt x="242" y="404"/>
                  <a:pt x="231" y="449"/>
                </a:cubicBezTo>
                <a:cubicBezTo>
                  <a:pt x="231" y="452"/>
                  <a:pt x="232" y="454"/>
                  <a:pt x="232" y="454"/>
                </a:cubicBezTo>
                <a:cubicBezTo>
                  <a:pt x="232" y="454"/>
                  <a:pt x="233" y="455"/>
                  <a:pt x="236" y="455"/>
                </a:cubicBezTo>
                <a:cubicBezTo>
                  <a:pt x="238" y="455"/>
                  <a:pt x="242" y="454"/>
                  <a:pt x="248" y="452"/>
                </a:cubicBezTo>
                <a:cubicBezTo>
                  <a:pt x="251" y="451"/>
                  <a:pt x="255" y="449"/>
                  <a:pt x="258" y="448"/>
                </a:cubicBezTo>
                <a:cubicBezTo>
                  <a:pt x="266" y="446"/>
                  <a:pt x="274" y="444"/>
                  <a:pt x="282" y="444"/>
                </a:cubicBezTo>
                <a:cubicBezTo>
                  <a:pt x="291" y="444"/>
                  <a:pt x="299" y="446"/>
                  <a:pt x="307" y="448"/>
                </a:cubicBezTo>
                <a:cubicBezTo>
                  <a:pt x="348" y="462"/>
                  <a:pt x="371" y="506"/>
                  <a:pt x="357" y="548"/>
                </a:cubicBezTo>
                <a:cubicBezTo>
                  <a:pt x="347" y="581"/>
                  <a:pt x="317" y="603"/>
                  <a:pt x="282" y="603"/>
                </a:cubicBezTo>
                <a:cubicBezTo>
                  <a:pt x="282" y="603"/>
                  <a:pt x="282" y="603"/>
                  <a:pt x="282" y="603"/>
                </a:cubicBezTo>
                <a:cubicBezTo>
                  <a:pt x="274" y="603"/>
                  <a:pt x="266" y="601"/>
                  <a:pt x="258" y="599"/>
                </a:cubicBezTo>
                <a:cubicBezTo>
                  <a:pt x="242" y="594"/>
                  <a:pt x="229" y="584"/>
                  <a:pt x="219" y="571"/>
                </a:cubicBezTo>
                <a:cubicBezTo>
                  <a:pt x="216" y="567"/>
                  <a:pt x="214" y="564"/>
                  <a:pt x="212" y="561"/>
                </a:cubicBezTo>
                <a:cubicBezTo>
                  <a:pt x="206" y="552"/>
                  <a:pt x="202" y="550"/>
                  <a:pt x="201" y="550"/>
                </a:cubicBezTo>
                <a:cubicBezTo>
                  <a:pt x="201" y="550"/>
                  <a:pt x="199" y="551"/>
                  <a:pt x="197" y="554"/>
                </a:cubicBezTo>
                <a:cubicBezTo>
                  <a:pt x="154" y="655"/>
                  <a:pt x="85" y="742"/>
                  <a:pt x="0" y="806"/>
                </a:cubicBezTo>
                <a:cubicBezTo>
                  <a:pt x="81" y="917"/>
                  <a:pt x="81" y="917"/>
                  <a:pt x="81" y="917"/>
                </a:cubicBezTo>
                <a:cubicBezTo>
                  <a:pt x="86" y="924"/>
                  <a:pt x="90" y="925"/>
                  <a:pt x="91" y="925"/>
                </a:cubicBezTo>
                <a:cubicBezTo>
                  <a:pt x="91" y="925"/>
                  <a:pt x="95" y="923"/>
                  <a:pt x="99" y="912"/>
                </a:cubicBezTo>
                <a:cubicBezTo>
                  <a:pt x="99" y="908"/>
                  <a:pt x="100" y="904"/>
                  <a:pt x="101" y="900"/>
                </a:cubicBezTo>
                <a:cubicBezTo>
                  <a:pt x="107" y="885"/>
                  <a:pt x="117" y="871"/>
                  <a:pt x="130" y="861"/>
                </a:cubicBezTo>
                <a:cubicBezTo>
                  <a:pt x="144" y="852"/>
                  <a:pt x="160" y="846"/>
                  <a:pt x="176" y="846"/>
                </a:cubicBezTo>
                <a:cubicBezTo>
                  <a:pt x="202" y="846"/>
                  <a:pt x="226" y="859"/>
                  <a:pt x="240" y="879"/>
                </a:cubicBezTo>
                <a:cubicBezTo>
                  <a:pt x="253" y="896"/>
                  <a:pt x="258" y="917"/>
                  <a:pt x="255" y="938"/>
                </a:cubicBezTo>
                <a:cubicBezTo>
                  <a:pt x="251" y="959"/>
                  <a:pt x="240" y="977"/>
                  <a:pt x="223" y="989"/>
                </a:cubicBezTo>
                <a:cubicBezTo>
                  <a:pt x="210" y="999"/>
                  <a:pt x="194" y="1004"/>
                  <a:pt x="177" y="1004"/>
                </a:cubicBezTo>
                <a:cubicBezTo>
                  <a:pt x="177" y="1004"/>
                  <a:pt x="177" y="1004"/>
                  <a:pt x="177" y="1004"/>
                </a:cubicBezTo>
                <a:cubicBezTo>
                  <a:pt x="173" y="1004"/>
                  <a:pt x="169" y="1004"/>
                  <a:pt x="166" y="1004"/>
                </a:cubicBezTo>
                <a:cubicBezTo>
                  <a:pt x="165" y="1004"/>
                  <a:pt x="165" y="1004"/>
                  <a:pt x="165" y="1004"/>
                </a:cubicBezTo>
                <a:cubicBezTo>
                  <a:pt x="154" y="1004"/>
                  <a:pt x="150" y="1006"/>
                  <a:pt x="150" y="1007"/>
                </a:cubicBezTo>
                <a:cubicBezTo>
                  <a:pt x="150" y="1008"/>
                  <a:pt x="150" y="1012"/>
                  <a:pt x="155" y="1019"/>
                </a:cubicBezTo>
                <a:cubicBezTo>
                  <a:pt x="245" y="1143"/>
                  <a:pt x="245" y="1143"/>
                  <a:pt x="245" y="1143"/>
                </a:cubicBezTo>
                <a:cubicBezTo>
                  <a:pt x="499" y="954"/>
                  <a:pt x="664" y="651"/>
                  <a:pt x="664" y="310"/>
                </a:cubicBezTo>
                <a:cubicBezTo>
                  <a:pt x="664" y="202"/>
                  <a:pt x="647" y="98"/>
                  <a:pt x="61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B3DD785-7646-415F-A712-190CE7DCCF08}"/>
              </a:ext>
            </a:extLst>
          </p:cNvPr>
          <p:cNvSpPr>
            <a:spLocks/>
          </p:cNvSpPr>
          <p:nvPr/>
        </p:nvSpPr>
        <p:spPr bwMode="auto">
          <a:xfrm flipH="1">
            <a:off x="571023" y="4747954"/>
            <a:ext cx="1869063" cy="1869063"/>
          </a:xfrm>
          <a:custGeom>
            <a:avLst/>
            <a:gdLst>
              <a:gd name="T0" fmla="*/ 935 w 1029"/>
              <a:gd name="T1" fmla="*/ 596 h 1029"/>
              <a:gd name="T2" fmla="*/ 382 w 1029"/>
              <a:gd name="T3" fmla="*/ 43 h 1029"/>
              <a:gd name="T4" fmla="*/ 269 w 1029"/>
              <a:gd name="T5" fmla="*/ 43 h 1029"/>
              <a:gd name="T6" fmla="*/ 212 w 1029"/>
              <a:gd name="T7" fmla="*/ 99 h 1029"/>
              <a:gd name="T8" fmla="*/ 113 w 1029"/>
              <a:gd name="T9" fmla="*/ 0 h 1029"/>
              <a:gd name="T10" fmla="*/ 0 w 1029"/>
              <a:gd name="T11" fmla="*/ 114 h 1029"/>
              <a:gd name="T12" fmla="*/ 99 w 1029"/>
              <a:gd name="T13" fmla="*/ 213 h 1029"/>
              <a:gd name="T14" fmla="*/ 43 w 1029"/>
              <a:gd name="T15" fmla="*/ 269 h 1029"/>
              <a:gd name="T16" fmla="*/ 43 w 1029"/>
              <a:gd name="T17" fmla="*/ 382 h 1029"/>
              <a:gd name="T18" fmla="*/ 596 w 1029"/>
              <a:gd name="T19" fmla="*/ 935 h 1029"/>
              <a:gd name="T20" fmla="*/ 935 w 1029"/>
              <a:gd name="T21" fmla="*/ 935 h 1029"/>
              <a:gd name="T22" fmla="*/ 935 w 1029"/>
              <a:gd name="T23" fmla="*/ 596 h 10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029" h="1029">
                <a:moveTo>
                  <a:pt x="935" y="596"/>
                </a:moveTo>
                <a:cubicBezTo>
                  <a:pt x="382" y="43"/>
                  <a:pt x="382" y="43"/>
                  <a:pt x="382" y="43"/>
                </a:cubicBezTo>
                <a:cubicBezTo>
                  <a:pt x="351" y="12"/>
                  <a:pt x="300" y="12"/>
                  <a:pt x="269" y="43"/>
                </a:cubicBezTo>
                <a:cubicBezTo>
                  <a:pt x="212" y="99"/>
                  <a:pt x="212" y="99"/>
                  <a:pt x="212" y="99"/>
                </a:cubicBezTo>
                <a:cubicBezTo>
                  <a:pt x="113" y="0"/>
                  <a:pt x="113" y="0"/>
                  <a:pt x="113" y="0"/>
                </a:cubicBezTo>
                <a:cubicBezTo>
                  <a:pt x="78" y="41"/>
                  <a:pt x="41" y="79"/>
                  <a:pt x="0" y="114"/>
                </a:cubicBezTo>
                <a:cubicBezTo>
                  <a:pt x="99" y="213"/>
                  <a:pt x="99" y="213"/>
                  <a:pt x="99" y="213"/>
                </a:cubicBezTo>
                <a:cubicBezTo>
                  <a:pt x="43" y="269"/>
                  <a:pt x="43" y="269"/>
                  <a:pt x="43" y="269"/>
                </a:cubicBezTo>
                <a:cubicBezTo>
                  <a:pt x="11" y="300"/>
                  <a:pt x="11" y="351"/>
                  <a:pt x="43" y="382"/>
                </a:cubicBezTo>
                <a:cubicBezTo>
                  <a:pt x="596" y="935"/>
                  <a:pt x="596" y="935"/>
                  <a:pt x="596" y="935"/>
                </a:cubicBezTo>
                <a:cubicBezTo>
                  <a:pt x="690" y="1029"/>
                  <a:pt x="841" y="1029"/>
                  <a:pt x="935" y="935"/>
                </a:cubicBezTo>
                <a:cubicBezTo>
                  <a:pt x="1029" y="842"/>
                  <a:pt x="1029" y="689"/>
                  <a:pt x="935" y="596"/>
                </a:cubicBezTo>
                <a:close/>
              </a:path>
            </a:pathLst>
          </a:custGeom>
          <a:solidFill>
            <a:schemeClr val="tx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63DBA54-8AB9-4152-A7E5-102555C7D9C3}"/>
              </a:ext>
            </a:extLst>
          </p:cNvPr>
          <p:cNvSpPr/>
          <p:nvPr/>
        </p:nvSpPr>
        <p:spPr>
          <a:xfrm>
            <a:off x="2516336" y="3550049"/>
            <a:ext cx="234422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D" sz="1400" b="1" dirty="0">
                <a:solidFill>
                  <a:schemeClr val="bg1"/>
                </a:solidFill>
              </a:rPr>
              <a:t>ÉVÉNEMENT INDÉSIRABLE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E26DBC0-8875-4A68-8ED2-FB8BC8285DFC}"/>
              </a:ext>
            </a:extLst>
          </p:cNvPr>
          <p:cNvGrpSpPr/>
          <p:nvPr/>
        </p:nvGrpSpPr>
        <p:grpSpPr>
          <a:xfrm>
            <a:off x="3357588" y="2844800"/>
            <a:ext cx="710364" cy="584200"/>
            <a:chOff x="4763" y="6350"/>
            <a:chExt cx="822325" cy="676276"/>
          </a:xfrm>
          <a:solidFill>
            <a:schemeClr val="bg1"/>
          </a:solidFill>
        </p:grpSpPr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9B7118F4-761F-4DF9-8022-A4C77B90392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0188" y="6350"/>
              <a:ext cx="371475" cy="133350"/>
            </a:xfrm>
            <a:custGeom>
              <a:avLst/>
              <a:gdLst>
                <a:gd name="T0" fmla="*/ 71 w 142"/>
                <a:gd name="T1" fmla="*/ 0 h 51"/>
                <a:gd name="T2" fmla="*/ 0 w 142"/>
                <a:gd name="T3" fmla="*/ 51 h 51"/>
                <a:gd name="T4" fmla="*/ 142 w 142"/>
                <a:gd name="T5" fmla="*/ 51 h 51"/>
                <a:gd name="T6" fmla="*/ 71 w 142"/>
                <a:gd name="T7" fmla="*/ 0 h 51"/>
                <a:gd name="T8" fmla="*/ 71 w 142"/>
                <a:gd name="T9" fmla="*/ 0 h 51"/>
                <a:gd name="T10" fmla="*/ 71 w 142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2" h="51">
                  <a:moveTo>
                    <a:pt x="71" y="0"/>
                  </a:moveTo>
                  <a:cubicBezTo>
                    <a:pt x="39" y="0"/>
                    <a:pt x="12" y="21"/>
                    <a:pt x="0" y="51"/>
                  </a:cubicBezTo>
                  <a:cubicBezTo>
                    <a:pt x="142" y="51"/>
                    <a:pt x="142" y="51"/>
                    <a:pt x="142" y="51"/>
                  </a:cubicBezTo>
                  <a:cubicBezTo>
                    <a:pt x="130" y="21"/>
                    <a:pt x="103" y="0"/>
                    <a:pt x="71" y="0"/>
                  </a:cubicBezTo>
                  <a:close/>
                  <a:moveTo>
                    <a:pt x="71" y="0"/>
                  </a:moveTo>
                  <a:cubicBezTo>
                    <a:pt x="71" y="0"/>
                    <a:pt x="71" y="0"/>
                    <a:pt x="71" y="0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DC95B857-D535-4169-8DDE-FF981610798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3" y="71438"/>
              <a:ext cx="822325" cy="611188"/>
            </a:xfrm>
            <a:custGeom>
              <a:avLst/>
              <a:gdLst>
                <a:gd name="T0" fmla="*/ 299 w 314"/>
                <a:gd name="T1" fmla="*/ 104 h 233"/>
                <a:gd name="T2" fmla="*/ 254 w 314"/>
                <a:gd name="T3" fmla="*/ 104 h 233"/>
                <a:gd name="T4" fmla="*/ 259 w 314"/>
                <a:gd name="T5" fmla="*/ 72 h 233"/>
                <a:gd name="T6" fmla="*/ 297 w 314"/>
                <a:gd name="T7" fmla="*/ 19 h 233"/>
                <a:gd name="T8" fmla="*/ 285 w 314"/>
                <a:gd name="T9" fmla="*/ 1 h 233"/>
                <a:gd name="T10" fmla="*/ 268 w 314"/>
                <a:gd name="T11" fmla="*/ 14 h 233"/>
                <a:gd name="T12" fmla="*/ 247 w 314"/>
                <a:gd name="T13" fmla="*/ 45 h 233"/>
                <a:gd name="T14" fmla="*/ 67 w 314"/>
                <a:gd name="T15" fmla="*/ 45 h 233"/>
                <a:gd name="T16" fmla="*/ 46 w 314"/>
                <a:gd name="T17" fmla="*/ 14 h 233"/>
                <a:gd name="T18" fmla="*/ 29 w 314"/>
                <a:gd name="T19" fmla="*/ 1 h 233"/>
                <a:gd name="T20" fmla="*/ 16 w 314"/>
                <a:gd name="T21" fmla="*/ 19 h 233"/>
                <a:gd name="T22" fmla="*/ 55 w 314"/>
                <a:gd name="T23" fmla="*/ 72 h 233"/>
                <a:gd name="T24" fmla="*/ 59 w 314"/>
                <a:gd name="T25" fmla="*/ 104 h 233"/>
                <a:gd name="T26" fmla="*/ 15 w 314"/>
                <a:gd name="T27" fmla="*/ 104 h 233"/>
                <a:gd name="T28" fmla="*/ 0 w 314"/>
                <a:gd name="T29" fmla="*/ 119 h 233"/>
                <a:gd name="T30" fmla="*/ 15 w 314"/>
                <a:gd name="T31" fmla="*/ 134 h 233"/>
                <a:gd name="T32" fmla="*/ 70 w 314"/>
                <a:gd name="T33" fmla="*/ 134 h 233"/>
                <a:gd name="T34" fmla="*/ 85 w 314"/>
                <a:gd name="T35" fmla="*/ 156 h 233"/>
                <a:gd name="T36" fmla="*/ 38 w 314"/>
                <a:gd name="T37" fmla="*/ 210 h 233"/>
                <a:gd name="T38" fmla="*/ 43 w 314"/>
                <a:gd name="T39" fmla="*/ 231 h 233"/>
                <a:gd name="T40" fmla="*/ 51 w 314"/>
                <a:gd name="T41" fmla="*/ 233 h 233"/>
                <a:gd name="T42" fmla="*/ 63 w 314"/>
                <a:gd name="T43" fmla="*/ 226 h 233"/>
                <a:gd name="T44" fmla="*/ 107 w 314"/>
                <a:gd name="T45" fmla="*/ 177 h 233"/>
                <a:gd name="T46" fmla="*/ 148 w 314"/>
                <a:gd name="T47" fmla="*/ 192 h 233"/>
                <a:gd name="T48" fmla="*/ 148 w 314"/>
                <a:gd name="T49" fmla="*/ 79 h 233"/>
                <a:gd name="T50" fmla="*/ 166 w 314"/>
                <a:gd name="T51" fmla="*/ 79 h 233"/>
                <a:gd name="T52" fmla="*/ 166 w 314"/>
                <a:gd name="T53" fmla="*/ 192 h 233"/>
                <a:gd name="T54" fmla="*/ 206 w 314"/>
                <a:gd name="T55" fmla="*/ 177 h 233"/>
                <a:gd name="T56" fmla="*/ 250 w 314"/>
                <a:gd name="T57" fmla="*/ 226 h 233"/>
                <a:gd name="T58" fmla="*/ 263 w 314"/>
                <a:gd name="T59" fmla="*/ 233 h 233"/>
                <a:gd name="T60" fmla="*/ 271 w 314"/>
                <a:gd name="T61" fmla="*/ 231 h 233"/>
                <a:gd name="T62" fmla="*/ 275 w 314"/>
                <a:gd name="T63" fmla="*/ 210 h 233"/>
                <a:gd name="T64" fmla="*/ 229 w 314"/>
                <a:gd name="T65" fmla="*/ 156 h 233"/>
                <a:gd name="T66" fmla="*/ 243 w 314"/>
                <a:gd name="T67" fmla="*/ 134 h 233"/>
                <a:gd name="T68" fmla="*/ 299 w 314"/>
                <a:gd name="T69" fmla="*/ 134 h 233"/>
                <a:gd name="T70" fmla="*/ 314 w 314"/>
                <a:gd name="T71" fmla="*/ 119 h 233"/>
                <a:gd name="T72" fmla="*/ 299 w 314"/>
                <a:gd name="T73" fmla="*/ 104 h 233"/>
                <a:gd name="T74" fmla="*/ 299 w 314"/>
                <a:gd name="T75" fmla="*/ 104 h 233"/>
                <a:gd name="T76" fmla="*/ 299 w 314"/>
                <a:gd name="T77" fmla="*/ 104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14" h="233">
                  <a:moveTo>
                    <a:pt x="299" y="104"/>
                  </a:moveTo>
                  <a:cubicBezTo>
                    <a:pt x="254" y="104"/>
                    <a:pt x="254" y="104"/>
                    <a:pt x="254" y="104"/>
                  </a:cubicBezTo>
                  <a:cubicBezTo>
                    <a:pt x="257" y="94"/>
                    <a:pt x="258" y="83"/>
                    <a:pt x="259" y="72"/>
                  </a:cubicBezTo>
                  <a:cubicBezTo>
                    <a:pt x="275" y="63"/>
                    <a:pt x="293" y="46"/>
                    <a:pt x="297" y="19"/>
                  </a:cubicBezTo>
                  <a:cubicBezTo>
                    <a:pt x="299" y="10"/>
                    <a:pt x="293" y="3"/>
                    <a:pt x="285" y="1"/>
                  </a:cubicBezTo>
                  <a:cubicBezTo>
                    <a:pt x="277" y="0"/>
                    <a:pt x="269" y="6"/>
                    <a:pt x="268" y="14"/>
                  </a:cubicBezTo>
                  <a:cubicBezTo>
                    <a:pt x="265" y="29"/>
                    <a:pt x="256" y="38"/>
                    <a:pt x="247" y="45"/>
                  </a:cubicBezTo>
                  <a:cubicBezTo>
                    <a:pt x="67" y="45"/>
                    <a:pt x="67" y="45"/>
                    <a:pt x="67" y="45"/>
                  </a:cubicBezTo>
                  <a:cubicBezTo>
                    <a:pt x="58" y="38"/>
                    <a:pt x="48" y="29"/>
                    <a:pt x="46" y="14"/>
                  </a:cubicBezTo>
                  <a:cubicBezTo>
                    <a:pt x="45" y="6"/>
                    <a:pt x="37" y="0"/>
                    <a:pt x="29" y="1"/>
                  </a:cubicBezTo>
                  <a:cubicBezTo>
                    <a:pt x="21" y="3"/>
                    <a:pt x="15" y="10"/>
                    <a:pt x="16" y="19"/>
                  </a:cubicBezTo>
                  <a:cubicBezTo>
                    <a:pt x="21" y="46"/>
                    <a:pt x="39" y="63"/>
                    <a:pt x="55" y="72"/>
                  </a:cubicBezTo>
                  <a:cubicBezTo>
                    <a:pt x="55" y="83"/>
                    <a:pt x="57" y="94"/>
                    <a:pt x="59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7" y="104"/>
                    <a:pt x="0" y="110"/>
                    <a:pt x="0" y="119"/>
                  </a:cubicBezTo>
                  <a:cubicBezTo>
                    <a:pt x="0" y="127"/>
                    <a:pt x="7" y="134"/>
                    <a:pt x="15" y="134"/>
                  </a:cubicBezTo>
                  <a:cubicBezTo>
                    <a:pt x="70" y="134"/>
                    <a:pt x="70" y="134"/>
                    <a:pt x="70" y="134"/>
                  </a:cubicBezTo>
                  <a:cubicBezTo>
                    <a:pt x="75" y="142"/>
                    <a:pt x="80" y="150"/>
                    <a:pt x="85" y="156"/>
                  </a:cubicBezTo>
                  <a:cubicBezTo>
                    <a:pt x="66" y="171"/>
                    <a:pt x="47" y="196"/>
                    <a:pt x="38" y="210"/>
                  </a:cubicBezTo>
                  <a:cubicBezTo>
                    <a:pt x="34" y="217"/>
                    <a:pt x="36" y="226"/>
                    <a:pt x="43" y="231"/>
                  </a:cubicBezTo>
                  <a:cubicBezTo>
                    <a:pt x="45" y="232"/>
                    <a:pt x="48" y="233"/>
                    <a:pt x="51" y="233"/>
                  </a:cubicBezTo>
                  <a:cubicBezTo>
                    <a:pt x="56" y="233"/>
                    <a:pt x="60" y="231"/>
                    <a:pt x="63" y="226"/>
                  </a:cubicBezTo>
                  <a:cubicBezTo>
                    <a:pt x="78" y="204"/>
                    <a:pt x="97" y="183"/>
                    <a:pt x="107" y="177"/>
                  </a:cubicBezTo>
                  <a:cubicBezTo>
                    <a:pt x="119" y="185"/>
                    <a:pt x="133" y="190"/>
                    <a:pt x="148" y="192"/>
                  </a:cubicBezTo>
                  <a:cubicBezTo>
                    <a:pt x="148" y="79"/>
                    <a:pt x="148" y="79"/>
                    <a:pt x="148" y="79"/>
                  </a:cubicBezTo>
                  <a:cubicBezTo>
                    <a:pt x="166" y="79"/>
                    <a:pt x="166" y="79"/>
                    <a:pt x="166" y="79"/>
                  </a:cubicBezTo>
                  <a:cubicBezTo>
                    <a:pt x="166" y="192"/>
                    <a:pt x="166" y="192"/>
                    <a:pt x="166" y="192"/>
                  </a:cubicBezTo>
                  <a:cubicBezTo>
                    <a:pt x="181" y="190"/>
                    <a:pt x="194" y="185"/>
                    <a:pt x="206" y="177"/>
                  </a:cubicBezTo>
                  <a:cubicBezTo>
                    <a:pt x="217" y="183"/>
                    <a:pt x="236" y="204"/>
                    <a:pt x="250" y="226"/>
                  </a:cubicBezTo>
                  <a:cubicBezTo>
                    <a:pt x="253" y="231"/>
                    <a:pt x="258" y="233"/>
                    <a:pt x="263" y="233"/>
                  </a:cubicBezTo>
                  <a:cubicBezTo>
                    <a:pt x="266" y="233"/>
                    <a:pt x="269" y="232"/>
                    <a:pt x="271" y="231"/>
                  </a:cubicBezTo>
                  <a:cubicBezTo>
                    <a:pt x="278" y="226"/>
                    <a:pt x="280" y="217"/>
                    <a:pt x="275" y="210"/>
                  </a:cubicBezTo>
                  <a:cubicBezTo>
                    <a:pt x="266" y="196"/>
                    <a:pt x="248" y="171"/>
                    <a:pt x="229" y="156"/>
                  </a:cubicBezTo>
                  <a:cubicBezTo>
                    <a:pt x="234" y="149"/>
                    <a:pt x="239" y="142"/>
                    <a:pt x="243" y="134"/>
                  </a:cubicBezTo>
                  <a:cubicBezTo>
                    <a:pt x="299" y="134"/>
                    <a:pt x="299" y="134"/>
                    <a:pt x="299" y="134"/>
                  </a:cubicBezTo>
                  <a:cubicBezTo>
                    <a:pt x="307" y="134"/>
                    <a:pt x="314" y="127"/>
                    <a:pt x="314" y="119"/>
                  </a:cubicBezTo>
                  <a:cubicBezTo>
                    <a:pt x="314" y="110"/>
                    <a:pt x="307" y="104"/>
                    <a:pt x="299" y="104"/>
                  </a:cubicBezTo>
                  <a:close/>
                  <a:moveTo>
                    <a:pt x="299" y="104"/>
                  </a:moveTo>
                  <a:cubicBezTo>
                    <a:pt x="299" y="104"/>
                    <a:pt x="299" y="104"/>
                    <a:pt x="299" y="104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D"/>
            </a:p>
          </p:txBody>
        </p:sp>
      </p:grpSp>
      <p:sp>
        <p:nvSpPr>
          <p:cNvPr id="29" name="Oval 28">
            <a:extLst>
              <a:ext uri="{FF2B5EF4-FFF2-40B4-BE49-F238E27FC236}">
                <a16:creationId xmlns:a16="http://schemas.microsoft.com/office/drawing/2014/main" id="{5F25587F-CA7C-4410-8C03-10D1D327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8257" y="2037425"/>
            <a:ext cx="144000" cy="1440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D7BA2139-F1F8-4E96-B6CA-67382EF492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296" y="2014590"/>
            <a:ext cx="144000" cy="1440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3B2DEAB-2386-4495-9DBA-5A51D7C39E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584" y="3451084"/>
            <a:ext cx="144000" cy="144000"/>
          </a:xfrm>
          <a:prstGeom prst="ellipse">
            <a:avLst/>
          </a:prstGeom>
          <a:solidFill>
            <a:schemeClr val="accent3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0D8974B-5372-4C1F-BAF9-F6FB6BB0A20A}"/>
              </a:ext>
            </a:extLst>
          </p:cNvPr>
          <p:cNvSpPr txBox="1"/>
          <p:nvPr/>
        </p:nvSpPr>
        <p:spPr>
          <a:xfrm>
            <a:off x="6127656" y="1915946"/>
            <a:ext cx="2563462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67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Fiches POR – Culture de sécurité</a:t>
            </a:r>
            <a:endParaRPr lang="id-ID" sz="1467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C603B87-2521-4CAB-B3FF-1453B9562691}"/>
              </a:ext>
            </a:extLst>
          </p:cNvPr>
          <p:cNvSpPr txBox="1"/>
          <p:nvPr/>
        </p:nvSpPr>
        <p:spPr>
          <a:xfrm>
            <a:off x="6140517" y="2401233"/>
            <a:ext cx="2754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Qui? Quoi? Comment et Pourquoi déclarer les incidents et accidents des usagers? Pourquoi doit-on divulguer ?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90FF243-EFDF-41B8-97BF-09A3C2E0CEDB}"/>
              </a:ext>
            </a:extLst>
          </p:cNvPr>
          <p:cNvSpPr txBox="1"/>
          <p:nvPr/>
        </p:nvSpPr>
        <p:spPr>
          <a:xfrm>
            <a:off x="8908071" y="1924986"/>
            <a:ext cx="2780414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67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Fausses croyances – Culture de sécurité</a:t>
            </a:r>
            <a:endParaRPr lang="id-ID" sz="1467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4EEAFA5-94ED-4096-8D1F-EF008406998A}"/>
              </a:ext>
            </a:extLst>
          </p:cNvPr>
          <p:cNvSpPr txBox="1"/>
          <p:nvPr/>
        </p:nvSpPr>
        <p:spPr>
          <a:xfrm>
            <a:off x="8929995" y="2356638"/>
            <a:ext cx="29939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Questions-réponses sur les pratiques sécuritaires pour la déclaration des incidents/accidents.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3E795B5-0296-4920-A8B8-9E176D57894B}"/>
              </a:ext>
            </a:extLst>
          </p:cNvPr>
          <p:cNvSpPr txBox="1"/>
          <p:nvPr/>
        </p:nvSpPr>
        <p:spPr>
          <a:xfrm>
            <a:off x="6172794" y="3390999"/>
            <a:ext cx="1841658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67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Formations ENA</a:t>
            </a:r>
            <a:endParaRPr lang="id-ID" sz="1467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3311CFB-E3CC-4170-983A-BE4E5A5B41A1}"/>
              </a:ext>
            </a:extLst>
          </p:cNvPr>
          <p:cNvSpPr txBox="1"/>
          <p:nvPr/>
        </p:nvSpPr>
        <p:spPr>
          <a:xfrm>
            <a:off x="6050257" y="3767942"/>
            <a:ext cx="27546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Culture de sécurité et la culture juste.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fr-CA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déclaration électronique des incidents et accidents.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53C45D7-2EE4-4811-8010-E5CACFABF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21296" y="3417641"/>
            <a:ext cx="144000" cy="144000"/>
          </a:xfrm>
          <a:prstGeom prst="ellipse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19AF0EE-EC81-4FC7-91FD-161A63480A71}"/>
              </a:ext>
            </a:extLst>
          </p:cNvPr>
          <p:cNvSpPr txBox="1"/>
          <p:nvPr/>
        </p:nvSpPr>
        <p:spPr>
          <a:xfrm>
            <a:off x="8954872" y="3322266"/>
            <a:ext cx="1627369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67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Liens Intranet</a:t>
            </a:r>
            <a:endParaRPr lang="id-ID" sz="1467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96A3A51-E959-4C9C-82E4-7BB9963A4F82}"/>
              </a:ext>
            </a:extLst>
          </p:cNvPr>
          <p:cNvSpPr txBox="1"/>
          <p:nvPr/>
        </p:nvSpPr>
        <p:spPr>
          <a:xfrm>
            <a:off x="8954872" y="3762699"/>
            <a:ext cx="24002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Liens vers la documentation disponible sur l’intranet.</a:t>
            </a:r>
            <a:endParaRPr lang="en-US" sz="1400" b="1" dirty="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Oval 38">
            <a:extLst>
              <a:ext uri="{FF2B5EF4-FFF2-40B4-BE49-F238E27FC236}">
                <a16:creationId xmlns:a16="http://schemas.microsoft.com/office/drawing/2014/main" id="{6E4CC229-08B5-49FE-9AA3-DD792845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5709" y="4879078"/>
            <a:ext cx="144000" cy="144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id-ID" sz="2400">
              <a:solidFill>
                <a:schemeClr val="tx2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TextBox 35">
            <a:extLst>
              <a:ext uri="{FF2B5EF4-FFF2-40B4-BE49-F238E27FC236}">
                <a16:creationId xmlns:a16="http://schemas.microsoft.com/office/drawing/2014/main" id="{625DE50D-0127-42B1-BF00-E3FBDC9440F3}"/>
              </a:ext>
            </a:extLst>
          </p:cNvPr>
          <p:cNvSpPr txBox="1"/>
          <p:nvPr/>
        </p:nvSpPr>
        <p:spPr>
          <a:xfrm>
            <a:off x="6175638" y="4819029"/>
            <a:ext cx="1218603" cy="318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67" b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Questions</a:t>
            </a:r>
            <a:endParaRPr lang="id-ID" sz="1467" b="1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1053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9" grpId="0" animBg="1"/>
      <p:bldP spid="42" grpId="0"/>
      <p:bldP spid="43" grpId="0"/>
      <p:bldP spid="26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7EE2E4-C9CE-463C-A00A-93B866169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Rappels importants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A45FCB6-3475-4CBB-B170-42969D957D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3304"/>
            <a:ext cx="10515600" cy="418011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</a:t>
            </a: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b="1" dirty="0">
                <a:solidFill>
                  <a:schemeClr val="bg2"/>
                </a:solidFill>
              </a:rPr>
              <a:t>déclaration</a:t>
            </a:r>
            <a:r>
              <a:rPr lang="fr-CA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des incidents et des accidents est une obligation légale (</a:t>
            </a:r>
            <a:r>
              <a:rPr lang="fr-CA" sz="20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Loi sur les services de santé et les services sociaux du Québec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).</a:t>
            </a:r>
          </a:p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déclaration des incidents et des accidents se fait dans le </a:t>
            </a:r>
            <a:r>
              <a:rPr lang="fr-CA" sz="2000" b="1" dirty="0">
                <a:solidFill>
                  <a:schemeClr val="bg2"/>
                </a:solidFill>
              </a:rPr>
              <a:t>système d'information sur la sécurité des soins et des services (SISSS).</a:t>
            </a:r>
          </a:p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L’</a:t>
            </a:r>
            <a:r>
              <a:rPr lang="fr-CA" sz="2000" b="1" dirty="0">
                <a:solidFill>
                  <a:schemeClr val="bg2"/>
                </a:solidFill>
              </a:rPr>
              <a:t>analyse sommaire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est effectuée à la suite de la déclaration par le gestionnaire.</a:t>
            </a:r>
          </a:p>
          <a:p>
            <a:pPr lvl="1" algn="just">
              <a:lnSpc>
                <a:spcPct val="120000"/>
              </a:lnSpc>
            </a:pPr>
            <a:r>
              <a:rPr lang="fr-CA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Il se peut qu’il y ait une analyse complémentaire suite à l’événement:</a:t>
            </a:r>
            <a:r>
              <a:rPr lang="fr-CA" sz="16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événement sentinelle.</a:t>
            </a:r>
          </a:p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CA" sz="2000" b="1" dirty="0">
                <a:solidFill>
                  <a:schemeClr val="bg2"/>
                </a:solidFill>
              </a:rPr>
              <a:t>divulgation initiale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doit être faite à la suite d’un événement de gravité D et plus.</a:t>
            </a:r>
          </a:p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</a:t>
            </a:r>
            <a:r>
              <a:rPr lang="fr-CA" sz="2000" b="1" dirty="0">
                <a:solidFill>
                  <a:schemeClr val="bg2"/>
                </a:solidFill>
              </a:rPr>
              <a:t>divulgation subséquente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peut avoir lieu à la suite de l’analyse d’un événement sentinelle.</a:t>
            </a:r>
          </a:p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déclaration permet de maintenir à jour les données pour le </a:t>
            </a:r>
            <a:r>
              <a:rPr lang="fr-CA" sz="2000" b="1" dirty="0">
                <a:solidFill>
                  <a:schemeClr val="bg2"/>
                </a:solidFill>
              </a:rPr>
              <a:t>rapport trimestriel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Les données du SISSS servent aussi à la tenue du </a:t>
            </a:r>
            <a:r>
              <a:rPr lang="fr-CA" sz="2000" b="1" dirty="0">
                <a:solidFill>
                  <a:schemeClr val="bg2"/>
                </a:solidFill>
              </a:rPr>
              <a:t>rapport national annuel sur les incidents et accidents survenus lors de la prestation de soins de santé et de services sociaux au Québec.</a:t>
            </a:r>
          </a:p>
          <a:p>
            <a:pPr algn="just">
              <a:lnSpc>
                <a:spcPct val="120000"/>
              </a:lnSpc>
            </a:pP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 déclaration aide aussi à </a:t>
            </a:r>
            <a:r>
              <a:rPr lang="fr-CA" sz="2000" b="1" dirty="0">
                <a:solidFill>
                  <a:schemeClr val="bg2"/>
                </a:solidFill>
              </a:rPr>
              <a:t>améliorer les soins et services </a:t>
            </a:r>
            <a:r>
              <a:rPr lang="fr-CA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dispensés aux usagers. </a:t>
            </a:r>
          </a:p>
          <a:p>
            <a:pPr algn="just">
              <a:lnSpc>
                <a:spcPct val="120000"/>
              </a:lnSpc>
            </a:pPr>
            <a:endParaRPr lang="fr-CA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95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04CEE-3B37-46DC-83CA-7558574D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Fiche POR – Culture de sécurité</a:t>
            </a:r>
          </a:p>
        </p:txBody>
      </p:sp>
      <p:pic>
        <p:nvPicPr>
          <p:cNvPr id="9" name="Espace réservé du contenu 8">
            <a:extLst>
              <a:ext uri="{FF2B5EF4-FFF2-40B4-BE49-F238E27FC236}">
                <a16:creationId xmlns:a16="http://schemas.microsoft.com/office/drawing/2014/main" id="{A3E52305-C3AC-4A7A-9661-0F9BA68A1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54518"/>
          <a:stretch/>
        </p:blipFill>
        <p:spPr>
          <a:xfrm>
            <a:off x="439785" y="2299322"/>
            <a:ext cx="5538651" cy="323400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Espace réservé du contenu 8">
            <a:extLst>
              <a:ext uri="{FF2B5EF4-FFF2-40B4-BE49-F238E27FC236}">
                <a16:creationId xmlns:a16="http://schemas.microsoft.com/office/drawing/2014/main" id="{46239010-6366-4835-97B1-D8DFE9B7018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4380"/>
          <a:stretch/>
        </p:blipFill>
        <p:spPr>
          <a:xfrm>
            <a:off x="6213565" y="1938882"/>
            <a:ext cx="5538651" cy="395489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19910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D04CEE-3B37-46DC-83CA-7558574DED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dirty="0"/>
              <a:t>Fiche POR – Culture de sécurité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5252582-83CB-4598-BE27-FAE277EAB2D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0177"/>
          <a:stretch/>
        </p:blipFill>
        <p:spPr>
          <a:xfrm>
            <a:off x="838200" y="2079787"/>
            <a:ext cx="5199018" cy="33254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E774EC46-A5E7-458A-9DD6-80972DBCD9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8667" b="1509"/>
          <a:stretch/>
        </p:blipFill>
        <p:spPr>
          <a:xfrm>
            <a:off x="6154784" y="2079787"/>
            <a:ext cx="5199018" cy="332544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135431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A4AF307-1F40-4B36-BD99-4F00076B1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Fausses croyances    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FD8EF695-9E23-408D-A2CE-7A34A4B4CA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441" t="54786" r="21471" b="32532"/>
          <a:stretch/>
        </p:blipFill>
        <p:spPr>
          <a:xfrm>
            <a:off x="1368404" y="1928099"/>
            <a:ext cx="9455191" cy="1202635"/>
          </a:xfrm>
          <a:prstGeom prst="rect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DD5889CA-E31B-4B9D-8F85-E3217D32F6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956" t="70118" r="21956" b="13543"/>
          <a:stretch/>
        </p:blipFill>
        <p:spPr>
          <a:xfrm>
            <a:off x="1368404" y="3355049"/>
            <a:ext cx="9455191" cy="1549469"/>
          </a:xfrm>
          <a:prstGeom prst="rect">
            <a:avLst/>
          </a:prstGeom>
          <a:ln w="19050">
            <a:solidFill>
              <a:schemeClr val="tx1">
                <a:lumMod val="25000"/>
                <a:lumOff val="75000"/>
              </a:schemeClr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5E20878-1F98-40D0-8545-143673DB69B4}"/>
              </a:ext>
            </a:extLst>
          </p:cNvPr>
          <p:cNvSpPr txBox="1"/>
          <p:nvPr/>
        </p:nvSpPr>
        <p:spPr>
          <a:xfrm>
            <a:off x="1368405" y="5443369"/>
            <a:ext cx="9455190" cy="369332"/>
          </a:xfrm>
          <a:prstGeom prst="rect">
            <a:avLst/>
          </a:prstGeom>
          <a:noFill/>
          <a:ln w="19050">
            <a:solidFill>
              <a:schemeClr val="tx1">
                <a:lumMod val="25000"/>
                <a:lumOff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A" b="1" dirty="0">
                <a:solidFill>
                  <a:srgbClr val="92D050"/>
                </a:solidFill>
              </a:rPr>
              <a:t>Déclarer, ce n’est pas blâmer!</a:t>
            </a:r>
          </a:p>
        </p:txBody>
      </p:sp>
    </p:spTree>
    <p:extLst>
      <p:ext uri="{BB962C8B-B14F-4D97-AF65-F5344CB8AC3E}">
        <p14:creationId xmlns:p14="http://schemas.microsoft.com/office/powerpoint/2010/main" val="3164409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03028F-DA3B-4CBC-A56F-5C74979591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Formations ENA  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BBDF009-DF25-4389-AA14-C67D40E08B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4134678"/>
            <a:ext cx="10721009" cy="1325563"/>
          </a:xfrm>
        </p:spPr>
        <p:txBody>
          <a:bodyPr>
            <a:normAutofit/>
          </a:bodyPr>
          <a:lstStyle/>
          <a:p>
            <a:r>
              <a:rPr lang="fr-CA" sz="2400" dirty="0">
                <a:hlinkClick r:id="rId3" tooltip="Opens external link in new window"/>
              </a:rPr>
              <a:t>Culture de sécurité et la culture juste - Module 1</a:t>
            </a:r>
            <a:endParaRPr lang="fr-CA" sz="2400" dirty="0"/>
          </a:p>
          <a:p>
            <a:r>
              <a:rPr lang="fr-CA" sz="2400" dirty="0">
                <a:hlinkClick r:id="rId4" tooltip="Opens external link in new window"/>
              </a:rPr>
              <a:t>La déclaration électronique des incidents et accidents - Module 2</a:t>
            </a:r>
            <a:endParaRPr lang="fr-CA" sz="2400" dirty="0"/>
          </a:p>
          <a:p>
            <a:endParaRPr lang="fr-CA" sz="2400" dirty="0"/>
          </a:p>
        </p:txBody>
      </p:sp>
      <p:sp>
        <p:nvSpPr>
          <p:cNvPr id="4" name="Google Shape;2355;p101">
            <a:extLst>
              <a:ext uri="{FF2B5EF4-FFF2-40B4-BE49-F238E27FC236}">
                <a16:creationId xmlns:a16="http://schemas.microsoft.com/office/drawing/2014/main" id="{2C7FADF3-21EC-44FB-A2CE-73CAB22B5B2D}"/>
              </a:ext>
            </a:extLst>
          </p:cNvPr>
          <p:cNvSpPr/>
          <p:nvPr/>
        </p:nvSpPr>
        <p:spPr>
          <a:xfrm>
            <a:off x="4631634" y="1958008"/>
            <a:ext cx="2912166" cy="2017644"/>
          </a:xfrm>
          <a:custGeom>
            <a:avLst/>
            <a:gdLst/>
            <a:ahLst/>
            <a:cxnLst/>
            <a:rect l="l" t="t" r="r" b="b"/>
            <a:pathLst>
              <a:path w="1286" h="1050" extrusionOk="0">
                <a:moveTo>
                  <a:pt x="875" y="467"/>
                </a:moveTo>
                <a:lnTo>
                  <a:pt x="468" y="700"/>
                </a:lnTo>
                <a:lnTo>
                  <a:pt x="468" y="232"/>
                </a:lnTo>
                <a:lnTo>
                  <a:pt x="875" y="467"/>
                </a:lnTo>
                <a:close/>
                <a:moveTo>
                  <a:pt x="1167" y="817"/>
                </a:moveTo>
                <a:lnTo>
                  <a:pt x="1167" y="118"/>
                </a:lnTo>
                <a:lnTo>
                  <a:pt x="118" y="118"/>
                </a:lnTo>
                <a:lnTo>
                  <a:pt x="118" y="817"/>
                </a:lnTo>
                <a:lnTo>
                  <a:pt x="1167" y="817"/>
                </a:lnTo>
                <a:close/>
                <a:moveTo>
                  <a:pt x="1167" y="0"/>
                </a:moveTo>
                <a:cubicBezTo>
                  <a:pt x="1230" y="0"/>
                  <a:pt x="1285" y="52"/>
                  <a:pt x="1285" y="118"/>
                </a:cubicBezTo>
                <a:lnTo>
                  <a:pt x="1282" y="817"/>
                </a:lnTo>
                <a:cubicBezTo>
                  <a:pt x="1282" y="880"/>
                  <a:pt x="1230" y="932"/>
                  <a:pt x="1167" y="932"/>
                </a:cubicBezTo>
                <a:lnTo>
                  <a:pt x="875" y="932"/>
                </a:lnTo>
                <a:lnTo>
                  <a:pt x="875" y="1049"/>
                </a:lnTo>
                <a:lnTo>
                  <a:pt x="410" y="1049"/>
                </a:lnTo>
                <a:lnTo>
                  <a:pt x="410" y="932"/>
                </a:lnTo>
                <a:lnTo>
                  <a:pt x="118" y="932"/>
                </a:lnTo>
                <a:cubicBezTo>
                  <a:pt x="52" y="932"/>
                  <a:pt x="0" y="880"/>
                  <a:pt x="0" y="817"/>
                </a:cubicBezTo>
                <a:lnTo>
                  <a:pt x="0" y="118"/>
                </a:lnTo>
                <a:cubicBezTo>
                  <a:pt x="0" y="52"/>
                  <a:pt x="52" y="0"/>
                  <a:pt x="118" y="0"/>
                </a:cubicBezTo>
                <a:lnTo>
                  <a:pt x="1167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2738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7BF2A3-F7B0-41B4-8BE1-81B19CA9E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Liens Intranet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A82056-B5F5-424F-8BEB-C1EF505B5B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fr-CA" dirty="0">
                <a:hlinkClick r:id="rId2"/>
              </a:rPr>
              <a:t>Fiche POR - La déclaration d'incident et d'accident des usagers</a:t>
            </a:r>
            <a:endParaRPr lang="fr-CA" dirty="0"/>
          </a:p>
          <a:p>
            <a:r>
              <a:rPr lang="fr-CA" dirty="0">
                <a:hlinkClick r:id="rId3"/>
              </a:rPr>
              <a:t>Fiche POR – La divulgation</a:t>
            </a:r>
            <a:endParaRPr lang="fr-CA" dirty="0"/>
          </a:p>
          <a:p>
            <a:r>
              <a:rPr lang="fr-CA" dirty="0">
                <a:hlinkClick r:id="rId4"/>
              </a:rPr>
              <a:t>Fausses croyances </a:t>
            </a:r>
            <a:r>
              <a:rPr lang="fr-CA" dirty="0"/>
              <a:t>    </a:t>
            </a:r>
          </a:p>
          <a:p>
            <a:r>
              <a:rPr lang="fr-CA" dirty="0">
                <a:hlinkClick r:id="rId5"/>
              </a:rPr>
              <a:t>Formations ENA</a:t>
            </a:r>
            <a:r>
              <a:rPr lang="fr-CA" dirty="0"/>
              <a:t> </a:t>
            </a:r>
          </a:p>
          <a:p>
            <a:r>
              <a:rPr lang="fr-CA" dirty="0">
                <a:hlinkClick r:id="rId6"/>
              </a:rPr>
              <a:t>Politique sur la déclaration des incidents et accidents</a:t>
            </a:r>
            <a:endParaRPr lang="fr-CA" dirty="0"/>
          </a:p>
          <a:p>
            <a:r>
              <a:rPr lang="fr-CA" dirty="0">
                <a:hlinkClick r:id="rId7"/>
              </a:rPr>
              <a:t>Procédure sur la déclaration des incidents et accidents</a:t>
            </a:r>
            <a:endParaRPr lang="fr-CA" dirty="0"/>
          </a:p>
          <a:p>
            <a:r>
              <a:rPr lang="fr-CA" dirty="0">
                <a:hlinkClick r:id="rId8"/>
              </a:rPr>
              <a:t>Politique sur l’analyse des incidents et accidents</a:t>
            </a:r>
            <a:endParaRPr lang="fr-CA" dirty="0"/>
          </a:p>
          <a:p>
            <a:r>
              <a:rPr lang="fr-CA" dirty="0">
                <a:hlinkClick r:id="rId9"/>
              </a:rPr>
              <a:t>Procédure sur l’analyse des incidents et accidents</a:t>
            </a:r>
            <a:endParaRPr lang="fr-CA" dirty="0"/>
          </a:p>
          <a:p>
            <a:r>
              <a:rPr lang="fr-CA" dirty="0">
                <a:hlinkClick r:id="rId10"/>
              </a:rPr>
              <a:t>Règlement sur la divulgation </a:t>
            </a:r>
            <a:endParaRPr lang="fr-CA" dirty="0"/>
          </a:p>
          <a:p>
            <a:r>
              <a:rPr lang="fr-CA" dirty="0">
                <a:hlinkClick r:id="rId11"/>
              </a:rPr>
              <a:t>Procédure sur la divulgation</a:t>
            </a:r>
            <a:endParaRPr lang="fr-CA" dirty="0"/>
          </a:p>
          <a:p>
            <a:pPr lvl="0"/>
            <a:r>
              <a:rPr lang="fr-CA" u="sng" dirty="0">
                <a:hlinkClick r:id="rId12"/>
              </a:rPr>
              <a:t>Politique sur la gestion des effets personnels et sur les petites réclamations</a:t>
            </a:r>
            <a:r>
              <a:rPr lang="fr-CA" dirty="0"/>
              <a:t> </a:t>
            </a:r>
          </a:p>
          <a:p>
            <a:pPr lvl="0"/>
            <a:r>
              <a:rPr lang="fr-CA" u="sng" dirty="0">
                <a:hlinkClick r:id="rId13"/>
              </a:rPr>
              <a:t>Procédure sur la gestion des effets personnels</a:t>
            </a:r>
            <a:r>
              <a:rPr lang="fr-CA" dirty="0"/>
              <a:t> </a:t>
            </a:r>
          </a:p>
          <a:p>
            <a:pPr lvl="0"/>
            <a:r>
              <a:rPr lang="fr-CA" u="sng" dirty="0">
                <a:hlinkClick r:id="rId14"/>
              </a:rPr>
              <a:t>Procédure sur les petites réclamations</a:t>
            </a:r>
            <a:endParaRPr lang="fr-CA" dirty="0"/>
          </a:p>
          <a:p>
            <a:endParaRPr lang="fr-CA" dirty="0"/>
          </a:p>
          <a:p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930800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0F5FF20-5DDB-438D-B5ED-2BE85648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Conclusion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740D8E-CC27-4FA6-B5B1-A2716D3A5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32986"/>
            <a:ext cx="10515600" cy="3899981"/>
          </a:xfrm>
        </p:spPr>
        <p:txBody>
          <a:bodyPr>
            <a:normAutofit/>
          </a:bodyPr>
          <a:lstStyle/>
          <a:p>
            <a:pPr algn="just">
              <a:lnSpc>
                <a:spcPct val="120000"/>
              </a:lnSpc>
            </a:pPr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La déclaration des incidents et accidents touchant les usagers est </a:t>
            </a:r>
            <a:r>
              <a:rPr lang="fr-CA" b="1" dirty="0">
                <a:solidFill>
                  <a:schemeClr val="bg2"/>
                </a:solidFill>
              </a:rPr>
              <a:t>obligatoire.</a:t>
            </a:r>
            <a:endParaRPr lang="fr-CA" dirty="0">
              <a:solidFill>
                <a:schemeClr val="bg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Chaque situation déclarée permet des </a:t>
            </a:r>
            <a:r>
              <a:rPr lang="fr-CA" b="1" dirty="0">
                <a:solidFill>
                  <a:schemeClr val="bg2"/>
                </a:solidFill>
              </a:rPr>
              <a:t>améliorations dans l'offre de soins et de services.</a:t>
            </a:r>
            <a:endParaRPr lang="fr-CA" dirty="0">
              <a:solidFill>
                <a:schemeClr val="bg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fr-CA" dirty="0">
                <a:solidFill>
                  <a:schemeClr val="tx2">
                    <a:lumMod val="75000"/>
                    <a:lumOff val="25000"/>
                  </a:schemeClr>
                </a:solidFill>
              </a:rPr>
              <a:t>Chaque déclaration permet de </a:t>
            </a:r>
            <a:r>
              <a:rPr lang="fr-CA" b="1" dirty="0">
                <a:solidFill>
                  <a:schemeClr val="bg2"/>
                </a:solidFill>
              </a:rPr>
              <a:t>prévenir des événements similaires.</a:t>
            </a:r>
            <a:endParaRPr lang="fr-CA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865278"/>
      </p:ext>
    </p:extLst>
  </p:cSld>
  <p:clrMapOvr>
    <a:masterClrMapping/>
  </p:clrMapOvr>
</p:sld>
</file>

<file path=ppt/theme/theme1.xml><?xml version="1.0" encoding="utf-8"?>
<a:theme xmlns:a="http://schemas.openxmlformats.org/drawingml/2006/main" name="Vert_Gabarit">
  <a:themeElements>
    <a:clrScheme name="CIUSSS_vert">
      <a:dk1>
        <a:srgbClr val="181817"/>
      </a:dk1>
      <a:lt1>
        <a:sysClr val="window" lastClr="FFFFFF"/>
      </a:lt1>
      <a:dk2>
        <a:srgbClr val="181817"/>
      </a:dk2>
      <a:lt2>
        <a:srgbClr val="81C731"/>
      </a:lt2>
      <a:accent1>
        <a:srgbClr val="DB1A00"/>
      </a:accent1>
      <a:accent2>
        <a:srgbClr val="F79200"/>
      </a:accent2>
      <a:accent3>
        <a:srgbClr val="0871D9"/>
      </a:accent3>
      <a:accent4>
        <a:srgbClr val="767171"/>
      </a:accent4>
      <a:accent5>
        <a:srgbClr val="00858C"/>
      </a:accent5>
      <a:accent6>
        <a:srgbClr val="00B6BA"/>
      </a:accent6>
      <a:hlink>
        <a:srgbClr val="3333FF"/>
      </a:hlink>
      <a:folHlink>
        <a:srgbClr val="00FFFF"/>
      </a:folHlink>
    </a:clrScheme>
    <a:fontScheme name="CIUSS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t_Gabarit" id="{6DC5C8C7-FD34-4B6A-812D-B929DE74DE89}" vid="{42EF097D-6D0A-4BE2-9B64-641682F21BC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Vert_Gabarit</Template>
  <TotalTime>516</TotalTime>
  <Words>749</Words>
  <Application>Microsoft Office PowerPoint</Application>
  <PresentationFormat>Grand écran</PresentationFormat>
  <Paragraphs>82</Paragraphs>
  <Slides>11</Slides>
  <Notes>5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Aharoni</vt:lpstr>
      <vt:lpstr>Arial</vt:lpstr>
      <vt:lpstr>Arial Black</vt:lpstr>
      <vt:lpstr>Calibri</vt:lpstr>
      <vt:lpstr>Vert_Gabarit</vt:lpstr>
      <vt:lpstr>Démarche d’amélioration  continue de la qualité Déclaration et divulgation des incidents et accidents liés à la sécurité des usagers</vt:lpstr>
      <vt:lpstr>Gestion des événements</vt:lpstr>
      <vt:lpstr>Rappels importants</vt:lpstr>
      <vt:lpstr>Fiche POR – Culture de sécurité</vt:lpstr>
      <vt:lpstr>Fiche POR – Culture de sécurité</vt:lpstr>
      <vt:lpstr>Fausses croyances     </vt:lpstr>
      <vt:lpstr>Formations ENA   </vt:lpstr>
      <vt:lpstr>Liens Intranet</vt:lpstr>
      <vt:lpstr>Conclusion </vt:lpstr>
      <vt:lpstr>En cas de besoin  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Edouardine Gombe (CIUSSS EMTL)</dc:creator>
  <cp:lastModifiedBy>My-Lan Pham-Dang (CIUSSS EMTL)</cp:lastModifiedBy>
  <cp:revision>52</cp:revision>
  <dcterms:created xsi:type="dcterms:W3CDTF">2023-01-24T19:37:23Z</dcterms:created>
  <dcterms:modified xsi:type="dcterms:W3CDTF">2023-10-18T16:36:27Z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a7d8d5d-78e2-4a62-9fcd-016eb5e4c57c_Enabled">
    <vt:lpwstr>true</vt:lpwstr>
  </property>
  <property fmtid="{D5CDD505-2E9C-101B-9397-08002B2CF9AE}" pid="3" name="MSIP_Label_6a7d8d5d-78e2-4a62-9fcd-016eb5e4c57c_SetDate">
    <vt:lpwstr>2023-01-30T15:25:47Z</vt:lpwstr>
  </property>
  <property fmtid="{D5CDD505-2E9C-101B-9397-08002B2CF9AE}" pid="4" name="MSIP_Label_6a7d8d5d-78e2-4a62-9fcd-016eb5e4c57c_Method">
    <vt:lpwstr>Standard</vt:lpwstr>
  </property>
  <property fmtid="{D5CDD505-2E9C-101B-9397-08002B2CF9AE}" pid="5" name="MSIP_Label_6a7d8d5d-78e2-4a62-9fcd-016eb5e4c57c_Name">
    <vt:lpwstr>Général</vt:lpwstr>
  </property>
  <property fmtid="{D5CDD505-2E9C-101B-9397-08002B2CF9AE}" pid="6" name="MSIP_Label_6a7d8d5d-78e2-4a62-9fcd-016eb5e4c57c_SiteId">
    <vt:lpwstr>06e1fe28-5f8b-4075-bf6c-ae24be1a7992</vt:lpwstr>
  </property>
  <property fmtid="{D5CDD505-2E9C-101B-9397-08002B2CF9AE}" pid="7" name="MSIP_Label_6a7d8d5d-78e2-4a62-9fcd-016eb5e4c57c_ActionId">
    <vt:lpwstr>3d511c68-c24c-48d7-a785-7d965b88f6f1</vt:lpwstr>
  </property>
  <property fmtid="{D5CDD505-2E9C-101B-9397-08002B2CF9AE}" pid="8" name="MSIP_Label_6a7d8d5d-78e2-4a62-9fcd-016eb5e4c57c_ContentBits">
    <vt:lpwstr>0</vt:lpwstr>
  </property>
</Properties>
</file>