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9" r:id="rId3"/>
    <p:sldId id="268" r:id="rId4"/>
    <p:sldId id="270" r:id="rId5"/>
    <p:sldId id="272" r:id="rId6"/>
    <p:sldId id="275" r:id="rId7"/>
    <p:sldId id="273" r:id="rId8"/>
    <p:sldId id="271" r:id="rId9"/>
    <p:sldId id="274" r:id="rId10"/>
    <p:sldId id="262" r:id="rId11"/>
    <p:sldId id="263" r:id="rId12"/>
    <p:sldId id="258" r:id="rId1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TREMBLAY - 8303" initials="IT-8" lastIdx="3" clrIdx="0">
    <p:extLst>
      <p:ext uri="{19B8F6BF-5375-455C-9EA6-DF929625EA0E}">
        <p15:presenceInfo xmlns:p15="http://schemas.microsoft.com/office/powerpoint/2012/main" userId="S-1-5-21-742793915-1157779103-1233803906-60481" providerId="AD"/>
      </p:ext>
    </p:extLst>
  </p:cmAuthor>
  <p:cmAuthor id="2" name="Valentina Braguta (CIUSSS EMTL)" initials="VB(E" lastIdx="1" clrIdx="1">
    <p:extLst>
      <p:ext uri="{19B8F6BF-5375-455C-9EA6-DF929625EA0E}">
        <p15:presenceInfo xmlns:p15="http://schemas.microsoft.com/office/powerpoint/2012/main" userId="S-1-5-21-3319515064-2912129364-1389289592-22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FE1"/>
    <a:srgbClr val="6590D5"/>
    <a:srgbClr val="A6AAF0"/>
    <a:srgbClr val="E6081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87" autoAdjust="0"/>
  </p:normalViewPr>
  <p:slideViewPr>
    <p:cSldViewPr snapToGrid="0" showGuides="1">
      <p:cViewPr varScale="1">
        <p:scale>
          <a:sx n="89" d="100"/>
          <a:sy n="89" d="100"/>
        </p:scale>
        <p:origin x="139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2-14T13:25:28.518" idx="2">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2-14T13:36:56.959" idx="3">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7465F-CD1A-4EFC-B215-B2FE7DE164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69EAD516-F95B-43D9-A9D2-2114A6606D0F}">
      <dgm:prSet phldrT="[Texte]"/>
      <dgm:spPr>
        <a:solidFill>
          <a:srgbClr val="0070C0"/>
        </a:solidFill>
      </dgm:spPr>
      <dgm:t>
        <a:bodyPr/>
        <a:lstStyle/>
        <a:p>
          <a:r>
            <a:rPr lang="fr-CA" dirty="0"/>
            <a:t>Les audits</a:t>
          </a:r>
        </a:p>
      </dgm:t>
    </dgm:pt>
    <dgm:pt modelId="{0DEF5351-2610-4CF7-829E-254283AA0E81}" type="parTrans" cxnId="{63CA1A05-BFE5-44B0-B045-7DCE0EAAEA90}">
      <dgm:prSet/>
      <dgm:spPr/>
      <dgm:t>
        <a:bodyPr/>
        <a:lstStyle/>
        <a:p>
          <a:endParaRPr lang="fr-CA"/>
        </a:p>
      </dgm:t>
    </dgm:pt>
    <dgm:pt modelId="{A5556BC1-3AD2-43C1-94B6-C23632912F31}" type="sibTrans" cxnId="{63CA1A05-BFE5-44B0-B045-7DCE0EAAEA90}">
      <dgm:prSet/>
      <dgm:spPr/>
      <dgm:t>
        <a:bodyPr/>
        <a:lstStyle/>
        <a:p>
          <a:endParaRPr lang="fr-CA"/>
        </a:p>
      </dgm:t>
    </dgm:pt>
    <dgm:pt modelId="{52256A86-A38D-4A07-82F8-5B2787C7CA20}">
      <dgm:prSet phldrT="[Texte]"/>
      <dgm:spPr>
        <a:solidFill>
          <a:srgbClr val="0070C0"/>
        </a:solidFill>
      </dgm:spPr>
      <dgm:t>
        <a:bodyPr/>
        <a:lstStyle/>
        <a:p>
          <a:r>
            <a:rPr lang="fr-CA" dirty="0"/>
            <a:t>Communication des résultats </a:t>
          </a:r>
        </a:p>
      </dgm:t>
    </dgm:pt>
    <dgm:pt modelId="{01BD43F1-BB09-461D-8162-893F5C2565E5}" type="parTrans" cxnId="{4D99A0CD-BBBA-42BB-82CD-8183B10A74B6}">
      <dgm:prSet/>
      <dgm:spPr/>
      <dgm:t>
        <a:bodyPr/>
        <a:lstStyle/>
        <a:p>
          <a:endParaRPr lang="fr-CA"/>
        </a:p>
      </dgm:t>
    </dgm:pt>
    <dgm:pt modelId="{64E3D286-16B6-4AAB-8A90-94D9DFD13A1F}" type="sibTrans" cxnId="{4D99A0CD-BBBA-42BB-82CD-8183B10A74B6}">
      <dgm:prSet/>
      <dgm:spPr/>
      <dgm:t>
        <a:bodyPr/>
        <a:lstStyle/>
        <a:p>
          <a:endParaRPr lang="fr-CA"/>
        </a:p>
      </dgm:t>
    </dgm:pt>
    <dgm:pt modelId="{8FB02E48-BBA4-421A-8947-EAF616A687D8}">
      <dgm:prSet phldrT="[Texte]"/>
      <dgm:spPr>
        <a:solidFill>
          <a:srgbClr val="0070C0"/>
        </a:solidFill>
      </dgm:spPr>
      <dgm:t>
        <a:bodyPr/>
        <a:lstStyle/>
        <a:p>
          <a:r>
            <a:rPr lang="fr-CA" dirty="0"/>
            <a:t>Amélioration de la pratique </a:t>
          </a:r>
        </a:p>
      </dgm:t>
    </dgm:pt>
    <dgm:pt modelId="{8EB87782-9B26-45A5-B6C0-A6CCE2A8D0B6}" type="parTrans" cxnId="{7AB52592-9818-434B-A9A6-D24899A4371A}">
      <dgm:prSet/>
      <dgm:spPr/>
      <dgm:t>
        <a:bodyPr/>
        <a:lstStyle/>
        <a:p>
          <a:endParaRPr lang="fr-CA"/>
        </a:p>
      </dgm:t>
    </dgm:pt>
    <dgm:pt modelId="{EC69F594-0258-4627-A7E9-56AC2AA8C71E}" type="sibTrans" cxnId="{7AB52592-9818-434B-A9A6-D24899A4371A}">
      <dgm:prSet/>
      <dgm:spPr/>
      <dgm:t>
        <a:bodyPr/>
        <a:lstStyle/>
        <a:p>
          <a:endParaRPr lang="fr-CA"/>
        </a:p>
      </dgm:t>
    </dgm:pt>
    <dgm:pt modelId="{80337EF6-F37E-45C6-A630-AD7CB0AD8451}" type="pres">
      <dgm:prSet presAssocID="{2A67465F-CD1A-4EFC-B215-B2FE7DE16478}" presName="diagram" presStyleCnt="0">
        <dgm:presLayoutVars>
          <dgm:dir/>
          <dgm:resizeHandles val="exact"/>
        </dgm:presLayoutVars>
      </dgm:prSet>
      <dgm:spPr/>
    </dgm:pt>
    <dgm:pt modelId="{BCB18579-7CD1-4C8D-92A5-6F15D154A12E}" type="pres">
      <dgm:prSet presAssocID="{69EAD516-F95B-43D9-A9D2-2114A6606D0F}" presName="node" presStyleLbl="node1" presStyleIdx="0" presStyleCnt="3">
        <dgm:presLayoutVars>
          <dgm:bulletEnabled val="1"/>
        </dgm:presLayoutVars>
      </dgm:prSet>
      <dgm:spPr/>
    </dgm:pt>
    <dgm:pt modelId="{39BC524D-7FBA-4D8A-99A2-65C6B363F940}" type="pres">
      <dgm:prSet presAssocID="{A5556BC1-3AD2-43C1-94B6-C23632912F31}" presName="sibTrans" presStyleCnt="0"/>
      <dgm:spPr/>
    </dgm:pt>
    <dgm:pt modelId="{C9CB5D66-AE85-4670-90C5-FF5AE0ED42C7}" type="pres">
      <dgm:prSet presAssocID="{52256A86-A38D-4A07-82F8-5B2787C7CA20}" presName="node" presStyleLbl="node1" presStyleIdx="1" presStyleCnt="3">
        <dgm:presLayoutVars>
          <dgm:bulletEnabled val="1"/>
        </dgm:presLayoutVars>
      </dgm:prSet>
      <dgm:spPr/>
    </dgm:pt>
    <dgm:pt modelId="{46F22E56-50FE-4265-BE8C-138EC2B71F79}" type="pres">
      <dgm:prSet presAssocID="{64E3D286-16B6-4AAB-8A90-94D9DFD13A1F}" presName="sibTrans" presStyleCnt="0"/>
      <dgm:spPr/>
    </dgm:pt>
    <dgm:pt modelId="{71BD01BD-7755-4537-8825-827579B31A94}" type="pres">
      <dgm:prSet presAssocID="{8FB02E48-BBA4-421A-8947-EAF616A687D8}" presName="node" presStyleLbl="node1" presStyleIdx="2" presStyleCnt="3">
        <dgm:presLayoutVars>
          <dgm:bulletEnabled val="1"/>
        </dgm:presLayoutVars>
      </dgm:prSet>
      <dgm:spPr/>
    </dgm:pt>
  </dgm:ptLst>
  <dgm:cxnLst>
    <dgm:cxn modelId="{63CA1A05-BFE5-44B0-B045-7DCE0EAAEA90}" srcId="{2A67465F-CD1A-4EFC-B215-B2FE7DE16478}" destId="{69EAD516-F95B-43D9-A9D2-2114A6606D0F}" srcOrd="0" destOrd="0" parTransId="{0DEF5351-2610-4CF7-829E-254283AA0E81}" sibTransId="{A5556BC1-3AD2-43C1-94B6-C23632912F31}"/>
    <dgm:cxn modelId="{4CDCA843-349D-4B12-9240-5D0C39156B0E}" type="presOf" srcId="{52256A86-A38D-4A07-82F8-5B2787C7CA20}" destId="{C9CB5D66-AE85-4670-90C5-FF5AE0ED42C7}" srcOrd="0" destOrd="0" presId="urn:microsoft.com/office/officeart/2005/8/layout/default"/>
    <dgm:cxn modelId="{E4CD6C4B-6EFB-4096-A29F-9ECD87301B6C}" type="presOf" srcId="{69EAD516-F95B-43D9-A9D2-2114A6606D0F}" destId="{BCB18579-7CD1-4C8D-92A5-6F15D154A12E}" srcOrd="0" destOrd="0" presId="urn:microsoft.com/office/officeart/2005/8/layout/default"/>
    <dgm:cxn modelId="{3A4FEE51-D0B7-4E42-9070-98ED2BA45C16}" type="presOf" srcId="{2A67465F-CD1A-4EFC-B215-B2FE7DE16478}" destId="{80337EF6-F37E-45C6-A630-AD7CB0AD8451}" srcOrd="0" destOrd="0" presId="urn:microsoft.com/office/officeart/2005/8/layout/default"/>
    <dgm:cxn modelId="{7AB52592-9818-434B-A9A6-D24899A4371A}" srcId="{2A67465F-CD1A-4EFC-B215-B2FE7DE16478}" destId="{8FB02E48-BBA4-421A-8947-EAF616A687D8}" srcOrd="2" destOrd="0" parTransId="{8EB87782-9B26-45A5-B6C0-A6CCE2A8D0B6}" sibTransId="{EC69F594-0258-4627-A7E9-56AC2AA8C71E}"/>
    <dgm:cxn modelId="{4D99A0CD-BBBA-42BB-82CD-8183B10A74B6}" srcId="{2A67465F-CD1A-4EFC-B215-B2FE7DE16478}" destId="{52256A86-A38D-4A07-82F8-5B2787C7CA20}" srcOrd="1" destOrd="0" parTransId="{01BD43F1-BB09-461D-8162-893F5C2565E5}" sibTransId="{64E3D286-16B6-4AAB-8A90-94D9DFD13A1F}"/>
    <dgm:cxn modelId="{2A3CA3CE-5FDC-4E8C-A9C4-4A3CF8630F90}" type="presOf" srcId="{8FB02E48-BBA4-421A-8947-EAF616A687D8}" destId="{71BD01BD-7755-4537-8825-827579B31A94}" srcOrd="0" destOrd="0" presId="urn:microsoft.com/office/officeart/2005/8/layout/default"/>
    <dgm:cxn modelId="{C80DA258-8BE3-4512-8532-0BEF245C239A}" type="presParOf" srcId="{80337EF6-F37E-45C6-A630-AD7CB0AD8451}" destId="{BCB18579-7CD1-4C8D-92A5-6F15D154A12E}" srcOrd="0" destOrd="0" presId="urn:microsoft.com/office/officeart/2005/8/layout/default"/>
    <dgm:cxn modelId="{152B340C-F3F7-4772-B392-E65FE391DA3F}" type="presParOf" srcId="{80337EF6-F37E-45C6-A630-AD7CB0AD8451}" destId="{39BC524D-7FBA-4D8A-99A2-65C6B363F940}" srcOrd="1" destOrd="0" presId="urn:microsoft.com/office/officeart/2005/8/layout/default"/>
    <dgm:cxn modelId="{03FF3B26-D268-4CF3-954A-C515911159A5}" type="presParOf" srcId="{80337EF6-F37E-45C6-A630-AD7CB0AD8451}" destId="{C9CB5D66-AE85-4670-90C5-FF5AE0ED42C7}" srcOrd="2" destOrd="0" presId="urn:microsoft.com/office/officeart/2005/8/layout/default"/>
    <dgm:cxn modelId="{9C1DCC63-27A5-4278-B399-E4F0187CA8C0}" type="presParOf" srcId="{80337EF6-F37E-45C6-A630-AD7CB0AD8451}" destId="{46F22E56-50FE-4265-BE8C-138EC2B71F79}" srcOrd="3" destOrd="0" presId="urn:microsoft.com/office/officeart/2005/8/layout/default"/>
    <dgm:cxn modelId="{4DD1E29B-7D78-4BE0-8346-D8345E38C9C7}" type="presParOf" srcId="{80337EF6-F37E-45C6-A630-AD7CB0AD8451}" destId="{71BD01BD-7755-4537-8825-827579B31A9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826EDD-2609-438B-AE6E-1554F570FA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fr-CA"/>
        </a:p>
      </dgm:t>
    </dgm:pt>
    <dgm:pt modelId="{A68BE34E-505C-4420-98E5-654966AB9749}">
      <dgm:prSet phldrT="[Texte]"/>
      <dgm:spPr>
        <a:solidFill>
          <a:srgbClr val="0070C0"/>
        </a:solidFill>
      </dgm:spPr>
      <dgm:t>
        <a:bodyPr/>
        <a:lstStyle/>
        <a:p>
          <a:r>
            <a:rPr lang="fr-CA" dirty="0"/>
            <a:t>ENA</a:t>
          </a:r>
        </a:p>
      </dgm:t>
    </dgm:pt>
    <dgm:pt modelId="{50D2290D-FAC1-42DD-9125-0DDFE40A805C}" type="parTrans" cxnId="{D7410925-B7EE-455B-96EA-5E2B5D46FE40}">
      <dgm:prSet/>
      <dgm:spPr/>
      <dgm:t>
        <a:bodyPr/>
        <a:lstStyle/>
        <a:p>
          <a:endParaRPr lang="fr-CA"/>
        </a:p>
      </dgm:t>
    </dgm:pt>
    <dgm:pt modelId="{C0185666-AA59-467B-820A-F6D28CE5317B}" type="sibTrans" cxnId="{D7410925-B7EE-455B-96EA-5E2B5D46FE40}">
      <dgm:prSet/>
      <dgm:spPr/>
      <dgm:t>
        <a:bodyPr/>
        <a:lstStyle/>
        <a:p>
          <a:endParaRPr lang="fr-CA"/>
        </a:p>
      </dgm:t>
    </dgm:pt>
    <dgm:pt modelId="{A0D0EF3F-C28F-42BF-96D4-03C6140996FC}">
      <dgm:prSet phldrT="[Texte]"/>
      <dgm:spPr>
        <a:solidFill>
          <a:srgbClr val="0070C0"/>
        </a:solidFill>
      </dgm:spPr>
      <dgm:t>
        <a:bodyPr/>
        <a:lstStyle/>
        <a:p>
          <a:r>
            <a:rPr lang="fr-CA" dirty="0"/>
            <a:t>Par les conseillères </a:t>
          </a:r>
        </a:p>
      </dgm:t>
    </dgm:pt>
    <dgm:pt modelId="{C4D3B0E8-E7D5-40E5-8EB4-692C63471923}" type="parTrans" cxnId="{ACCD6F12-D662-4C1C-A315-84F95179C05E}">
      <dgm:prSet/>
      <dgm:spPr/>
      <dgm:t>
        <a:bodyPr/>
        <a:lstStyle/>
        <a:p>
          <a:endParaRPr lang="fr-CA"/>
        </a:p>
      </dgm:t>
    </dgm:pt>
    <dgm:pt modelId="{AF0F116F-A39B-46E8-90B1-AAC006E49AFE}" type="sibTrans" cxnId="{ACCD6F12-D662-4C1C-A315-84F95179C05E}">
      <dgm:prSet/>
      <dgm:spPr/>
      <dgm:t>
        <a:bodyPr/>
        <a:lstStyle/>
        <a:p>
          <a:endParaRPr lang="fr-CA"/>
        </a:p>
      </dgm:t>
    </dgm:pt>
    <dgm:pt modelId="{FFB0E72E-3AC5-4460-BB7F-F7BAE3DD727B}">
      <dgm:prSet phldrT="[Texte]"/>
      <dgm:spPr>
        <a:solidFill>
          <a:srgbClr val="0070C0"/>
        </a:solidFill>
      </dgm:spPr>
      <dgm:t>
        <a:bodyPr/>
        <a:lstStyle/>
        <a:p>
          <a:r>
            <a:rPr lang="fr-CA" dirty="0"/>
            <a:t>Les outils disponibles </a:t>
          </a:r>
        </a:p>
      </dgm:t>
    </dgm:pt>
    <dgm:pt modelId="{63DAE217-155F-4D8B-8717-F296E811225D}" type="parTrans" cxnId="{C01E3B38-65D9-4E72-938F-B4FC4A5B99E4}">
      <dgm:prSet/>
      <dgm:spPr/>
      <dgm:t>
        <a:bodyPr/>
        <a:lstStyle/>
        <a:p>
          <a:endParaRPr lang="fr-CA"/>
        </a:p>
      </dgm:t>
    </dgm:pt>
    <dgm:pt modelId="{704D1D63-7570-4F2D-824B-1663C1DE053B}" type="sibTrans" cxnId="{C01E3B38-65D9-4E72-938F-B4FC4A5B99E4}">
      <dgm:prSet/>
      <dgm:spPr/>
      <dgm:t>
        <a:bodyPr/>
        <a:lstStyle/>
        <a:p>
          <a:endParaRPr lang="fr-CA"/>
        </a:p>
      </dgm:t>
    </dgm:pt>
    <dgm:pt modelId="{08E8FC92-54A1-4E13-9658-403601559E5A}" type="pres">
      <dgm:prSet presAssocID="{BA826EDD-2609-438B-AE6E-1554F570FAE3}" presName="diagram" presStyleCnt="0">
        <dgm:presLayoutVars>
          <dgm:dir/>
          <dgm:resizeHandles val="exact"/>
        </dgm:presLayoutVars>
      </dgm:prSet>
      <dgm:spPr/>
    </dgm:pt>
    <dgm:pt modelId="{771EAA02-BB25-4E8A-B66D-EDD828A8DDF1}" type="pres">
      <dgm:prSet presAssocID="{A68BE34E-505C-4420-98E5-654966AB9749}" presName="node" presStyleLbl="node1" presStyleIdx="0" presStyleCnt="3">
        <dgm:presLayoutVars>
          <dgm:bulletEnabled val="1"/>
        </dgm:presLayoutVars>
      </dgm:prSet>
      <dgm:spPr/>
    </dgm:pt>
    <dgm:pt modelId="{1688FA6D-DD8F-4FFF-B178-17B3BEDB5BF8}" type="pres">
      <dgm:prSet presAssocID="{C0185666-AA59-467B-820A-F6D28CE5317B}" presName="sibTrans" presStyleCnt="0"/>
      <dgm:spPr/>
    </dgm:pt>
    <dgm:pt modelId="{06B1B582-75DF-429E-B549-CDAE07277D7D}" type="pres">
      <dgm:prSet presAssocID="{A0D0EF3F-C28F-42BF-96D4-03C6140996FC}" presName="node" presStyleLbl="node1" presStyleIdx="1" presStyleCnt="3">
        <dgm:presLayoutVars>
          <dgm:bulletEnabled val="1"/>
        </dgm:presLayoutVars>
      </dgm:prSet>
      <dgm:spPr/>
    </dgm:pt>
    <dgm:pt modelId="{0881832E-AD42-4015-9B3E-CB63B0722A6E}" type="pres">
      <dgm:prSet presAssocID="{AF0F116F-A39B-46E8-90B1-AAC006E49AFE}" presName="sibTrans" presStyleCnt="0"/>
      <dgm:spPr/>
    </dgm:pt>
    <dgm:pt modelId="{D709D189-43A9-4388-A13E-D0C1D53D9A34}" type="pres">
      <dgm:prSet presAssocID="{FFB0E72E-3AC5-4460-BB7F-F7BAE3DD727B}" presName="node" presStyleLbl="node1" presStyleIdx="2" presStyleCnt="3">
        <dgm:presLayoutVars>
          <dgm:bulletEnabled val="1"/>
        </dgm:presLayoutVars>
      </dgm:prSet>
      <dgm:spPr/>
    </dgm:pt>
  </dgm:ptLst>
  <dgm:cxnLst>
    <dgm:cxn modelId="{ACCD6F12-D662-4C1C-A315-84F95179C05E}" srcId="{BA826EDD-2609-438B-AE6E-1554F570FAE3}" destId="{A0D0EF3F-C28F-42BF-96D4-03C6140996FC}" srcOrd="1" destOrd="0" parTransId="{C4D3B0E8-E7D5-40E5-8EB4-692C63471923}" sibTransId="{AF0F116F-A39B-46E8-90B1-AAC006E49AFE}"/>
    <dgm:cxn modelId="{D7410925-B7EE-455B-96EA-5E2B5D46FE40}" srcId="{BA826EDD-2609-438B-AE6E-1554F570FAE3}" destId="{A68BE34E-505C-4420-98E5-654966AB9749}" srcOrd="0" destOrd="0" parTransId="{50D2290D-FAC1-42DD-9125-0DDFE40A805C}" sibTransId="{C0185666-AA59-467B-820A-F6D28CE5317B}"/>
    <dgm:cxn modelId="{D3D8262E-F739-421A-9ECD-D7D1C83764FB}" type="presOf" srcId="{A0D0EF3F-C28F-42BF-96D4-03C6140996FC}" destId="{06B1B582-75DF-429E-B549-CDAE07277D7D}" srcOrd="0" destOrd="0" presId="urn:microsoft.com/office/officeart/2005/8/layout/default"/>
    <dgm:cxn modelId="{C578692E-38DD-4AC2-9B50-E0CEC9A0BEF5}" type="presOf" srcId="{A68BE34E-505C-4420-98E5-654966AB9749}" destId="{771EAA02-BB25-4E8A-B66D-EDD828A8DDF1}" srcOrd="0" destOrd="0" presId="urn:microsoft.com/office/officeart/2005/8/layout/default"/>
    <dgm:cxn modelId="{C01E3B38-65D9-4E72-938F-B4FC4A5B99E4}" srcId="{BA826EDD-2609-438B-AE6E-1554F570FAE3}" destId="{FFB0E72E-3AC5-4460-BB7F-F7BAE3DD727B}" srcOrd="2" destOrd="0" parTransId="{63DAE217-155F-4D8B-8717-F296E811225D}" sibTransId="{704D1D63-7570-4F2D-824B-1663C1DE053B}"/>
    <dgm:cxn modelId="{623B9365-658F-4981-9380-666E387502B8}" type="presOf" srcId="{FFB0E72E-3AC5-4460-BB7F-F7BAE3DD727B}" destId="{D709D189-43A9-4388-A13E-D0C1D53D9A34}" srcOrd="0" destOrd="0" presId="urn:microsoft.com/office/officeart/2005/8/layout/default"/>
    <dgm:cxn modelId="{E02121E3-6C01-4CDC-9F69-83106591E032}" type="presOf" srcId="{BA826EDD-2609-438B-AE6E-1554F570FAE3}" destId="{08E8FC92-54A1-4E13-9658-403601559E5A}" srcOrd="0" destOrd="0" presId="urn:microsoft.com/office/officeart/2005/8/layout/default"/>
    <dgm:cxn modelId="{C8443EEA-DB82-4A96-9758-061B8AADA6EE}" type="presParOf" srcId="{08E8FC92-54A1-4E13-9658-403601559E5A}" destId="{771EAA02-BB25-4E8A-B66D-EDD828A8DDF1}" srcOrd="0" destOrd="0" presId="urn:microsoft.com/office/officeart/2005/8/layout/default"/>
    <dgm:cxn modelId="{8EF6839C-EE65-420F-B1DC-D93942EF3C9F}" type="presParOf" srcId="{08E8FC92-54A1-4E13-9658-403601559E5A}" destId="{1688FA6D-DD8F-4FFF-B178-17B3BEDB5BF8}" srcOrd="1" destOrd="0" presId="urn:microsoft.com/office/officeart/2005/8/layout/default"/>
    <dgm:cxn modelId="{F4A38937-AD28-4CC6-A96C-9046B6C7E627}" type="presParOf" srcId="{08E8FC92-54A1-4E13-9658-403601559E5A}" destId="{06B1B582-75DF-429E-B549-CDAE07277D7D}" srcOrd="2" destOrd="0" presId="urn:microsoft.com/office/officeart/2005/8/layout/default"/>
    <dgm:cxn modelId="{BCEC55A7-EB12-4D1A-87BD-7A1651E37A05}" type="presParOf" srcId="{08E8FC92-54A1-4E13-9658-403601559E5A}" destId="{0881832E-AD42-4015-9B3E-CB63B0722A6E}" srcOrd="3" destOrd="0" presId="urn:microsoft.com/office/officeart/2005/8/layout/default"/>
    <dgm:cxn modelId="{FE17D9E7-EA87-41C3-89AE-80DAEA8EAD0D}" type="presParOf" srcId="{08E8FC92-54A1-4E13-9658-403601559E5A}" destId="{D709D189-43A9-4388-A13E-D0C1D53D9A3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18579-7CD1-4C8D-92A5-6F15D154A12E}">
      <dsp:nvSpPr>
        <dsp:cNvPr id="0" name=""/>
        <dsp:cNvSpPr/>
      </dsp:nvSpPr>
      <dsp:spPr>
        <a:xfrm>
          <a:off x="0" y="93710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CA" sz="3400" kern="1200" dirty="0"/>
            <a:t>Les audits</a:t>
          </a:r>
        </a:p>
      </dsp:txBody>
      <dsp:txXfrm>
        <a:off x="0" y="937101"/>
        <a:ext cx="3286125" cy="1971675"/>
      </dsp:txXfrm>
    </dsp:sp>
    <dsp:sp modelId="{C9CB5D66-AE85-4670-90C5-FF5AE0ED42C7}">
      <dsp:nvSpPr>
        <dsp:cNvPr id="0" name=""/>
        <dsp:cNvSpPr/>
      </dsp:nvSpPr>
      <dsp:spPr>
        <a:xfrm>
          <a:off x="3614737" y="93710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CA" sz="3400" kern="1200" dirty="0"/>
            <a:t>Communication des résultats </a:t>
          </a:r>
        </a:p>
      </dsp:txBody>
      <dsp:txXfrm>
        <a:off x="3614737" y="937101"/>
        <a:ext cx="3286125" cy="1971675"/>
      </dsp:txXfrm>
    </dsp:sp>
    <dsp:sp modelId="{71BD01BD-7755-4537-8825-827579B31A94}">
      <dsp:nvSpPr>
        <dsp:cNvPr id="0" name=""/>
        <dsp:cNvSpPr/>
      </dsp:nvSpPr>
      <dsp:spPr>
        <a:xfrm>
          <a:off x="7229475" y="93710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fr-CA" sz="3400" kern="1200" dirty="0"/>
            <a:t>Amélioration de la pratique </a:t>
          </a:r>
        </a:p>
      </dsp:txBody>
      <dsp:txXfrm>
        <a:off x="7229475" y="937101"/>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EAA02-BB25-4E8A-B66D-EDD828A8DDF1}">
      <dsp:nvSpPr>
        <dsp:cNvPr id="0" name=""/>
        <dsp:cNvSpPr/>
      </dsp:nvSpPr>
      <dsp:spPr>
        <a:xfrm>
          <a:off x="0" y="97393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CA" sz="4400" kern="1200" dirty="0"/>
            <a:t>ENA</a:t>
          </a:r>
        </a:p>
      </dsp:txBody>
      <dsp:txXfrm>
        <a:off x="0" y="973931"/>
        <a:ext cx="3286125" cy="1971675"/>
      </dsp:txXfrm>
    </dsp:sp>
    <dsp:sp modelId="{06B1B582-75DF-429E-B549-CDAE07277D7D}">
      <dsp:nvSpPr>
        <dsp:cNvPr id="0" name=""/>
        <dsp:cNvSpPr/>
      </dsp:nvSpPr>
      <dsp:spPr>
        <a:xfrm>
          <a:off x="3614737" y="97393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CA" sz="4400" kern="1200" dirty="0"/>
            <a:t>Par les conseillères </a:t>
          </a:r>
        </a:p>
      </dsp:txBody>
      <dsp:txXfrm>
        <a:off x="3614737" y="973931"/>
        <a:ext cx="3286125" cy="1971675"/>
      </dsp:txXfrm>
    </dsp:sp>
    <dsp:sp modelId="{D709D189-43A9-4388-A13E-D0C1D53D9A34}">
      <dsp:nvSpPr>
        <dsp:cNvPr id="0" name=""/>
        <dsp:cNvSpPr/>
      </dsp:nvSpPr>
      <dsp:spPr>
        <a:xfrm>
          <a:off x="7229475" y="973931"/>
          <a:ext cx="3286125" cy="1971675"/>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fr-CA" sz="4400" kern="1200" dirty="0"/>
            <a:t>Les outils disponibles </a:t>
          </a:r>
        </a:p>
      </dsp:txBody>
      <dsp:txXfrm>
        <a:off x="7229475" y="973931"/>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D73D548-3AEA-4772-9F6F-BC1778032BBE}" type="datetimeFigureOut">
              <a:rPr lang="fr-CA" smtClean="0"/>
              <a:t>2023-12-17</a:t>
            </a:fld>
            <a:endParaRPr lang="fr-CA"/>
          </a:p>
        </p:txBody>
      </p:sp>
      <p:sp>
        <p:nvSpPr>
          <p:cNvPr id="4" name="Espace réservé de l'image des diapositives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commentaires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4FD8A1C-7053-4905-B51A-06C0F5DFBFF0}" type="slidenum">
              <a:rPr lang="fr-CA" smtClean="0"/>
              <a:t>‹N°›</a:t>
            </a:fld>
            <a:endParaRPr lang="fr-CA"/>
          </a:p>
        </p:txBody>
      </p:sp>
    </p:spTree>
    <p:extLst>
      <p:ext uri="{BB962C8B-B14F-4D97-AF65-F5344CB8AC3E}">
        <p14:creationId xmlns:p14="http://schemas.microsoft.com/office/powerpoint/2010/main" val="159946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4FD8A1C-7053-4905-B51A-06C0F5DFBFF0}" type="slidenum">
              <a:rPr lang="fr-CA" smtClean="0"/>
              <a:t>1</a:t>
            </a:fld>
            <a:endParaRPr lang="fr-CA"/>
          </a:p>
        </p:txBody>
      </p:sp>
    </p:spTree>
    <p:extLst>
      <p:ext uri="{BB962C8B-B14F-4D97-AF65-F5344CB8AC3E}">
        <p14:creationId xmlns:p14="http://schemas.microsoft.com/office/powerpoint/2010/main" val="169435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Voici les trois tests de conformité aux pratiques d’hygiènes des mains </a:t>
            </a:r>
          </a:p>
          <a:p>
            <a:endParaRPr lang="fr-CA" dirty="0"/>
          </a:p>
          <a:p>
            <a:r>
              <a:rPr lang="fr-CA" dirty="0"/>
              <a:t>La conformité par rapport aux pratiques d'hygiène des mains est évaluée, prioritairement, en utilisant l'observation directe (audits). Les services qui offrent des soins à domicile aux usagers où l’observation directe n’est pas possible doivent utiliser deux méthodes alternatives que je vais vous présenter à la prochaine diapositive.</a:t>
            </a:r>
          </a:p>
          <a:p>
            <a:endParaRPr lang="fr-CA" dirty="0"/>
          </a:p>
          <a:p>
            <a:r>
              <a:rPr lang="fr-CA" dirty="0"/>
              <a:t>Les résultats de l'évaluation de la conformité par rapport aux pratiques d'hygiène des mains doivent être communiqués aux membres de l'équipe. Les employé doivent connaitre le taux d’hygiène des mains pour leur unité ou leur service.  Exemple : à diffuser lors de vos rencontres d’équipe ou en SVO. </a:t>
            </a:r>
          </a:p>
          <a:p>
            <a:endParaRPr lang="fr-CA" dirty="0"/>
          </a:p>
          <a:p>
            <a:r>
              <a:rPr lang="fr-CA" dirty="0"/>
              <a:t>Vos résultats doivent être utilisés pour apporter des améliorations à ces pratiques. La cible ministérielle des taux d’hygiène des mains est de 80 %</a:t>
            </a:r>
          </a:p>
        </p:txBody>
      </p:sp>
      <p:sp>
        <p:nvSpPr>
          <p:cNvPr id="4" name="Espace réservé du numéro de diapositive 3"/>
          <p:cNvSpPr>
            <a:spLocks noGrp="1"/>
          </p:cNvSpPr>
          <p:nvPr>
            <p:ph type="sldNum" sz="quarter" idx="5"/>
          </p:nvPr>
        </p:nvSpPr>
        <p:spPr/>
        <p:txBody>
          <a:bodyPr/>
          <a:lstStyle/>
          <a:p>
            <a:fld id="{C4FD8A1C-7053-4905-B51A-06C0F5DFBFF0}" type="slidenum">
              <a:rPr lang="fr-CA" smtClean="0"/>
              <a:t>3</a:t>
            </a:fld>
            <a:endParaRPr lang="fr-CA"/>
          </a:p>
        </p:txBody>
      </p:sp>
    </p:spTree>
    <p:extLst>
      <p:ext uri="{BB962C8B-B14F-4D97-AF65-F5344CB8AC3E}">
        <p14:creationId xmlns:p14="http://schemas.microsoft.com/office/powerpoint/2010/main" val="17385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conseillères et les aides de service en PCI procèdent à des audits de conformité régulièrement sur les unités en CHSLD, à l’IUSMM et dans les centres hospitaliers. Les résultats sont acheminés à chaque fin de période en centres hospitaliers et aux 3 périodes à l’IUSMM et en CHSLD. </a:t>
            </a:r>
          </a:p>
          <a:p>
            <a:endParaRPr lang="fr-CA" dirty="0"/>
          </a:p>
          <a:p>
            <a:r>
              <a:rPr lang="fr-CA" dirty="0"/>
              <a:t>En plus des audits effectués par l'équipe de prévention des infections tous les secteurs qui offrent des soins et des services doivent établir leur propre calendrier d’audits sur la conformité à l’hygiène des mains. Nous suggérons idéalement une fréquence de trois fois par année. Afin de soutenir les gestionnaires et les équipes dans l’évaluation périodique de la conformité aux pratiques d’hygiène des mains par la réalisation des audits l’équipe de prévention et contrôle des infections a travaillé un protocole.  </a:t>
            </a:r>
          </a:p>
          <a:p>
            <a:endParaRPr lang="fr-CA" dirty="0"/>
          </a:p>
          <a:p>
            <a:r>
              <a:rPr lang="fr-CA" dirty="0"/>
              <a:t>Deux méthodes sont proposées : l’observation directe et l’utilisation des questionnaires d’évaluation notamment pour les services où l’observation directe est impossible. (un questionnaire d’auto-évaluation de la conformité complété par les employés des soins à domicile et un questionnaire pour l’usager)</a:t>
            </a:r>
          </a:p>
          <a:p>
            <a:endParaRPr lang="fr-CA" dirty="0"/>
          </a:p>
          <a:p>
            <a:r>
              <a:rPr lang="fr-CA" dirty="0"/>
              <a:t>Dans ce protocole vous trouverez également les notions de base, le processus d’audit, le formulaire, la formation sur l’ENA à écouter par l’auditeur au préalable et un aide mémoire sur du processus d’audit (une page)</a:t>
            </a:r>
          </a:p>
        </p:txBody>
      </p:sp>
      <p:sp>
        <p:nvSpPr>
          <p:cNvPr id="4" name="Espace réservé du numéro de diapositive 3"/>
          <p:cNvSpPr>
            <a:spLocks noGrp="1"/>
          </p:cNvSpPr>
          <p:nvPr>
            <p:ph type="sldNum" sz="quarter" idx="5"/>
          </p:nvPr>
        </p:nvSpPr>
        <p:spPr/>
        <p:txBody>
          <a:bodyPr/>
          <a:lstStyle/>
          <a:p>
            <a:fld id="{C4FD8A1C-7053-4905-B51A-06C0F5DFBFF0}" type="slidenum">
              <a:rPr lang="fr-CA" smtClean="0"/>
              <a:t>4</a:t>
            </a:fld>
            <a:endParaRPr lang="fr-CA"/>
          </a:p>
        </p:txBody>
      </p:sp>
    </p:spTree>
    <p:extLst>
      <p:ext uri="{BB962C8B-B14F-4D97-AF65-F5344CB8AC3E}">
        <p14:creationId xmlns:p14="http://schemas.microsoft.com/office/powerpoint/2010/main" val="237910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4FD8A1C-7053-4905-B51A-06C0F5DFBFF0}" type="slidenum">
              <a:rPr lang="fr-CA" smtClean="0"/>
              <a:t>7</a:t>
            </a:fld>
            <a:endParaRPr lang="fr-CA"/>
          </a:p>
        </p:txBody>
      </p:sp>
    </p:spTree>
    <p:extLst>
      <p:ext uri="{BB962C8B-B14F-4D97-AF65-F5344CB8AC3E}">
        <p14:creationId xmlns:p14="http://schemas.microsoft.com/office/powerpoint/2010/main" val="1726648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r>
              <a:rPr lang="fr-FR" sz="1200" b="1" i="0" kern="1200" dirty="0">
                <a:solidFill>
                  <a:schemeClr val="tx1"/>
                </a:solidFill>
                <a:effectLst/>
                <a:latin typeface="+mn-lt"/>
                <a:ea typeface="+mn-ea"/>
                <a:cs typeface="+mn-cs"/>
              </a:rPr>
              <a:t>Recension des besoins de formation 2024-2025 à planifier vous pouvez inclure une de ces formations </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C4FD8A1C-7053-4905-B51A-06C0F5DFBFF0}" type="slidenum">
              <a:rPr lang="fr-CA" smtClean="0"/>
              <a:t>8</a:t>
            </a:fld>
            <a:endParaRPr lang="fr-CA"/>
          </a:p>
        </p:txBody>
      </p:sp>
    </p:spTree>
    <p:extLst>
      <p:ext uri="{BB962C8B-B14F-4D97-AF65-F5344CB8AC3E}">
        <p14:creationId xmlns:p14="http://schemas.microsoft.com/office/powerpoint/2010/main" val="117355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C4FD8A1C-7053-4905-B51A-06C0F5DFBFF0}" type="slidenum">
              <a:rPr lang="fr-CA" smtClean="0"/>
              <a:t>9</a:t>
            </a:fld>
            <a:endParaRPr lang="fr-CA"/>
          </a:p>
        </p:txBody>
      </p:sp>
    </p:spTree>
    <p:extLst>
      <p:ext uri="{BB962C8B-B14F-4D97-AF65-F5344CB8AC3E}">
        <p14:creationId xmlns:p14="http://schemas.microsoft.com/office/powerpoint/2010/main" val="1291975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4FD8A1C-7053-4905-B51A-06C0F5DFBFF0}" type="slidenum">
              <a:rPr lang="fr-CA" smtClean="0"/>
              <a:t>10</a:t>
            </a:fld>
            <a:endParaRPr lang="fr-CA"/>
          </a:p>
        </p:txBody>
      </p:sp>
    </p:spTree>
    <p:extLst>
      <p:ext uri="{BB962C8B-B14F-4D97-AF65-F5344CB8AC3E}">
        <p14:creationId xmlns:p14="http://schemas.microsoft.com/office/powerpoint/2010/main" val="1416312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4FD8A1C-7053-4905-B51A-06C0F5DFBFF0}" type="slidenum">
              <a:rPr lang="fr-CA" smtClean="0"/>
              <a:t>11</a:t>
            </a:fld>
            <a:endParaRPr lang="fr-CA"/>
          </a:p>
        </p:txBody>
      </p:sp>
    </p:spTree>
    <p:extLst>
      <p:ext uri="{BB962C8B-B14F-4D97-AF65-F5344CB8AC3E}">
        <p14:creationId xmlns:p14="http://schemas.microsoft.com/office/powerpoint/2010/main" val="3042771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C4FD8A1C-7053-4905-B51A-06C0F5DFBFF0}" type="slidenum">
              <a:rPr lang="fr-CA" smtClean="0"/>
              <a:t>12</a:t>
            </a:fld>
            <a:endParaRPr lang="fr-CA"/>
          </a:p>
        </p:txBody>
      </p:sp>
    </p:spTree>
    <p:extLst>
      <p:ext uri="{BB962C8B-B14F-4D97-AF65-F5344CB8AC3E}">
        <p14:creationId xmlns:p14="http://schemas.microsoft.com/office/powerpoint/2010/main" val="671670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dirty="0"/>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dirty="0"/>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387"/>
          <a:stretch/>
        </p:blipFill>
        <p:spPr>
          <a:xfrm rot="4650061">
            <a:off x="-1566536" y="524580"/>
            <a:ext cx="5704711" cy="3957893"/>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3119" t="4746"/>
          <a:stretch/>
        </p:blipFill>
        <p:spPr>
          <a:xfrm rot="1796214">
            <a:off x="-653133" y="-316078"/>
            <a:ext cx="2530953" cy="3284568"/>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2023-12-17</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506"/>
          <a:stretch/>
        </p:blipFill>
        <p:spPr>
          <a:xfrm>
            <a:off x="-115910" y="-103031"/>
            <a:ext cx="2608964" cy="4310184"/>
          </a:xfrm>
          <a:prstGeom prst="rect">
            <a:avLst/>
          </a:prstGeom>
        </p:spPr>
      </p:pic>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dirty="0">
                <a:solidFill>
                  <a:schemeClr val="accent4"/>
                </a:solidFill>
                <a:cs typeface="Aharoni" panose="02010803020104030203" pitchFamily="2" charset="-79"/>
              </a:rPr>
              <a:t>CIUSSS </a:t>
            </a:r>
            <a:br>
              <a:rPr lang="fr-CA" b="1" dirty="0">
                <a:solidFill>
                  <a:schemeClr val="accent4"/>
                </a:solidFill>
                <a:cs typeface="Aharoni" panose="02010803020104030203" pitchFamily="2" charset="-79"/>
              </a:rPr>
            </a:br>
            <a:r>
              <a:rPr lang="fr-CA" sz="3200" b="1" dirty="0">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dirty="0">
                <a:solidFill>
                  <a:schemeClr val="bg2"/>
                </a:solidFill>
                <a:cs typeface="Aharoni" panose="02010803020104030203" pitchFamily="2" charset="-79"/>
              </a:rPr>
              <a:t>www.ciusss-estmtl.gouv.qc.ca</a:t>
            </a:r>
            <a:endParaRPr lang="fr-CA" sz="3200" b="1" dirty="0">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06353"/>
            <a:ext cx="10515600" cy="39198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37" r="10464" b="57165"/>
          <a:stretch/>
        </p:blipFill>
        <p:spPr>
          <a:xfrm rot="6345719">
            <a:off x="-625418" y="-28019"/>
            <a:ext cx="2801291" cy="2107371"/>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dirty="0"/>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178" t="7946"/>
          <a:stretch/>
        </p:blipFill>
        <p:spPr>
          <a:xfrm rot="3029273">
            <a:off x="9437" y="-1125274"/>
            <a:ext cx="2856306" cy="3426872"/>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3618" t="6280" b="15592"/>
          <a:stretch/>
        </p:blipFill>
        <p:spPr>
          <a:xfrm rot="20174779">
            <a:off x="-337565" y="4961261"/>
            <a:ext cx="1595153" cy="2222305"/>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5668" b="1568"/>
          <a:stretch/>
        </p:blipFill>
        <p:spPr>
          <a:xfrm rot="18071140">
            <a:off x="10237989" y="-660427"/>
            <a:ext cx="2266828" cy="2799846"/>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8601" t="37926"/>
          <a:stretch/>
        </p:blipFill>
        <p:spPr>
          <a:xfrm rot="1185234">
            <a:off x="-168494" y="-412687"/>
            <a:ext cx="2663946" cy="2141579"/>
          </a:xfrm>
          <a:prstGeom prst="rect">
            <a:avLst/>
          </a:prstGeom>
        </p:spPr>
      </p:pic>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7149" r="8122"/>
          <a:stretch/>
        </p:blipFill>
        <p:spPr>
          <a:xfrm rot="13224891">
            <a:off x="-392003" y="5714870"/>
            <a:ext cx="1722086" cy="1394445"/>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4021" b="7071"/>
          <a:stretch/>
        </p:blipFill>
        <p:spPr>
          <a:xfrm rot="7628708">
            <a:off x="10532801" y="-724033"/>
            <a:ext cx="1611539" cy="2061755"/>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2023-12-17</a:t>
            </a:fld>
            <a:endParaRPr lang="fr-CA" dirty="0"/>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hyperlink" Target="https://intranetcemtl.cemtl.rtss.qc.ca/fileadmin/intranet/ciusss/politiques-procedures/dir-serv-professionnels/POL-065_V1_2018-11-06.pdf" TargetMode="Externa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intranetcemtl.cemtl.rtss.qc.ca/fileadmin/intranet/soins-services/sp/spci/audits-outils-cliniques/Protocole_Audits_Hygiene_des_mains_CIUSSS-EMTL_3_Octobre__2023_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intranetcemtl01/index.php?id=2558"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8278821" cy="2387600"/>
          </a:xfrm>
        </p:spPr>
        <p:txBody>
          <a:bodyPr/>
          <a:lstStyle/>
          <a:p>
            <a:r>
              <a:rPr lang="fr-CA" dirty="0"/>
              <a:t>Hygiène des mains </a:t>
            </a:r>
          </a:p>
        </p:txBody>
      </p:sp>
      <p:sp>
        <p:nvSpPr>
          <p:cNvPr id="3" name="Sous-titre 2"/>
          <p:cNvSpPr>
            <a:spLocks noGrp="1"/>
          </p:cNvSpPr>
          <p:nvPr>
            <p:ph type="subTitle" idx="1"/>
          </p:nvPr>
        </p:nvSpPr>
        <p:spPr>
          <a:xfrm>
            <a:off x="3240910" y="3602038"/>
            <a:ext cx="7427089" cy="1655762"/>
          </a:xfrm>
        </p:spPr>
        <p:txBody>
          <a:bodyPr>
            <a:normAutofit/>
          </a:bodyPr>
          <a:lstStyle/>
          <a:p>
            <a:r>
              <a:rPr lang="fr-CA" sz="1600" dirty="0"/>
              <a:t>Isabelle Tremblay,</a:t>
            </a:r>
          </a:p>
          <a:p>
            <a:r>
              <a:rPr lang="fr-CA" sz="1600" dirty="0"/>
              <a:t>Coordonnatrice du programme de prévention et contrôle des infections </a:t>
            </a:r>
          </a:p>
          <a:p>
            <a:r>
              <a:rPr lang="fr-CA" sz="1600" dirty="0"/>
              <a:t>18 décembre 2023</a:t>
            </a:r>
          </a:p>
        </p:txBody>
      </p:sp>
    </p:spTree>
    <p:extLst>
      <p:ext uri="{BB962C8B-B14F-4D97-AF65-F5344CB8AC3E}">
        <p14:creationId xmlns:p14="http://schemas.microsoft.com/office/powerpoint/2010/main" val="175977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a:t>Chemin intranet section de la PCI</a:t>
            </a:r>
          </a:p>
        </p:txBody>
      </p:sp>
      <p:pic>
        <p:nvPicPr>
          <p:cNvPr id="9" name="Image 8">
            <a:extLst>
              <a:ext uri="{FF2B5EF4-FFF2-40B4-BE49-F238E27FC236}">
                <a16:creationId xmlns:a16="http://schemas.microsoft.com/office/drawing/2014/main" id="{D1F3EE9E-905D-4FFD-B554-E33F0110CBE9}"/>
              </a:ext>
            </a:extLst>
          </p:cNvPr>
          <p:cNvPicPr>
            <a:picLocks noChangeAspect="1"/>
          </p:cNvPicPr>
          <p:nvPr/>
        </p:nvPicPr>
        <p:blipFill>
          <a:blip r:embed="rId3"/>
          <a:stretch>
            <a:fillRect/>
          </a:stretch>
        </p:blipFill>
        <p:spPr>
          <a:xfrm>
            <a:off x="1770927" y="1690688"/>
            <a:ext cx="8327276" cy="5125271"/>
          </a:xfrm>
          <a:prstGeom prst="rect">
            <a:avLst/>
          </a:prstGeom>
        </p:spPr>
      </p:pic>
      <p:sp>
        <p:nvSpPr>
          <p:cNvPr id="11" name="Flèche : droite 10">
            <a:extLst>
              <a:ext uri="{FF2B5EF4-FFF2-40B4-BE49-F238E27FC236}">
                <a16:creationId xmlns:a16="http://schemas.microsoft.com/office/drawing/2014/main" id="{97335B34-A69A-43BF-BB76-130345B6F2B9}"/>
              </a:ext>
            </a:extLst>
          </p:cNvPr>
          <p:cNvSpPr/>
          <p:nvPr/>
        </p:nvSpPr>
        <p:spPr>
          <a:xfrm>
            <a:off x="617220" y="2731770"/>
            <a:ext cx="1234440" cy="42291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pic>
        <p:nvPicPr>
          <p:cNvPr id="12" name="Image 11">
            <a:extLst>
              <a:ext uri="{FF2B5EF4-FFF2-40B4-BE49-F238E27FC236}">
                <a16:creationId xmlns:a16="http://schemas.microsoft.com/office/drawing/2014/main" id="{6610C6A0-C883-4121-9C38-E39F401C737E}"/>
              </a:ext>
            </a:extLst>
          </p:cNvPr>
          <p:cNvPicPr>
            <a:picLocks noChangeAspect="1"/>
          </p:cNvPicPr>
          <p:nvPr/>
        </p:nvPicPr>
        <p:blipFill>
          <a:blip r:embed="rId4"/>
          <a:stretch>
            <a:fillRect/>
          </a:stretch>
        </p:blipFill>
        <p:spPr>
          <a:xfrm>
            <a:off x="837744" y="1468966"/>
            <a:ext cx="10516511" cy="3920068"/>
          </a:xfrm>
          <a:prstGeom prst="rect">
            <a:avLst/>
          </a:prstGeom>
        </p:spPr>
      </p:pic>
      <p:pic>
        <p:nvPicPr>
          <p:cNvPr id="13" name="Image 12">
            <a:extLst>
              <a:ext uri="{FF2B5EF4-FFF2-40B4-BE49-F238E27FC236}">
                <a16:creationId xmlns:a16="http://schemas.microsoft.com/office/drawing/2014/main" id="{D0AB248A-837D-4E6D-B6DE-178470A4E38E}"/>
              </a:ext>
            </a:extLst>
          </p:cNvPr>
          <p:cNvPicPr>
            <a:picLocks noChangeAspect="1"/>
          </p:cNvPicPr>
          <p:nvPr/>
        </p:nvPicPr>
        <p:blipFill>
          <a:blip r:embed="rId4"/>
          <a:stretch>
            <a:fillRect/>
          </a:stretch>
        </p:blipFill>
        <p:spPr>
          <a:xfrm>
            <a:off x="990144" y="1621366"/>
            <a:ext cx="10516511" cy="3920068"/>
          </a:xfrm>
          <a:prstGeom prst="rect">
            <a:avLst/>
          </a:prstGeom>
        </p:spPr>
      </p:pic>
      <p:sp>
        <p:nvSpPr>
          <p:cNvPr id="14" name="Flèche : droite 13">
            <a:extLst>
              <a:ext uri="{FF2B5EF4-FFF2-40B4-BE49-F238E27FC236}">
                <a16:creationId xmlns:a16="http://schemas.microsoft.com/office/drawing/2014/main" id="{5FBED0F9-23C5-435E-87B2-B0EDF68C725F}"/>
              </a:ext>
            </a:extLst>
          </p:cNvPr>
          <p:cNvSpPr/>
          <p:nvPr/>
        </p:nvSpPr>
        <p:spPr>
          <a:xfrm>
            <a:off x="5177790" y="5525839"/>
            <a:ext cx="1238250" cy="4352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lèche : droite 14">
            <a:extLst>
              <a:ext uri="{FF2B5EF4-FFF2-40B4-BE49-F238E27FC236}">
                <a16:creationId xmlns:a16="http://schemas.microsoft.com/office/drawing/2014/main" id="{6AD16A48-6C2C-487F-9238-11A878BF33C4}"/>
              </a:ext>
            </a:extLst>
          </p:cNvPr>
          <p:cNvSpPr/>
          <p:nvPr/>
        </p:nvSpPr>
        <p:spPr>
          <a:xfrm rot="5400000">
            <a:off x="3924714" y="1354842"/>
            <a:ext cx="1181528" cy="42126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2845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Politique hygiène des mains </a:t>
            </a:r>
          </a:p>
        </p:txBody>
      </p:sp>
      <p:pic>
        <p:nvPicPr>
          <p:cNvPr id="6" name="Espace réservé du contenu 5"/>
          <p:cNvPicPr>
            <a:picLocks noGrp="1" noChangeAspect="1"/>
          </p:cNvPicPr>
          <p:nvPr>
            <p:ph idx="1"/>
          </p:nvPr>
        </p:nvPicPr>
        <p:blipFill>
          <a:blip r:embed="rId3"/>
          <a:stretch>
            <a:fillRect/>
          </a:stretch>
        </p:blipFill>
        <p:spPr>
          <a:xfrm>
            <a:off x="634159" y="1908519"/>
            <a:ext cx="3825605" cy="4584356"/>
          </a:xfrm>
          <a:prstGeom prst="rect">
            <a:avLst/>
          </a:prstGeom>
        </p:spPr>
      </p:pic>
      <p:pic>
        <p:nvPicPr>
          <p:cNvPr id="7" name="Image 6"/>
          <p:cNvPicPr>
            <a:picLocks noChangeAspect="1"/>
          </p:cNvPicPr>
          <p:nvPr/>
        </p:nvPicPr>
        <p:blipFill>
          <a:blip r:embed="rId4"/>
          <a:stretch>
            <a:fillRect/>
          </a:stretch>
        </p:blipFill>
        <p:spPr>
          <a:xfrm>
            <a:off x="4459764" y="2202678"/>
            <a:ext cx="4226010" cy="4508028"/>
          </a:xfrm>
          <a:prstGeom prst="rect">
            <a:avLst/>
          </a:prstGeom>
        </p:spPr>
      </p:pic>
      <p:sp>
        <p:nvSpPr>
          <p:cNvPr id="3" name="ZoneTexte 2">
            <a:extLst>
              <a:ext uri="{FF2B5EF4-FFF2-40B4-BE49-F238E27FC236}">
                <a16:creationId xmlns:a16="http://schemas.microsoft.com/office/drawing/2014/main" id="{E083D6A9-E2E9-4730-8EE1-8C753F127B03}"/>
              </a:ext>
            </a:extLst>
          </p:cNvPr>
          <p:cNvSpPr txBox="1"/>
          <p:nvPr/>
        </p:nvSpPr>
        <p:spPr>
          <a:xfrm>
            <a:off x="8801100" y="2674620"/>
            <a:ext cx="3051810" cy="369332"/>
          </a:xfrm>
          <a:prstGeom prst="rect">
            <a:avLst/>
          </a:prstGeom>
          <a:noFill/>
        </p:spPr>
        <p:txBody>
          <a:bodyPr wrap="square" rtlCol="0">
            <a:spAutoFit/>
          </a:bodyPr>
          <a:lstStyle/>
          <a:p>
            <a:r>
              <a:rPr lang="fr-CA" dirty="0">
                <a:hlinkClick r:id="rId5"/>
              </a:rPr>
              <a:t>Politique hygiène des mains </a:t>
            </a:r>
            <a:endParaRPr lang="fr-CA" dirty="0"/>
          </a:p>
        </p:txBody>
      </p:sp>
    </p:spTree>
    <p:extLst>
      <p:ext uri="{BB962C8B-B14F-4D97-AF65-F5344CB8AC3E}">
        <p14:creationId xmlns:p14="http://schemas.microsoft.com/office/powerpoint/2010/main" val="56279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962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alpha val="72000"/>
          </a:srgb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201E38-E91C-4D07-B625-10C650AED5B8}"/>
              </a:ext>
            </a:extLst>
          </p:cNvPr>
          <p:cNvSpPr txBox="1"/>
          <p:nvPr/>
        </p:nvSpPr>
        <p:spPr>
          <a:xfrm>
            <a:off x="581891" y="2298819"/>
            <a:ext cx="11212945" cy="2585323"/>
          </a:xfrm>
          <a:prstGeom prst="rect">
            <a:avLst/>
          </a:prstGeom>
          <a:noFill/>
        </p:spPr>
        <p:txBody>
          <a:bodyPr wrap="square" rtlCol="0">
            <a:spAutoFit/>
          </a:bodyPr>
          <a:lstStyle/>
          <a:p>
            <a:endParaRPr lang="fr-CA" sz="3600" b="1" dirty="0">
              <a:solidFill>
                <a:schemeClr val="bg1"/>
              </a:solidFill>
            </a:endParaRPr>
          </a:p>
          <a:p>
            <a:r>
              <a:rPr lang="fr-CA" sz="3600" b="1" dirty="0">
                <a:solidFill>
                  <a:schemeClr val="bg1"/>
                </a:solidFill>
              </a:rPr>
              <a:t>Connaissez-vous le taux de conformité à l’hygiène des mains dans votre secteur d’activité ?</a:t>
            </a:r>
          </a:p>
          <a:p>
            <a:endParaRPr lang="fr-CA" sz="3600" b="1" dirty="0">
              <a:solidFill>
                <a:schemeClr val="bg1"/>
              </a:solidFill>
            </a:endParaRPr>
          </a:p>
          <a:p>
            <a:endParaRPr lang="fr-CA" dirty="0"/>
          </a:p>
        </p:txBody>
      </p:sp>
    </p:spTree>
    <p:extLst>
      <p:ext uri="{BB962C8B-B14F-4D97-AF65-F5344CB8AC3E}">
        <p14:creationId xmlns:p14="http://schemas.microsoft.com/office/powerpoint/2010/main" val="1105341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7D88B-85C8-49B4-BF98-6052F38CE0D3}"/>
              </a:ext>
            </a:extLst>
          </p:cNvPr>
          <p:cNvSpPr>
            <a:spLocks noGrp="1"/>
          </p:cNvSpPr>
          <p:nvPr>
            <p:ph type="title"/>
          </p:nvPr>
        </p:nvSpPr>
        <p:spPr/>
        <p:txBody>
          <a:bodyPr/>
          <a:lstStyle/>
          <a:p>
            <a:r>
              <a:rPr lang="fr-CA" dirty="0"/>
              <a:t>Conformité aux pratiques d’hygiène des mains </a:t>
            </a:r>
          </a:p>
        </p:txBody>
      </p:sp>
      <p:graphicFrame>
        <p:nvGraphicFramePr>
          <p:cNvPr id="5" name="Espace réservé du contenu 4">
            <a:extLst>
              <a:ext uri="{FF2B5EF4-FFF2-40B4-BE49-F238E27FC236}">
                <a16:creationId xmlns:a16="http://schemas.microsoft.com/office/drawing/2014/main" id="{0AAF5D9C-38FD-4F03-BE6F-F0FC55B5BF94}"/>
              </a:ext>
            </a:extLst>
          </p:cNvPr>
          <p:cNvGraphicFramePr>
            <a:graphicFrameLocks noGrp="1"/>
          </p:cNvGraphicFramePr>
          <p:nvPr>
            <p:ph idx="1"/>
            <p:extLst>
              <p:ext uri="{D42A27DB-BD31-4B8C-83A1-F6EECF244321}">
                <p14:modId xmlns:p14="http://schemas.microsoft.com/office/powerpoint/2010/main" val="1906325751"/>
              </p:ext>
            </p:extLst>
          </p:nvPr>
        </p:nvGraphicFramePr>
        <p:xfrm>
          <a:off x="838200" y="2080260"/>
          <a:ext cx="10515600" cy="3845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55374994-DE07-4249-89BB-E66D189154D5}"/>
              </a:ext>
            </a:extLst>
          </p:cNvPr>
          <p:cNvSpPr txBox="1"/>
          <p:nvPr/>
        </p:nvSpPr>
        <p:spPr>
          <a:xfrm>
            <a:off x="1440180" y="1908810"/>
            <a:ext cx="9395460" cy="738664"/>
          </a:xfrm>
          <a:prstGeom prst="rect">
            <a:avLst/>
          </a:prstGeom>
          <a:noFill/>
        </p:spPr>
        <p:txBody>
          <a:bodyPr wrap="square" rtlCol="0">
            <a:spAutoFit/>
          </a:bodyPr>
          <a:lstStyle/>
          <a:p>
            <a:endParaRPr lang="fr-CA" dirty="0"/>
          </a:p>
          <a:p>
            <a:r>
              <a:rPr lang="fr-CA" sz="2400" dirty="0"/>
              <a:t>Les trois tests de conformité aux pratiques d’hygiène des mains</a:t>
            </a:r>
          </a:p>
        </p:txBody>
      </p:sp>
      <p:pic>
        <p:nvPicPr>
          <p:cNvPr id="4" name="Image 3">
            <a:extLst>
              <a:ext uri="{FF2B5EF4-FFF2-40B4-BE49-F238E27FC236}">
                <a16:creationId xmlns:a16="http://schemas.microsoft.com/office/drawing/2014/main" id="{5EA0075A-93B1-457C-B045-D86DD69400C7}"/>
              </a:ext>
            </a:extLst>
          </p:cNvPr>
          <p:cNvPicPr>
            <a:picLocks noChangeAspect="1"/>
          </p:cNvPicPr>
          <p:nvPr/>
        </p:nvPicPr>
        <p:blipFill>
          <a:blip r:embed="rId8"/>
          <a:stretch>
            <a:fillRect/>
          </a:stretch>
        </p:blipFill>
        <p:spPr>
          <a:xfrm>
            <a:off x="562567" y="2585107"/>
            <a:ext cx="853584" cy="909178"/>
          </a:xfrm>
          <a:prstGeom prst="rect">
            <a:avLst/>
          </a:prstGeom>
        </p:spPr>
      </p:pic>
      <p:pic>
        <p:nvPicPr>
          <p:cNvPr id="6" name="Image 5">
            <a:extLst>
              <a:ext uri="{FF2B5EF4-FFF2-40B4-BE49-F238E27FC236}">
                <a16:creationId xmlns:a16="http://schemas.microsoft.com/office/drawing/2014/main" id="{03FFB8C1-3FEF-42C5-A7DD-562EBA3B7E48}"/>
              </a:ext>
            </a:extLst>
          </p:cNvPr>
          <p:cNvPicPr>
            <a:picLocks noChangeAspect="1"/>
          </p:cNvPicPr>
          <p:nvPr/>
        </p:nvPicPr>
        <p:blipFill>
          <a:blip r:embed="rId9"/>
          <a:stretch>
            <a:fillRect/>
          </a:stretch>
        </p:blipFill>
        <p:spPr>
          <a:xfrm>
            <a:off x="4116488" y="2579806"/>
            <a:ext cx="853514" cy="914479"/>
          </a:xfrm>
          <a:prstGeom prst="rect">
            <a:avLst/>
          </a:prstGeom>
        </p:spPr>
      </p:pic>
      <p:pic>
        <p:nvPicPr>
          <p:cNvPr id="7" name="Image 6">
            <a:extLst>
              <a:ext uri="{FF2B5EF4-FFF2-40B4-BE49-F238E27FC236}">
                <a16:creationId xmlns:a16="http://schemas.microsoft.com/office/drawing/2014/main" id="{9112E401-243F-4EE9-9557-8EB9002AB993}"/>
              </a:ext>
            </a:extLst>
          </p:cNvPr>
          <p:cNvPicPr>
            <a:picLocks noChangeAspect="1"/>
          </p:cNvPicPr>
          <p:nvPr/>
        </p:nvPicPr>
        <p:blipFill>
          <a:blip r:embed="rId9"/>
          <a:stretch>
            <a:fillRect/>
          </a:stretch>
        </p:blipFill>
        <p:spPr>
          <a:xfrm>
            <a:off x="7735144" y="2579806"/>
            <a:ext cx="853514" cy="914479"/>
          </a:xfrm>
          <a:prstGeom prst="rect">
            <a:avLst/>
          </a:prstGeom>
        </p:spPr>
      </p:pic>
    </p:spTree>
    <p:extLst>
      <p:ext uri="{BB962C8B-B14F-4D97-AF65-F5344CB8AC3E}">
        <p14:creationId xmlns:p14="http://schemas.microsoft.com/office/powerpoint/2010/main" val="256422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69834-26B9-487C-A2F9-75FA6B6A9D21}"/>
              </a:ext>
            </a:extLst>
          </p:cNvPr>
          <p:cNvSpPr>
            <a:spLocks noGrp="1"/>
          </p:cNvSpPr>
          <p:nvPr>
            <p:ph type="title"/>
          </p:nvPr>
        </p:nvSpPr>
        <p:spPr/>
        <p:txBody>
          <a:bodyPr/>
          <a:lstStyle/>
          <a:p>
            <a:r>
              <a:rPr lang="fr-CA" dirty="0"/>
              <a:t>Conformité aux pratiques d’hygiène des mains </a:t>
            </a:r>
          </a:p>
        </p:txBody>
      </p:sp>
      <p:pic>
        <p:nvPicPr>
          <p:cNvPr id="5" name="Image 4">
            <a:extLst>
              <a:ext uri="{FF2B5EF4-FFF2-40B4-BE49-F238E27FC236}">
                <a16:creationId xmlns:a16="http://schemas.microsoft.com/office/drawing/2014/main" id="{FDD73419-28F1-4A82-ABF6-5AA529C697BF}"/>
              </a:ext>
            </a:extLst>
          </p:cNvPr>
          <p:cNvPicPr>
            <a:picLocks noChangeAspect="1"/>
          </p:cNvPicPr>
          <p:nvPr/>
        </p:nvPicPr>
        <p:blipFill>
          <a:blip r:embed="rId3"/>
          <a:stretch>
            <a:fillRect/>
          </a:stretch>
        </p:blipFill>
        <p:spPr>
          <a:xfrm>
            <a:off x="5534526" y="1690688"/>
            <a:ext cx="4729613" cy="4705751"/>
          </a:xfrm>
          <a:prstGeom prst="rect">
            <a:avLst/>
          </a:prstGeom>
        </p:spPr>
      </p:pic>
      <p:sp>
        <p:nvSpPr>
          <p:cNvPr id="6" name="ZoneTexte 5">
            <a:extLst>
              <a:ext uri="{FF2B5EF4-FFF2-40B4-BE49-F238E27FC236}">
                <a16:creationId xmlns:a16="http://schemas.microsoft.com/office/drawing/2014/main" id="{7AFA0E55-60CB-44A5-B083-C98B45AF47CC}"/>
              </a:ext>
            </a:extLst>
          </p:cNvPr>
          <p:cNvSpPr txBox="1"/>
          <p:nvPr/>
        </p:nvSpPr>
        <p:spPr>
          <a:xfrm>
            <a:off x="1005841" y="2171700"/>
            <a:ext cx="4629150" cy="3477875"/>
          </a:xfrm>
          <a:prstGeom prst="rect">
            <a:avLst/>
          </a:prstGeom>
          <a:noFill/>
        </p:spPr>
        <p:txBody>
          <a:bodyPr wrap="square" rtlCol="0">
            <a:spAutoFit/>
          </a:bodyPr>
          <a:lstStyle/>
          <a:p>
            <a:endParaRPr lang="fr-CA" sz="2800" dirty="0">
              <a:solidFill>
                <a:schemeClr val="accent2">
                  <a:lumMod val="75000"/>
                </a:schemeClr>
              </a:solidFill>
            </a:endParaRPr>
          </a:p>
          <a:p>
            <a:endParaRPr lang="fr-CA" sz="2800" dirty="0">
              <a:solidFill>
                <a:schemeClr val="accent2">
                  <a:lumMod val="75000"/>
                </a:schemeClr>
              </a:solidFill>
            </a:endParaRPr>
          </a:p>
          <a:p>
            <a:r>
              <a:rPr lang="fr-CA" sz="2800" dirty="0">
                <a:solidFill>
                  <a:schemeClr val="accent2">
                    <a:lumMod val="75000"/>
                  </a:schemeClr>
                </a:solidFill>
              </a:rPr>
              <a:t>« Ce qui ne se mesure pas ne s’améliore pas. »</a:t>
            </a:r>
            <a:r>
              <a:rPr lang="fr-CA" dirty="0">
                <a:solidFill>
                  <a:schemeClr val="accent2">
                    <a:lumMod val="75000"/>
                  </a:schemeClr>
                </a:solidFill>
              </a:rPr>
              <a:t> </a:t>
            </a:r>
          </a:p>
          <a:p>
            <a:endParaRPr lang="fr-CA" dirty="0">
              <a:solidFill>
                <a:schemeClr val="accent2">
                  <a:lumMod val="75000"/>
                </a:schemeClr>
              </a:solidFill>
            </a:endParaRPr>
          </a:p>
          <a:p>
            <a:r>
              <a:rPr lang="fr-CA" dirty="0">
                <a:solidFill>
                  <a:schemeClr val="accent2">
                    <a:lumMod val="75000"/>
                  </a:schemeClr>
                </a:solidFill>
              </a:rPr>
              <a:t>William Edwards Deming</a:t>
            </a:r>
          </a:p>
          <a:p>
            <a:endParaRPr lang="fr-CA" dirty="0">
              <a:solidFill>
                <a:schemeClr val="accent2">
                  <a:lumMod val="75000"/>
                </a:schemeClr>
              </a:solidFill>
            </a:endParaRPr>
          </a:p>
          <a:p>
            <a:endParaRPr lang="fr-CA" dirty="0">
              <a:solidFill>
                <a:schemeClr val="accent2">
                  <a:lumMod val="75000"/>
                </a:schemeClr>
              </a:solidFill>
            </a:endParaRPr>
          </a:p>
          <a:p>
            <a:endParaRPr lang="fr-CA" dirty="0">
              <a:solidFill>
                <a:schemeClr val="accent2">
                  <a:lumMod val="75000"/>
                </a:schemeClr>
              </a:solidFill>
            </a:endParaRPr>
          </a:p>
          <a:p>
            <a:r>
              <a:rPr lang="fr-CA" dirty="0">
                <a:solidFill>
                  <a:schemeClr val="accent2">
                    <a:lumMod val="75000"/>
                  </a:schemeClr>
                </a:solidFill>
                <a:hlinkClick r:id="rId4"/>
              </a:rPr>
              <a:t>Protocole d’audit</a:t>
            </a:r>
            <a:endParaRPr lang="fr-CA" dirty="0">
              <a:solidFill>
                <a:schemeClr val="accent2">
                  <a:lumMod val="75000"/>
                </a:schemeClr>
              </a:solidFill>
            </a:endParaRPr>
          </a:p>
        </p:txBody>
      </p:sp>
    </p:spTree>
    <p:extLst>
      <p:ext uri="{BB962C8B-B14F-4D97-AF65-F5344CB8AC3E}">
        <p14:creationId xmlns:p14="http://schemas.microsoft.com/office/powerpoint/2010/main" val="3736668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alpha val="72000"/>
          </a:srgbClr>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7201E38-E91C-4D07-B625-10C650AED5B8}"/>
              </a:ext>
            </a:extLst>
          </p:cNvPr>
          <p:cNvSpPr txBox="1"/>
          <p:nvPr/>
        </p:nvSpPr>
        <p:spPr>
          <a:xfrm>
            <a:off x="581891" y="2298819"/>
            <a:ext cx="11212945" cy="2031325"/>
          </a:xfrm>
          <a:prstGeom prst="rect">
            <a:avLst/>
          </a:prstGeom>
          <a:noFill/>
        </p:spPr>
        <p:txBody>
          <a:bodyPr wrap="square" rtlCol="0">
            <a:spAutoFit/>
          </a:bodyPr>
          <a:lstStyle/>
          <a:p>
            <a:endParaRPr lang="fr-CA" sz="3600" b="1" dirty="0">
              <a:solidFill>
                <a:schemeClr val="bg1"/>
              </a:solidFill>
            </a:endParaRPr>
          </a:p>
          <a:p>
            <a:r>
              <a:rPr lang="fr-CA" sz="3600" b="1" dirty="0">
                <a:solidFill>
                  <a:schemeClr val="bg1"/>
                </a:solidFill>
              </a:rPr>
              <a:t>Est-ce que vos équipes ont reçu une formation sur l’hygiène des mains cette année ?</a:t>
            </a:r>
          </a:p>
          <a:p>
            <a:endParaRPr lang="fr-CA" dirty="0"/>
          </a:p>
        </p:txBody>
      </p:sp>
    </p:spTree>
    <p:extLst>
      <p:ext uri="{BB962C8B-B14F-4D97-AF65-F5344CB8AC3E}">
        <p14:creationId xmlns:p14="http://schemas.microsoft.com/office/powerpoint/2010/main" val="209962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8B5B9-0A59-439A-A44B-BEAF5590924F}"/>
              </a:ext>
            </a:extLst>
          </p:cNvPr>
          <p:cNvSpPr>
            <a:spLocks noGrp="1"/>
          </p:cNvSpPr>
          <p:nvPr>
            <p:ph type="title"/>
          </p:nvPr>
        </p:nvSpPr>
        <p:spPr/>
        <p:txBody>
          <a:bodyPr>
            <a:normAutofit fontScale="90000"/>
          </a:bodyPr>
          <a:lstStyle/>
          <a:p>
            <a:r>
              <a:rPr lang="fr-CA" dirty="0"/>
              <a:t>Formation et perfectionnement sur l’hygiène des mains</a:t>
            </a:r>
          </a:p>
        </p:txBody>
      </p:sp>
      <p:sp>
        <p:nvSpPr>
          <p:cNvPr id="3" name="Espace réservé du contenu 2">
            <a:extLst>
              <a:ext uri="{FF2B5EF4-FFF2-40B4-BE49-F238E27FC236}">
                <a16:creationId xmlns:a16="http://schemas.microsoft.com/office/drawing/2014/main" id="{D44A2100-C1EB-4F98-BC5A-A66EE1AC9E4D}"/>
              </a:ext>
            </a:extLst>
          </p:cNvPr>
          <p:cNvSpPr>
            <a:spLocks noGrp="1"/>
          </p:cNvSpPr>
          <p:nvPr>
            <p:ph idx="1"/>
          </p:nvPr>
        </p:nvSpPr>
        <p:spPr>
          <a:xfrm>
            <a:off x="838200" y="2400300"/>
            <a:ext cx="10515600" cy="3525938"/>
          </a:xfrm>
        </p:spPr>
        <p:txBody>
          <a:bodyPr/>
          <a:lstStyle/>
          <a:p>
            <a:pPr marL="0" indent="0">
              <a:buNone/>
            </a:pPr>
            <a:r>
              <a:rPr lang="fr-CA" b="1" dirty="0"/>
              <a:t>Le test de conformité:</a:t>
            </a:r>
          </a:p>
          <a:p>
            <a:pPr marL="0" indent="0">
              <a:buNone/>
            </a:pPr>
            <a:endParaRPr lang="fr-CA" dirty="0"/>
          </a:p>
          <a:p>
            <a:r>
              <a:rPr lang="fr-CA" dirty="0"/>
              <a:t>Les équipes, les personnes proches aidantes et les bénévoles reçoivent une formation sur l’hygiène des mains.</a:t>
            </a:r>
          </a:p>
          <a:p>
            <a:endParaRPr lang="fr-CA" dirty="0"/>
          </a:p>
        </p:txBody>
      </p:sp>
      <p:pic>
        <p:nvPicPr>
          <p:cNvPr id="7" name="Image 6">
            <a:extLst>
              <a:ext uri="{FF2B5EF4-FFF2-40B4-BE49-F238E27FC236}">
                <a16:creationId xmlns:a16="http://schemas.microsoft.com/office/drawing/2014/main" id="{01934E1F-539D-4DDD-B7C8-1FBA79B98AEB}"/>
              </a:ext>
            </a:extLst>
          </p:cNvPr>
          <p:cNvPicPr>
            <a:picLocks noChangeAspect="1"/>
          </p:cNvPicPr>
          <p:nvPr/>
        </p:nvPicPr>
        <p:blipFill>
          <a:blip r:embed="rId2"/>
          <a:stretch>
            <a:fillRect/>
          </a:stretch>
        </p:blipFill>
        <p:spPr>
          <a:xfrm>
            <a:off x="251854" y="2971760"/>
            <a:ext cx="853514" cy="914479"/>
          </a:xfrm>
          <a:prstGeom prst="rect">
            <a:avLst/>
          </a:prstGeom>
        </p:spPr>
      </p:pic>
    </p:spTree>
    <p:extLst>
      <p:ext uri="{BB962C8B-B14F-4D97-AF65-F5344CB8AC3E}">
        <p14:creationId xmlns:p14="http://schemas.microsoft.com/office/powerpoint/2010/main" val="200565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3A7EE-922B-43A4-B5A5-CD5F6494DB6B}"/>
              </a:ext>
            </a:extLst>
          </p:cNvPr>
          <p:cNvSpPr>
            <a:spLocks noGrp="1"/>
          </p:cNvSpPr>
          <p:nvPr>
            <p:ph type="title"/>
          </p:nvPr>
        </p:nvSpPr>
        <p:spPr/>
        <p:txBody>
          <a:bodyPr>
            <a:normAutofit fontScale="90000"/>
          </a:bodyPr>
          <a:lstStyle/>
          <a:p>
            <a:r>
              <a:rPr lang="fr-CA" dirty="0"/>
              <a:t>Formation et perfectionnement sur l’hygiène des mains</a:t>
            </a:r>
          </a:p>
        </p:txBody>
      </p:sp>
      <p:graphicFrame>
        <p:nvGraphicFramePr>
          <p:cNvPr id="4" name="Espace réservé du contenu 3">
            <a:extLst>
              <a:ext uri="{FF2B5EF4-FFF2-40B4-BE49-F238E27FC236}">
                <a16:creationId xmlns:a16="http://schemas.microsoft.com/office/drawing/2014/main" id="{6FE4922D-F655-4ED9-AFD2-D895226C7AF7}"/>
              </a:ext>
            </a:extLst>
          </p:cNvPr>
          <p:cNvGraphicFramePr>
            <a:graphicFrameLocks noGrp="1"/>
          </p:cNvGraphicFramePr>
          <p:nvPr>
            <p:ph idx="1"/>
            <p:extLst>
              <p:ext uri="{D42A27DB-BD31-4B8C-83A1-F6EECF244321}">
                <p14:modId xmlns:p14="http://schemas.microsoft.com/office/powerpoint/2010/main" val="813368216"/>
              </p:ext>
            </p:extLst>
          </p:nvPr>
        </p:nvGraphicFramePr>
        <p:xfrm>
          <a:off x="838200" y="2006600"/>
          <a:ext cx="10515600" cy="391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a:extLst>
              <a:ext uri="{FF2B5EF4-FFF2-40B4-BE49-F238E27FC236}">
                <a16:creationId xmlns:a16="http://schemas.microsoft.com/office/drawing/2014/main" id="{E3B49B9F-C9F1-4A86-B47D-E8300A6A61EC}"/>
              </a:ext>
            </a:extLst>
          </p:cNvPr>
          <p:cNvPicPr>
            <a:picLocks noChangeAspect="1"/>
          </p:cNvPicPr>
          <p:nvPr/>
        </p:nvPicPr>
        <p:blipFill>
          <a:blip r:embed="rId8"/>
          <a:stretch>
            <a:fillRect/>
          </a:stretch>
        </p:blipFill>
        <p:spPr>
          <a:xfrm>
            <a:off x="542527" y="2441194"/>
            <a:ext cx="853514" cy="914479"/>
          </a:xfrm>
          <a:prstGeom prst="rect">
            <a:avLst/>
          </a:prstGeom>
        </p:spPr>
      </p:pic>
      <p:pic>
        <p:nvPicPr>
          <p:cNvPr id="5" name="Image 4">
            <a:extLst>
              <a:ext uri="{FF2B5EF4-FFF2-40B4-BE49-F238E27FC236}">
                <a16:creationId xmlns:a16="http://schemas.microsoft.com/office/drawing/2014/main" id="{0EFBFDA6-98F0-43A2-B365-2EEA41DD4414}"/>
              </a:ext>
            </a:extLst>
          </p:cNvPr>
          <p:cNvPicPr>
            <a:picLocks noChangeAspect="1"/>
          </p:cNvPicPr>
          <p:nvPr/>
        </p:nvPicPr>
        <p:blipFill>
          <a:blip r:embed="rId8"/>
          <a:stretch>
            <a:fillRect/>
          </a:stretch>
        </p:blipFill>
        <p:spPr>
          <a:xfrm>
            <a:off x="4133741" y="2441195"/>
            <a:ext cx="853514" cy="914479"/>
          </a:xfrm>
          <a:prstGeom prst="rect">
            <a:avLst/>
          </a:prstGeom>
        </p:spPr>
      </p:pic>
      <p:pic>
        <p:nvPicPr>
          <p:cNvPr id="6" name="Image 5">
            <a:extLst>
              <a:ext uri="{FF2B5EF4-FFF2-40B4-BE49-F238E27FC236}">
                <a16:creationId xmlns:a16="http://schemas.microsoft.com/office/drawing/2014/main" id="{33ED4028-8046-4CD9-93AA-B22ED9F8B5CA}"/>
              </a:ext>
            </a:extLst>
          </p:cNvPr>
          <p:cNvPicPr>
            <a:picLocks noChangeAspect="1"/>
          </p:cNvPicPr>
          <p:nvPr/>
        </p:nvPicPr>
        <p:blipFill>
          <a:blip r:embed="rId8"/>
          <a:stretch>
            <a:fillRect/>
          </a:stretch>
        </p:blipFill>
        <p:spPr>
          <a:xfrm>
            <a:off x="7856039" y="2441196"/>
            <a:ext cx="853514" cy="914479"/>
          </a:xfrm>
          <a:prstGeom prst="rect">
            <a:avLst/>
          </a:prstGeom>
        </p:spPr>
      </p:pic>
    </p:spTree>
    <p:extLst>
      <p:ext uri="{BB962C8B-B14F-4D97-AF65-F5344CB8AC3E}">
        <p14:creationId xmlns:p14="http://schemas.microsoft.com/office/powerpoint/2010/main" val="151145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3A7EE-922B-43A4-B5A5-CD5F6494DB6B}"/>
              </a:ext>
            </a:extLst>
          </p:cNvPr>
          <p:cNvSpPr>
            <a:spLocks noGrp="1"/>
          </p:cNvSpPr>
          <p:nvPr>
            <p:ph type="title"/>
          </p:nvPr>
        </p:nvSpPr>
        <p:spPr/>
        <p:txBody>
          <a:bodyPr>
            <a:normAutofit fontScale="90000"/>
          </a:bodyPr>
          <a:lstStyle/>
          <a:p>
            <a:r>
              <a:rPr lang="fr-CA" dirty="0"/>
              <a:t>Formation et perfectionnement sur l’hygiène des mains</a:t>
            </a:r>
          </a:p>
        </p:txBody>
      </p:sp>
      <p:sp>
        <p:nvSpPr>
          <p:cNvPr id="5" name="Espace réservé du contenu 4">
            <a:extLst>
              <a:ext uri="{FF2B5EF4-FFF2-40B4-BE49-F238E27FC236}">
                <a16:creationId xmlns:a16="http://schemas.microsoft.com/office/drawing/2014/main" id="{8DF298F2-2EFE-466B-9D88-44E38F1D2071}"/>
              </a:ext>
            </a:extLst>
          </p:cNvPr>
          <p:cNvSpPr>
            <a:spLocks noGrp="1"/>
          </p:cNvSpPr>
          <p:nvPr>
            <p:ph idx="1"/>
          </p:nvPr>
        </p:nvSpPr>
        <p:spPr>
          <a:xfrm>
            <a:off x="300789" y="2153653"/>
            <a:ext cx="11646569" cy="4339222"/>
          </a:xfrm>
        </p:spPr>
        <p:txBody>
          <a:bodyPr>
            <a:normAutofit/>
          </a:bodyPr>
          <a:lstStyle/>
          <a:p>
            <a:pPr marL="0" indent="0">
              <a:buNone/>
            </a:pPr>
            <a:r>
              <a:rPr lang="fr-CA" b="1" dirty="0"/>
              <a:t>Formations ENA </a:t>
            </a:r>
          </a:p>
          <a:p>
            <a:pPr marL="0" indent="0">
              <a:buNone/>
            </a:pPr>
            <a:endParaRPr lang="fr-CA" b="1" dirty="0"/>
          </a:p>
          <a:p>
            <a:r>
              <a:rPr lang="fr-FR" sz="2400" b="1" dirty="0"/>
              <a:t>Hygiène des mains en milieu de soins et de services </a:t>
            </a:r>
            <a:r>
              <a:rPr lang="fr-FR" sz="2400" dirty="0"/>
              <a:t># 3890 (50 minutes)</a:t>
            </a:r>
          </a:p>
          <a:p>
            <a:pPr marL="0" indent="0">
              <a:buNone/>
            </a:pPr>
            <a:endParaRPr lang="fr-FR" sz="2400" dirty="0"/>
          </a:p>
          <a:p>
            <a:r>
              <a:rPr lang="fr-CA" sz="2400" b="1" dirty="0"/>
              <a:t>Pratique en prévention et contrôle des infections </a:t>
            </a:r>
            <a:r>
              <a:rPr lang="fr-CA" sz="2400" dirty="0"/>
              <a:t># 13331 (1h15) </a:t>
            </a:r>
          </a:p>
          <a:p>
            <a:pPr marL="0" indent="0">
              <a:buNone/>
            </a:pPr>
            <a:r>
              <a:rPr lang="fr-CA" sz="2400" u="sng" dirty="0"/>
              <a:t>Obligatoire pour toutes les nouvelles embauches</a:t>
            </a:r>
          </a:p>
          <a:p>
            <a:endParaRPr lang="fr-CA" sz="2400" u="sng" dirty="0"/>
          </a:p>
          <a:p>
            <a:r>
              <a:rPr lang="fr-FR" sz="2400" b="1" dirty="0"/>
              <a:t>Pratique de base en prévention des infections</a:t>
            </a:r>
            <a:r>
              <a:rPr lang="fr-FR" sz="2400" dirty="0"/>
              <a:t> # 11097 (35 minutes)</a:t>
            </a:r>
          </a:p>
          <a:p>
            <a:endParaRPr lang="fr-CA" dirty="0"/>
          </a:p>
          <a:p>
            <a:endParaRPr lang="fr-FR" dirty="0"/>
          </a:p>
          <a:p>
            <a:endParaRPr lang="fr-CA" dirty="0"/>
          </a:p>
          <a:p>
            <a:pPr marL="0" indent="0">
              <a:buNone/>
            </a:pPr>
            <a:endParaRPr lang="fr-CA" dirty="0"/>
          </a:p>
        </p:txBody>
      </p:sp>
    </p:spTree>
    <p:extLst>
      <p:ext uri="{BB962C8B-B14F-4D97-AF65-F5344CB8AC3E}">
        <p14:creationId xmlns:p14="http://schemas.microsoft.com/office/powerpoint/2010/main" val="204300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13A7EE-922B-43A4-B5A5-CD5F6494DB6B}"/>
              </a:ext>
            </a:extLst>
          </p:cNvPr>
          <p:cNvSpPr>
            <a:spLocks noGrp="1"/>
          </p:cNvSpPr>
          <p:nvPr>
            <p:ph type="title"/>
          </p:nvPr>
        </p:nvSpPr>
        <p:spPr/>
        <p:txBody>
          <a:bodyPr>
            <a:normAutofit fontScale="90000"/>
          </a:bodyPr>
          <a:lstStyle/>
          <a:p>
            <a:r>
              <a:rPr lang="fr-CA" dirty="0"/>
              <a:t>Formation et perfectionnement sur l’hygiène des mains</a:t>
            </a:r>
          </a:p>
        </p:txBody>
      </p:sp>
      <p:sp>
        <p:nvSpPr>
          <p:cNvPr id="5" name="Espace réservé du contenu 4">
            <a:extLst>
              <a:ext uri="{FF2B5EF4-FFF2-40B4-BE49-F238E27FC236}">
                <a16:creationId xmlns:a16="http://schemas.microsoft.com/office/drawing/2014/main" id="{8DF298F2-2EFE-466B-9D88-44E38F1D2071}"/>
              </a:ext>
            </a:extLst>
          </p:cNvPr>
          <p:cNvSpPr>
            <a:spLocks noGrp="1"/>
          </p:cNvSpPr>
          <p:nvPr>
            <p:ph idx="1"/>
          </p:nvPr>
        </p:nvSpPr>
        <p:spPr>
          <a:xfrm>
            <a:off x="300789" y="2153653"/>
            <a:ext cx="11646569" cy="4339222"/>
          </a:xfrm>
        </p:spPr>
        <p:txBody>
          <a:bodyPr>
            <a:normAutofit/>
          </a:bodyPr>
          <a:lstStyle/>
          <a:p>
            <a:pPr marL="0" indent="0">
              <a:buNone/>
            </a:pPr>
            <a:endParaRPr lang="fr-CA" b="1" dirty="0"/>
          </a:p>
          <a:p>
            <a:endParaRPr lang="fr-CA" dirty="0"/>
          </a:p>
          <a:p>
            <a:endParaRPr lang="fr-FR" dirty="0"/>
          </a:p>
          <a:p>
            <a:endParaRPr lang="fr-CA" dirty="0"/>
          </a:p>
          <a:p>
            <a:pPr marL="0" indent="0">
              <a:buNone/>
            </a:pPr>
            <a:endParaRPr lang="fr-CA" dirty="0"/>
          </a:p>
        </p:txBody>
      </p:sp>
      <p:pic>
        <p:nvPicPr>
          <p:cNvPr id="3" name="Image 2">
            <a:extLst>
              <a:ext uri="{FF2B5EF4-FFF2-40B4-BE49-F238E27FC236}">
                <a16:creationId xmlns:a16="http://schemas.microsoft.com/office/drawing/2014/main" id="{D45947DA-1E3B-4285-8944-5D28FD8B4852}"/>
              </a:ext>
            </a:extLst>
          </p:cNvPr>
          <p:cNvPicPr>
            <a:picLocks noChangeAspect="1"/>
          </p:cNvPicPr>
          <p:nvPr/>
        </p:nvPicPr>
        <p:blipFill>
          <a:blip r:embed="rId3"/>
          <a:stretch>
            <a:fillRect/>
          </a:stretch>
        </p:blipFill>
        <p:spPr>
          <a:xfrm>
            <a:off x="1366388" y="2303545"/>
            <a:ext cx="4117207" cy="4357019"/>
          </a:xfrm>
          <a:prstGeom prst="rect">
            <a:avLst/>
          </a:prstGeom>
        </p:spPr>
      </p:pic>
      <p:pic>
        <p:nvPicPr>
          <p:cNvPr id="4" name="Image 3">
            <a:extLst>
              <a:ext uri="{FF2B5EF4-FFF2-40B4-BE49-F238E27FC236}">
                <a16:creationId xmlns:a16="http://schemas.microsoft.com/office/drawing/2014/main" id="{49570867-B289-42C8-92EE-85058A95E4E5}"/>
              </a:ext>
            </a:extLst>
          </p:cNvPr>
          <p:cNvPicPr>
            <a:picLocks noChangeAspect="1"/>
          </p:cNvPicPr>
          <p:nvPr/>
        </p:nvPicPr>
        <p:blipFill>
          <a:blip r:embed="rId4"/>
          <a:stretch>
            <a:fillRect/>
          </a:stretch>
        </p:blipFill>
        <p:spPr>
          <a:xfrm>
            <a:off x="5525905" y="2303545"/>
            <a:ext cx="4320540" cy="4339222"/>
          </a:xfrm>
          <a:prstGeom prst="rect">
            <a:avLst/>
          </a:prstGeom>
        </p:spPr>
      </p:pic>
      <p:sp>
        <p:nvSpPr>
          <p:cNvPr id="6" name="ZoneTexte 5">
            <a:extLst>
              <a:ext uri="{FF2B5EF4-FFF2-40B4-BE49-F238E27FC236}">
                <a16:creationId xmlns:a16="http://schemas.microsoft.com/office/drawing/2014/main" id="{FF9EE1D2-FB0C-4B4E-9FB5-D847897A3BAC}"/>
              </a:ext>
            </a:extLst>
          </p:cNvPr>
          <p:cNvSpPr txBox="1"/>
          <p:nvPr/>
        </p:nvSpPr>
        <p:spPr>
          <a:xfrm>
            <a:off x="1623060" y="1874520"/>
            <a:ext cx="8001000" cy="369332"/>
          </a:xfrm>
          <a:prstGeom prst="rect">
            <a:avLst/>
          </a:prstGeom>
          <a:noFill/>
        </p:spPr>
        <p:txBody>
          <a:bodyPr wrap="square" rtlCol="0">
            <a:spAutoFit/>
          </a:bodyPr>
          <a:lstStyle/>
          <a:p>
            <a:r>
              <a:rPr lang="fr-CA" b="1" dirty="0">
                <a:hlinkClick r:id="rId5"/>
              </a:rPr>
              <a:t>Les outils disponibles</a:t>
            </a:r>
            <a:endParaRPr lang="fr-CA" b="1" dirty="0"/>
          </a:p>
        </p:txBody>
      </p:sp>
    </p:spTree>
    <p:extLst>
      <p:ext uri="{BB962C8B-B14F-4D97-AF65-F5344CB8AC3E}">
        <p14:creationId xmlns:p14="http://schemas.microsoft.com/office/powerpoint/2010/main" val="1179945504"/>
      </p:ext>
    </p:extLst>
  </p:cSld>
  <p:clrMapOvr>
    <a:masterClrMapping/>
  </p:clrMapOvr>
</p:sld>
</file>

<file path=ppt/theme/theme1.xml><?xml version="1.0" encoding="utf-8"?>
<a:theme xmlns:a="http://schemas.openxmlformats.org/drawingml/2006/main" name="CIUSSS_rouge">
  <a:themeElements>
    <a:clrScheme name="CIUSSS_Rouge">
      <a:dk1>
        <a:srgbClr val="181817"/>
      </a:dk1>
      <a:lt1>
        <a:sysClr val="window" lastClr="FFFFFF"/>
      </a:lt1>
      <a:dk2>
        <a:srgbClr val="181817"/>
      </a:dk2>
      <a:lt2>
        <a:srgbClr val="DB1A00"/>
      </a:lt2>
      <a:accent1>
        <a:srgbClr val="F79200"/>
      </a:accent1>
      <a:accent2>
        <a:srgbClr val="0871D9"/>
      </a:accent2>
      <a:accent3>
        <a:srgbClr val="81C731"/>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rouge" id="{BD12FF07-1E12-4F27-BD48-BB8E224D3CE3}" vid="{C3E85CBE-92EC-4E76-B018-7B012FCB92E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1239</TotalTime>
  <Words>600</Words>
  <Application>Microsoft Office PowerPoint</Application>
  <PresentationFormat>Grand écran</PresentationFormat>
  <Paragraphs>76</Paragraphs>
  <Slides>12</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Aharoni</vt:lpstr>
      <vt:lpstr>Arial</vt:lpstr>
      <vt:lpstr>Arial Black</vt:lpstr>
      <vt:lpstr>Calibri</vt:lpstr>
      <vt:lpstr>CIUSSS_rouge</vt:lpstr>
      <vt:lpstr>Hygiène des mains </vt:lpstr>
      <vt:lpstr>Présentation PowerPoint</vt:lpstr>
      <vt:lpstr>Conformité aux pratiques d’hygiène des mains </vt:lpstr>
      <vt:lpstr>Conformité aux pratiques d’hygiène des mains </vt:lpstr>
      <vt:lpstr>Présentation PowerPoint</vt:lpstr>
      <vt:lpstr>Formation et perfectionnement sur l’hygiène des mains</vt:lpstr>
      <vt:lpstr>Formation et perfectionnement sur l’hygiène des mains</vt:lpstr>
      <vt:lpstr>Formation et perfectionnement sur l’hygiène des mains</vt:lpstr>
      <vt:lpstr>Formation et perfectionnement sur l’hygiène des mains</vt:lpstr>
      <vt:lpstr>Chemin intranet section de la PCI</vt:lpstr>
      <vt:lpstr>Politique hygiène des mains </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Isabelle Tremblay</cp:lastModifiedBy>
  <cp:revision>85</cp:revision>
  <cp:lastPrinted>2022-05-02T14:20:31Z</cp:lastPrinted>
  <dcterms:created xsi:type="dcterms:W3CDTF">2015-09-08T18:03:59Z</dcterms:created>
  <dcterms:modified xsi:type="dcterms:W3CDTF">2023-12-18T03:27:13Z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2022-04-29T16:09:56Z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a4e96965-14a5-43e6-876c-b3232bc50dde</vt:lpwstr>
  </property>
  <property fmtid="{D5CDD505-2E9C-101B-9397-08002B2CF9AE}" pid="8" name="MSIP_Label_6a7d8d5d-78e2-4a62-9fcd-016eb5e4c57c_ContentBits">
    <vt:lpwstr>0</vt:lpwstr>
  </property>
</Properties>
</file>