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92" r:id="rId3"/>
    <p:sldId id="293" r:id="rId4"/>
    <p:sldId id="275" r:id="rId5"/>
    <p:sldId id="673" r:id="rId6"/>
    <p:sldId id="674" r:id="rId7"/>
    <p:sldId id="676" r:id="rId8"/>
    <p:sldId id="281" r:id="rId9"/>
    <p:sldId id="294" r:id="rId10"/>
    <p:sldId id="291" r:id="rId11"/>
    <p:sldId id="677" r:id="rId12"/>
    <p:sldId id="295" r:id="rId13"/>
    <p:sldId id="269" r:id="rId14"/>
    <p:sldId id="271" r:id="rId15"/>
    <p:sldId id="296" r:id="rId16"/>
    <p:sldId id="276" r:id="rId17"/>
    <p:sldId id="277" r:id="rId18"/>
    <p:sldId id="258" r:id="rId1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300"/>
    <a:srgbClr val="0072DA"/>
    <a:srgbClr val="00B6BB"/>
    <a:srgbClr val="3EAFB2"/>
    <a:srgbClr val="82B547"/>
    <a:srgbClr val="CD4D4D"/>
    <a:srgbClr val="409498"/>
    <a:srgbClr val="407BCA"/>
    <a:srgbClr val="E09440"/>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7292A2E-F333-43FB-9621-5CBBE7FDCDCB}" styleName="Style léger 2 - Accentuation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ED083AE6-46FA-4A59-8FB0-9F97EB10719F}" styleName="Style léger 3 - Accentuation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830" autoAdjust="0"/>
  </p:normalViewPr>
  <p:slideViewPr>
    <p:cSldViewPr snapToGrid="0" showGuides="1">
      <p:cViewPr varScale="1">
        <p:scale>
          <a:sx n="86" d="100"/>
          <a:sy n="86" d="100"/>
        </p:scale>
        <p:origin x="828"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6575FF-A999-45A0-A611-BEBD72F01B68}" type="datetimeFigureOut">
              <a:rPr lang="fr-CA" smtClean="0"/>
              <a:t>2023-03-23</a:t>
            </a:fld>
            <a:endParaRPr lang="fr-CA"/>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7355E2-F6AB-4095-9463-39100AA1550C}" type="slidenum">
              <a:rPr lang="fr-CA" smtClean="0"/>
              <a:t>‹N°›</a:t>
            </a:fld>
            <a:endParaRPr lang="fr-CA"/>
          </a:p>
        </p:txBody>
      </p:sp>
    </p:spTree>
    <p:extLst>
      <p:ext uri="{BB962C8B-B14F-4D97-AF65-F5344CB8AC3E}">
        <p14:creationId xmlns:p14="http://schemas.microsoft.com/office/powerpoint/2010/main" val="8294568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0"/>
            <a:r>
              <a:rPr lang="fr-CA" b="1" i="0" dirty="0"/>
              <a:t>MALTRAITANCE PSYCHOLOGIQUE</a:t>
            </a:r>
            <a:endParaRPr lang="fr-CA" b="0" i="0" dirty="0"/>
          </a:p>
          <a:p>
            <a:pPr lvl="0"/>
            <a:r>
              <a:rPr lang="fr-FR" b="0" i="0" dirty="0"/>
              <a:t>Gestes, paroles ou attitudes qui constituent une atteinte au bien-être ou à l’intégrité psychologique.</a:t>
            </a:r>
            <a:endParaRPr lang="fr-CA" dirty="0"/>
          </a:p>
          <a:p>
            <a:pPr lvl="0"/>
            <a:r>
              <a:rPr lang="fr-CA" b="1" i="0" dirty="0"/>
              <a:t>MALTRAITANCE PHYSIQUE</a:t>
            </a:r>
            <a:endParaRPr lang="fr-CA" b="0" i="0" dirty="0"/>
          </a:p>
          <a:p>
            <a:pPr lvl="0"/>
            <a:r>
              <a:rPr lang="fr-FR" b="0" i="0" dirty="0"/>
              <a:t>Gestes ou actions inappropriés, ou absence d’action appropriée, qui portent atteinte au bien-être ou à l’intégrité physique.</a:t>
            </a:r>
            <a:endParaRPr lang="fr-CA" dirty="0"/>
          </a:p>
          <a:p>
            <a:pPr lvl="0"/>
            <a:r>
              <a:rPr lang="fr-CA" b="1" i="0" dirty="0"/>
              <a:t>MALTRAITANCE SEXUELLE</a:t>
            </a:r>
            <a:endParaRPr lang="fr-CA" b="0" i="0" dirty="0"/>
          </a:p>
          <a:p>
            <a:pPr lvl="0"/>
            <a:r>
              <a:rPr lang="fr-FR" b="0" i="0" dirty="0"/>
              <a:t>Gestes, actions, paroles ou attitudes à connotation sexuelle non consentis, qui portent atteinte au bien-être, à l’intégrité ou à l’identité sexuelle.</a:t>
            </a:r>
            <a:endParaRPr lang="fr-CA" dirty="0"/>
          </a:p>
          <a:p>
            <a:pPr lvl="0"/>
            <a:r>
              <a:rPr lang="fr-CA" b="1" i="0" dirty="0"/>
              <a:t>MALTRAITANCE MATÉRIELLE OU FINANCIÈRE</a:t>
            </a:r>
          </a:p>
          <a:p>
            <a:pPr lvl="0"/>
            <a:r>
              <a:rPr lang="fr-FR" b="0" i="0" dirty="0"/>
              <a:t>Obtention ou utilisation frauduleuse, illégale, non autorisée ou malhonnête des biens ou des documents légaux de la personne, absence d’information ou mésinformation financière ou légale.</a:t>
            </a:r>
            <a:endParaRPr lang="fr-CA" dirty="0"/>
          </a:p>
          <a:p>
            <a:pPr lvl="0"/>
            <a:r>
              <a:rPr lang="fr-CA" b="1" i="0" dirty="0"/>
              <a:t>VIOLATION DES DROITS</a:t>
            </a:r>
          </a:p>
          <a:p>
            <a:pPr lvl="0"/>
            <a:r>
              <a:rPr lang="fr-FR" b="0" i="0" dirty="0"/>
              <a:t>Toute atteinte aux droits et libertés individuels et sociaux.</a:t>
            </a:r>
            <a:endParaRPr lang="fr-CA" dirty="0"/>
          </a:p>
          <a:p>
            <a:pPr lvl="0"/>
            <a:r>
              <a:rPr lang="fr-CA" b="1" i="0" dirty="0"/>
              <a:t>MALTRAITANCE ORGANISATIONNELLE</a:t>
            </a:r>
          </a:p>
          <a:p>
            <a:pPr lvl="0"/>
            <a:r>
              <a:rPr lang="fr-FR" b="0" i="0" dirty="0"/>
              <a:t>Toute situation préjudiciable créée ou tolérée par les procédures d’organisations (privées, publiques ou communautaires) responsables d’offrir des soins ou des services de tous types, qui compromet l’exercice des droits et libertés des personnes.</a:t>
            </a:r>
            <a:endParaRPr lang="fr-CA" dirty="0"/>
          </a:p>
          <a:p>
            <a:pPr lvl="0"/>
            <a:r>
              <a:rPr lang="fr-CA" b="1" i="0" dirty="0"/>
              <a:t>ÂGISME</a:t>
            </a:r>
            <a:endParaRPr lang="fr-CA" b="0" i="0" dirty="0"/>
          </a:p>
          <a:p>
            <a:pPr lvl="0"/>
            <a:r>
              <a:rPr lang="fr-FR" b="0" i="0" dirty="0"/>
              <a:t>Discrimination en raison de l’âge, par des attitudes hostiles ou négatives, des gestes préjudiciables ou de l’exclusion sociale.</a:t>
            </a:r>
            <a:endParaRPr lang="fr-CA" dirty="0"/>
          </a:p>
          <a:p>
            <a:endParaRPr lang="fr-CA" dirty="0"/>
          </a:p>
        </p:txBody>
      </p:sp>
      <p:sp>
        <p:nvSpPr>
          <p:cNvPr id="4" name="Espace réservé du numéro de diapositive 3"/>
          <p:cNvSpPr>
            <a:spLocks noGrp="1"/>
          </p:cNvSpPr>
          <p:nvPr>
            <p:ph type="sldNum" sz="quarter" idx="5"/>
          </p:nvPr>
        </p:nvSpPr>
        <p:spPr/>
        <p:txBody>
          <a:bodyPr/>
          <a:lstStyle/>
          <a:p>
            <a:fld id="{1E7355E2-F6AB-4095-9463-39100AA1550C}" type="slidenum">
              <a:rPr lang="fr-CA" smtClean="0"/>
              <a:t>7</a:t>
            </a:fld>
            <a:endParaRPr lang="fr-CA"/>
          </a:p>
        </p:txBody>
      </p:sp>
    </p:spTree>
    <p:extLst>
      <p:ext uri="{BB962C8B-B14F-4D97-AF65-F5344CB8AC3E}">
        <p14:creationId xmlns:p14="http://schemas.microsoft.com/office/powerpoint/2010/main" val="1055393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La lutte contre la maltraitance au cœur de la vision organisationnelle:</a:t>
            </a:r>
          </a:p>
          <a:p>
            <a:pPr marL="228600" indent="-228600">
              <a:buFont typeface="+mj-lt"/>
              <a:buAutoNum type="arabicPeriod"/>
            </a:pPr>
            <a:r>
              <a:rPr lang="fr-CA" dirty="0"/>
              <a:t>En 2018, 1</a:t>
            </a:r>
            <a:r>
              <a:rPr lang="fr-CA" baseline="30000" dirty="0"/>
              <a:t>re</a:t>
            </a:r>
            <a:r>
              <a:rPr lang="fr-CA" dirty="0"/>
              <a:t> adoption d’une </a:t>
            </a:r>
            <a:r>
              <a:rPr lang="fr-CA" dirty="0" err="1"/>
              <a:t>pol</a:t>
            </a:r>
            <a:r>
              <a:rPr lang="fr-CA" dirty="0"/>
              <a:t>/pro de lutte contre la maltraitance</a:t>
            </a:r>
          </a:p>
          <a:p>
            <a:pPr marL="228600" indent="-228600">
              <a:buFont typeface="+mj-lt"/>
              <a:buAutoNum type="arabicPeriod"/>
            </a:pPr>
            <a:r>
              <a:rPr lang="fr-CA" dirty="0"/>
              <a:t>Développement d’une boite à outils qui avait été diffusé largement</a:t>
            </a:r>
          </a:p>
          <a:p>
            <a:pPr marL="228600" indent="-228600">
              <a:buFont typeface="+mj-lt"/>
              <a:buAutoNum type="arabicPeriod"/>
            </a:pPr>
            <a:r>
              <a:rPr lang="fr-CA" dirty="0"/>
              <a:t>2021: nous avons entrepris de réviser notre politique et entamé les formations dont nous parlerons un peu plus loin. </a:t>
            </a:r>
          </a:p>
          <a:p>
            <a:pPr marL="228600" indent="-228600">
              <a:buFont typeface="+mj-lt"/>
              <a:buAutoNum type="arabicPeriod"/>
            </a:pPr>
            <a:r>
              <a:rPr lang="fr-CA" dirty="0"/>
              <a:t>L’adoption du projet de loi 101 est venu changer la donne. Désormais toute suspicion de maltraitance doit être déclarée à la commissaire aux plaintes, on parle aussi désormais de lutte contre la maltraitance aux aînés et personnes majeures en situation de vulnérabilité. Cela sera abordé plus loin.</a:t>
            </a:r>
          </a:p>
          <a:p>
            <a:pPr marL="228600" indent="-228600">
              <a:buFont typeface="+mj-lt"/>
              <a:buAutoNum type="arabicPeriod"/>
            </a:pPr>
            <a:r>
              <a:rPr lang="fr-CA" sz="1200" dirty="0">
                <a:latin typeface="Arial Nova" panose="020B0504020202020204" pitchFamily="34" charset="0"/>
              </a:rPr>
              <a:t>Comité bienveillance aînés et majeurs en situation de vulnérabilité: c’est une instance qui a été mise en place pour </a:t>
            </a:r>
            <a:r>
              <a:rPr lang="fr-FR" sz="1200" dirty="0">
                <a:latin typeface="Arial Nova" panose="020B0504020202020204" pitchFamily="34" charset="0"/>
                <a:ea typeface="+mn-lt"/>
                <a:cs typeface="+mn-lt"/>
              </a:rPr>
              <a:t>s</a:t>
            </a:r>
            <a:r>
              <a:rPr lang="fr-FR" sz="1200" dirty="0">
                <a:ea typeface="+mn-lt"/>
                <a:cs typeface="+mn-lt"/>
              </a:rPr>
              <a:t>’assurer d’une cohérence organisationnelle </a:t>
            </a:r>
            <a:r>
              <a:rPr lang="fr-CA" sz="1200" dirty="0">
                <a:ea typeface="+mn-lt"/>
                <a:cs typeface="+mn-lt"/>
              </a:rPr>
              <a:t>dans nos actions et adapter </a:t>
            </a:r>
            <a:r>
              <a:rPr lang="fr-FR" sz="1200" dirty="0">
                <a:ea typeface="+mn-lt"/>
                <a:cs typeface="+mn-lt"/>
              </a:rPr>
              <a:t>les outils sur la lutte contre la maltraitance aux différents milieux</a:t>
            </a:r>
          </a:p>
          <a:p>
            <a:pPr marL="228600" indent="-228600">
              <a:buFont typeface="+mj-lt"/>
              <a:buAutoNum type="arabicPeriod"/>
            </a:pPr>
            <a:r>
              <a:rPr lang="fr-FR" sz="1200" dirty="0">
                <a:ea typeface="+mn-lt"/>
                <a:cs typeface="+mn-lt"/>
              </a:rPr>
              <a:t>Enfin, il est prévu de mettre à jour la politique (en cours) et de la faire adopter par le MSSS d’ici cet automne.</a:t>
            </a:r>
          </a:p>
          <a:p>
            <a:pPr marL="228600" indent="-228600">
              <a:buFont typeface="+mj-lt"/>
              <a:buAutoNum type="arabicPeriod"/>
            </a:pPr>
            <a:endParaRPr lang="fr-FR" sz="1200" dirty="0">
              <a:ea typeface="+mn-lt"/>
              <a:cs typeface="+mn-lt"/>
            </a:endParaRPr>
          </a:p>
          <a:p>
            <a:pPr marL="0" indent="0">
              <a:buFont typeface="+mj-lt"/>
              <a:buNone/>
            </a:pPr>
            <a:r>
              <a:rPr lang="fr-FR" sz="1200" dirty="0">
                <a:ea typeface="+mn-lt"/>
                <a:cs typeface="+mn-lt"/>
              </a:rPr>
              <a:t>Membres du comité </a:t>
            </a:r>
          </a:p>
          <a:p>
            <a:pPr lvl="1" indent="-323850">
              <a:buFont typeface="Arial" panose="020B0604020202020204" pitchFamily="34" charset="0"/>
              <a:buChar char="→"/>
            </a:pPr>
            <a:r>
              <a:rPr lang="fr-CA" sz="1600" b="1" dirty="0">
                <a:solidFill>
                  <a:schemeClr val="accent4">
                    <a:lumMod val="75000"/>
                  </a:schemeClr>
                </a:solidFill>
              </a:rPr>
              <a:t>DHSLD</a:t>
            </a:r>
          </a:p>
          <a:p>
            <a:pPr marL="893763" lvl="2"/>
            <a:r>
              <a:rPr lang="fr-CA" sz="1600" dirty="0">
                <a:solidFill>
                  <a:schemeClr val="accent4">
                    <a:lumMod val="75000"/>
                  </a:schemeClr>
                </a:solidFill>
              </a:rPr>
              <a:t>Répondant clinique (pivot)</a:t>
            </a:r>
          </a:p>
          <a:p>
            <a:pPr lvl="1" indent="-323850">
              <a:buFont typeface="Arial" panose="020B0604020202020204" pitchFamily="34" charset="0"/>
              <a:buChar char="→"/>
            </a:pPr>
            <a:r>
              <a:rPr lang="fr-CA" sz="1600" b="1" dirty="0">
                <a:solidFill>
                  <a:schemeClr val="accent4">
                    <a:lumMod val="75000"/>
                  </a:schemeClr>
                </a:solidFill>
              </a:rPr>
              <a:t>DSRPSP</a:t>
            </a:r>
          </a:p>
          <a:p>
            <a:pPr marL="893763" lvl="2"/>
            <a:r>
              <a:rPr lang="fr-CA" sz="1600" dirty="0">
                <a:solidFill>
                  <a:schemeClr val="accent4">
                    <a:lumMod val="75000"/>
                  </a:schemeClr>
                </a:solidFill>
              </a:rPr>
              <a:t>Répondant clinique (pivot) - SAPA SAD et </a:t>
            </a:r>
            <a:r>
              <a:rPr lang="fr-CA" sz="1600" dirty="0" err="1">
                <a:solidFill>
                  <a:schemeClr val="accent4">
                    <a:lumMod val="75000"/>
                  </a:schemeClr>
                </a:solidFill>
              </a:rPr>
              <a:t>réadap</a:t>
            </a:r>
            <a:r>
              <a:rPr lang="fr-CA" sz="1600" dirty="0">
                <a:solidFill>
                  <a:schemeClr val="accent4">
                    <a:lumMod val="75000"/>
                  </a:schemeClr>
                </a:solidFill>
              </a:rPr>
              <a:t>. </a:t>
            </a:r>
          </a:p>
          <a:p>
            <a:pPr marL="893763" lvl="2"/>
            <a:r>
              <a:rPr lang="fr-CA" sz="1600" dirty="0">
                <a:solidFill>
                  <a:schemeClr val="accent4">
                    <a:lumMod val="75000"/>
                  </a:schemeClr>
                </a:solidFill>
              </a:rPr>
              <a:t>Répondant clinique (pivot) - DI-TSA-DP</a:t>
            </a:r>
          </a:p>
          <a:p>
            <a:pPr lvl="1" indent="-323850">
              <a:buFont typeface="Arial" panose="020B0604020202020204" pitchFamily="34" charset="0"/>
              <a:buChar char="→"/>
            </a:pPr>
            <a:r>
              <a:rPr lang="fr-CA" sz="1600" b="1" dirty="0">
                <a:solidFill>
                  <a:schemeClr val="accent4">
                    <a:lumMod val="75000"/>
                  </a:schemeClr>
                </a:solidFill>
              </a:rPr>
              <a:t>DP SMDI</a:t>
            </a:r>
          </a:p>
          <a:p>
            <a:pPr marL="893763" lvl="2" indent="-266700"/>
            <a:r>
              <a:rPr lang="fr-CA" sz="1600" dirty="0">
                <a:solidFill>
                  <a:schemeClr val="accent4">
                    <a:lumMod val="75000"/>
                  </a:schemeClr>
                </a:solidFill>
              </a:rPr>
              <a:t>Répondant clinique (pivot)</a:t>
            </a:r>
          </a:p>
          <a:p>
            <a:pPr lvl="1" indent="-323850">
              <a:buFont typeface="Arial" panose="020B0604020202020204" pitchFamily="34" charset="0"/>
              <a:buChar char="→"/>
            </a:pPr>
            <a:r>
              <a:rPr lang="fr-CA" sz="1600" b="1" dirty="0">
                <a:solidFill>
                  <a:schemeClr val="accent4">
                    <a:lumMod val="75000"/>
                  </a:schemeClr>
                </a:solidFill>
              </a:rPr>
              <a:t>DGA S. Physique / DSP</a:t>
            </a:r>
          </a:p>
          <a:p>
            <a:pPr marL="893763" lvl="2" indent="-255588"/>
            <a:r>
              <a:rPr lang="fr-CA" sz="1600" dirty="0">
                <a:solidFill>
                  <a:schemeClr val="accent4">
                    <a:lumMod val="75000"/>
                  </a:schemeClr>
                </a:solidFill>
              </a:rPr>
              <a:t>Répondant clinique (pivot)</a:t>
            </a:r>
          </a:p>
          <a:p>
            <a:pPr lvl="1" indent="-323850">
              <a:buFont typeface="Arial" panose="020B0604020202020204" pitchFamily="34" charset="0"/>
              <a:buChar char="→"/>
            </a:pPr>
            <a:r>
              <a:rPr lang="fr-CA" sz="1600" b="1" dirty="0">
                <a:solidFill>
                  <a:schemeClr val="accent4">
                    <a:lumMod val="75000"/>
                  </a:schemeClr>
                </a:solidFill>
              </a:rPr>
              <a:t>DSI</a:t>
            </a:r>
          </a:p>
          <a:p>
            <a:pPr marL="893763" lvl="2"/>
            <a:r>
              <a:rPr lang="fr-CA" sz="1600" dirty="0">
                <a:solidFill>
                  <a:schemeClr val="accent4">
                    <a:lumMod val="75000"/>
                  </a:schemeClr>
                </a:solidFill>
              </a:rPr>
              <a:t>Répondant pratiques professionnelles DSI</a:t>
            </a:r>
          </a:p>
          <a:p>
            <a:pPr lvl="1" indent="-323850">
              <a:buFont typeface="Arial" panose="020B0604020202020204" pitchFamily="34" charset="0"/>
              <a:buChar char="→"/>
            </a:pPr>
            <a:r>
              <a:rPr lang="fr-CA" sz="1600" b="1" dirty="0">
                <a:solidFill>
                  <a:schemeClr val="accent4">
                    <a:lumMod val="75000"/>
                  </a:schemeClr>
                </a:solidFill>
              </a:rPr>
              <a:t>DSM</a:t>
            </a:r>
          </a:p>
          <a:p>
            <a:pPr marL="893763" lvl="2"/>
            <a:r>
              <a:rPr lang="fr-CA" sz="1600" dirty="0">
                <a:solidFill>
                  <a:schemeClr val="accent4">
                    <a:lumMod val="75000"/>
                  </a:schemeClr>
                </a:solidFill>
              </a:rPr>
              <a:t>Répondant pratiques professionnelles DSM</a:t>
            </a:r>
          </a:p>
          <a:p>
            <a:pPr lvl="1"/>
            <a:endParaRPr lang="fr-CA" sz="1600" b="1" dirty="0">
              <a:solidFill>
                <a:schemeClr val="accent4">
                  <a:lumMod val="75000"/>
                </a:schemeClr>
              </a:solidFill>
            </a:endParaRPr>
          </a:p>
          <a:p>
            <a:pPr lvl="1" indent="-323850">
              <a:buFont typeface="Arial" panose="020B0604020202020204" pitchFamily="34" charset="0"/>
              <a:buChar char="→"/>
            </a:pPr>
            <a:r>
              <a:rPr lang="fr-CA" sz="1600" b="1" dirty="0">
                <a:solidFill>
                  <a:schemeClr val="accent4">
                    <a:lumMod val="75000"/>
                  </a:schemeClr>
                </a:solidFill>
              </a:rPr>
              <a:t>Commissaire locale aux plaintes et à la qualité des services (CLPQS)</a:t>
            </a:r>
          </a:p>
          <a:p>
            <a:pPr lvl="1" indent="-323850">
              <a:buFont typeface="Arial" panose="020B0604020202020204" pitchFamily="34" charset="0"/>
              <a:buChar char="→"/>
            </a:pPr>
            <a:r>
              <a:rPr lang="fr-CA" sz="1600" b="1" dirty="0">
                <a:solidFill>
                  <a:schemeClr val="accent4">
                    <a:lumMod val="75000"/>
                  </a:schemeClr>
                </a:solidFill>
              </a:rPr>
              <a:t>DRHCAJ</a:t>
            </a:r>
          </a:p>
          <a:p>
            <a:pPr marL="893763" lvl="2" indent="-255588"/>
            <a:r>
              <a:rPr lang="fr-CA" sz="1600" dirty="0">
                <a:solidFill>
                  <a:schemeClr val="accent4">
                    <a:lumMod val="75000"/>
                  </a:schemeClr>
                </a:solidFill>
              </a:rPr>
              <a:t>Représentant volet juridique DRHCAJ</a:t>
            </a:r>
          </a:p>
          <a:p>
            <a:pPr marL="893763" lvl="2" indent="-255588"/>
            <a:r>
              <a:rPr lang="fr-CA" sz="1600" dirty="0">
                <a:solidFill>
                  <a:schemeClr val="accent4">
                    <a:lumMod val="75000"/>
                  </a:schemeClr>
                </a:solidFill>
              </a:rPr>
              <a:t>Représentant volet communications, DRHCAJ</a:t>
            </a:r>
          </a:p>
          <a:p>
            <a:pPr marL="893763" lvl="2" indent="-255588"/>
            <a:r>
              <a:rPr lang="fr-CA" sz="1600" dirty="0">
                <a:solidFill>
                  <a:schemeClr val="accent4">
                    <a:lumMod val="75000"/>
                  </a:schemeClr>
                </a:solidFill>
              </a:rPr>
              <a:t>Représentant volet formation, DRHCAJ</a:t>
            </a:r>
            <a:endParaRPr lang="fr-CA" sz="1600" b="1" dirty="0">
              <a:solidFill>
                <a:schemeClr val="accent4">
                  <a:lumMod val="75000"/>
                </a:schemeClr>
              </a:solidFill>
            </a:endParaRPr>
          </a:p>
          <a:p>
            <a:pPr lvl="1" indent="-323850">
              <a:buFont typeface="Arial" panose="020B0604020202020204" pitchFamily="34" charset="0"/>
              <a:buChar char="→"/>
            </a:pPr>
            <a:r>
              <a:rPr lang="fr-CA" sz="1600" b="1" dirty="0">
                <a:solidFill>
                  <a:schemeClr val="accent4">
                    <a:lumMod val="75000"/>
                  </a:schemeClr>
                </a:solidFill>
              </a:rPr>
              <a:t>DQEPE</a:t>
            </a:r>
          </a:p>
          <a:p>
            <a:pPr marL="893763" lvl="2" indent="-266700"/>
            <a:r>
              <a:rPr lang="fr-CA" sz="1600" dirty="0">
                <a:solidFill>
                  <a:schemeClr val="accent4">
                    <a:lumMod val="75000"/>
                  </a:schemeClr>
                </a:solidFill>
              </a:rPr>
              <a:t>Directrice adjointe de la qualité, gestion des risques et éthique</a:t>
            </a:r>
          </a:p>
          <a:p>
            <a:pPr marL="893763" lvl="2" indent="-266700"/>
            <a:r>
              <a:rPr lang="fr-CA" sz="1600" dirty="0">
                <a:solidFill>
                  <a:schemeClr val="accent4">
                    <a:lumMod val="75000"/>
                  </a:schemeClr>
                </a:solidFill>
              </a:rPr>
              <a:t>Chef de service - Gestion intégrée des risques et sécurité de l'information / DQEPE</a:t>
            </a:r>
          </a:p>
          <a:p>
            <a:pPr marL="893763" lvl="2" indent="-266700"/>
            <a:r>
              <a:rPr lang="fr-CA" sz="1600" dirty="0">
                <a:solidFill>
                  <a:schemeClr val="accent4">
                    <a:lumMod val="75000"/>
                  </a:schemeClr>
                </a:solidFill>
              </a:rPr>
              <a:t>Conseillère cadre gestion des risques, DQEPE</a:t>
            </a:r>
          </a:p>
          <a:p>
            <a:pPr marL="893763" lvl="2" indent="-266700"/>
            <a:r>
              <a:rPr lang="fr-CA" sz="1600" dirty="0">
                <a:solidFill>
                  <a:schemeClr val="accent4">
                    <a:lumMod val="75000"/>
                  </a:schemeClr>
                </a:solidFill>
              </a:rPr>
              <a:t>Conseillère cadre en éthique / DQEPE </a:t>
            </a:r>
          </a:p>
          <a:p>
            <a:pPr marL="893763" lvl="2" indent="-266700"/>
            <a:r>
              <a:rPr lang="fr-CA" sz="1600" dirty="0">
                <a:solidFill>
                  <a:schemeClr val="accent4">
                    <a:lumMod val="75000"/>
                  </a:schemeClr>
                </a:solidFill>
              </a:rPr>
              <a:t>Adjointe administrative, DQÉPÉ</a:t>
            </a:r>
          </a:p>
          <a:p>
            <a:pPr lvl="2"/>
            <a:endParaRPr lang="fr-CA" sz="1600" dirty="0"/>
          </a:p>
          <a:p>
            <a:pPr marL="0" indent="0">
              <a:buFont typeface="+mj-lt"/>
              <a:buNone/>
            </a:pPr>
            <a:endParaRPr lang="en-US" sz="1200" dirty="0">
              <a:ea typeface="+mn-lt"/>
              <a:cs typeface="+mn-lt"/>
            </a:endParaRPr>
          </a:p>
          <a:p>
            <a:pPr marL="228600" indent="-228600">
              <a:buFont typeface="+mj-lt"/>
              <a:buAutoNum type="arabicPeriod"/>
            </a:pPr>
            <a:endParaRPr lang="fr-CA" dirty="0"/>
          </a:p>
        </p:txBody>
      </p:sp>
      <p:sp>
        <p:nvSpPr>
          <p:cNvPr id="4" name="Espace réservé du numéro de diapositive 3"/>
          <p:cNvSpPr>
            <a:spLocks noGrp="1"/>
          </p:cNvSpPr>
          <p:nvPr>
            <p:ph type="sldNum" sz="quarter" idx="5"/>
          </p:nvPr>
        </p:nvSpPr>
        <p:spPr/>
        <p:txBody>
          <a:bodyPr/>
          <a:lstStyle/>
          <a:p>
            <a:fld id="{1E7355E2-F6AB-4095-9463-39100AA1550C}" type="slidenum">
              <a:rPr lang="fr-CA" smtClean="0"/>
              <a:t>8</a:t>
            </a:fld>
            <a:endParaRPr lang="fr-CA"/>
          </a:p>
        </p:txBody>
      </p:sp>
    </p:spTree>
    <p:extLst>
      <p:ext uri="{BB962C8B-B14F-4D97-AF65-F5344CB8AC3E}">
        <p14:creationId xmlns:p14="http://schemas.microsoft.com/office/powerpoint/2010/main" val="22199570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1E7355E2-F6AB-4095-9463-39100AA1550C}" type="slidenum">
              <a:rPr lang="fr-CA" smtClean="0"/>
              <a:t>10</a:t>
            </a:fld>
            <a:endParaRPr lang="fr-CA"/>
          </a:p>
        </p:txBody>
      </p:sp>
    </p:spTree>
    <p:extLst>
      <p:ext uri="{BB962C8B-B14F-4D97-AF65-F5344CB8AC3E}">
        <p14:creationId xmlns:p14="http://schemas.microsoft.com/office/powerpoint/2010/main" val="5354218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342900" lvl="0" indent="-342900">
              <a:spcAft>
                <a:spcPts val="400"/>
              </a:spcAft>
              <a:buFont typeface="Symbol" panose="05050102010706020507" pitchFamily="18" charset="2"/>
              <a:buChar char=""/>
            </a:pPr>
            <a:r>
              <a:rPr lang="fr-CA" sz="1600" dirty="0">
                <a:effectLst/>
                <a:latin typeface="Arial Nova" panose="020B0504020202020204" pitchFamily="34" charset="0"/>
              </a:rPr>
              <a:t>chef administration du programme (CAP) nommé responsable des praticiens psychosociaux :   </a:t>
            </a:r>
          </a:p>
          <a:p>
            <a:pPr marL="742950" lvl="1" indent="-285750">
              <a:spcAft>
                <a:spcPts val="400"/>
              </a:spcAft>
              <a:buFont typeface="Courier New" panose="02070309020205020404" pitchFamily="49" charset="0"/>
              <a:buChar char="o"/>
            </a:pPr>
            <a:r>
              <a:rPr lang="fr-CA" sz="1600" dirty="0">
                <a:effectLst/>
                <a:latin typeface="Arial Nova" panose="020B0504020202020204" pitchFamily="34" charset="0"/>
              </a:rPr>
              <a:t>travailleurs sociaux </a:t>
            </a:r>
          </a:p>
          <a:p>
            <a:pPr marL="742950" lvl="1" indent="-285750">
              <a:spcAft>
                <a:spcPts val="400"/>
              </a:spcAft>
              <a:buFont typeface="Courier New" panose="02070309020205020404" pitchFamily="49" charset="0"/>
              <a:buChar char="o"/>
            </a:pPr>
            <a:r>
              <a:rPr lang="fr-CA" sz="1600" dirty="0">
                <a:effectLst/>
                <a:latin typeface="Arial Nova" panose="020B0504020202020204" pitchFamily="34" charset="0"/>
              </a:rPr>
              <a:t>techniciens en travail social  </a:t>
            </a:r>
          </a:p>
          <a:p>
            <a:pPr marL="742950" lvl="1" indent="-285750">
              <a:spcAft>
                <a:spcPts val="400"/>
              </a:spcAft>
              <a:buFont typeface="Courier New" panose="02070309020205020404" pitchFamily="49" charset="0"/>
              <a:buChar char="o"/>
            </a:pPr>
            <a:r>
              <a:rPr lang="fr-CA" sz="1600" dirty="0">
                <a:effectLst/>
                <a:latin typeface="Arial Nova" panose="020B0504020202020204" pitchFamily="34" charset="0"/>
              </a:rPr>
              <a:t>psychologues</a:t>
            </a:r>
          </a:p>
          <a:p>
            <a:pPr marL="742950" lvl="1" indent="-285750">
              <a:spcAft>
                <a:spcPts val="400"/>
              </a:spcAft>
              <a:buFont typeface="Courier New" panose="02070309020205020404" pitchFamily="49" charset="0"/>
              <a:buChar char="o"/>
            </a:pPr>
            <a:r>
              <a:rPr lang="fr-CA" sz="1600" dirty="0">
                <a:effectLst/>
                <a:latin typeface="Arial Nova" panose="020B0504020202020204" pitchFamily="34" charset="0"/>
              </a:rPr>
              <a:t>psychoéducateurs</a:t>
            </a:r>
          </a:p>
          <a:p>
            <a:pPr marL="742950" lvl="1" indent="-285750">
              <a:spcAft>
                <a:spcPts val="400"/>
              </a:spcAft>
              <a:buFont typeface="Courier New" panose="02070309020205020404" pitchFamily="49" charset="0"/>
              <a:buChar char="o"/>
            </a:pPr>
            <a:r>
              <a:rPr lang="fr-CA" sz="1600" dirty="0">
                <a:effectLst/>
                <a:latin typeface="Arial Nova" panose="020B0504020202020204" pitchFamily="34" charset="0"/>
              </a:rPr>
              <a:t>conseillers cadres </a:t>
            </a:r>
            <a:endParaRPr lang="fr-CA" sz="1600" dirty="0">
              <a:effectLst/>
              <a:latin typeface="Arial Nova" panose="020B0504020202020204" pitchFamily="34" charset="0"/>
              <a:ea typeface="Times New Roman" panose="02020603050405020304" pitchFamily="18" charset="0"/>
              <a:cs typeface="Times New Roman" panose="02020603050405020304" pitchFamily="18" charset="0"/>
            </a:endParaRPr>
          </a:p>
          <a:p>
            <a:endParaRPr lang="fr-CA" dirty="0"/>
          </a:p>
        </p:txBody>
      </p:sp>
      <p:sp>
        <p:nvSpPr>
          <p:cNvPr id="4" name="Espace réservé du numéro de diapositive 3"/>
          <p:cNvSpPr>
            <a:spLocks noGrp="1"/>
          </p:cNvSpPr>
          <p:nvPr>
            <p:ph type="sldNum" sz="quarter" idx="5"/>
          </p:nvPr>
        </p:nvSpPr>
        <p:spPr/>
        <p:txBody>
          <a:bodyPr/>
          <a:lstStyle/>
          <a:p>
            <a:fld id="{1E7355E2-F6AB-4095-9463-39100AA1550C}" type="slidenum">
              <a:rPr lang="fr-CA" smtClean="0"/>
              <a:t>14</a:t>
            </a:fld>
            <a:endParaRPr lang="fr-CA"/>
          </a:p>
        </p:txBody>
      </p:sp>
    </p:spTree>
    <p:extLst>
      <p:ext uri="{BB962C8B-B14F-4D97-AF65-F5344CB8AC3E}">
        <p14:creationId xmlns:p14="http://schemas.microsoft.com/office/powerpoint/2010/main" val="28634235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1E7355E2-F6AB-4095-9463-39100AA1550C}" type="slidenum">
              <a:rPr lang="fr-CA" smtClean="0"/>
              <a:t>16</a:t>
            </a:fld>
            <a:endParaRPr lang="fr-CA"/>
          </a:p>
        </p:txBody>
      </p:sp>
    </p:spTree>
    <p:extLst>
      <p:ext uri="{BB962C8B-B14F-4D97-AF65-F5344CB8AC3E}">
        <p14:creationId xmlns:p14="http://schemas.microsoft.com/office/powerpoint/2010/main" val="31426034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3240910" y="1122363"/>
            <a:ext cx="7427089" cy="2387600"/>
          </a:xfrm>
        </p:spPr>
        <p:txBody>
          <a:bodyPr anchor="b"/>
          <a:lstStyle>
            <a:lvl1pPr algn="l">
              <a:defRPr sz="6000">
                <a:solidFill>
                  <a:schemeClr val="bg2"/>
                </a:solidFill>
                <a:latin typeface="+mj-lt"/>
              </a:defRPr>
            </a:lvl1pPr>
          </a:lstStyle>
          <a:p>
            <a:r>
              <a:rPr lang="fr-FR"/>
              <a:t>Modifiez le style du titre</a:t>
            </a:r>
            <a:endParaRPr lang="fr-CA" dirty="0"/>
          </a:p>
        </p:txBody>
      </p:sp>
      <p:sp>
        <p:nvSpPr>
          <p:cNvPr id="3" name="Sous-titre 2"/>
          <p:cNvSpPr>
            <a:spLocks noGrp="1"/>
          </p:cNvSpPr>
          <p:nvPr>
            <p:ph type="subTitle" idx="1"/>
          </p:nvPr>
        </p:nvSpPr>
        <p:spPr>
          <a:xfrm>
            <a:off x="4653022" y="3602038"/>
            <a:ext cx="6014977" cy="1655762"/>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CA" dirty="0"/>
          </a:p>
        </p:txBody>
      </p:sp>
      <p:sp>
        <p:nvSpPr>
          <p:cNvPr id="4" name="Espace réservé de la date 3"/>
          <p:cNvSpPr>
            <a:spLocks noGrp="1"/>
          </p:cNvSpPr>
          <p:nvPr>
            <p:ph type="dt" sz="half" idx="10"/>
          </p:nvPr>
        </p:nvSpPr>
        <p:spPr>
          <a:xfrm>
            <a:off x="838200" y="6356350"/>
            <a:ext cx="2743200"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fld id="{663DD480-2A77-4CAD-A009-FA5CCF66217C}" type="datetimeFigureOut">
              <a:rPr lang="fr-CA" smtClean="0"/>
              <a:pPr/>
              <a:t>2023-03-23</a:t>
            </a:fld>
            <a:endParaRPr lang="fr-CA" dirty="0"/>
          </a:p>
        </p:txBody>
      </p:sp>
      <p:sp>
        <p:nvSpPr>
          <p:cNvPr id="5" name="Espace réservé du pied de page 4"/>
          <p:cNvSpPr>
            <a:spLocks noGrp="1"/>
          </p:cNvSpPr>
          <p:nvPr>
            <p:ph type="ftr" sz="quarter" idx="11"/>
          </p:nvPr>
        </p:nvSpPr>
        <p:spPr>
          <a:xfrm>
            <a:off x="4038600" y="6356350"/>
            <a:ext cx="4114800"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endParaRPr lang="fr-CA" dirty="0"/>
          </a:p>
        </p:txBody>
      </p:sp>
      <p:sp>
        <p:nvSpPr>
          <p:cNvPr id="6" name="Espace réservé du numéro de diapositive 5"/>
          <p:cNvSpPr>
            <a:spLocks noGrp="1"/>
          </p:cNvSpPr>
          <p:nvPr>
            <p:ph type="sldNum" sz="quarter" idx="12"/>
          </p:nvPr>
        </p:nvSpPr>
        <p:spPr>
          <a:xfrm>
            <a:off x="8610600" y="6356350"/>
            <a:ext cx="1088985"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fld id="{E6C6E2DA-C51A-4E5A-BC6F-C03DFAE86879}" type="slidenum">
              <a:rPr lang="fr-CA" smtClean="0"/>
              <a:pPr/>
              <a:t>‹N°›</a:t>
            </a:fld>
            <a:endParaRPr lang="fr-CA"/>
          </a:p>
        </p:txBody>
      </p:sp>
      <p:pic>
        <p:nvPicPr>
          <p:cNvPr id="8" name="Espace réservé du contenu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30103" y="6013654"/>
            <a:ext cx="1615239" cy="720158"/>
          </a:xfrm>
          <a:prstGeom prst="rect">
            <a:avLst/>
          </a:prstGeom>
        </p:spPr>
      </p:pic>
      <p:pic>
        <p:nvPicPr>
          <p:cNvPr id="9" name="Image 8"/>
          <p:cNvPicPr>
            <a:picLocks noChangeAspect="1"/>
          </p:cNvPicPr>
          <p:nvPr/>
        </p:nvPicPr>
        <p:blipFill rotWithShape="1">
          <a:blip r:embed="rId3" cstate="print">
            <a:extLst>
              <a:ext uri="{28A0092B-C50C-407E-A947-70E740481C1C}">
                <a14:useLocalDpi xmlns:a14="http://schemas.microsoft.com/office/drawing/2010/main" val="0"/>
              </a:ext>
            </a:extLst>
          </a:blip>
          <a:srcRect b="39112"/>
          <a:stretch/>
        </p:blipFill>
        <p:spPr>
          <a:xfrm rot="4650061">
            <a:off x="-1641551" y="464373"/>
            <a:ext cx="5704711" cy="4111565"/>
          </a:xfrm>
          <a:prstGeom prst="rect">
            <a:avLst/>
          </a:prstGeom>
        </p:spPr>
      </p:pic>
    </p:spTree>
    <p:extLst>
      <p:ext uri="{BB962C8B-B14F-4D97-AF65-F5344CB8AC3E}">
        <p14:creationId xmlns:p14="http://schemas.microsoft.com/office/powerpoint/2010/main" val="9330582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pic>
        <p:nvPicPr>
          <p:cNvPr id="12" name="Image 11"/>
          <p:cNvPicPr>
            <a:picLocks noChangeAspect="1"/>
          </p:cNvPicPr>
          <p:nvPr/>
        </p:nvPicPr>
        <p:blipFill rotWithShape="1">
          <a:blip r:embed="rId2" cstate="print">
            <a:extLst>
              <a:ext uri="{28A0092B-C50C-407E-A947-70E740481C1C}">
                <a14:useLocalDpi xmlns:a14="http://schemas.microsoft.com/office/drawing/2010/main" val="0"/>
              </a:ext>
            </a:extLst>
          </a:blip>
          <a:srcRect l="13188"/>
          <a:stretch/>
        </p:blipFill>
        <p:spPr>
          <a:xfrm rot="1796214">
            <a:off x="-610389" y="-468316"/>
            <a:ext cx="2528911" cy="3448233"/>
          </a:xfrm>
          <a:prstGeom prst="rect">
            <a:avLst/>
          </a:prstGeom>
        </p:spPr>
      </p:pic>
      <p:sp>
        <p:nvSpPr>
          <p:cNvPr id="2" name="Titre 1"/>
          <p:cNvSpPr>
            <a:spLocks noGrp="1"/>
          </p:cNvSpPr>
          <p:nvPr>
            <p:ph type="title"/>
          </p:nvPr>
        </p:nvSpPr>
        <p:spPr/>
        <p:txBody>
          <a:bodyPr/>
          <a:lstStyle>
            <a:lvl1pPr>
              <a:defRPr>
                <a:solidFill>
                  <a:schemeClr val="bg2"/>
                </a:solidFill>
              </a:defRPr>
            </a:lvl1pPr>
          </a:lstStyle>
          <a:p>
            <a:r>
              <a:rPr lang="fr-FR"/>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8" name="Espace réservé de la date 3"/>
          <p:cNvSpPr>
            <a:spLocks noGrp="1"/>
          </p:cNvSpPr>
          <p:nvPr>
            <p:ph type="dt" sz="half" idx="10"/>
          </p:nvPr>
        </p:nvSpPr>
        <p:spPr>
          <a:xfrm>
            <a:off x="838200" y="6356350"/>
            <a:ext cx="2743200"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fld id="{663DD480-2A77-4CAD-A009-FA5CCF66217C}" type="datetimeFigureOut">
              <a:rPr lang="fr-CA" smtClean="0"/>
              <a:pPr/>
              <a:t>2023-03-23</a:t>
            </a:fld>
            <a:endParaRPr lang="fr-CA" dirty="0"/>
          </a:p>
        </p:txBody>
      </p:sp>
      <p:sp>
        <p:nvSpPr>
          <p:cNvPr id="9" name="Espace réservé du pied de page 4"/>
          <p:cNvSpPr>
            <a:spLocks noGrp="1"/>
          </p:cNvSpPr>
          <p:nvPr>
            <p:ph type="ftr" sz="quarter" idx="11"/>
          </p:nvPr>
        </p:nvSpPr>
        <p:spPr>
          <a:xfrm>
            <a:off x="4038600" y="6356350"/>
            <a:ext cx="4114800"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endParaRPr lang="fr-CA" dirty="0"/>
          </a:p>
        </p:txBody>
      </p:sp>
      <p:sp>
        <p:nvSpPr>
          <p:cNvPr id="10" name="Espace réservé du numéro de diapositive 5"/>
          <p:cNvSpPr>
            <a:spLocks noGrp="1"/>
          </p:cNvSpPr>
          <p:nvPr>
            <p:ph type="sldNum" sz="quarter" idx="12"/>
          </p:nvPr>
        </p:nvSpPr>
        <p:spPr>
          <a:xfrm>
            <a:off x="8610600" y="6356350"/>
            <a:ext cx="1088985"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fld id="{E6C6E2DA-C51A-4E5A-BC6F-C03DFAE86879}" type="slidenum">
              <a:rPr lang="fr-CA" smtClean="0"/>
              <a:pPr/>
              <a:t>‹N°›</a:t>
            </a:fld>
            <a:endParaRPr lang="fr-CA"/>
          </a:p>
        </p:txBody>
      </p:sp>
    </p:spTree>
    <p:extLst>
      <p:ext uri="{BB962C8B-B14F-4D97-AF65-F5344CB8AC3E}">
        <p14:creationId xmlns:p14="http://schemas.microsoft.com/office/powerpoint/2010/main" val="19977064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Diapositive de fin">
    <p:spTree>
      <p:nvGrpSpPr>
        <p:cNvPr id="1" name=""/>
        <p:cNvGrpSpPr/>
        <p:nvPr/>
      </p:nvGrpSpPr>
      <p:grpSpPr>
        <a:xfrm>
          <a:off x="0" y="0"/>
          <a:ext cx="0" cy="0"/>
          <a:chOff x="0" y="0"/>
          <a:chExt cx="0" cy="0"/>
        </a:xfrm>
      </p:grpSpPr>
      <p:pic>
        <p:nvPicPr>
          <p:cNvPr id="9" name="Image 8"/>
          <p:cNvPicPr>
            <a:picLocks noChangeAspect="1"/>
          </p:cNvPicPr>
          <p:nvPr/>
        </p:nvPicPr>
        <p:blipFill rotWithShape="1">
          <a:blip r:embed="rId2" cstate="print">
            <a:extLst>
              <a:ext uri="{28A0092B-C50C-407E-A947-70E740481C1C}">
                <a14:useLocalDpi xmlns:a14="http://schemas.microsoft.com/office/drawing/2010/main" val="0"/>
              </a:ext>
            </a:extLst>
          </a:blip>
          <a:srcRect l="35969" t="10977"/>
          <a:stretch/>
        </p:blipFill>
        <p:spPr>
          <a:xfrm>
            <a:off x="-141668" y="-128789"/>
            <a:ext cx="2634722" cy="4335942"/>
          </a:xfrm>
          <a:prstGeom prst="rect">
            <a:avLst/>
          </a:prstGeom>
        </p:spPr>
      </p:pic>
      <p:sp>
        <p:nvSpPr>
          <p:cNvPr id="3" name="Espace réservé de la date 2"/>
          <p:cNvSpPr>
            <a:spLocks noGrp="1"/>
          </p:cNvSpPr>
          <p:nvPr>
            <p:ph type="dt" sz="half" idx="10"/>
          </p:nvPr>
        </p:nvSpPr>
        <p:spPr/>
        <p:txBody>
          <a:bodyPr/>
          <a:lstStyle/>
          <a:p>
            <a:fld id="{663DD480-2A77-4CAD-A009-FA5CCF66217C}" type="datetimeFigureOut">
              <a:rPr lang="fr-CA" smtClean="0"/>
              <a:pPr/>
              <a:t>2023-03-23</a:t>
            </a:fld>
            <a:endParaRPr lang="fr-CA" dirty="0"/>
          </a:p>
        </p:txBody>
      </p:sp>
      <p:sp>
        <p:nvSpPr>
          <p:cNvPr id="4" name="Espace réservé du pied de page 3"/>
          <p:cNvSpPr>
            <a:spLocks noGrp="1"/>
          </p:cNvSpPr>
          <p:nvPr>
            <p:ph type="ftr" sz="quarter" idx="11"/>
          </p:nvPr>
        </p:nvSpPr>
        <p:spPr/>
        <p:txBody>
          <a:bodyPr/>
          <a:lstStyle/>
          <a:p>
            <a:endParaRPr lang="fr-CA" dirty="0"/>
          </a:p>
        </p:txBody>
      </p:sp>
      <p:sp>
        <p:nvSpPr>
          <p:cNvPr id="5" name="Espace réservé du numéro de diapositive 4"/>
          <p:cNvSpPr>
            <a:spLocks noGrp="1"/>
          </p:cNvSpPr>
          <p:nvPr>
            <p:ph type="sldNum" sz="quarter" idx="12"/>
          </p:nvPr>
        </p:nvSpPr>
        <p:spPr/>
        <p:txBody>
          <a:bodyPr/>
          <a:lstStyle/>
          <a:p>
            <a:fld id="{E6C6E2DA-C51A-4E5A-BC6F-C03DFAE86879}" type="slidenum">
              <a:rPr lang="fr-CA" smtClean="0"/>
              <a:pPr/>
              <a:t>‹N°›</a:t>
            </a:fld>
            <a:endParaRPr lang="fr-CA"/>
          </a:p>
        </p:txBody>
      </p:sp>
      <p:sp>
        <p:nvSpPr>
          <p:cNvPr id="10" name="Titre 3"/>
          <p:cNvSpPr txBox="1">
            <a:spLocks/>
          </p:cNvSpPr>
          <p:nvPr userDrawn="1"/>
        </p:nvSpPr>
        <p:spPr>
          <a:xfrm>
            <a:off x="2514744" y="2146206"/>
            <a:ext cx="9361300" cy="1089209"/>
          </a:xfrm>
          <a:prstGeom prst="rect">
            <a:avLst/>
          </a:prstGeom>
        </p:spPr>
        <p:txBody>
          <a:bodyPr vert="horz" lIns="91440" tIns="45720" rIns="91440" bIns="45720" rtlCol="0" anchor="t">
            <a:normAutofit fontScale="97500" lnSpcReduction="10000"/>
          </a:bodyPr>
          <a:lstStyle>
            <a:lvl1pPr algn="r" defTabSz="914400" rtl="0" eaLnBrk="1" latinLnBrk="0" hangingPunct="1">
              <a:lnSpc>
                <a:spcPct val="90000"/>
              </a:lnSpc>
              <a:spcBef>
                <a:spcPct val="0"/>
              </a:spcBef>
              <a:buNone/>
              <a:defRPr sz="4400" kern="1200">
                <a:solidFill>
                  <a:schemeClr val="bg2"/>
                </a:solidFill>
                <a:latin typeface="+mj-lt"/>
                <a:ea typeface="+mj-ea"/>
                <a:cs typeface="+mj-cs"/>
              </a:defRPr>
            </a:lvl1pPr>
          </a:lstStyle>
          <a:p>
            <a:pPr algn="ctr"/>
            <a:r>
              <a:rPr lang="fr-CA" b="1" dirty="0">
                <a:solidFill>
                  <a:schemeClr val="accent4"/>
                </a:solidFill>
                <a:cs typeface="Aharoni" panose="02010803020104030203" pitchFamily="2" charset="-79"/>
              </a:rPr>
              <a:t>CIUSSS </a:t>
            </a:r>
            <a:br>
              <a:rPr lang="fr-CA" b="1" dirty="0">
                <a:solidFill>
                  <a:schemeClr val="accent4"/>
                </a:solidFill>
                <a:cs typeface="Aharoni" panose="02010803020104030203" pitchFamily="2" charset="-79"/>
              </a:rPr>
            </a:br>
            <a:r>
              <a:rPr lang="fr-CA" sz="3200" b="1" dirty="0">
                <a:solidFill>
                  <a:schemeClr val="accent4"/>
                </a:solidFill>
                <a:cs typeface="Aharoni" panose="02010803020104030203" pitchFamily="2" charset="-79"/>
              </a:rPr>
              <a:t>de l’Est-de-l’Île-de-Montréal</a:t>
            </a:r>
          </a:p>
        </p:txBody>
      </p:sp>
      <p:sp>
        <p:nvSpPr>
          <p:cNvPr id="11" name="Titre 3"/>
          <p:cNvSpPr txBox="1">
            <a:spLocks/>
          </p:cNvSpPr>
          <p:nvPr userDrawn="1"/>
        </p:nvSpPr>
        <p:spPr>
          <a:xfrm>
            <a:off x="2500566" y="3235415"/>
            <a:ext cx="9368389" cy="46870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Arial Black" pitchFamily="34" charset="0"/>
                <a:ea typeface="+mj-ea"/>
                <a:cs typeface="+mj-cs"/>
              </a:defRPr>
            </a:lvl1pPr>
          </a:lstStyle>
          <a:p>
            <a:pPr algn="ctr"/>
            <a:r>
              <a:rPr lang="fr-CA" sz="4000" b="1" dirty="0">
                <a:solidFill>
                  <a:schemeClr val="bg2"/>
                </a:solidFill>
                <a:cs typeface="Aharoni" panose="02010803020104030203" pitchFamily="2" charset="-79"/>
              </a:rPr>
              <a:t>www.ciusss-estmtl.gouv.qc.ca</a:t>
            </a:r>
            <a:endParaRPr lang="fr-CA" sz="3200" b="1" dirty="0">
              <a:solidFill>
                <a:schemeClr val="bg2"/>
              </a:solidFill>
              <a:cs typeface="Aharoni" panose="02010803020104030203" pitchFamily="2" charset="-79"/>
            </a:endParaRPr>
          </a:p>
        </p:txBody>
      </p:sp>
    </p:spTree>
    <p:extLst>
      <p:ext uri="{BB962C8B-B14F-4D97-AF65-F5344CB8AC3E}">
        <p14:creationId xmlns:p14="http://schemas.microsoft.com/office/powerpoint/2010/main" val="42051151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lvl1pPr>
              <a:defRPr>
                <a:solidFill>
                  <a:schemeClr val="bg2"/>
                </a:solidFill>
              </a:defRPr>
            </a:lvl1pPr>
          </a:lstStyle>
          <a:p>
            <a:r>
              <a:rPr lang="fr-FR"/>
              <a:t>Modifiez le style du titre</a:t>
            </a:r>
            <a:endParaRPr lang="fr-CA"/>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7" name="Espace réservé de la date 3"/>
          <p:cNvSpPr>
            <a:spLocks noGrp="1"/>
          </p:cNvSpPr>
          <p:nvPr>
            <p:ph type="dt" sz="half" idx="10"/>
          </p:nvPr>
        </p:nvSpPr>
        <p:spPr>
          <a:xfrm>
            <a:off x="838200" y="6356350"/>
            <a:ext cx="2743200"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fld id="{663DD480-2A77-4CAD-A009-FA5CCF66217C}" type="datetimeFigureOut">
              <a:rPr lang="fr-CA" smtClean="0"/>
              <a:pPr/>
              <a:t>2023-03-23</a:t>
            </a:fld>
            <a:endParaRPr lang="fr-CA" dirty="0"/>
          </a:p>
        </p:txBody>
      </p:sp>
      <p:sp>
        <p:nvSpPr>
          <p:cNvPr id="8" name="Espace réservé du pied de page 4"/>
          <p:cNvSpPr>
            <a:spLocks noGrp="1"/>
          </p:cNvSpPr>
          <p:nvPr>
            <p:ph type="ftr" sz="quarter" idx="11"/>
          </p:nvPr>
        </p:nvSpPr>
        <p:spPr>
          <a:xfrm>
            <a:off x="4038600" y="6356350"/>
            <a:ext cx="4114800"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endParaRPr lang="fr-CA" dirty="0"/>
          </a:p>
        </p:txBody>
      </p:sp>
      <p:sp>
        <p:nvSpPr>
          <p:cNvPr id="9" name="Espace réservé du numéro de diapositive 5"/>
          <p:cNvSpPr>
            <a:spLocks noGrp="1"/>
          </p:cNvSpPr>
          <p:nvPr>
            <p:ph type="sldNum" sz="quarter" idx="12"/>
          </p:nvPr>
        </p:nvSpPr>
        <p:spPr>
          <a:xfrm>
            <a:off x="8610600" y="6356350"/>
            <a:ext cx="1088985"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fld id="{E6C6E2DA-C51A-4E5A-BC6F-C03DFAE86879}" type="slidenum">
              <a:rPr lang="fr-CA" smtClean="0"/>
              <a:pPr/>
              <a:t>‹N°›</a:t>
            </a:fld>
            <a:endParaRPr lang="fr-CA"/>
          </a:p>
        </p:txBody>
      </p:sp>
    </p:spTree>
    <p:extLst>
      <p:ext uri="{BB962C8B-B14F-4D97-AF65-F5344CB8AC3E}">
        <p14:creationId xmlns:p14="http://schemas.microsoft.com/office/powerpoint/2010/main" val="2315932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bg2"/>
                </a:solidFill>
              </a:defRPr>
            </a:lvl1pPr>
          </a:lstStyle>
          <a:p>
            <a:r>
              <a:rPr lang="fr-FR"/>
              <a:t>Modifiez le style du titre</a:t>
            </a:r>
            <a:endParaRPr lang="fr-CA"/>
          </a:p>
        </p:txBody>
      </p:sp>
      <p:sp>
        <p:nvSpPr>
          <p:cNvPr id="3" name="Espace réservé du contenu 2"/>
          <p:cNvSpPr>
            <a:spLocks noGrp="1"/>
          </p:cNvSpPr>
          <p:nvPr>
            <p:ph idx="1"/>
          </p:nvPr>
        </p:nvSpPr>
        <p:spPr>
          <a:xfrm>
            <a:off x="838200" y="2032986"/>
            <a:ext cx="10515600" cy="3893252"/>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8" name="Espace réservé de la date 3"/>
          <p:cNvSpPr>
            <a:spLocks noGrp="1"/>
          </p:cNvSpPr>
          <p:nvPr>
            <p:ph type="dt" sz="half" idx="10"/>
          </p:nvPr>
        </p:nvSpPr>
        <p:spPr>
          <a:xfrm>
            <a:off x="838200" y="6356350"/>
            <a:ext cx="2743200"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fld id="{663DD480-2A77-4CAD-A009-FA5CCF66217C}" type="datetimeFigureOut">
              <a:rPr lang="fr-CA" smtClean="0"/>
              <a:pPr/>
              <a:t>2023-03-23</a:t>
            </a:fld>
            <a:endParaRPr lang="fr-CA" dirty="0"/>
          </a:p>
        </p:txBody>
      </p:sp>
      <p:sp>
        <p:nvSpPr>
          <p:cNvPr id="9" name="Espace réservé du pied de page 4"/>
          <p:cNvSpPr>
            <a:spLocks noGrp="1"/>
          </p:cNvSpPr>
          <p:nvPr>
            <p:ph type="ftr" sz="quarter" idx="11"/>
          </p:nvPr>
        </p:nvSpPr>
        <p:spPr>
          <a:xfrm>
            <a:off x="4038600" y="6356350"/>
            <a:ext cx="4114800"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endParaRPr lang="fr-CA" dirty="0"/>
          </a:p>
        </p:txBody>
      </p:sp>
      <p:sp>
        <p:nvSpPr>
          <p:cNvPr id="10" name="Espace réservé du numéro de diapositive 5"/>
          <p:cNvSpPr>
            <a:spLocks noGrp="1"/>
          </p:cNvSpPr>
          <p:nvPr>
            <p:ph type="sldNum" sz="quarter" idx="12"/>
          </p:nvPr>
        </p:nvSpPr>
        <p:spPr>
          <a:xfrm>
            <a:off x="8610600" y="6356350"/>
            <a:ext cx="1088985"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fld id="{E6C6E2DA-C51A-4E5A-BC6F-C03DFAE86879}" type="slidenum">
              <a:rPr lang="fr-CA" smtClean="0"/>
              <a:pPr/>
              <a:t>‹N°›</a:t>
            </a:fld>
            <a:endParaRPr lang="fr-CA"/>
          </a:p>
        </p:txBody>
      </p:sp>
      <p:pic>
        <p:nvPicPr>
          <p:cNvPr id="11" name="Image 10"/>
          <p:cNvPicPr>
            <a:picLocks noChangeAspect="1"/>
          </p:cNvPicPr>
          <p:nvPr/>
        </p:nvPicPr>
        <p:blipFill rotWithShape="1">
          <a:blip r:embed="rId2" cstate="print">
            <a:extLst>
              <a:ext uri="{28A0092B-C50C-407E-A947-70E740481C1C}">
                <a14:useLocalDpi xmlns:a14="http://schemas.microsoft.com/office/drawing/2010/main" val="0"/>
              </a:ext>
            </a:extLst>
          </a:blip>
          <a:srcRect l="21547" r="13837" b="56645"/>
          <a:stretch/>
        </p:blipFill>
        <p:spPr>
          <a:xfrm rot="6345719">
            <a:off x="-557535" y="-123504"/>
            <a:ext cx="2685625" cy="2132958"/>
          </a:xfrm>
          <a:prstGeom prst="rect">
            <a:avLst/>
          </a:prstGeom>
        </p:spPr>
      </p:pic>
    </p:spTree>
    <p:extLst>
      <p:ext uri="{BB962C8B-B14F-4D97-AF65-F5344CB8AC3E}">
        <p14:creationId xmlns:p14="http://schemas.microsoft.com/office/powerpoint/2010/main" val="3976385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13" name="Imag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27556" y="6013654"/>
            <a:ext cx="1612331" cy="720719"/>
          </a:xfrm>
          <a:prstGeom prst="rect">
            <a:avLst/>
          </a:prstGeom>
        </p:spPr>
      </p:pic>
      <p:sp>
        <p:nvSpPr>
          <p:cNvPr id="2" name="Titre 1"/>
          <p:cNvSpPr>
            <a:spLocks noGrp="1"/>
          </p:cNvSpPr>
          <p:nvPr>
            <p:ph type="title"/>
          </p:nvPr>
        </p:nvSpPr>
        <p:spPr>
          <a:xfrm>
            <a:off x="831850" y="1512966"/>
            <a:ext cx="10515600" cy="2852737"/>
          </a:xfrm>
        </p:spPr>
        <p:txBody>
          <a:bodyPr anchor="b"/>
          <a:lstStyle>
            <a:lvl1pPr algn="r">
              <a:defRPr sz="6000">
                <a:solidFill>
                  <a:schemeClr val="bg1"/>
                </a:solidFill>
              </a:defRPr>
            </a:lvl1pPr>
          </a:lstStyle>
          <a:p>
            <a:r>
              <a:rPr lang="fr-FR"/>
              <a:t>Modifiez le style du titre</a:t>
            </a:r>
            <a:endParaRPr lang="fr-CA" dirty="0"/>
          </a:p>
        </p:txBody>
      </p:sp>
      <p:sp>
        <p:nvSpPr>
          <p:cNvPr id="3" name="Espace réservé du texte 2"/>
          <p:cNvSpPr>
            <a:spLocks noGrp="1"/>
          </p:cNvSpPr>
          <p:nvPr>
            <p:ph type="body" idx="1"/>
          </p:nvPr>
        </p:nvSpPr>
        <p:spPr>
          <a:xfrm>
            <a:off x="831850" y="4392691"/>
            <a:ext cx="10515600" cy="1500187"/>
          </a:xfrm>
        </p:spPr>
        <p:txBody>
          <a:bodyPr/>
          <a:lstStyle>
            <a:lvl1pPr marL="0" indent="0" algn="r">
              <a:buNone/>
              <a:defRPr sz="24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8" name="Espace réservé de la date 3"/>
          <p:cNvSpPr>
            <a:spLocks noGrp="1"/>
          </p:cNvSpPr>
          <p:nvPr>
            <p:ph type="dt" sz="half" idx="10"/>
          </p:nvPr>
        </p:nvSpPr>
        <p:spPr>
          <a:xfrm>
            <a:off x="838200" y="6356350"/>
            <a:ext cx="2743200"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fld id="{663DD480-2A77-4CAD-A009-FA5CCF66217C}" type="datetimeFigureOut">
              <a:rPr lang="fr-CA" smtClean="0"/>
              <a:pPr/>
              <a:t>2023-03-23</a:t>
            </a:fld>
            <a:endParaRPr lang="fr-CA" dirty="0"/>
          </a:p>
        </p:txBody>
      </p:sp>
      <p:sp>
        <p:nvSpPr>
          <p:cNvPr id="9" name="Espace réservé du pied de page 4"/>
          <p:cNvSpPr>
            <a:spLocks noGrp="1"/>
          </p:cNvSpPr>
          <p:nvPr>
            <p:ph type="ftr" sz="quarter" idx="11"/>
          </p:nvPr>
        </p:nvSpPr>
        <p:spPr>
          <a:xfrm>
            <a:off x="4038600" y="6356350"/>
            <a:ext cx="4114800"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endParaRPr lang="fr-CA" dirty="0"/>
          </a:p>
        </p:txBody>
      </p:sp>
      <p:sp>
        <p:nvSpPr>
          <p:cNvPr id="10" name="Espace réservé du numéro de diapositive 5"/>
          <p:cNvSpPr>
            <a:spLocks noGrp="1"/>
          </p:cNvSpPr>
          <p:nvPr>
            <p:ph type="sldNum" sz="quarter" idx="12"/>
          </p:nvPr>
        </p:nvSpPr>
        <p:spPr>
          <a:xfrm>
            <a:off x="8610600" y="6356350"/>
            <a:ext cx="1088985"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fld id="{E6C6E2DA-C51A-4E5A-BC6F-C03DFAE86879}" type="slidenum">
              <a:rPr lang="fr-CA" smtClean="0"/>
              <a:pPr/>
              <a:t>‹N°›</a:t>
            </a:fld>
            <a:endParaRPr lang="fr-CA"/>
          </a:p>
        </p:txBody>
      </p:sp>
      <p:pic>
        <p:nvPicPr>
          <p:cNvPr id="12" name="Image 11"/>
          <p:cNvPicPr>
            <a:picLocks noChangeAspect="1"/>
          </p:cNvPicPr>
          <p:nvPr/>
        </p:nvPicPr>
        <p:blipFill rotWithShape="1">
          <a:blip r:embed="rId3" cstate="print">
            <a:extLst>
              <a:ext uri="{28A0092B-C50C-407E-A947-70E740481C1C}">
                <a14:useLocalDpi xmlns:a14="http://schemas.microsoft.com/office/drawing/2010/main" val="0"/>
              </a:ext>
            </a:extLst>
          </a:blip>
          <a:srcRect l="9700" t="8667"/>
          <a:stretch/>
        </p:blipFill>
        <p:spPr>
          <a:xfrm rot="3029273">
            <a:off x="12491" y="-1096996"/>
            <a:ext cx="2839917" cy="3400033"/>
          </a:xfrm>
          <a:prstGeom prst="rect">
            <a:avLst/>
          </a:prstGeom>
        </p:spPr>
      </p:pic>
    </p:spTree>
    <p:extLst>
      <p:ext uri="{BB962C8B-B14F-4D97-AF65-F5344CB8AC3E}">
        <p14:creationId xmlns:p14="http://schemas.microsoft.com/office/powerpoint/2010/main" val="1669120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12" name="Image 11"/>
          <p:cNvPicPr>
            <a:picLocks noChangeAspect="1"/>
          </p:cNvPicPr>
          <p:nvPr/>
        </p:nvPicPr>
        <p:blipFill rotWithShape="1">
          <a:blip r:embed="rId2" cstate="print">
            <a:extLst>
              <a:ext uri="{28A0092B-C50C-407E-A947-70E740481C1C}">
                <a14:useLocalDpi xmlns:a14="http://schemas.microsoft.com/office/drawing/2010/main" val="0"/>
              </a:ext>
            </a:extLst>
          </a:blip>
          <a:srcRect l="33422" t="5699" b="15921"/>
          <a:stretch/>
        </p:blipFill>
        <p:spPr>
          <a:xfrm rot="20174779">
            <a:off x="-347299" y="4946796"/>
            <a:ext cx="1599880" cy="2229470"/>
          </a:xfrm>
          <a:prstGeom prst="rect">
            <a:avLst/>
          </a:prstGeom>
        </p:spPr>
      </p:pic>
      <p:sp>
        <p:nvSpPr>
          <p:cNvPr id="2" name="Titre 1"/>
          <p:cNvSpPr>
            <a:spLocks noGrp="1"/>
          </p:cNvSpPr>
          <p:nvPr>
            <p:ph type="title"/>
          </p:nvPr>
        </p:nvSpPr>
        <p:spPr/>
        <p:txBody>
          <a:bodyPr/>
          <a:lstStyle>
            <a:lvl1pPr>
              <a:defRPr>
                <a:solidFill>
                  <a:schemeClr val="bg2"/>
                </a:solidFill>
              </a:defRPr>
            </a:lvl1pPr>
          </a:lstStyle>
          <a:p>
            <a:r>
              <a:rPr lang="fr-FR"/>
              <a:t>Modifiez le style du titre</a:t>
            </a:r>
            <a:endParaRPr lang="fr-CA"/>
          </a:p>
        </p:txBody>
      </p:sp>
      <p:sp>
        <p:nvSpPr>
          <p:cNvPr id="3" name="Espace réservé du contenu 2"/>
          <p:cNvSpPr>
            <a:spLocks noGrp="1"/>
          </p:cNvSpPr>
          <p:nvPr>
            <p:ph sz="half" idx="1"/>
          </p:nvPr>
        </p:nvSpPr>
        <p:spPr>
          <a:xfrm>
            <a:off x="838200" y="1825625"/>
            <a:ext cx="5181600" cy="4123762"/>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p:cNvSpPr>
            <a:spLocks noGrp="1"/>
          </p:cNvSpPr>
          <p:nvPr>
            <p:ph sz="half" idx="2"/>
          </p:nvPr>
        </p:nvSpPr>
        <p:spPr>
          <a:xfrm>
            <a:off x="6172200" y="1825625"/>
            <a:ext cx="5181600" cy="4123762"/>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9" name="Espace réservé de la date 3"/>
          <p:cNvSpPr>
            <a:spLocks noGrp="1"/>
          </p:cNvSpPr>
          <p:nvPr>
            <p:ph type="dt" sz="half" idx="10"/>
          </p:nvPr>
        </p:nvSpPr>
        <p:spPr>
          <a:xfrm>
            <a:off x="838200" y="6356350"/>
            <a:ext cx="2743200"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fld id="{663DD480-2A77-4CAD-A009-FA5CCF66217C}" type="datetimeFigureOut">
              <a:rPr lang="fr-CA" smtClean="0"/>
              <a:pPr/>
              <a:t>2023-03-23</a:t>
            </a:fld>
            <a:endParaRPr lang="fr-CA" dirty="0"/>
          </a:p>
        </p:txBody>
      </p:sp>
      <p:sp>
        <p:nvSpPr>
          <p:cNvPr id="10" name="Espace réservé du pied de page 4"/>
          <p:cNvSpPr>
            <a:spLocks noGrp="1"/>
          </p:cNvSpPr>
          <p:nvPr>
            <p:ph type="ftr" sz="quarter" idx="11"/>
          </p:nvPr>
        </p:nvSpPr>
        <p:spPr>
          <a:xfrm>
            <a:off x="4038600" y="6356350"/>
            <a:ext cx="4114800"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endParaRPr lang="fr-CA" dirty="0"/>
          </a:p>
        </p:txBody>
      </p:sp>
      <p:sp>
        <p:nvSpPr>
          <p:cNvPr id="11" name="Espace réservé du numéro de diapositive 5"/>
          <p:cNvSpPr>
            <a:spLocks noGrp="1"/>
          </p:cNvSpPr>
          <p:nvPr>
            <p:ph type="sldNum" sz="quarter" idx="12"/>
          </p:nvPr>
        </p:nvSpPr>
        <p:spPr>
          <a:xfrm>
            <a:off x="8610600" y="6356350"/>
            <a:ext cx="1088985"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fld id="{E6C6E2DA-C51A-4E5A-BC6F-C03DFAE86879}" type="slidenum">
              <a:rPr lang="fr-CA" smtClean="0"/>
              <a:pPr/>
              <a:t>‹N°›</a:t>
            </a:fld>
            <a:endParaRPr lang="fr-CA"/>
          </a:p>
        </p:txBody>
      </p:sp>
    </p:spTree>
    <p:extLst>
      <p:ext uri="{BB962C8B-B14F-4D97-AF65-F5344CB8AC3E}">
        <p14:creationId xmlns:p14="http://schemas.microsoft.com/office/powerpoint/2010/main" val="4270681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8859797" cy="1325563"/>
          </a:xfrm>
        </p:spPr>
        <p:txBody>
          <a:bodyPr/>
          <a:lstStyle>
            <a:lvl1pPr>
              <a:defRPr>
                <a:solidFill>
                  <a:schemeClr val="bg2"/>
                </a:solidFill>
              </a:defRPr>
            </a:lvl1pPr>
          </a:lstStyle>
          <a:p>
            <a:r>
              <a:rPr lang="fr-FR"/>
              <a:t>Modifiez le style du titre</a:t>
            </a:r>
            <a:endParaRPr lang="fr-CA"/>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4327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4327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11" name="Espace réservé de la date 3"/>
          <p:cNvSpPr>
            <a:spLocks noGrp="1"/>
          </p:cNvSpPr>
          <p:nvPr>
            <p:ph type="dt" sz="half" idx="10"/>
          </p:nvPr>
        </p:nvSpPr>
        <p:spPr>
          <a:xfrm>
            <a:off x="838200" y="6356350"/>
            <a:ext cx="2743200"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fld id="{663DD480-2A77-4CAD-A009-FA5CCF66217C}" type="datetimeFigureOut">
              <a:rPr lang="fr-CA" smtClean="0"/>
              <a:pPr/>
              <a:t>2023-03-23</a:t>
            </a:fld>
            <a:endParaRPr lang="fr-CA" dirty="0"/>
          </a:p>
        </p:txBody>
      </p:sp>
      <p:sp>
        <p:nvSpPr>
          <p:cNvPr id="12" name="Espace réservé du pied de page 4"/>
          <p:cNvSpPr>
            <a:spLocks noGrp="1"/>
          </p:cNvSpPr>
          <p:nvPr>
            <p:ph type="ftr" sz="quarter" idx="11"/>
          </p:nvPr>
        </p:nvSpPr>
        <p:spPr>
          <a:xfrm>
            <a:off x="4038600" y="6356350"/>
            <a:ext cx="4114800"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endParaRPr lang="fr-CA" dirty="0"/>
          </a:p>
        </p:txBody>
      </p:sp>
      <p:sp>
        <p:nvSpPr>
          <p:cNvPr id="13" name="Espace réservé du numéro de diapositive 5"/>
          <p:cNvSpPr>
            <a:spLocks noGrp="1"/>
          </p:cNvSpPr>
          <p:nvPr>
            <p:ph type="sldNum" sz="quarter" idx="12"/>
          </p:nvPr>
        </p:nvSpPr>
        <p:spPr>
          <a:xfrm>
            <a:off x="8610600" y="6356350"/>
            <a:ext cx="1088985"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fld id="{E6C6E2DA-C51A-4E5A-BC6F-C03DFAE86879}" type="slidenum">
              <a:rPr lang="fr-CA" smtClean="0"/>
              <a:pPr/>
              <a:t>‹N°›</a:t>
            </a:fld>
            <a:endParaRPr lang="fr-CA"/>
          </a:p>
        </p:txBody>
      </p:sp>
      <p:pic>
        <p:nvPicPr>
          <p:cNvPr id="14" name="Image 13"/>
          <p:cNvPicPr>
            <a:picLocks noChangeAspect="1"/>
          </p:cNvPicPr>
          <p:nvPr/>
        </p:nvPicPr>
        <p:blipFill rotWithShape="1">
          <a:blip r:embed="rId2" cstate="print">
            <a:extLst>
              <a:ext uri="{28A0092B-C50C-407E-A947-70E740481C1C}">
                <a14:useLocalDpi xmlns:a14="http://schemas.microsoft.com/office/drawing/2010/main" val="0"/>
              </a:ext>
            </a:extLst>
          </a:blip>
          <a:srcRect r="5474" b="1955"/>
          <a:stretch/>
        </p:blipFill>
        <p:spPr>
          <a:xfrm rot="18071140">
            <a:off x="10232156" y="-659755"/>
            <a:ext cx="2271469" cy="2788828"/>
          </a:xfrm>
          <a:prstGeom prst="rect">
            <a:avLst/>
          </a:prstGeom>
        </p:spPr>
      </p:pic>
    </p:spTree>
    <p:extLst>
      <p:ext uri="{BB962C8B-B14F-4D97-AF65-F5344CB8AC3E}">
        <p14:creationId xmlns:p14="http://schemas.microsoft.com/office/powerpoint/2010/main" val="3579918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11" name="Image 10"/>
          <p:cNvPicPr>
            <a:picLocks noChangeAspect="1"/>
          </p:cNvPicPr>
          <p:nvPr/>
        </p:nvPicPr>
        <p:blipFill rotWithShape="1">
          <a:blip r:embed="rId2" cstate="print">
            <a:extLst>
              <a:ext uri="{28A0092B-C50C-407E-A947-70E740481C1C}">
                <a14:useLocalDpi xmlns:a14="http://schemas.microsoft.com/office/drawing/2010/main" val="0"/>
              </a:ext>
            </a:extLst>
          </a:blip>
          <a:srcRect l="8036" t="36657"/>
          <a:stretch/>
        </p:blipFill>
        <p:spPr>
          <a:xfrm rot="1185234">
            <a:off x="-177080" y="-457979"/>
            <a:ext cx="2680418" cy="2185376"/>
          </a:xfrm>
          <a:prstGeom prst="rect">
            <a:avLst/>
          </a:prstGeom>
        </p:spPr>
      </p:pic>
      <p:sp>
        <p:nvSpPr>
          <p:cNvPr id="2" name="Titre 1"/>
          <p:cNvSpPr>
            <a:spLocks noGrp="1"/>
          </p:cNvSpPr>
          <p:nvPr>
            <p:ph type="title"/>
          </p:nvPr>
        </p:nvSpPr>
        <p:spPr>
          <a:xfrm>
            <a:off x="2511706" y="365125"/>
            <a:ext cx="8842094" cy="1325563"/>
          </a:xfrm>
        </p:spPr>
        <p:txBody>
          <a:bodyPr/>
          <a:lstStyle>
            <a:lvl1pPr>
              <a:defRPr>
                <a:solidFill>
                  <a:schemeClr val="bg2"/>
                </a:solidFill>
              </a:defRPr>
            </a:lvl1pPr>
          </a:lstStyle>
          <a:p>
            <a:r>
              <a:rPr lang="fr-FR"/>
              <a:t>Modifiez le style du titre</a:t>
            </a:r>
            <a:endParaRPr lang="fr-CA"/>
          </a:p>
        </p:txBody>
      </p:sp>
      <p:sp>
        <p:nvSpPr>
          <p:cNvPr id="6" name="Espace réservé de la date 3"/>
          <p:cNvSpPr>
            <a:spLocks noGrp="1"/>
          </p:cNvSpPr>
          <p:nvPr>
            <p:ph type="dt" sz="half" idx="10"/>
          </p:nvPr>
        </p:nvSpPr>
        <p:spPr>
          <a:xfrm>
            <a:off x="838200" y="6356350"/>
            <a:ext cx="2743200"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fld id="{663DD480-2A77-4CAD-A009-FA5CCF66217C}" type="datetimeFigureOut">
              <a:rPr lang="fr-CA" smtClean="0"/>
              <a:pPr/>
              <a:t>2023-03-23</a:t>
            </a:fld>
            <a:endParaRPr lang="fr-CA" dirty="0"/>
          </a:p>
        </p:txBody>
      </p:sp>
      <p:sp>
        <p:nvSpPr>
          <p:cNvPr id="7" name="Espace réservé du pied de page 4"/>
          <p:cNvSpPr>
            <a:spLocks noGrp="1"/>
          </p:cNvSpPr>
          <p:nvPr>
            <p:ph type="ftr" sz="quarter" idx="11"/>
          </p:nvPr>
        </p:nvSpPr>
        <p:spPr>
          <a:xfrm>
            <a:off x="4038600" y="6356350"/>
            <a:ext cx="4114800"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endParaRPr lang="fr-CA" dirty="0"/>
          </a:p>
        </p:txBody>
      </p:sp>
      <p:sp>
        <p:nvSpPr>
          <p:cNvPr id="8" name="Espace réservé du numéro de diapositive 5"/>
          <p:cNvSpPr>
            <a:spLocks noGrp="1"/>
          </p:cNvSpPr>
          <p:nvPr>
            <p:ph type="sldNum" sz="quarter" idx="12"/>
          </p:nvPr>
        </p:nvSpPr>
        <p:spPr>
          <a:xfrm>
            <a:off x="8610600" y="6356350"/>
            <a:ext cx="1088985"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fld id="{E6C6E2DA-C51A-4E5A-BC6F-C03DFAE86879}" type="slidenum">
              <a:rPr lang="fr-CA" smtClean="0"/>
              <a:pPr/>
              <a:t>‹N°›</a:t>
            </a:fld>
            <a:endParaRPr lang="fr-CA"/>
          </a:p>
        </p:txBody>
      </p:sp>
    </p:spTree>
    <p:extLst>
      <p:ext uri="{BB962C8B-B14F-4D97-AF65-F5344CB8AC3E}">
        <p14:creationId xmlns:p14="http://schemas.microsoft.com/office/powerpoint/2010/main" val="26017564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27556" y="6013654"/>
            <a:ext cx="1612331" cy="720719"/>
          </a:xfrm>
          <a:prstGeom prst="rect">
            <a:avLst/>
          </a:prstGeom>
        </p:spPr>
      </p:pic>
      <p:sp>
        <p:nvSpPr>
          <p:cNvPr id="7" name="Espace réservé de la date 3"/>
          <p:cNvSpPr>
            <a:spLocks noGrp="1"/>
          </p:cNvSpPr>
          <p:nvPr>
            <p:ph type="dt" sz="half" idx="10"/>
          </p:nvPr>
        </p:nvSpPr>
        <p:spPr>
          <a:xfrm>
            <a:off x="838200" y="6356350"/>
            <a:ext cx="2743200"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fld id="{663DD480-2A77-4CAD-A009-FA5CCF66217C}" type="datetimeFigureOut">
              <a:rPr lang="fr-CA" smtClean="0"/>
              <a:pPr/>
              <a:t>2023-03-23</a:t>
            </a:fld>
            <a:endParaRPr lang="fr-CA" dirty="0"/>
          </a:p>
        </p:txBody>
      </p:sp>
      <p:sp>
        <p:nvSpPr>
          <p:cNvPr id="8" name="Espace réservé du pied de page 4"/>
          <p:cNvSpPr>
            <a:spLocks noGrp="1"/>
          </p:cNvSpPr>
          <p:nvPr>
            <p:ph type="ftr" sz="quarter" idx="11"/>
          </p:nvPr>
        </p:nvSpPr>
        <p:spPr>
          <a:xfrm>
            <a:off x="4038600" y="6356350"/>
            <a:ext cx="4114800"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endParaRPr lang="fr-CA" dirty="0"/>
          </a:p>
        </p:txBody>
      </p:sp>
      <p:sp>
        <p:nvSpPr>
          <p:cNvPr id="9" name="Espace réservé du numéro de diapositive 5"/>
          <p:cNvSpPr>
            <a:spLocks noGrp="1"/>
          </p:cNvSpPr>
          <p:nvPr>
            <p:ph type="sldNum" sz="quarter" idx="12"/>
          </p:nvPr>
        </p:nvSpPr>
        <p:spPr>
          <a:xfrm>
            <a:off x="8610600" y="6356350"/>
            <a:ext cx="1088985"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fld id="{E6C6E2DA-C51A-4E5A-BC6F-C03DFAE86879}" type="slidenum">
              <a:rPr lang="fr-CA" smtClean="0"/>
              <a:pPr/>
              <a:t>‹N°›</a:t>
            </a:fld>
            <a:endParaRPr lang="fr-CA"/>
          </a:p>
        </p:txBody>
      </p:sp>
    </p:spTree>
    <p:extLst>
      <p:ext uri="{BB962C8B-B14F-4D97-AF65-F5344CB8AC3E}">
        <p14:creationId xmlns:p14="http://schemas.microsoft.com/office/powerpoint/2010/main" val="1655090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pic>
        <p:nvPicPr>
          <p:cNvPr id="12" name="Image 11"/>
          <p:cNvPicPr>
            <a:picLocks noChangeAspect="1"/>
          </p:cNvPicPr>
          <p:nvPr/>
        </p:nvPicPr>
        <p:blipFill rotWithShape="1">
          <a:blip r:embed="rId2" cstate="print">
            <a:extLst>
              <a:ext uri="{28A0092B-C50C-407E-A947-70E740481C1C}">
                <a14:useLocalDpi xmlns:a14="http://schemas.microsoft.com/office/drawing/2010/main" val="0"/>
              </a:ext>
            </a:extLst>
          </a:blip>
          <a:srcRect t="36724" r="8232"/>
          <a:stretch/>
        </p:blipFill>
        <p:spPr>
          <a:xfrm rot="13224891">
            <a:off x="-393252" y="5714411"/>
            <a:ext cx="1720037" cy="1403863"/>
          </a:xfrm>
          <a:prstGeom prst="rect">
            <a:avLst/>
          </a:prstGeom>
        </p:spPr>
      </p:pic>
      <p:sp>
        <p:nvSpPr>
          <p:cNvPr id="2" name="Titre 1"/>
          <p:cNvSpPr>
            <a:spLocks noGrp="1"/>
          </p:cNvSpPr>
          <p:nvPr>
            <p:ph type="title"/>
          </p:nvPr>
        </p:nvSpPr>
        <p:spPr>
          <a:xfrm>
            <a:off x="839788" y="457200"/>
            <a:ext cx="3932237" cy="1600200"/>
          </a:xfrm>
        </p:spPr>
        <p:txBody>
          <a:bodyPr anchor="b"/>
          <a:lstStyle>
            <a:lvl1pPr>
              <a:defRPr sz="3200">
                <a:solidFill>
                  <a:schemeClr val="bg2"/>
                </a:solidFill>
              </a:defRPr>
            </a:lvl1pPr>
          </a:lstStyle>
          <a:p>
            <a:r>
              <a:rPr lang="fr-FR"/>
              <a:t>Modifiez le style du titre</a:t>
            </a:r>
            <a:endParaRPr lang="fr-CA"/>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8" name="Espace réservé de la date 3"/>
          <p:cNvSpPr>
            <a:spLocks noGrp="1"/>
          </p:cNvSpPr>
          <p:nvPr>
            <p:ph type="dt" sz="half" idx="10"/>
          </p:nvPr>
        </p:nvSpPr>
        <p:spPr>
          <a:xfrm>
            <a:off x="838200" y="6356350"/>
            <a:ext cx="2743200"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fld id="{663DD480-2A77-4CAD-A009-FA5CCF66217C}" type="datetimeFigureOut">
              <a:rPr lang="fr-CA" smtClean="0"/>
              <a:pPr/>
              <a:t>2023-03-23</a:t>
            </a:fld>
            <a:endParaRPr lang="fr-CA" dirty="0"/>
          </a:p>
        </p:txBody>
      </p:sp>
      <p:sp>
        <p:nvSpPr>
          <p:cNvPr id="9" name="Espace réservé du pied de page 4"/>
          <p:cNvSpPr>
            <a:spLocks noGrp="1"/>
          </p:cNvSpPr>
          <p:nvPr>
            <p:ph type="ftr" sz="quarter" idx="11"/>
          </p:nvPr>
        </p:nvSpPr>
        <p:spPr>
          <a:xfrm>
            <a:off x="4038600" y="6356350"/>
            <a:ext cx="4114800"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endParaRPr lang="fr-CA" dirty="0"/>
          </a:p>
        </p:txBody>
      </p:sp>
      <p:sp>
        <p:nvSpPr>
          <p:cNvPr id="10" name="Espace réservé du numéro de diapositive 5"/>
          <p:cNvSpPr>
            <a:spLocks noGrp="1"/>
          </p:cNvSpPr>
          <p:nvPr>
            <p:ph type="sldNum" sz="quarter" idx="12"/>
          </p:nvPr>
        </p:nvSpPr>
        <p:spPr>
          <a:xfrm>
            <a:off x="8610600" y="6356350"/>
            <a:ext cx="1088985"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fld id="{E6C6E2DA-C51A-4E5A-BC6F-C03DFAE86879}" type="slidenum">
              <a:rPr lang="fr-CA" smtClean="0"/>
              <a:pPr/>
              <a:t>‹N°›</a:t>
            </a:fld>
            <a:endParaRPr lang="fr-CA"/>
          </a:p>
        </p:txBody>
      </p:sp>
    </p:spTree>
    <p:extLst>
      <p:ext uri="{BB962C8B-B14F-4D97-AF65-F5344CB8AC3E}">
        <p14:creationId xmlns:p14="http://schemas.microsoft.com/office/powerpoint/2010/main" val="2936179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11" name="Rectangle 10"/>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2" name="Espace réservé de la date 3"/>
          <p:cNvSpPr>
            <a:spLocks noGrp="1"/>
          </p:cNvSpPr>
          <p:nvPr>
            <p:ph type="dt" sz="half" idx="10"/>
          </p:nvPr>
        </p:nvSpPr>
        <p:spPr>
          <a:xfrm>
            <a:off x="838200" y="6356350"/>
            <a:ext cx="2743200"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fld id="{663DD480-2A77-4CAD-A009-FA5CCF66217C}" type="datetimeFigureOut">
              <a:rPr lang="fr-CA" smtClean="0"/>
              <a:pPr/>
              <a:t>2023-03-23</a:t>
            </a:fld>
            <a:endParaRPr lang="fr-CA" dirty="0"/>
          </a:p>
        </p:txBody>
      </p:sp>
      <p:sp>
        <p:nvSpPr>
          <p:cNvPr id="13" name="Espace réservé du pied de page 4"/>
          <p:cNvSpPr>
            <a:spLocks noGrp="1"/>
          </p:cNvSpPr>
          <p:nvPr>
            <p:ph type="ftr" sz="quarter" idx="11"/>
          </p:nvPr>
        </p:nvSpPr>
        <p:spPr>
          <a:xfrm>
            <a:off x="4038600" y="6356350"/>
            <a:ext cx="4114800"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endParaRPr lang="fr-CA" dirty="0"/>
          </a:p>
        </p:txBody>
      </p:sp>
      <p:sp>
        <p:nvSpPr>
          <p:cNvPr id="14" name="Espace réservé du numéro de diapositive 5"/>
          <p:cNvSpPr>
            <a:spLocks noGrp="1"/>
          </p:cNvSpPr>
          <p:nvPr>
            <p:ph type="sldNum" sz="quarter" idx="12"/>
          </p:nvPr>
        </p:nvSpPr>
        <p:spPr>
          <a:xfrm>
            <a:off x="8610600" y="6356350"/>
            <a:ext cx="1088985"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fld id="{E6C6E2DA-C51A-4E5A-BC6F-C03DFAE86879}" type="slidenum">
              <a:rPr lang="fr-CA" smtClean="0"/>
              <a:pPr/>
              <a:t>‹N°›</a:t>
            </a:fld>
            <a:endParaRPr lang="fr-CA"/>
          </a:p>
        </p:txBody>
      </p:sp>
      <p:sp>
        <p:nvSpPr>
          <p:cNvPr id="2" name="Titre 1"/>
          <p:cNvSpPr>
            <a:spLocks noGrp="1"/>
          </p:cNvSpPr>
          <p:nvPr>
            <p:ph type="title"/>
          </p:nvPr>
        </p:nvSpPr>
        <p:spPr>
          <a:xfrm>
            <a:off x="839788" y="457200"/>
            <a:ext cx="3932237" cy="1600200"/>
          </a:xfrm>
        </p:spPr>
        <p:txBody>
          <a:bodyPr anchor="b"/>
          <a:lstStyle>
            <a:lvl1pPr>
              <a:defRPr sz="3200">
                <a:solidFill>
                  <a:schemeClr val="bg1"/>
                </a:solidFill>
              </a:defRPr>
            </a:lvl1pPr>
          </a:lstStyle>
          <a:p>
            <a:r>
              <a:rPr lang="fr-FR"/>
              <a:t>Modifiez le style du titre</a:t>
            </a:r>
            <a:endParaRPr lang="fr-CA" dirty="0"/>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fr-CA"/>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pic>
        <p:nvPicPr>
          <p:cNvPr id="15" name="Imag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27556" y="6013654"/>
            <a:ext cx="1612331" cy="720719"/>
          </a:xfrm>
          <a:prstGeom prst="rect">
            <a:avLst/>
          </a:prstGeom>
        </p:spPr>
      </p:pic>
      <p:pic>
        <p:nvPicPr>
          <p:cNvPr id="10" name="Image 9"/>
          <p:cNvPicPr>
            <a:picLocks noChangeAspect="1"/>
          </p:cNvPicPr>
          <p:nvPr/>
        </p:nvPicPr>
        <p:blipFill rotWithShape="1">
          <a:blip r:embed="rId3" cstate="print">
            <a:extLst>
              <a:ext uri="{28A0092B-C50C-407E-A947-70E740481C1C}">
                <a14:useLocalDpi xmlns:a14="http://schemas.microsoft.com/office/drawing/2010/main" val="0"/>
              </a:ext>
            </a:extLst>
          </a:blip>
          <a:srcRect l="15382" b="7674"/>
          <a:stretch/>
        </p:blipFill>
        <p:spPr>
          <a:xfrm rot="7628708">
            <a:off x="10543185" y="-703141"/>
            <a:ext cx="1586029" cy="2048381"/>
          </a:xfrm>
          <a:prstGeom prst="rect">
            <a:avLst/>
          </a:prstGeom>
        </p:spPr>
      </p:pic>
    </p:spTree>
    <p:extLst>
      <p:ext uri="{BB962C8B-B14F-4D97-AF65-F5344CB8AC3E}">
        <p14:creationId xmlns:p14="http://schemas.microsoft.com/office/powerpoint/2010/main" val="33209356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770927" y="365125"/>
            <a:ext cx="9582873" cy="1325563"/>
          </a:xfrm>
          <a:prstGeom prst="rect">
            <a:avLst/>
          </a:prstGeom>
        </p:spPr>
        <p:txBody>
          <a:bodyPr vert="horz" lIns="91440" tIns="45720" rIns="91440" bIns="45720" rtlCol="0" anchor="ctr">
            <a:normAutofit/>
          </a:bodyPr>
          <a:lstStyle/>
          <a:p>
            <a:r>
              <a:rPr lang="fr-FR" dirty="0"/>
              <a:t>Modifiez le style du titre</a:t>
            </a:r>
            <a:endParaRPr lang="fr-CA" dirty="0"/>
          </a:p>
        </p:txBody>
      </p:sp>
      <p:sp>
        <p:nvSpPr>
          <p:cNvPr id="3" name="Espace réservé du texte 2"/>
          <p:cNvSpPr>
            <a:spLocks noGrp="1"/>
          </p:cNvSpPr>
          <p:nvPr>
            <p:ph type="body" idx="1"/>
          </p:nvPr>
        </p:nvSpPr>
        <p:spPr>
          <a:xfrm>
            <a:off x="838200" y="1825625"/>
            <a:ext cx="10515600" cy="4100613"/>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CA" dirty="0"/>
          </a:p>
        </p:txBody>
      </p:sp>
      <p:sp>
        <p:nvSpPr>
          <p:cNvPr id="16" name="Espace réservé de la date 3"/>
          <p:cNvSpPr>
            <a:spLocks noGrp="1"/>
          </p:cNvSpPr>
          <p:nvPr>
            <p:ph type="dt" sz="half" idx="2"/>
          </p:nvPr>
        </p:nvSpPr>
        <p:spPr>
          <a:xfrm>
            <a:off x="838200" y="6356350"/>
            <a:ext cx="2743200"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fld id="{663DD480-2A77-4CAD-A009-FA5CCF66217C}" type="datetimeFigureOut">
              <a:rPr lang="fr-CA" smtClean="0"/>
              <a:pPr/>
              <a:t>2023-03-23</a:t>
            </a:fld>
            <a:endParaRPr lang="fr-CA" dirty="0"/>
          </a:p>
        </p:txBody>
      </p:sp>
      <p:sp>
        <p:nvSpPr>
          <p:cNvPr id="17" name="Espace réservé du pied de page 4"/>
          <p:cNvSpPr>
            <a:spLocks noGrp="1"/>
          </p:cNvSpPr>
          <p:nvPr>
            <p:ph type="ftr" sz="quarter" idx="3"/>
          </p:nvPr>
        </p:nvSpPr>
        <p:spPr>
          <a:xfrm>
            <a:off x="4038600" y="6356350"/>
            <a:ext cx="4114800"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endParaRPr lang="fr-CA" dirty="0"/>
          </a:p>
        </p:txBody>
      </p:sp>
      <p:sp>
        <p:nvSpPr>
          <p:cNvPr id="18" name="Espace réservé du numéro de diapositive 5"/>
          <p:cNvSpPr>
            <a:spLocks noGrp="1"/>
          </p:cNvSpPr>
          <p:nvPr>
            <p:ph type="sldNum" sz="quarter" idx="4"/>
          </p:nvPr>
        </p:nvSpPr>
        <p:spPr>
          <a:xfrm>
            <a:off x="8610600" y="6356350"/>
            <a:ext cx="1088985"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fld id="{E6C6E2DA-C51A-4E5A-BC6F-C03DFAE86879}" type="slidenum">
              <a:rPr lang="fr-CA" smtClean="0"/>
              <a:pPr/>
              <a:t>‹N°›</a:t>
            </a:fld>
            <a:endParaRPr lang="fr-CA"/>
          </a:p>
        </p:txBody>
      </p:sp>
      <p:pic>
        <p:nvPicPr>
          <p:cNvPr id="19" name="Espace réservé du contenu 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330103" y="6013654"/>
            <a:ext cx="1615239" cy="720158"/>
          </a:xfrm>
          <a:prstGeom prst="rect">
            <a:avLst/>
          </a:prstGeom>
        </p:spPr>
      </p:pic>
    </p:spTree>
    <p:extLst>
      <p:ext uri="{BB962C8B-B14F-4D97-AF65-F5344CB8AC3E}">
        <p14:creationId xmlns:p14="http://schemas.microsoft.com/office/powerpoint/2010/main" val="22960301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60" r:id="rId11"/>
    <p:sldLayoutId id="2147483659" r:id="rId12"/>
  </p:sldLayoutIdLst>
  <p:txStyles>
    <p:titleStyle>
      <a:lvl1pPr algn="r" defTabSz="914400" rtl="0" eaLnBrk="1" latinLnBrk="0" hangingPunct="1">
        <a:lnSpc>
          <a:spcPct val="90000"/>
        </a:lnSpc>
        <a:spcBef>
          <a:spcPct val="0"/>
        </a:spcBef>
        <a:buNone/>
        <a:defRPr sz="4400" kern="1200">
          <a:solidFill>
            <a:schemeClr val="bg2"/>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bg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fcp.rtss.qc.ca/course/view.php?id=2255" TargetMode="External"/><Relationship Id="rId2" Type="http://schemas.openxmlformats.org/officeDocument/2006/relationships/image" Target="../media/image20.gif"/><Relationship Id="rId1" Type="http://schemas.openxmlformats.org/officeDocument/2006/relationships/slideLayout" Target="../slideLayouts/slideLayout2.xml"/><Relationship Id="rId4" Type="http://schemas.openxmlformats.org/officeDocument/2006/relationships/hyperlink" Target="https://fcp.rtss.qc.ca/course/view.php?id=294"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fcp.rtss.qc.ca/course/view.php?id=1003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fcp.rtss.qc.ca/course/view.php?id=10659"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intranet.cemtl.rtss.qc.ca/index.php?id=2930" TargetMode="External"/><Relationship Id="rId7" Type="http://schemas.openxmlformats.org/officeDocument/2006/relationships/image" Target="../media/image23.emf"/><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22.emf"/><Relationship Id="rId5" Type="http://schemas.openxmlformats.org/officeDocument/2006/relationships/hyperlink" Target="http://intranet.cemtl.rtss.qc.ca/index.php?id=2895" TargetMode="Externa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6.gif"/><Relationship Id="rId3" Type="http://schemas.openxmlformats.org/officeDocument/2006/relationships/image" Target="../media/image11.png"/><Relationship Id="rId7" Type="http://schemas.openxmlformats.org/officeDocument/2006/relationships/image" Target="../media/image15.gi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gif"/><Relationship Id="rId9" Type="http://schemas.openxmlformats.org/officeDocument/2006/relationships/image" Target="../media/image17.gif"/></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240910" y="1122363"/>
            <a:ext cx="7427089" cy="2387600"/>
          </a:xfrm>
        </p:spPr>
        <p:txBody>
          <a:bodyPr>
            <a:noAutofit/>
          </a:bodyPr>
          <a:lstStyle/>
          <a:p>
            <a:r>
              <a:rPr lang="fr-CA" sz="4000" b="1" dirty="0"/>
              <a:t>Démarche d’amélioration </a:t>
            </a:r>
            <a:br>
              <a:rPr lang="fr-CA" sz="4000" b="1" dirty="0"/>
            </a:br>
            <a:r>
              <a:rPr lang="fr-CA" sz="4000" b="1" dirty="0"/>
              <a:t>continue de la qualité</a:t>
            </a:r>
            <a:br>
              <a:rPr lang="fr-CA" sz="3200" dirty="0"/>
            </a:br>
            <a:r>
              <a:rPr lang="fr-CA" sz="4000" dirty="0">
                <a:latin typeface="Arial" panose="020B0604020202020204" pitchFamily="34" charset="0"/>
                <a:cs typeface="Arial" panose="020B0604020202020204" pitchFamily="34" charset="0"/>
              </a:rPr>
              <a:t>Lutte contre la maltraitance</a:t>
            </a:r>
            <a:endParaRPr lang="fr-CA" sz="4000" dirty="0"/>
          </a:p>
        </p:txBody>
      </p:sp>
      <p:sp>
        <p:nvSpPr>
          <p:cNvPr id="3" name="Sous-titre 2"/>
          <p:cNvSpPr>
            <a:spLocks noGrp="1"/>
          </p:cNvSpPr>
          <p:nvPr>
            <p:ph type="subTitle" idx="1"/>
          </p:nvPr>
        </p:nvSpPr>
        <p:spPr>
          <a:xfrm>
            <a:off x="3240911" y="3602038"/>
            <a:ext cx="6318726" cy="1655762"/>
          </a:xfrm>
        </p:spPr>
        <p:txBody>
          <a:bodyPr>
            <a:normAutofit lnSpcReduction="10000"/>
          </a:bodyPr>
          <a:lstStyle/>
          <a:p>
            <a:r>
              <a:rPr lang="fr-CA" dirty="0">
                <a:solidFill>
                  <a:schemeClr val="tx2">
                    <a:lumMod val="75000"/>
                    <a:lumOff val="25000"/>
                  </a:schemeClr>
                </a:solidFill>
              </a:rPr>
              <a:t>Direction de la qualité, évaluation, performance et éthique (DQEPE)​</a:t>
            </a:r>
          </a:p>
          <a:p>
            <a:endParaRPr lang="fr-CA" dirty="0">
              <a:solidFill>
                <a:schemeClr val="tx2">
                  <a:lumMod val="75000"/>
                  <a:lumOff val="25000"/>
                </a:schemeClr>
              </a:solidFill>
            </a:endParaRPr>
          </a:p>
          <a:p>
            <a:r>
              <a:rPr lang="fr-CA" dirty="0">
                <a:solidFill>
                  <a:schemeClr val="tx2">
                    <a:lumMod val="75000"/>
                    <a:lumOff val="25000"/>
                  </a:schemeClr>
                </a:solidFill>
              </a:rPr>
              <a:t>27 mars 2023</a:t>
            </a:r>
          </a:p>
          <a:p>
            <a:endParaRPr lang="fr-CA" dirty="0">
              <a:solidFill>
                <a:schemeClr val="tx2">
                  <a:lumMod val="75000"/>
                  <a:lumOff val="25000"/>
                </a:schemeClr>
              </a:solidFill>
            </a:endParaRPr>
          </a:p>
        </p:txBody>
      </p:sp>
    </p:spTree>
    <p:extLst>
      <p:ext uri="{BB962C8B-B14F-4D97-AF65-F5344CB8AC3E}">
        <p14:creationId xmlns:p14="http://schemas.microsoft.com/office/powerpoint/2010/main" val="30782559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CBCBA01F-273B-4A3B-A2B4-5497AFA5D07C}"/>
              </a:ext>
            </a:extLst>
          </p:cNvPr>
          <p:cNvSpPr/>
          <p:nvPr/>
        </p:nvSpPr>
        <p:spPr>
          <a:xfrm>
            <a:off x="0" y="970152"/>
            <a:ext cx="12192000" cy="77835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3" name="Titre 2">
            <a:extLst>
              <a:ext uri="{FF2B5EF4-FFF2-40B4-BE49-F238E27FC236}">
                <a16:creationId xmlns:a16="http://schemas.microsoft.com/office/drawing/2014/main" id="{0179F63C-C3AC-4C79-B6AD-2FB09BC91175}"/>
              </a:ext>
            </a:extLst>
          </p:cNvPr>
          <p:cNvSpPr>
            <a:spLocks noGrp="1"/>
          </p:cNvSpPr>
          <p:nvPr>
            <p:ph type="title"/>
          </p:nvPr>
        </p:nvSpPr>
        <p:spPr>
          <a:xfrm>
            <a:off x="1770927" y="-203583"/>
            <a:ext cx="9582873" cy="1325563"/>
          </a:xfrm>
        </p:spPr>
        <p:txBody>
          <a:bodyPr/>
          <a:lstStyle/>
          <a:p>
            <a:r>
              <a:rPr lang="fr-CA" dirty="0"/>
              <a:t>Suivi – signalement</a:t>
            </a:r>
          </a:p>
        </p:txBody>
      </p:sp>
      <p:sp>
        <p:nvSpPr>
          <p:cNvPr id="20" name="Rectangle : coins arrondis 4">
            <a:extLst>
              <a:ext uri="{FF2B5EF4-FFF2-40B4-BE49-F238E27FC236}">
                <a16:creationId xmlns:a16="http://schemas.microsoft.com/office/drawing/2014/main" id="{8B1CE5EC-46E7-4EAF-8902-BFBCE0B49790}"/>
              </a:ext>
            </a:extLst>
          </p:cNvPr>
          <p:cNvSpPr txBox="1"/>
          <p:nvPr/>
        </p:nvSpPr>
        <p:spPr>
          <a:xfrm>
            <a:off x="3023242" y="1029436"/>
            <a:ext cx="1800000" cy="864000"/>
          </a:xfrm>
          <a:prstGeom prst="rect">
            <a:avLst/>
          </a:prstGeom>
          <a:ln w="28575">
            <a:solidFill>
              <a:schemeClr val="tx2">
                <a:lumMod val="50000"/>
                <a:lumOff val="50000"/>
              </a:schemeClr>
            </a:solidFill>
          </a:ln>
        </p:spPr>
        <p:style>
          <a:lnRef idx="2">
            <a:schemeClr val="accent4"/>
          </a:lnRef>
          <a:fillRef idx="1">
            <a:schemeClr val="lt1"/>
          </a:fillRef>
          <a:effectRef idx="0">
            <a:schemeClr val="accent4"/>
          </a:effectRef>
          <a:fontRef idx="minor">
            <a:schemeClr val="dk1"/>
          </a:fontRef>
        </p:style>
        <p:txBody>
          <a:bodyPr spcFirstLastPara="0" vert="horz" wrap="square" lIns="57150" tIns="57150" rIns="57150" bIns="57150" numCol="1" spcCol="1270" anchor="ctr" anchorCtr="0">
            <a:noAutofit/>
          </a:bodyPr>
          <a:lstStyle/>
          <a:p>
            <a:pPr lvl="0" algn="ctr" defTabSz="666750">
              <a:lnSpc>
                <a:spcPct val="90000"/>
              </a:lnSpc>
              <a:spcBef>
                <a:spcPct val="0"/>
              </a:spcBef>
            </a:pPr>
            <a:r>
              <a:rPr lang="fr-CA" sz="1600" b="1" dirty="0">
                <a:solidFill>
                  <a:schemeClr val="accent4">
                    <a:lumMod val="75000"/>
                  </a:schemeClr>
                </a:solidFill>
                <a:latin typeface="Arial Nova" panose="020B0504020202020204" pitchFamily="34" charset="0"/>
              </a:rPr>
              <a:t>Signalement</a:t>
            </a:r>
          </a:p>
          <a:p>
            <a:pPr lvl="0" algn="ctr" defTabSz="666750">
              <a:lnSpc>
                <a:spcPct val="90000"/>
              </a:lnSpc>
              <a:spcBef>
                <a:spcPct val="0"/>
              </a:spcBef>
            </a:pPr>
            <a:r>
              <a:rPr lang="fr-CA" sz="1200" i="1" dirty="0">
                <a:solidFill>
                  <a:schemeClr val="accent4">
                    <a:lumMod val="75000"/>
                  </a:schemeClr>
                </a:solidFill>
                <a:latin typeface="Arial Nova" panose="020B0504020202020204" pitchFamily="34" charset="0"/>
              </a:rPr>
              <a:t>(obligatoire selon </a:t>
            </a:r>
          </a:p>
          <a:p>
            <a:pPr lvl="0" algn="ctr" defTabSz="666750">
              <a:lnSpc>
                <a:spcPct val="90000"/>
              </a:lnSpc>
              <a:spcBef>
                <a:spcPct val="0"/>
              </a:spcBef>
            </a:pPr>
            <a:r>
              <a:rPr lang="fr-CA" sz="1200" i="1" dirty="0">
                <a:solidFill>
                  <a:schemeClr val="accent4">
                    <a:lumMod val="75000"/>
                  </a:schemeClr>
                </a:solidFill>
                <a:latin typeface="Arial Nova" panose="020B0504020202020204" pitchFamily="34" charset="0"/>
              </a:rPr>
              <a:t>la Loi 6.3)</a:t>
            </a:r>
          </a:p>
        </p:txBody>
      </p:sp>
      <p:sp>
        <p:nvSpPr>
          <p:cNvPr id="21" name="Rectangle : coins arrondis 4">
            <a:extLst>
              <a:ext uri="{FF2B5EF4-FFF2-40B4-BE49-F238E27FC236}">
                <a16:creationId xmlns:a16="http://schemas.microsoft.com/office/drawing/2014/main" id="{93A073D0-5018-481D-9D20-29EFEB8F27B0}"/>
              </a:ext>
            </a:extLst>
          </p:cNvPr>
          <p:cNvSpPr txBox="1"/>
          <p:nvPr/>
        </p:nvSpPr>
        <p:spPr>
          <a:xfrm>
            <a:off x="656137" y="1033496"/>
            <a:ext cx="1800000" cy="864000"/>
          </a:xfrm>
          <a:prstGeom prst="rect">
            <a:avLst/>
          </a:prstGeom>
          <a:solidFill>
            <a:schemeClr val="accent4"/>
          </a:solidFill>
          <a:ln w="28575">
            <a:solidFill>
              <a:schemeClr val="accent4"/>
            </a:solidFill>
          </a:ln>
        </p:spPr>
        <p:style>
          <a:lnRef idx="2">
            <a:schemeClr val="accent4"/>
          </a:lnRef>
          <a:fillRef idx="1">
            <a:schemeClr val="lt1"/>
          </a:fillRef>
          <a:effectRef idx="0">
            <a:schemeClr val="accent4"/>
          </a:effectRef>
          <a:fontRef idx="minor">
            <a:schemeClr val="dk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fr-CA" sz="1600" b="1" dirty="0">
                <a:solidFill>
                  <a:schemeClr val="bg1"/>
                </a:solidFill>
                <a:latin typeface="Arial Nova" panose="020B0504020202020204" pitchFamily="34" charset="0"/>
              </a:rPr>
              <a:t>Suspicion de maltraitance</a:t>
            </a:r>
          </a:p>
        </p:txBody>
      </p:sp>
      <p:sp>
        <p:nvSpPr>
          <p:cNvPr id="22" name="Rectangle : coins arrondis 4">
            <a:extLst>
              <a:ext uri="{FF2B5EF4-FFF2-40B4-BE49-F238E27FC236}">
                <a16:creationId xmlns:a16="http://schemas.microsoft.com/office/drawing/2014/main" id="{8686A231-5F51-4724-85E6-F20EAEEDCAE2}"/>
              </a:ext>
            </a:extLst>
          </p:cNvPr>
          <p:cNvSpPr txBox="1"/>
          <p:nvPr/>
        </p:nvSpPr>
        <p:spPr>
          <a:xfrm>
            <a:off x="3011101" y="2360023"/>
            <a:ext cx="1800000" cy="864000"/>
          </a:xfrm>
          <a:prstGeom prst="rect">
            <a:avLst/>
          </a:prstGeom>
          <a:ln w="28575">
            <a:solidFill>
              <a:schemeClr val="tx2">
                <a:lumMod val="50000"/>
                <a:lumOff val="50000"/>
              </a:schemeClr>
            </a:solidFill>
          </a:ln>
        </p:spPr>
        <p:style>
          <a:lnRef idx="2">
            <a:schemeClr val="accent4"/>
          </a:lnRef>
          <a:fillRef idx="1">
            <a:schemeClr val="lt1"/>
          </a:fillRef>
          <a:effectRef idx="0">
            <a:schemeClr val="accent4"/>
          </a:effectRef>
          <a:fontRef idx="minor">
            <a:schemeClr val="dk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fr-CA" sz="1600" b="1" dirty="0">
                <a:solidFill>
                  <a:schemeClr val="accent4">
                    <a:lumMod val="75000"/>
                  </a:schemeClr>
                </a:solidFill>
                <a:latin typeface="Arial Nova" panose="020B0504020202020204" pitchFamily="34" charset="0"/>
              </a:rPr>
              <a:t>Inaction</a:t>
            </a:r>
          </a:p>
        </p:txBody>
      </p:sp>
      <p:sp>
        <p:nvSpPr>
          <p:cNvPr id="23" name="Rectangle : coins arrondis 4">
            <a:extLst>
              <a:ext uri="{FF2B5EF4-FFF2-40B4-BE49-F238E27FC236}">
                <a16:creationId xmlns:a16="http://schemas.microsoft.com/office/drawing/2014/main" id="{86F2B2F1-83A5-4503-ABFC-682FB3F7D488}"/>
              </a:ext>
            </a:extLst>
          </p:cNvPr>
          <p:cNvSpPr txBox="1"/>
          <p:nvPr/>
        </p:nvSpPr>
        <p:spPr>
          <a:xfrm>
            <a:off x="5383483" y="1028905"/>
            <a:ext cx="1800000" cy="864000"/>
          </a:xfrm>
          <a:prstGeom prst="rect">
            <a:avLst/>
          </a:prstGeom>
          <a:ln w="28575">
            <a:solidFill>
              <a:schemeClr val="tx2">
                <a:lumMod val="50000"/>
                <a:lumOff val="50000"/>
              </a:schemeClr>
            </a:solidFill>
          </a:ln>
        </p:spPr>
        <p:style>
          <a:lnRef idx="2">
            <a:schemeClr val="accent4"/>
          </a:lnRef>
          <a:fillRef idx="1">
            <a:schemeClr val="lt1"/>
          </a:fillRef>
          <a:effectRef idx="0">
            <a:schemeClr val="accent4"/>
          </a:effectRef>
          <a:fontRef idx="minor">
            <a:schemeClr val="dk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fr-CA" sz="1600" b="1" dirty="0">
                <a:solidFill>
                  <a:schemeClr val="accent4">
                    <a:lumMod val="75000"/>
                  </a:schemeClr>
                </a:solidFill>
                <a:latin typeface="Arial Nova" panose="020B0504020202020204" pitchFamily="34" charset="0"/>
              </a:rPr>
              <a:t>Analyse</a:t>
            </a:r>
          </a:p>
        </p:txBody>
      </p:sp>
      <p:sp>
        <p:nvSpPr>
          <p:cNvPr id="24" name="Rectangle : coins arrondis 4">
            <a:extLst>
              <a:ext uri="{FF2B5EF4-FFF2-40B4-BE49-F238E27FC236}">
                <a16:creationId xmlns:a16="http://schemas.microsoft.com/office/drawing/2014/main" id="{45BAE05E-C46C-40B5-AC37-DB0C168D2E01}"/>
              </a:ext>
            </a:extLst>
          </p:cNvPr>
          <p:cNvSpPr txBox="1"/>
          <p:nvPr/>
        </p:nvSpPr>
        <p:spPr>
          <a:xfrm>
            <a:off x="7760500" y="1030172"/>
            <a:ext cx="1800000" cy="864000"/>
          </a:xfrm>
          <a:prstGeom prst="rect">
            <a:avLst/>
          </a:prstGeom>
          <a:ln w="28575">
            <a:solidFill>
              <a:schemeClr val="tx2">
                <a:lumMod val="50000"/>
                <a:lumOff val="50000"/>
              </a:schemeClr>
            </a:solidFill>
          </a:ln>
        </p:spPr>
        <p:style>
          <a:lnRef idx="2">
            <a:schemeClr val="accent4"/>
          </a:lnRef>
          <a:fillRef idx="1">
            <a:schemeClr val="lt1"/>
          </a:fillRef>
          <a:effectRef idx="0">
            <a:schemeClr val="accent4"/>
          </a:effectRef>
          <a:fontRef idx="minor">
            <a:schemeClr val="dk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fr-CA" sz="1600" b="1" dirty="0">
                <a:solidFill>
                  <a:schemeClr val="accent4">
                    <a:lumMod val="75000"/>
                  </a:schemeClr>
                </a:solidFill>
                <a:latin typeface="Arial Nova" panose="020B0504020202020204" pitchFamily="34" charset="0"/>
              </a:rPr>
              <a:t>Conclusion</a:t>
            </a:r>
          </a:p>
        </p:txBody>
      </p:sp>
      <p:sp>
        <p:nvSpPr>
          <p:cNvPr id="26" name="Rectangle : coins arrondis 4">
            <a:extLst>
              <a:ext uri="{FF2B5EF4-FFF2-40B4-BE49-F238E27FC236}">
                <a16:creationId xmlns:a16="http://schemas.microsoft.com/office/drawing/2014/main" id="{E485B7DF-443B-4FA5-8CE6-D5D0D74BB223}"/>
              </a:ext>
            </a:extLst>
          </p:cNvPr>
          <p:cNvSpPr txBox="1"/>
          <p:nvPr/>
        </p:nvSpPr>
        <p:spPr>
          <a:xfrm>
            <a:off x="5388367" y="2359634"/>
            <a:ext cx="1800000" cy="864000"/>
          </a:xfrm>
          <a:prstGeom prst="rect">
            <a:avLst/>
          </a:prstGeom>
          <a:noFill/>
          <a:ln w="28575">
            <a:solidFill>
              <a:schemeClr val="accent1"/>
            </a:solidFill>
          </a:ln>
        </p:spPr>
        <p:style>
          <a:lnRef idx="2">
            <a:schemeClr val="accent4"/>
          </a:lnRef>
          <a:fillRef idx="1">
            <a:schemeClr val="lt1"/>
          </a:fillRef>
          <a:effectRef idx="0">
            <a:schemeClr val="accent4"/>
          </a:effectRef>
          <a:fontRef idx="minor">
            <a:schemeClr val="dk1"/>
          </a:fontRef>
        </p:style>
        <p:txBody>
          <a:bodyPr spcFirstLastPara="0" vert="horz" wrap="square" lIns="57150" tIns="57150" rIns="57150" bIns="57150" numCol="1" spcCol="1270" anchor="ctr" anchorCtr="0">
            <a:noAutofit/>
          </a:bodyPr>
          <a:lstStyle/>
          <a:p>
            <a:pPr lvl="0" algn="ctr" defTabSz="666750">
              <a:spcBef>
                <a:spcPct val="0"/>
              </a:spcBef>
            </a:pPr>
            <a:r>
              <a:rPr lang="fr-CA" sz="1600" b="1" dirty="0">
                <a:solidFill>
                  <a:schemeClr val="accent1"/>
                </a:solidFill>
                <a:latin typeface="Arial Nova" panose="020B0504020202020204" pitchFamily="34" charset="0"/>
              </a:rPr>
              <a:t>Sanctions / Amendes </a:t>
            </a:r>
          </a:p>
          <a:p>
            <a:pPr lvl="0" algn="ctr" defTabSz="666750">
              <a:spcBef>
                <a:spcPct val="0"/>
              </a:spcBef>
            </a:pPr>
            <a:r>
              <a:rPr lang="fr-CA" sz="1100" i="1" dirty="0">
                <a:solidFill>
                  <a:schemeClr val="accent1"/>
                </a:solidFill>
                <a:latin typeface="Arial Nova" panose="020B0504020202020204" pitchFamily="34" charset="0"/>
              </a:rPr>
              <a:t>(</a:t>
            </a:r>
            <a:r>
              <a:rPr lang="fr-CA" sz="1200" i="1" dirty="0">
                <a:solidFill>
                  <a:schemeClr val="accent1"/>
                </a:solidFill>
                <a:latin typeface="Arial Nova" panose="020B0504020202020204" pitchFamily="34" charset="0"/>
              </a:rPr>
              <a:t>en vertu de la Loi 6.3)</a:t>
            </a:r>
          </a:p>
        </p:txBody>
      </p:sp>
      <p:sp>
        <p:nvSpPr>
          <p:cNvPr id="28" name="Rectangle 27">
            <a:extLst>
              <a:ext uri="{FF2B5EF4-FFF2-40B4-BE49-F238E27FC236}">
                <a16:creationId xmlns:a16="http://schemas.microsoft.com/office/drawing/2014/main" id="{B11448B8-CE7A-423E-A7D1-7F3AA5A3421F}"/>
              </a:ext>
            </a:extLst>
          </p:cNvPr>
          <p:cNvSpPr/>
          <p:nvPr/>
        </p:nvSpPr>
        <p:spPr>
          <a:xfrm>
            <a:off x="3001767" y="3218282"/>
            <a:ext cx="1451392" cy="326756"/>
          </a:xfrm>
          <a:prstGeom prst="rect">
            <a:avLst/>
          </a:prstGeom>
        </p:spPr>
        <p:txBody>
          <a:bodyPr wrap="square">
            <a:spAutoFit/>
          </a:bodyPr>
          <a:lstStyle/>
          <a:p>
            <a:pPr marL="171450" indent="-171450">
              <a:lnSpc>
                <a:spcPct val="120000"/>
              </a:lnSpc>
              <a:buFont typeface="Arial" panose="020B0604020202020204" pitchFamily="34" charset="0"/>
              <a:buChar char="•"/>
            </a:pPr>
            <a:r>
              <a:rPr lang="fr-CA" sz="1400" dirty="0">
                <a:solidFill>
                  <a:schemeClr val="accent4">
                    <a:lumMod val="75000"/>
                  </a:schemeClr>
                </a:solidFill>
                <a:latin typeface="Arial Nova" panose="020B0504020202020204" pitchFamily="34" charset="0"/>
                <a:cs typeface="Segoe UI Light" panose="020B0502040204020203" pitchFamily="34" charset="0"/>
              </a:rPr>
              <a:t>Intervenant</a:t>
            </a:r>
          </a:p>
        </p:txBody>
      </p:sp>
      <p:sp>
        <p:nvSpPr>
          <p:cNvPr id="29" name="Rectangle 28">
            <a:extLst>
              <a:ext uri="{FF2B5EF4-FFF2-40B4-BE49-F238E27FC236}">
                <a16:creationId xmlns:a16="http://schemas.microsoft.com/office/drawing/2014/main" id="{0952EF04-CD50-44D9-93CD-2D1559818F5C}"/>
              </a:ext>
            </a:extLst>
          </p:cNvPr>
          <p:cNvSpPr/>
          <p:nvPr/>
        </p:nvSpPr>
        <p:spPr>
          <a:xfrm>
            <a:off x="3001767" y="1894943"/>
            <a:ext cx="2542308" cy="326756"/>
          </a:xfrm>
          <a:prstGeom prst="rect">
            <a:avLst/>
          </a:prstGeom>
        </p:spPr>
        <p:txBody>
          <a:bodyPr wrap="square">
            <a:spAutoFit/>
          </a:bodyPr>
          <a:lstStyle/>
          <a:p>
            <a:pPr marL="171450" indent="-171450">
              <a:lnSpc>
                <a:spcPct val="120000"/>
              </a:lnSpc>
              <a:buFont typeface="Arial" panose="020B0604020202020204" pitchFamily="34" charset="0"/>
              <a:buChar char="•"/>
            </a:pPr>
            <a:r>
              <a:rPr lang="fr-CA" sz="1400" dirty="0">
                <a:solidFill>
                  <a:schemeClr val="accent4">
                    <a:lumMod val="75000"/>
                  </a:schemeClr>
                </a:solidFill>
                <a:latin typeface="Arial Nova" panose="020B0504020202020204" pitchFamily="34" charset="0"/>
                <a:cs typeface="Segoe UI Light" panose="020B0502040204020203" pitchFamily="34" charset="0"/>
              </a:rPr>
              <a:t>Intervenant / Gestionnaire</a:t>
            </a:r>
          </a:p>
        </p:txBody>
      </p:sp>
      <p:sp>
        <p:nvSpPr>
          <p:cNvPr id="31" name="Rectangle 30">
            <a:extLst>
              <a:ext uri="{FF2B5EF4-FFF2-40B4-BE49-F238E27FC236}">
                <a16:creationId xmlns:a16="http://schemas.microsoft.com/office/drawing/2014/main" id="{598F190C-10A2-4117-B2CB-5E608D467764}"/>
              </a:ext>
            </a:extLst>
          </p:cNvPr>
          <p:cNvSpPr/>
          <p:nvPr/>
        </p:nvSpPr>
        <p:spPr>
          <a:xfrm>
            <a:off x="5351581" y="3217560"/>
            <a:ext cx="2019919" cy="585288"/>
          </a:xfrm>
          <a:prstGeom prst="rect">
            <a:avLst/>
          </a:prstGeom>
        </p:spPr>
        <p:txBody>
          <a:bodyPr wrap="square">
            <a:spAutoFit/>
          </a:bodyPr>
          <a:lstStyle/>
          <a:p>
            <a:pPr marL="171450" indent="-171450">
              <a:lnSpc>
                <a:spcPct val="120000"/>
              </a:lnSpc>
              <a:buFont typeface="Arial" panose="020B0604020202020204" pitchFamily="34" charset="0"/>
              <a:buChar char="•"/>
            </a:pPr>
            <a:r>
              <a:rPr lang="fr-CA" sz="1400" dirty="0">
                <a:solidFill>
                  <a:schemeClr val="accent4">
                    <a:lumMod val="75000"/>
                  </a:schemeClr>
                </a:solidFill>
                <a:latin typeface="Arial Nova" panose="020B0504020202020204" pitchFamily="34" charset="0"/>
                <a:cs typeface="Segoe UI Light" panose="020B0502040204020203" pitchFamily="34" charset="0"/>
              </a:rPr>
              <a:t>Intervenant</a:t>
            </a:r>
          </a:p>
          <a:p>
            <a:pPr marL="171450" indent="-171450">
              <a:lnSpc>
                <a:spcPct val="120000"/>
              </a:lnSpc>
              <a:buFont typeface="Arial" panose="020B0604020202020204" pitchFamily="34" charset="0"/>
              <a:buChar char="•"/>
            </a:pPr>
            <a:r>
              <a:rPr lang="fr-CA" sz="1400" dirty="0">
                <a:solidFill>
                  <a:schemeClr val="accent4">
                    <a:lumMod val="75000"/>
                  </a:schemeClr>
                </a:solidFill>
                <a:latin typeface="Arial Nova" panose="020B0504020202020204" pitchFamily="34" charset="0"/>
                <a:cs typeface="Segoe UI Light" panose="020B0502040204020203" pitchFamily="34" charset="0"/>
              </a:rPr>
              <a:t>CIUSSS-EMTL</a:t>
            </a:r>
          </a:p>
        </p:txBody>
      </p:sp>
      <p:sp>
        <p:nvSpPr>
          <p:cNvPr id="32" name="Rectangle 31">
            <a:extLst>
              <a:ext uri="{FF2B5EF4-FFF2-40B4-BE49-F238E27FC236}">
                <a16:creationId xmlns:a16="http://schemas.microsoft.com/office/drawing/2014/main" id="{DC7CF911-6704-4252-B6C1-CD27F0073B24}"/>
              </a:ext>
            </a:extLst>
          </p:cNvPr>
          <p:cNvSpPr/>
          <p:nvPr/>
        </p:nvSpPr>
        <p:spPr>
          <a:xfrm>
            <a:off x="5373883" y="1911573"/>
            <a:ext cx="1451392" cy="326756"/>
          </a:xfrm>
          <a:prstGeom prst="rect">
            <a:avLst/>
          </a:prstGeom>
        </p:spPr>
        <p:txBody>
          <a:bodyPr wrap="square">
            <a:spAutoFit/>
          </a:bodyPr>
          <a:lstStyle/>
          <a:p>
            <a:pPr marL="171450" indent="-171450">
              <a:lnSpc>
                <a:spcPct val="120000"/>
              </a:lnSpc>
              <a:buFont typeface="Arial" panose="020B0604020202020204" pitchFamily="34" charset="0"/>
              <a:buChar char="•"/>
            </a:pPr>
            <a:r>
              <a:rPr lang="fr-CA" sz="1400" dirty="0">
                <a:solidFill>
                  <a:schemeClr val="accent4">
                    <a:lumMod val="75000"/>
                  </a:schemeClr>
                </a:solidFill>
                <a:latin typeface="Arial Nova" panose="020B0504020202020204" pitchFamily="34" charset="0"/>
                <a:cs typeface="Segoe UI Light" panose="020B0502040204020203" pitchFamily="34" charset="0"/>
              </a:rPr>
              <a:t>CLPQS</a:t>
            </a:r>
          </a:p>
        </p:txBody>
      </p:sp>
      <p:sp>
        <p:nvSpPr>
          <p:cNvPr id="33" name="Rectangle 32">
            <a:extLst>
              <a:ext uri="{FF2B5EF4-FFF2-40B4-BE49-F238E27FC236}">
                <a16:creationId xmlns:a16="http://schemas.microsoft.com/office/drawing/2014/main" id="{DBB9F748-F565-4452-B1B6-5A2A77C2618A}"/>
              </a:ext>
            </a:extLst>
          </p:cNvPr>
          <p:cNvSpPr/>
          <p:nvPr/>
        </p:nvSpPr>
        <p:spPr>
          <a:xfrm>
            <a:off x="7783553" y="1921358"/>
            <a:ext cx="1437426" cy="326756"/>
          </a:xfrm>
          <a:prstGeom prst="rect">
            <a:avLst/>
          </a:prstGeom>
        </p:spPr>
        <p:txBody>
          <a:bodyPr wrap="square">
            <a:spAutoFit/>
          </a:bodyPr>
          <a:lstStyle/>
          <a:p>
            <a:pPr marL="171450" indent="-171450">
              <a:lnSpc>
                <a:spcPct val="120000"/>
              </a:lnSpc>
              <a:buFont typeface="Arial" panose="020B0604020202020204" pitchFamily="34" charset="0"/>
              <a:buChar char="•"/>
            </a:pPr>
            <a:r>
              <a:rPr lang="fr-CA" sz="1400" dirty="0">
                <a:solidFill>
                  <a:schemeClr val="accent4">
                    <a:lumMod val="75000"/>
                  </a:schemeClr>
                </a:solidFill>
                <a:latin typeface="Arial Nova" panose="020B0504020202020204" pitchFamily="34" charset="0"/>
                <a:cs typeface="Segoe UI Light" panose="020B0502040204020203" pitchFamily="34" charset="0"/>
              </a:rPr>
              <a:t>CLPQS</a:t>
            </a:r>
          </a:p>
        </p:txBody>
      </p:sp>
      <p:cxnSp>
        <p:nvCxnSpPr>
          <p:cNvPr id="38" name="Connecteur : en angle 37">
            <a:extLst>
              <a:ext uri="{FF2B5EF4-FFF2-40B4-BE49-F238E27FC236}">
                <a16:creationId xmlns:a16="http://schemas.microsoft.com/office/drawing/2014/main" id="{4873C434-FF51-4053-88DB-2ACC0C50C412}"/>
              </a:ext>
            </a:extLst>
          </p:cNvPr>
          <p:cNvCxnSpPr>
            <a:cxnSpLocks/>
            <a:stCxn id="21" idx="3"/>
            <a:endCxn id="22" idx="1"/>
          </p:cNvCxnSpPr>
          <p:nvPr/>
        </p:nvCxnSpPr>
        <p:spPr>
          <a:xfrm>
            <a:off x="2456137" y="1465496"/>
            <a:ext cx="554964" cy="1326527"/>
          </a:xfrm>
          <a:prstGeom prst="bentConnector3">
            <a:avLst>
              <a:gd name="adj1" fmla="val 37944"/>
            </a:avLst>
          </a:prstGeom>
          <a:ln w="57150">
            <a:solidFill>
              <a:schemeClr val="accent4">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41" name="Connecteur : en angle 40">
            <a:extLst>
              <a:ext uri="{FF2B5EF4-FFF2-40B4-BE49-F238E27FC236}">
                <a16:creationId xmlns:a16="http://schemas.microsoft.com/office/drawing/2014/main" id="{3F9FF72D-9CCD-4840-8EF4-8D35326F117B}"/>
              </a:ext>
            </a:extLst>
          </p:cNvPr>
          <p:cNvCxnSpPr>
            <a:cxnSpLocks/>
            <a:stCxn id="21" idx="1"/>
            <a:endCxn id="49" idx="1"/>
          </p:cNvCxnSpPr>
          <p:nvPr/>
        </p:nvCxnSpPr>
        <p:spPr>
          <a:xfrm rot="10800000" flipH="1" flipV="1">
            <a:off x="656136" y="1465495"/>
            <a:ext cx="2360097" cy="2747051"/>
          </a:xfrm>
          <a:prstGeom prst="bentConnector3">
            <a:avLst>
              <a:gd name="adj1" fmla="val -9686"/>
            </a:avLst>
          </a:prstGeom>
          <a:ln w="57150">
            <a:solidFill>
              <a:schemeClr val="accent4">
                <a:lumMod val="75000"/>
              </a:schemeClr>
            </a:solidFill>
            <a:prstDash val="sysDot"/>
            <a:tailEnd type="triangle"/>
          </a:ln>
        </p:spPr>
        <p:style>
          <a:lnRef idx="1">
            <a:schemeClr val="dk1"/>
          </a:lnRef>
          <a:fillRef idx="0">
            <a:schemeClr val="dk1"/>
          </a:fillRef>
          <a:effectRef idx="0">
            <a:schemeClr val="dk1"/>
          </a:effectRef>
          <a:fontRef idx="minor">
            <a:schemeClr val="tx1"/>
          </a:fontRef>
        </p:style>
      </p:cxnSp>
      <p:cxnSp>
        <p:nvCxnSpPr>
          <p:cNvPr id="44" name="Connecteur : en angle 43">
            <a:extLst>
              <a:ext uri="{FF2B5EF4-FFF2-40B4-BE49-F238E27FC236}">
                <a16:creationId xmlns:a16="http://schemas.microsoft.com/office/drawing/2014/main" id="{B007C994-FCDE-4923-B008-511A5A8144C5}"/>
              </a:ext>
            </a:extLst>
          </p:cNvPr>
          <p:cNvCxnSpPr>
            <a:cxnSpLocks/>
            <a:stCxn id="21" idx="3"/>
            <a:endCxn id="20" idx="1"/>
          </p:cNvCxnSpPr>
          <p:nvPr/>
        </p:nvCxnSpPr>
        <p:spPr>
          <a:xfrm flipV="1">
            <a:off x="2456137" y="1461436"/>
            <a:ext cx="567105" cy="4060"/>
          </a:xfrm>
          <a:prstGeom prst="bentConnector3">
            <a:avLst>
              <a:gd name="adj1" fmla="val 50001"/>
            </a:avLst>
          </a:prstGeom>
          <a:ln w="57150">
            <a:solidFill>
              <a:schemeClr val="accent4">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47" name="Connecteur : en angle 46">
            <a:extLst>
              <a:ext uri="{FF2B5EF4-FFF2-40B4-BE49-F238E27FC236}">
                <a16:creationId xmlns:a16="http://schemas.microsoft.com/office/drawing/2014/main" id="{C8C39B50-77AC-4458-819A-0207F752C5BA}"/>
              </a:ext>
            </a:extLst>
          </p:cNvPr>
          <p:cNvCxnSpPr>
            <a:cxnSpLocks/>
            <a:stCxn id="22" idx="3"/>
            <a:endCxn id="26" idx="1"/>
          </p:cNvCxnSpPr>
          <p:nvPr/>
        </p:nvCxnSpPr>
        <p:spPr>
          <a:xfrm flipV="1">
            <a:off x="4811101" y="2791634"/>
            <a:ext cx="577266" cy="389"/>
          </a:xfrm>
          <a:prstGeom prst="bentConnector3">
            <a:avLst>
              <a:gd name="adj1" fmla="val 50000"/>
            </a:avLst>
          </a:prstGeom>
          <a:ln w="57150">
            <a:solidFill>
              <a:schemeClr val="accent4">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54" name="Connecteur : en angle 53">
            <a:extLst>
              <a:ext uri="{FF2B5EF4-FFF2-40B4-BE49-F238E27FC236}">
                <a16:creationId xmlns:a16="http://schemas.microsoft.com/office/drawing/2014/main" id="{E9182C73-8315-492B-AD6B-CD11C308B830}"/>
              </a:ext>
            </a:extLst>
          </p:cNvPr>
          <p:cNvCxnSpPr>
            <a:cxnSpLocks/>
            <a:stCxn id="20" idx="3"/>
            <a:endCxn id="23" idx="1"/>
          </p:cNvCxnSpPr>
          <p:nvPr/>
        </p:nvCxnSpPr>
        <p:spPr>
          <a:xfrm flipV="1">
            <a:off x="4823242" y="1460905"/>
            <a:ext cx="560241" cy="531"/>
          </a:xfrm>
          <a:prstGeom prst="bentConnector3">
            <a:avLst>
              <a:gd name="adj1" fmla="val 50000"/>
            </a:avLst>
          </a:prstGeom>
          <a:ln w="57150">
            <a:solidFill>
              <a:schemeClr val="accent4">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60" name="Connecteur : en angle 59">
            <a:extLst>
              <a:ext uri="{FF2B5EF4-FFF2-40B4-BE49-F238E27FC236}">
                <a16:creationId xmlns:a16="http://schemas.microsoft.com/office/drawing/2014/main" id="{C78839B3-DB2D-4A49-85EB-43A17F8D296E}"/>
              </a:ext>
            </a:extLst>
          </p:cNvPr>
          <p:cNvCxnSpPr>
            <a:cxnSpLocks/>
            <a:stCxn id="23" idx="3"/>
            <a:endCxn id="24" idx="1"/>
          </p:cNvCxnSpPr>
          <p:nvPr/>
        </p:nvCxnSpPr>
        <p:spPr>
          <a:xfrm>
            <a:off x="7183483" y="1460905"/>
            <a:ext cx="577017" cy="1267"/>
          </a:xfrm>
          <a:prstGeom prst="bentConnector3">
            <a:avLst>
              <a:gd name="adj1" fmla="val 50000"/>
            </a:avLst>
          </a:prstGeom>
          <a:ln w="57150">
            <a:solidFill>
              <a:schemeClr val="accent4">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49" name="Rectangle : coins arrondis 4">
            <a:extLst>
              <a:ext uri="{FF2B5EF4-FFF2-40B4-BE49-F238E27FC236}">
                <a16:creationId xmlns:a16="http://schemas.microsoft.com/office/drawing/2014/main" id="{13BAFBA8-7C4B-48CD-9B88-57729AE0494E}"/>
              </a:ext>
            </a:extLst>
          </p:cNvPr>
          <p:cNvSpPr txBox="1"/>
          <p:nvPr/>
        </p:nvSpPr>
        <p:spPr>
          <a:xfrm>
            <a:off x="3016234" y="3780547"/>
            <a:ext cx="1800000" cy="864000"/>
          </a:xfrm>
          <a:prstGeom prst="rect">
            <a:avLst/>
          </a:prstGeom>
          <a:ln w="28575">
            <a:solidFill>
              <a:schemeClr val="tx2">
                <a:lumMod val="50000"/>
                <a:lumOff val="50000"/>
              </a:schemeClr>
            </a:solidFill>
          </a:ln>
        </p:spPr>
        <p:style>
          <a:lnRef idx="2">
            <a:schemeClr val="accent4"/>
          </a:lnRef>
          <a:fillRef idx="1">
            <a:schemeClr val="lt1"/>
          </a:fillRef>
          <a:effectRef idx="0">
            <a:schemeClr val="accent4"/>
          </a:effectRef>
          <a:fontRef idx="minor">
            <a:schemeClr val="dk1"/>
          </a:fontRef>
        </p:style>
        <p:txBody>
          <a:bodyPr spcFirstLastPara="0" vert="horz" wrap="square" lIns="57150" tIns="57150" rIns="57150" bIns="57150" numCol="1" spcCol="1270" anchor="ctr" anchorCtr="0">
            <a:noAutofit/>
          </a:bodyPr>
          <a:lstStyle/>
          <a:p>
            <a:pPr lvl="0" algn="ctr" defTabSz="666750">
              <a:lnSpc>
                <a:spcPct val="90000"/>
              </a:lnSpc>
              <a:spcBef>
                <a:spcPct val="0"/>
              </a:spcBef>
            </a:pPr>
            <a:r>
              <a:rPr lang="fr-CA" sz="1500" b="1" dirty="0">
                <a:solidFill>
                  <a:schemeClr val="accent4">
                    <a:lumMod val="75000"/>
                  </a:schemeClr>
                </a:solidFill>
                <a:latin typeface="Arial Nova" panose="020B0504020202020204" pitchFamily="34" charset="0"/>
              </a:rPr>
              <a:t>Déclenchement d’un processus d’intervention concerté (PIC)</a:t>
            </a:r>
          </a:p>
        </p:txBody>
      </p:sp>
      <p:sp>
        <p:nvSpPr>
          <p:cNvPr id="50" name="Rectangle 49">
            <a:extLst>
              <a:ext uri="{FF2B5EF4-FFF2-40B4-BE49-F238E27FC236}">
                <a16:creationId xmlns:a16="http://schemas.microsoft.com/office/drawing/2014/main" id="{3F174DF2-8B34-4B58-9817-20C63B3559B3}"/>
              </a:ext>
            </a:extLst>
          </p:cNvPr>
          <p:cNvSpPr/>
          <p:nvPr/>
        </p:nvSpPr>
        <p:spPr>
          <a:xfrm>
            <a:off x="3001767" y="4658240"/>
            <a:ext cx="2108715" cy="843821"/>
          </a:xfrm>
          <a:prstGeom prst="rect">
            <a:avLst/>
          </a:prstGeom>
        </p:spPr>
        <p:txBody>
          <a:bodyPr wrap="square">
            <a:spAutoFit/>
          </a:bodyPr>
          <a:lstStyle/>
          <a:p>
            <a:pPr marL="171450" indent="-171450">
              <a:lnSpc>
                <a:spcPct val="120000"/>
              </a:lnSpc>
              <a:buFont typeface="Arial" panose="020B0604020202020204" pitchFamily="34" charset="0"/>
              <a:buChar char="•"/>
            </a:pPr>
            <a:r>
              <a:rPr lang="fr-CA" sz="1400" dirty="0">
                <a:solidFill>
                  <a:schemeClr val="accent4">
                    <a:lumMod val="75000"/>
                  </a:schemeClr>
                </a:solidFill>
                <a:latin typeface="Arial Nova" panose="020B0504020202020204" pitchFamily="34" charset="0"/>
                <a:cs typeface="Segoe UI Light" panose="020B0502040204020203" pitchFamily="34" charset="0"/>
              </a:rPr>
              <a:t>Intervenant / SAC</a:t>
            </a:r>
          </a:p>
          <a:p>
            <a:pPr marL="171450" indent="-171450">
              <a:lnSpc>
                <a:spcPct val="120000"/>
              </a:lnSpc>
              <a:buFont typeface="Arial" panose="020B0604020202020204" pitchFamily="34" charset="0"/>
              <a:buChar char="•"/>
            </a:pPr>
            <a:r>
              <a:rPr lang="fr-CA" sz="1400" i="1" dirty="0">
                <a:solidFill>
                  <a:schemeClr val="accent4">
                    <a:lumMod val="75000"/>
                  </a:schemeClr>
                </a:solidFill>
                <a:latin typeface="Arial Nova" panose="020B0504020202020204" pitchFamily="34" charset="0"/>
                <a:cs typeface="Segoe UI Light" panose="020B0502040204020203" pitchFamily="34" charset="0"/>
              </a:rPr>
              <a:t>Représentant désigné (rôle conseil)</a:t>
            </a:r>
          </a:p>
        </p:txBody>
      </p:sp>
      <p:sp>
        <p:nvSpPr>
          <p:cNvPr id="51" name="Rectangle : coins arrondis 4">
            <a:extLst>
              <a:ext uri="{FF2B5EF4-FFF2-40B4-BE49-F238E27FC236}">
                <a16:creationId xmlns:a16="http://schemas.microsoft.com/office/drawing/2014/main" id="{37EB207D-8727-4A7B-BFEE-DCE3B7ED5809}"/>
              </a:ext>
            </a:extLst>
          </p:cNvPr>
          <p:cNvSpPr txBox="1"/>
          <p:nvPr/>
        </p:nvSpPr>
        <p:spPr>
          <a:xfrm>
            <a:off x="5388367" y="3779901"/>
            <a:ext cx="1800000" cy="864000"/>
          </a:xfrm>
          <a:prstGeom prst="rect">
            <a:avLst/>
          </a:prstGeom>
          <a:ln w="28575">
            <a:solidFill>
              <a:schemeClr val="tx2">
                <a:lumMod val="50000"/>
                <a:lumOff val="50000"/>
              </a:schemeClr>
            </a:solidFill>
          </a:ln>
        </p:spPr>
        <p:style>
          <a:lnRef idx="2">
            <a:schemeClr val="accent4"/>
          </a:lnRef>
          <a:fillRef idx="1">
            <a:schemeClr val="lt1"/>
          </a:fillRef>
          <a:effectRef idx="0">
            <a:schemeClr val="accent4"/>
          </a:effectRef>
          <a:fontRef idx="minor">
            <a:schemeClr val="dk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fr-CA" sz="1600" b="1" dirty="0">
                <a:solidFill>
                  <a:schemeClr val="accent4">
                    <a:lumMod val="75000"/>
                  </a:schemeClr>
                </a:solidFill>
                <a:latin typeface="Arial Nova" panose="020B0504020202020204" pitchFamily="34" charset="0"/>
              </a:rPr>
              <a:t>Soutien-conseil</a:t>
            </a:r>
          </a:p>
          <a:p>
            <a:pPr lvl="0" algn="ctr" defTabSz="666750">
              <a:lnSpc>
                <a:spcPct val="90000"/>
              </a:lnSpc>
              <a:spcBef>
                <a:spcPct val="0"/>
              </a:spcBef>
              <a:spcAft>
                <a:spcPct val="35000"/>
              </a:spcAft>
            </a:pPr>
            <a:r>
              <a:rPr lang="fr-CA" sz="1600" b="1" dirty="0">
                <a:solidFill>
                  <a:schemeClr val="accent4">
                    <a:lumMod val="75000"/>
                  </a:schemeClr>
                </a:solidFill>
                <a:latin typeface="Arial Nova" panose="020B0504020202020204" pitchFamily="34" charset="0"/>
              </a:rPr>
              <a:t>Intervention</a:t>
            </a:r>
          </a:p>
        </p:txBody>
      </p:sp>
      <p:sp>
        <p:nvSpPr>
          <p:cNvPr id="53" name="Rectangle : coins arrondis 4">
            <a:extLst>
              <a:ext uri="{FF2B5EF4-FFF2-40B4-BE49-F238E27FC236}">
                <a16:creationId xmlns:a16="http://schemas.microsoft.com/office/drawing/2014/main" id="{2C3F6144-00F9-4B56-A475-25EC1AF30DB0}"/>
              </a:ext>
            </a:extLst>
          </p:cNvPr>
          <p:cNvSpPr txBox="1"/>
          <p:nvPr/>
        </p:nvSpPr>
        <p:spPr>
          <a:xfrm>
            <a:off x="10100935" y="3790939"/>
            <a:ext cx="1800000" cy="852090"/>
          </a:xfrm>
          <a:prstGeom prst="rect">
            <a:avLst/>
          </a:prstGeom>
          <a:ln w="28575">
            <a:solidFill>
              <a:schemeClr val="tx2">
                <a:lumMod val="50000"/>
                <a:lumOff val="50000"/>
              </a:schemeClr>
            </a:solidFill>
          </a:ln>
        </p:spPr>
        <p:style>
          <a:lnRef idx="2">
            <a:schemeClr val="accent4"/>
          </a:lnRef>
          <a:fillRef idx="1">
            <a:schemeClr val="lt1"/>
          </a:fillRef>
          <a:effectRef idx="0">
            <a:schemeClr val="accent4"/>
          </a:effectRef>
          <a:fontRef idx="minor">
            <a:schemeClr val="dk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fr-CA" sz="1600" b="1" dirty="0">
                <a:solidFill>
                  <a:schemeClr val="accent4">
                    <a:lumMod val="75000"/>
                  </a:schemeClr>
                </a:solidFill>
                <a:latin typeface="Arial Nova" panose="020B0504020202020204" pitchFamily="34" charset="0"/>
              </a:rPr>
              <a:t>Fermeture du dossier</a:t>
            </a:r>
          </a:p>
        </p:txBody>
      </p:sp>
      <p:sp>
        <p:nvSpPr>
          <p:cNvPr id="55" name="Rectangle : coins arrondis 4">
            <a:extLst>
              <a:ext uri="{FF2B5EF4-FFF2-40B4-BE49-F238E27FC236}">
                <a16:creationId xmlns:a16="http://schemas.microsoft.com/office/drawing/2014/main" id="{0F5BB582-D790-40DE-A29C-A5B933CC4D7A}"/>
              </a:ext>
            </a:extLst>
          </p:cNvPr>
          <p:cNvSpPr txBox="1"/>
          <p:nvPr/>
        </p:nvSpPr>
        <p:spPr>
          <a:xfrm>
            <a:off x="10100935" y="2402820"/>
            <a:ext cx="1800000" cy="864000"/>
          </a:xfrm>
          <a:prstGeom prst="rect">
            <a:avLst/>
          </a:prstGeom>
          <a:ln w="28575">
            <a:solidFill>
              <a:schemeClr val="tx2">
                <a:lumMod val="50000"/>
                <a:lumOff val="50000"/>
              </a:schemeClr>
            </a:solidFill>
          </a:ln>
        </p:spPr>
        <p:style>
          <a:lnRef idx="2">
            <a:schemeClr val="accent4"/>
          </a:lnRef>
          <a:fillRef idx="1">
            <a:schemeClr val="lt1"/>
          </a:fillRef>
          <a:effectRef idx="0">
            <a:schemeClr val="accent4"/>
          </a:effectRef>
          <a:fontRef idx="minor">
            <a:schemeClr val="dk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fr-CA" sz="1600" b="1" dirty="0">
                <a:solidFill>
                  <a:schemeClr val="accent4">
                    <a:lumMod val="75000"/>
                  </a:schemeClr>
                </a:solidFill>
                <a:latin typeface="Arial Nova" panose="020B0504020202020204" pitchFamily="34" charset="0"/>
              </a:rPr>
              <a:t>Judiciarisation du dossier</a:t>
            </a:r>
          </a:p>
        </p:txBody>
      </p:sp>
      <p:sp>
        <p:nvSpPr>
          <p:cNvPr id="56" name="Rectangle 55">
            <a:extLst>
              <a:ext uri="{FF2B5EF4-FFF2-40B4-BE49-F238E27FC236}">
                <a16:creationId xmlns:a16="http://schemas.microsoft.com/office/drawing/2014/main" id="{F479D459-3D53-436A-ACCC-FE0158B61FCC}"/>
              </a:ext>
            </a:extLst>
          </p:cNvPr>
          <p:cNvSpPr/>
          <p:nvPr/>
        </p:nvSpPr>
        <p:spPr>
          <a:xfrm>
            <a:off x="10100936" y="3236273"/>
            <a:ext cx="1799999" cy="326756"/>
          </a:xfrm>
          <a:prstGeom prst="rect">
            <a:avLst/>
          </a:prstGeom>
        </p:spPr>
        <p:txBody>
          <a:bodyPr wrap="square">
            <a:spAutoFit/>
          </a:bodyPr>
          <a:lstStyle/>
          <a:p>
            <a:pPr marL="171450" indent="-171450">
              <a:lnSpc>
                <a:spcPct val="120000"/>
              </a:lnSpc>
              <a:buFont typeface="Arial" panose="020B0604020202020204" pitchFamily="34" charset="0"/>
              <a:buChar char="•"/>
            </a:pPr>
            <a:r>
              <a:rPr lang="fr-CA" sz="1400" dirty="0">
                <a:solidFill>
                  <a:schemeClr val="accent4">
                    <a:lumMod val="75000"/>
                  </a:schemeClr>
                </a:solidFill>
                <a:latin typeface="Arial Nova" panose="020B0504020202020204" pitchFamily="34" charset="0"/>
                <a:cs typeface="Segoe UI Light" panose="020B0502040204020203" pitchFamily="34" charset="0"/>
              </a:rPr>
              <a:t>Partenaires PIC</a:t>
            </a:r>
          </a:p>
        </p:txBody>
      </p:sp>
      <p:sp>
        <p:nvSpPr>
          <p:cNvPr id="58" name="Rectangle : coins arrondis 4">
            <a:extLst>
              <a:ext uri="{FF2B5EF4-FFF2-40B4-BE49-F238E27FC236}">
                <a16:creationId xmlns:a16="http://schemas.microsoft.com/office/drawing/2014/main" id="{EADDF053-2090-4787-9FD1-C95FE8B0F215}"/>
              </a:ext>
            </a:extLst>
          </p:cNvPr>
          <p:cNvSpPr txBox="1"/>
          <p:nvPr/>
        </p:nvSpPr>
        <p:spPr>
          <a:xfrm>
            <a:off x="7726761" y="3780546"/>
            <a:ext cx="1800000" cy="864000"/>
          </a:xfrm>
          <a:prstGeom prst="rect">
            <a:avLst/>
          </a:prstGeom>
          <a:ln w="28575">
            <a:solidFill>
              <a:schemeClr val="tx2">
                <a:lumMod val="50000"/>
                <a:lumOff val="50000"/>
              </a:schemeClr>
            </a:solidFill>
          </a:ln>
        </p:spPr>
        <p:style>
          <a:lnRef idx="2">
            <a:schemeClr val="accent4"/>
          </a:lnRef>
          <a:fillRef idx="1">
            <a:schemeClr val="lt1"/>
          </a:fillRef>
          <a:effectRef idx="0">
            <a:schemeClr val="accent4"/>
          </a:effectRef>
          <a:fontRef idx="minor">
            <a:schemeClr val="dk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fr-CA" sz="1600" b="1" dirty="0">
                <a:solidFill>
                  <a:schemeClr val="accent4">
                    <a:lumMod val="75000"/>
                  </a:schemeClr>
                </a:solidFill>
                <a:latin typeface="Arial Nova" panose="020B0504020202020204" pitchFamily="34" charset="0"/>
              </a:rPr>
              <a:t>Actions</a:t>
            </a:r>
          </a:p>
        </p:txBody>
      </p:sp>
      <p:cxnSp>
        <p:nvCxnSpPr>
          <p:cNvPr id="59" name="Connecteur : en angle 58">
            <a:extLst>
              <a:ext uri="{FF2B5EF4-FFF2-40B4-BE49-F238E27FC236}">
                <a16:creationId xmlns:a16="http://schemas.microsoft.com/office/drawing/2014/main" id="{B3C97330-9076-4232-9F6F-74D34EE15595}"/>
              </a:ext>
            </a:extLst>
          </p:cNvPr>
          <p:cNvCxnSpPr>
            <a:cxnSpLocks/>
            <a:stCxn id="51" idx="3"/>
            <a:endCxn id="58" idx="1"/>
          </p:cNvCxnSpPr>
          <p:nvPr/>
        </p:nvCxnSpPr>
        <p:spPr>
          <a:xfrm>
            <a:off x="7188367" y="4211901"/>
            <a:ext cx="538394" cy="645"/>
          </a:xfrm>
          <a:prstGeom prst="bentConnector3">
            <a:avLst>
              <a:gd name="adj1" fmla="val 50000"/>
            </a:avLst>
          </a:prstGeom>
          <a:ln w="57150">
            <a:solidFill>
              <a:schemeClr val="accent4">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61" name="Connecteur : en angle 60">
            <a:extLst>
              <a:ext uri="{FF2B5EF4-FFF2-40B4-BE49-F238E27FC236}">
                <a16:creationId xmlns:a16="http://schemas.microsoft.com/office/drawing/2014/main" id="{803AB5FA-DBD8-4CF5-86F4-BC7383DF47E4}"/>
              </a:ext>
            </a:extLst>
          </p:cNvPr>
          <p:cNvCxnSpPr>
            <a:cxnSpLocks/>
            <a:stCxn id="58" idx="3"/>
            <a:endCxn id="53" idx="1"/>
          </p:cNvCxnSpPr>
          <p:nvPr/>
        </p:nvCxnSpPr>
        <p:spPr>
          <a:xfrm>
            <a:off x="9526761" y="4212546"/>
            <a:ext cx="574174" cy="4438"/>
          </a:xfrm>
          <a:prstGeom prst="bentConnector3">
            <a:avLst>
              <a:gd name="adj1" fmla="val 50000"/>
            </a:avLst>
          </a:prstGeom>
          <a:ln w="57150">
            <a:solidFill>
              <a:schemeClr val="accent4">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62" name="Connecteur : en angle 61">
            <a:extLst>
              <a:ext uri="{FF2B5EF4-FFF2-40B4-BE49-F238E27FC236}">
                <a16:creationId xmlns:a16="http://schemas.microsoft.com/office/drawing/2014/main" id="{10F4A013-EF84-4B8B-9C13-662C1487E6A4}"/>
              </a:ext>
            </a:extLst>
          </p:cNvPr>
          <p:cNvCxnSpPr>
            <a:cxnSpLocks/>
            <a:stCxn id="58" idx="0"/>
            <a:endCxn id="55" idx="1"/>
          </p:cNvCxnSpPr>
          <p:nvPr/>
        </p:nvCxnSpPr>
        <p:spPr>
          <a:xfrm rot="5400000" flipH="1" flipV="1">
            <a:off x="8890985" y="2570596"/>
            <a:ext cx="945726" cy="1474174"/>
          </a:xfrm>
          <a:prstGeom prst="bentConnector2">
            <a:avLst/>
          </a:prstGeom>
          <a:ln w="57150">
            <a:solidFill>
              <a:schemeClr val="accent4">
                <a:lumMod val="75000"/>
              </a:schemeClr>
            </a:solidFill>
            <a:prstDash val="sysDot"/>
            <a:tailEnd type="triangle"/>
          </a:ln>
        </p:spPr>
        <p:style>
          <a:lnRef idx="1">
            <a:schemeClr val="dk1"/>
          </a:lnRef>
          <a:fillRef idx="0">
            <a:schemeClr val="dk1"/>
          </a:fillRef>
          <a:effectRef idx="0">
            <a:schemeClr val="dk1"/>
          </a:effectRef>
          <a:fontRef idx="minor">
            <a:schemeClr val="tx1"/>
          </a:fontRef>
        </p:style>
      </p:cxnSp>
      <p:sp>
        <p:nvSpPr>
          <p:cNvPr id="63" name="Rectangle 62">
            <a:extLst>
              <a:ext uri="{FF2B5EF4-FFF2-40B4-BE49-F238E27FC236}">
                <a16:creationId xmlns:a16="http://schemas.microsoft.com/office/drawing/2014/main" id="{163E41E8-13E1-4247-986B-3B9CCBF3DC81}"/>
              </a:ext>
            </a:extLst>
          </p:cNvPr>
          <p:cNvSpPr/>
          <p:nvPr/>
        </p:nvSpPr>
        <p:spPr>
          <a:xfrm>
            <a:off x="10100936" y="4643029"/>
            <a:ext cx="1799999" cy="326756"/>
          </a:xfrm>
          <a:prstGeom prst="rect">
            <a:avLst/>
          </a:prstGeom>
        </p:spPr>
        <p:txBody>
          <a:bodyPr wrap="square">
            <a:spAutoFit/>
          </a:bodyPr>
          <a:lstStyle/>
          <a:p>
            <a:pPr marL="171450" indent="-171450">
              <a:lnSpc>
                <a:spcPct val="120000"/>
              </a:lnSpc>
              <a:buFont typeface="Arial" panose="020B0604020202020204" pitchFamily="34" charset="0"/>
              <a:buChar char="•"/>
            </a:pPr>
            <a:r>
              <a:rPr lang="fr-CA" sz="1400" dirty="0">
                <a:solidFill>
                  <a:schemeClr val="accent4">
                    <a:lumMod val="75000"/>
                  </a:schemeClr>
                </a:solidFill>
                <a:latin typeface="Arial Nova" panose="020B0504020202020204" pitchFamily="34" charset="0"/>
                <a:cs typeface="Segoe UI Light" panose="020B0502040204020203" pitchFamily="34" charset="0"/>
              </a:rPr>
              <a:t>Intervenant / SAC</a:t>
            </a:r>
          </a:p>
        </p:txBody>
      </p:sp>
      <p:cxnSp>
        <p:nvCxnSpPr>
          <p:cNvPr id="71" name="Connecteur : en angle 70">
            <a:extLst>
              <a:ext uri="{FF2B5EF4-FFF2-40B4-BE49-F238E27FC236}">
                <a16:creationId xmlns:a16="http://schemas.microsoft.com/office/drawing/2014/main" id="{073E7C0C-AC9B-4897-9AC3-EE74CA74CA05}"/>
              </a:ext>
            </a:extLst>
          </p:cNvPr>
          <p:cNvCxnSpPr>
            <a:cxnSpLocks/>
            <a:stCxn id="49" idx="3"/>
            <a:endCxn id="51" idx="1"/>
          </p:cNvCxnSpPr>
          <p:nvPr/>
        </p:nvCxnSpPr>
        <p:spPr>
          <a:xfrm flipV="1">
            <a:off x="4816234" y="4211901"/>
            <a:ext cx="572133" cy="646"/>
          </a:xfrm>
          <a:prstGeom prst="bentConnector3">
            <a:avLst>
              <a:gd name="adj1" fmla="val 50000"/>
            </a:avLst>
          </a:prstGeom>
          <a:ln w="57150">
            <a:solidFill>
              <a:schemeClr val="accent4">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2" name="Rectangle 1">
            <a:extLst>
              <a:ext uri="{FF2B5EF4-FFF2-40B4-BE49-F238E27FC236}">
                <a16:creationId xmlns:a16="http://schemas.microsoft.com/office/drawing/2014/main" id="{61E03293-D647-4AAC-9338-5A98ECEE31D6}"/>
              </a:ext>
            </a:extLst>
          </p:cNvPr>
          <p:cNvSpPr/>
          <p:nvPr/>
        </p:nvSpPr>
        <p:spPr>
          <a:xfrm>
            <a:off x="5366065" y="4643029"/>
            <a:ext cx="5149527" cy="2136482"/>
          </a:xfrm>
          <a:prstGeom prst="rect">
            <a:avLst/>
          </a:prstGeom>
        </p:spPr>
        <p:txBody>
          <a:bodyPr wrap="square">
            <a:spAutoFit/>
          </a:bodyPr>
          <a:lstStyle/>
          <a:p>
            <a:pPr marL="171450" indent="-171450">
              <a:lnSpc>
                <a:spcPct val="120000"/>
              </a:lnSpc>
              <a:buFont typeface="Arial" panose="020B0604020202020204" pitchFamily="34" charset="0"/>
              <a:buChar char="•"/>
            </a:pPr>
            <a:r>
              <a:rPr lang="fr-CA" sz="1400" dirty="0">
                <a:solidFill>
                  <a:schemeClr val="accent4">
                    <a:lumMod val="75000"/>
                  </a:schemeClr>
                </a:solidFill>
                <a:latin typeface="Arial Nova" panose="020B0504020202020204" pitchFamily="34" charset="0"/>
                <a:cs typeface="Segoe UI Light" panose="020B0502040204020203" pitchFamily="34" charset="0"/>
              </a:rPr>
              <a:t>Intervenant / SAC</a:t>
            </a:r>
          </a:p>
          <a:p>
            <a:pPr marL="171450" indent="-171450">
              <a:lnSpc>
                <a:spcPct val="120000"/>
              </a:lnSpc>
              <a:buFont typeface="Arial" panose="020B0604020202020204" pitchFamily="34" charset="0"/>
              <a:buChar char="•"/>
            </a:pPr>
            <a:r>
              <a:rPr lang="fr-CA" sz="1400" dirty="0">
                <a:solidFill>
                  <a:schemeClr val="accent4">
                    <a:lumMod val="75000"/>
                  </a:schemeClr>
                </a:solidFill>
                <a:latin typeface="Arial Nova" panose="020B0504020202020204" pitchFamily="34" charset="0"/>
                <a:cs typeface="Segoe UI Light" panose="020B0502040204020203" pitchFamily="34" charset="0"/>
              </a:rPr>
              <a:t>Partenaires PIC </a:t>
            </a:r>
          </a:p>
          <a:p>
            <a:pPr marL="357188" indent="-179388">
              <a:lnSpc>
                <a:spcPct val="120000"/>
              </a:lnSpc>
              <a:buFont typeface="Wingdings" panose="05000000000000000000" pitchFamily="2" charset="2"/>
              <a:buChar char="q"/>
            </a:pPr>
            <a:r>
              <a:rPr lang="fr-CA" sz="1400" dirty="0">
                <a:solidFill>
                  <a:schemeClr val="accent4">
                    <a:lumMod val="75000"/>
                  </a:schemeClr>
                </a:solidFill>
                <a:latin typeface="Arial Nova" panose="020B0504020202020204" pitchFamily="34" charset="0"/>
                <a:cs typeface="Segoe UI Light" panose="020B0502040204020203" pitchFamily="34" charset="0"/>
              </a:rPr>
              <a:t>Service de police de la Ville de Montréal (SPVM)</a:t>
            </a:r>
          </a:p>
          <a:p>
            <a:pPr marL="357188" indent="-179388">
              <a:lnSpc>
                <a:spcPct val="120000"/>
              </a:lnSpc>
              <a:buFont typeface="Wingdings" panose="05000000000000000000" pitchFamily="2" charset="2"/>
              <a:buChar char="q"/>
            </a:pPr>
            <a:r>
              <a:rPr lang="fr-CA" sz="1400" dirty="0">
                <a:solidFill>
                  <a:schemeClr val="accent4">
                    <a:lumMod val="75000"/>
                  </a:schemeClr>
                </a:solidFill>
                <a:latin typeface="Arial Nova" panose="020B0504020202020204" pitchFamily="34" charset="0"/>
                <a:cs typeface="Segoe UI Light" panose="020B0502040204020203" pitchFamily="34" charset="0"/>
              </a:rPr>
              <a:t>Autorité des marchés financiers (AMF)</a:t>
            </a:r>
          </a:p>
          <a:p>
            <a:pPr marL="357188" indent="-179388">
              <a:lnSpc>
                <a:spcPct val="120000"/>
              </a:lnSpc>
              <a:buFont typeface="Wingdings" panose="05000000000000000000" pitchFamily="2" charset="2"/>
              <a:buChar char="q"/>
            </a:pPr>
            <a:r>
              <a:rPr lang="fr-CA" sz="1400" dirty="0">
                <a:solidFill>
                  <a:schemeClr val="accent4">
                    <a:lumMod val="75000"/>
                  </a:schemeClr>
                </a:solidFill>
                <a:latin typeface="Arial Nova" panose="020B0504020202020204" pitchFamily="34" charset="0"/>
                <a:cs typeface="Segoe UI Light" panose="020B0502040204020203" pitchFamily="34" charset="0"/>
              </a:rPr>
              <a:t>Commission des droits de la personne et des droits de la jeunesse (CDPDJ)</a:t>
            </a:r>
          </a:p>
          <a:p>
            <a:pPr marL="357188" indent="-179388">
              <a:lnSpc>
                <a:spcPct val="120000"/>
              </a:lnSpc>
              <a:buFont typeface="Wingdings" panose="05000000000000000000" pitchFamily="2" charset="2"/>
              <a:buChar char="q"/>
            </a:pPr>
            <a:r>
              <a:rPr lang="fr-CA" sz="1400" dirty="0">
                <a:solidFill>
                  <a:schemeClr val="accent4">
                    <a:lumMod val="75000"/>
                  </a:schemeClr>
                </a:solidFill>
                <a:latin typeface="Arial Nova" panose="020B0504020202020204" pitchFamily="34" charset="0"/>
                <a:cs typeface="Segoe UI Light" panose="020B0502040204020203" pitchFamily="34" charset="0"/>
              </a:rPr>
              <a:t>Directeur des poursuites criminelles et pénales (DPCP)</a:t>
            </a:r>
          </a:p>
          <a:p>
            <a:pPr marL="357188" indent="-179388">
              <a:lnSpc>
                <a:spcPct val="120000"/>
              </a:lnSpc>
              <a:buFont typeface="Wingdings" panose="05000000000000000000" pitchFamily="2" charset="2"/>
              <a:buChar char="q"/>
            </a:pPr>
            <a:r>
              <a:rPr lang="fr-CA" sz="1400" dirty="0">
                <a:solidFill>
                  <a:schemeClr val="accent4">
                    <a:lumMod val="75000"/>
                  </a:schemeClr>
                </a:solidFill>
                <a:latin typeface="Arial Nova" panose="020B0504020202020204" pitchFamily="34" charset="0"/>
                <a:cs typeface="Segoe UI Light" panose="020B0502040204020203" pitchFamily="34" charset="0"/>
              </a:rPr>
              <a:t>Curateur public du Québec (CPQ)</a:t>
            </a:r>
          </a:p>
        </p:txBody>
      </p:sp>
      <p:sp>
        <p:nvSpPr>
          <p:cNvPr id="27" name="Rectangle 26">
            <a:extLst>
              <a:ext uri="{FF2B5EF4-FFF2-40B4-BE49-F238E27FC236}">
                <a16:creationId xmlns:a16="http://schemas.microsoft.com/office/drawing/2014/main" id="{1DBA93B3-B492-4F0E-91F6-FD4C785C1780}"/>
              </a:ext>
            </a:extLst>
          </p:cNvPr>
          <p:cNvSpPr/>
          <p:nvPr/>
        </p:nvSpPr>
        <p:spPr>
          <a:xfrm>
            <a:off x="656137" y="1910455"/>
            <a:ext cx="1837469" cy="326756"/>
          </a:xfrm>
          <a:prstGeom prst="rect">
            <a:avLst/>
          </a:prstGeom>
          <a:solidFill>
            <a:schemeClr val="bg1"/>
          </a:solidFill>
        </p:spPr>
        <p:txBody>
          <a:bodyPr wrap="square">
            <a:spAutoFit/>
          </a:bodyPr>
          <a:lstStyle/>
          <a:p>
            <a:pPr marL="171450" indent="-171450">
              <a:lnSpc>
                <a:spcPct val="120000"/>
              </a:lnSpc>
              <a:buFont typeface="Arial" panose="020B0604020202020204" pitchFamily="34" charset="0"/>
              <a:buChar char="•"/>
            </a:pPr>
            <a:r>
              <a:rPr lang="fr-CA" sz="1400" dirty="0">
                <a:solidFill>
                  <a:schemeClr val="accent4">
                    <a:lumMod val="75000"/>
                  </a:schemeClr>
                </a:solidFill>
                <a:latin typeface="Arial Nova" panose="020B0504020202020204" pitchFamily="34" charset="0"/>
                <a:cs typeface="Segoe UI Light" panose="020B0502040204020203" pitchFamily="34" charset="0"/>
              </a:rPr>
              <a:t>Intervenant</a:t>
            </a:r>
          </a:p>
        </p:txBody>
      </p:sp>
    </p:spTree>
    <p:extLst>
      <p:ext uri="{BB962C8B-B14F-4D97-AF65-F5344CB8AC3E}">
        <p14:creationId xmlns:p14="http://schemas.microsoft.com/office/powerpoint/2010/main" val="34275998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EC3C78A-3B9B-4D5F-B75A-37B7B5674E54}"/>
              </a:ext>
            </a:extLst>
          </p:cNvPr>
          <p:cNvSpPr>
            <a:spLocks noGrp="1"/>
          </p:cNvSpPr>
          <p:nvPr>
            <p:ph type="title"/>
          </p:nvPr>
        </p:nvSpPr>
        <p:spPr/>
        <p:txBody>
          <a:bodyPr/>
          <a:lstStyle/>
          <a:p>
            <a:r>
              <a:rPr lang="fr-CA" dirty="0"/>
              <a:t>Suivi – signalement</a:t>
            </a:r>
          </a:p>
        </p:txBody>
      </p:sp>
      <p:sp>
        <p:nvSpPr>
          <p:cNvPr id="3" name="Espace réservé du contenu 2">
            <a:extLst>
              <a:ext uri="{FF2B5EF4-FFF2-40B4-BE49-F238E27FC236}">
                <a16:creationId xmlns:a16="http://schemas.microsoft.com/office/drawing/2014/main" id="{E3FFB448-A2A1-4A32-8274-88997D82B945}"/>
              </a:ext>
            </a:extLst>
          </p:cNvPr>
          <p:cNvSpPr>
            <a:spLocks noGrp="1"/>
          </p:cNvSpPr>
          <p:nvPr>
            <p:ph idx="1"/>
          </p:nvPr>
        </p:nvSpPr>
        <p:spPr>
          <a:xfrm>
            <a:off x="1025912" y="2289465"/>
            <a:ext cx="8196147" cy="1936848"/>
          </a:xfrm>
        </p:spPr>
        <p:txBody>
          <a:bodyPr/>
          <a:lstStyle/>
          <a:p>
            <a:pPr marL="0" indent="0">
              <a:buNone/>
            </a:pPr>
            <a:r>
              <a:rPr lang="fr-CA" b="1" dirty="0">
                <a:solidFill>
                  <a:schemeClr val="tx1">
                    <a:lumMod val="75000"/>
                    <a:lumOff val="25000"/>
                  </a:schemeClr>
                </a:solidFill>
                <a:latin typeface="Arial Nova" panose="020B0504020202020204" pitchFamily="34" charset="0"/>
              </a:rPr>
              <a:t>Pour joindre le bureau de la commissaire aux plaintes et à la qualité des services (CLPQS):</a:t>
            </a:r>
          </a:p>
          <a:p>
            <a:pPr marL="0" indent="0">
              <a:buNone/>
            </a:pPr>
            <a:r>
              <a:rPr lang="fr-CA" i="1" dirty="0">
                <a:solidFill>
                  <a:schemeClr val="tx1">
                    <a:lumMod val="75000"/>
                    <a:lumOff val="25000"/>
                  </a:schemeClr>
                </a:solidFill>
                <a:latin typeface="Arial Nova" panose="020B0504020202020204" pitchFamily="34" charset="0"/>
              </a:rPr>
              <a:t>commissaireauxplaintes.cemtl@ssss.gouv.qc.ca</a:t>
            </a:r>
          </a:p>
          <a:p>
            <a:endParaRPr lang="fr-CA" dirty="0"/>
          </a:p>
        </p:txBody>
      </p:sp>
      <p:pic>
        <p:nvPicPr>
          <p:cNvPr id="6" name="Image 5">
            <a:extLst>
              <a:ext uri="{FF2B5EF4-FFF2-40B4-BE49-F238E27FC236}">
                <a16:creationId xmlns:a16="http://schemas.microsoft.com/office/drawing/2014/main" id="{3F5FB220-F25C-4C38-8DFF-3A8B6DA086DA}"/>
              </a:ext>
            </a:extLst>
          </p:cNvPr>
          <p:cNvPicPr>
            <a:picLocks noChangeAspect="1"/>
          </p:cNvPicPr>
          <p:nvPr/>
        </p:nvPicPr>
        <p:blipFill>
          <a:blip r:embed="rId2"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9416952" y="2289465"/>
            <a:ext cx="1936848" cy="1936848"/>
          </a:xfrm>
          <a:prstGeom prst="rect">
            <a:avLst/>
          </a:prstGeom>
        </p:spPr>
      </p:pic>
    </p:spTree>
    <p:extLst>
      <p:ext uri="{BB962C8B-B14F-4D97-AF65-F5344CB8AC3E}">
        <p14:creationId xmlns:p14="http://schemas.microsoft.com/office/powerpoint/2010/main" val="40135355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a:extLst>
              <a:ext uri="{FF2B5EF4-FFF2-40B4-BE49-F238E27FC236}">
                <a16:creationId xmlns:a16="http://schemas.microsoft.com/office/drawing/2014/main" id="{EB035F94-46B7-4044-87E9-50038FB3A4BB}"/>
              </a:ext>
            </a:extLst>
          </p:cNvPr>
          <p:cNvGrpSpPr/>
          <p:nvPr/>
        </p:nvGrpSpPr>
        <p:grpSpPr>
          <a:xfrm>
            <a:off x="1400400" y="2102441"/>
            <a:ext cx="9760862" cy="3639396"/>
            <a:chOff x="1400400" y="2102441"/>
            <a:chExt cx="9760862" cy="3639396"/>
          </a:xfrm>
        </p:grpSpPr>
        <p:grpSp>
          <p:nvGrpSpPr>
            <p:cNvPr id="32" name="Groupe 31">
              <a:extLst>
                <a:ext uri="{FF2B5EF4-FFF2-40B4-BE49-F238E27FC236}">
                  <a16:creationId xmlns:a16="http://schemas.microsoft.com/office/drawing/2014/main" id="{6788EF2C-4C79-43BF-8D2D-C048CC1B962A}"/>
                </a:ext>
              </a:extLst>
            </p:cNvPr>
            <p:cNvGrpSpPr/>
            <p:nvPr/>
          </p:nvGrpSpPr>
          <p:grpSpPr>
            <a:xfrm>
              <a:off x="1400400" y="2102441"/>
              <a:ext cx="9760862" cy="2454285"/>
              <a:chOff x="1400400" y="2102441"/>
              <a:chExt cx="9760862" cy="2454285"/>
            </a:xfrm>
          </p:grpSpPr>
          <p:grpSp>
            <p:nvGrpSpPr>
              <p:cNvPr id="2" name="Groupe 1">
                <a:extLst>
                  <a:ext uri="{FF2B5EF4-FFF2-40B4-BE49-F238E27FC236}">
                    <a16:creationId xmlns:a16="http://schemas.microsoft.com/office/drawing/2014/main" id="{CA59F661-77C4-435C-AC29-2CA5784A7D35}"/>
                  </a:ext>
                </a:extLst>
              </p:cNvPr>
              <p:cNvGrpSpPr/>
              <p:nvPr/>
            </p:nvGrpSpPr>
            <p:grpSpPr>
              <a:xfrm>
                <a:off x="1854816" y="2161869"/>
                <a:ext cx="1349299" cy="1325563"/>
                <a:chOff x="1854816" y="2161869"/>
                <a:chExt cx="1349299" cy="1325563"/>
              </a:xfrm>
            </p:grpSpPr>
            <p:sp>
              <p:nvSpPr>
                <p:cNvPr id="6" name="Ellipse 5">
                  <a:extLst>
                    <a:ext uri="{FF2B5EF4-FFF2-40B4-BE49-F238E27FC236}">
                      <a16:creationId xmlns:a16="http://schemas.microsoft.com/office/drawing/2014/main" id="{F00FEDDC-B8EF-46A7-9377-30FE243B96D0}"/>
                    </a:ext>
                  </a:extLst>
                </p:cNvPr>
                <p:cNvSpPr/>
                <p:nvPr/>
              </p:nvSpPr>
              <p:spPr>
                <a:xfrm>
                  <a:off x="1854816" y="2161869"/>
                  <a:ext cx="1349299" cy="1325563"/>
                </a:xfrm>
                <a:prstGeom prst="ellipse">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4" name="Freeform 57">
                  <a:extLst>
                    <a:ext uri="{FF2B5EF4-FFF2-40B4-BE49-F238E27FC236}">
                      <a16:creationId xmlns:a16="http://schemas.microsoft.com/office/drawing/2014/main" id="{77C54B76-7DDC-4870-A932-19DCD4F415AB}"/>
                    </a:ext>
                  </a:extLst>
                </p:cNvPr>
                <p:cNvSpPr>
                  <a:spLocks noEditPoints="1"/>
                </p:cNvSpPr>
                <p:nvPr/>
              </p:nvSpPr>
              <p:spPr bwMode="auto">
                <a:xfrm>
                  <a:off x="2058285" y="2426375"/>
                  <a:ext cx="864300" cy="796550"/>
                </a:xfrm>
                <a:custGeom>
                  <a:avLst/>
                  <a:gdLst>
                    <a:gd name="T0" fmla="*/ 397341 w 198"/>
                    <a:gd name="T1" fmla="*/ 39404 h 198"/>
                    <a:gd name="T2" fmla="*/ 380785 w 198"/>
                    <a:gd name="T3" fmla="*/ 35256 h 198"/>
                    <a:gd name="T4" fmla="*/ 393202 w 198"/>
                    <a:gd name="T5" fmla="*/ 45626 h 198"/>
                    <a:gd name="T6" fmla="*/ 366299 w 198"/>
                    <a:gd name="T7" fmla="*/ 51848 h 198"/>
                    <a:gd name="T8" fmla="*/ 376646 w 198"/>
                    <a:gd name="T9" fmla="*/ 60143 h 198"/>
                    <a:gd name="T10" fmla="*/ 349743 w 198"/>
                    <a:gd name="T11" fmla="*/ 68439 h 198"/>
                    <a:gd name="T12" fmla="*/ 202810 w 198"/>
                    <a:gd name="T13" fmla="*/ 215687 h 198"/>
                    <a:gd name="T14" fmla="*/ 194532 w 198"/>
                    <a:gd name="T15" fmla="*/ 207391 h 198"/>
                    <a:gd name="T16" fmla="*/ 341465 w 198"/>
                    <a:gd name="T17" fmla="*/ 60143 h 198"/>
                    <a:gd name="T18" fmla="*/ 347673 w 198"/>
                    <a:gd name="T19" fmla="*/ 33183 h 198"/>
                    <a:gd name="T20" fmla="*/ 358021 w 198"/>
                    <a:gd name="T21" fmla="*/ 43552 h 198"/>
                    <a:gd name="T22" fmla="*/ 364229 w 198"/>
                    <a:gd name="T23" fmla="*/ 16591 h 198"/>
                    <a:gd name="T24" fmla="*/ 374577 w 198"/>
                    <a:gd name="T25" fmla="*/ 29035 h 198"/>
                    <a:gd name="T26" fmla="*/ 368368 w 198"/>
                    <a:gd name="T27" fmla="*/ 10370 h 198"/>
                    <a:gd name="T28" fmla="*/ 384924 w 198"/>
                    <a:gd name="T29" fmla="*/ 16591 h 198"/>
                    <a:gd name="T30" fmla="*/ 399411 w 198"/>
                    <a:gd name="T31" fmla="*/ 18665 h 198"/>
                    <a:gd name="T32" fmla="*/ 409758 w 198"/>
                    <a:gd name="T33" fmla="*/ 29035 h 198"/>
                    <a:gd name="T34" fmla="*/ 215226 w 198"/>
                    <a:gd name="T35" fmla="*/ 167987 h 198"/>
                    <a:gd name="T36" fmla="*/ 146933 w 198"/>
                    <a:gd name="T37" fmla="*/ 213613 h 198"/>
                    <a:gd name="T38" fmla="*/ 246269 w 198"/>
                    <a:gd name="T39" fmla="*/ 213613 h 198"/>
                    <a:gd name="T40" fmla="*/ 211087 w 198"/>
                    <a:gd name="T41" fmla="*/ 223982 h 198"/>
                    <a:gd name="T42" fmla="*/ 198671 w 198"/>
                    <a:gd name="T43" fmla="*/ 230204 h 198"/>
                    <a:gd name="T44" fmla="*/ 180045 w 198"/>
                    <a:gd name="T45" fmla="*/ 213613 h 198"/>
                    <a:gd name="T46" fmla="*/ 186254 w 198"/>
                    <a:gd name="T47" fmla="*/ 199095 h 198"/>
                    <a:gd name="T48" fmla="*/ 196601 w 198"/>
                    <a:gd name="T49" fmla="*/ 91252 h 198"/>
                    <a:gd name="T50" fmla="*/ 196601 w 198"/>
                    <a:gd name="T51" fmla="*/ 335973 h 198"/>
                    <a:gd name="T52" fmla="*/ 295936 w 198"/>
                    <a:gd name="T53" fmla="*/ 141026 h 198"/>
                    <a:gd name="T54" fmla="*/ 285589 w 198"/>
                    <a:gd name="T55" fmla="*/ 213613 h 198"/>
                    <a:gd name="T56" fmla="*/ 107613 w 198"/>
                    <a:gd name="T57" fmla="*/ 213613 h 198"/>
                    <a:gd name="T58" fmla="*/ 246269 w 198"/>
                    <a:gd name="T59" fmla="*/ 138952 h 198"/>
                    <a:gd name="T60" fmla="*/ 324909 w 198"/>
                    <a:gd name="T61" fmla="*/ 111991 h 198"/>
                    <a:gd name="T62" fmla="*/ 196601 w 198"/>
                    <a:gd name="T63" fmla="*/ 377451 h 198"/>
                    <a:gd name="T64" fmla="*/ 196601 w 198"/>
                    <a:gd name="T65" fmla="*/ 49774 h 198"/>
                    <a:gd name="T66" fmla="*/ 322840 w 198"/>
                    <a:gd name="T67" fmla="*/ 62217 h 198"/>
                    <a:gd name="T68" fmla="*/ 0 w 198"/>
                    <a:gd name="T69" fmla="*/ 213613 h 198"/>
                    <a:gd name="T70" fmla="*/ 393202 w 198"/>
                    <a:gd name="T71" fmla="*/ 213613 h 198"/>
                    <a:gd name="T72" fmla="*/ 324909 w 198"/>
                    <a:gd name="T73" fmla="*/ 111991 h 19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98" h="198">
                      <a:moveTo>
                        <a:pt x="198" y="14"/>
                      </a:moveTo>
                      <a:cubicBezTo>
                        <a:pt x="192" y="19"/>
                        <a:pt x="192" y="19"/>
                        <a:pt x="192" y="19"/>
                      </a:cubicBezTo>
                      <a:cubicBezTo>
                        <a:pt x="185" y="17"/>
                        <a:pt x="185" y="17"/>
                        <a:pt x="185" y="17"/>
                      </a:cubicBezTo>
                      <a:cubicBezTo>
                        <a:pt x="184" y="17"/>
                        <a:pt x="184" y="17"/>
                        <a:pt x="184" y="17"/>
                      </a:cubicBezTo>
                      <a:cubicBezTo>
                        <a:pt x="183" y="19"/>
                        <a:pt x="183" y="19"/>
                        <a:pt x="183" y="19"/>
                      </a:cubicBezTo>
                      <a:cubicBezTo>
                        <a:pt x="190" y="22"/>
                        <a:pt x="190" y="22"/>
                        <a:pt x="190" y="22"/>
                      </a:cubicBezTo>
                      <a:cubicBezTo>
                        <a:pt x="184" y="27"/>
                        <a:pt x="184" y="27"/>
                        <a:pt x="184" y="27"/>
                      </a:cubicBezTo>
                      <a:cubicBezTo>
                        <a:pt x="177" y="25"/>
                        <a:pt x="177" y="25"/>
                        <a:pt x="177" y="25"/>
                      </a:cubicBezTo>
                      <a:cubicBezTo>
                        <a:pt x="175" y="27"/>
                        <a:pt x="175" y="27"/>
                        <a:pt x="175" y="27"/>
                      </a:cubicBezTo>
                      <a:cubicBezTo>
                        <a:pt x="182" y="29"/>
                        <a:pt x="182" y="29"/>
                        <a:pt x="182" y="29"/>
                      </a:cubicBezTo>
                      <a:cubicBezTo>
                        <a:pt x="176" y="35"/>
                        <a:pt x="176" y="35"/>
                        <a:pt x="176" y="35"/>
                      </a:cubicBezTo>
                      <a:cubicBezTo>
                        <a:pt x="169" y="33"/>
                        <a:pt x="169" y="33"/>
                        <a:pt x="169" y="33"/>
                      </a:cubicBezTo>
                      <a:cubicBezTo>
                        <a:pt x="106" y="95"/>
                        <a:pt x="106" y="95"/>
                        <a:pt x="106" y="95"/>
                      </a:cubicBezTo>
                      <a:cubicBezTo>
                        <a:pt x="98" y="104"/>
                        <a:pt x="98" y="104"/>
                        <a:pt x="98" y="104"/>
                      </a:cubicBezTo>
                      <a:cubicBezTo>
                        <a:pt x="97" y="105"/>
                        <a:pt x="95" y="105"/>
                        <a:pt x="94" y="104"/>
                      </a:cubicBezTo>
                      <a:cubicBezTo>
                        <a:pt x="93" y="103"/>
                        <a:pt x="93" y="101"/>
                        <a:pt x="94" y="100"/>
                      </a:cubicBezTo>
                      <a:cubicBezTo>
                        <a:pt x="103" y="92"/>
                        <a:pt x="103" y="92"/>
                        <a:pt x="103" y="92"/>
                      </a:cubicBezTo>
                      <a:cubicBezTo>
                        <a:pt x="165" y="29"/>
                        <a:pt x="165" y="29"/>
                        <a:pt x="165" y="29"/>
                      </a:cubicBezTo>
                      <a:cubicBezTo>
                        <a:pt x="163" y="21"/>
                        <a:pt x="163" y="21"/>
                        <a:pt x="163" y="21"/>
                      </a:cubicBezTo>
                      <a:cubicBezTo>
                        <a:pt x="168" y="16"/>
                        <a:pt x="168" y="16"/>
                        <a:pt x="168" y="16"/>
                      </a:cubicBezTo>
                      <a:cubicBezTo>
                        <a:pt x="171" y="24"/>
                        <a:pt x="171" y="24"/>
                        <a:pt x="171" y="24"/>
                      </a:cubicBezTo>
                      <a:cubicBezTo>
                        <a:pt x="173" y="21"/>
                        <a:pt x="173" y="21"/>
                        <a:pt x="173" y="21"/>
                      </a:cubicBezTo>
                      <a:cubicBezTo>
                        <a:pt x="170" y="13"/>
                        <a:pt x="170" y="13"/>
                        <a:pt x="170" y="13"/>
                      </a:cubicBezTo>
                      <a:cubicBezTo>
                        <a:pt x="176" y="8"/>
                        <a:pt x="176" y="8"/>
                        <a:pt x="176" y="8"/>
                      </a:cubicBezTo>
                      <a:cubicBezTo>
                        <a:pt x="178" y="16"/>
                        <a:pt x="178" y="16"/>
                        <a:pt x="178" y="16"/>
                      </a:cubicBezTo>
                      <a:cubicBezTo>
                        <a:pt x="181" y="14"/>
                        <a:pt x="181" y="14"/>
                        <a:pt x="181" y="14"/>
                      </a:cubicBezTo>
                      <a:cubicBezTo>
                        <a:pt x="181" y="13"/>
                        <a:pt x="181" y="13"/>
                        <a:pt x="181" y="13"/>
                      </a:cubicBezTo>
                      <a:cubicBezTo>
                        <a:pt x="178" y="5"/>
                        <a:pt x="178" y="5"/>
                        <a:pt x="178" y="5"/>
                      </a:cubicBezTo>
                      <a:cubicBezTo>
                        <a:pt x="184" y="0"/>
                        <a:pt x="184" y="0"/>
                        <a:pt x="184" y="0"/>
                      </a:cubicBezTo>
                      <a:cubicBezTo>
                        <a:pt x="186" y="8"/>
                        <a:pt x="186" y="8"/>
                        <a:pt x="186" y="8"/>
                      </a:cubicBezTo>
                      <a:cubicBezTo>
                        <a:pt x="189" y="5"/>
                        <a:pt x="189" y="5"/>
                        <a:pt x="189" y="5"/>
                      </a:cubicBezTo>
                      <a:cubicBezTo>
                        <a:pt x="193" y="9"/>
                        <a:pt x="193" y="9"/>
                        <a:pt x="193" y="9"/>
                      </a:cubicBezTo>
                      <a:cubicBezTo>
                        <a:pt x="190" y="11"/>
                        <a:pt x="190" y="11"/>
                        <a:pt x="190" y="11"/>
                      </a:cubicBezTo>
                      <a:lnTo>
                        <a:pt x="198" y="14"/>
                      </a:lnTo>
                      <a:close/>
                      <a:moveTo>
                        <a:pt x="90" y="96"/>
                      </a:moveTo>
                      <a:cubicBezTo>
                        <a:pt x="104" y="81"/>
                        <a:pt x="104" y="81"/>
                        <a:pt x="104" y="81"/>
                      </a:cubicBezTo>
                      <a:cubicBezTo>
                        <a:pt x="102" y="80"/>
                        <a:pt x="98" y="79"/>
                        <a:pt x="95" y="79"/>
                      </a:cubicBezTo>
                      <a:cubicBezTo>
                        <a:pt x="82" y="79"/>
                        <a:pt x="71" y="90"/>
                        <a:pt x="71" y="103"/>
                      </a:cubicBezTo>
                      <a:cubicBezTo>
                        <a:pt x="71" y="116"/>
                        <a:pt x="82" y="127"/>
                        <a:pt x="95" y="127"/>
                      </a:cubicBezTo>
                      <a:cubicBezTo>
                        <a:pt x="108" y="127"/>
                        <a:pt x="119" y="116"/>
                        <a:pt x="119" y="103"/>
                      </a:cubicBezTo>
                      <a:cubicBezTo>
                        <a:pt x="119" y="100"/>
                        <a:pt x="118" y="96"/>
                        <a:pt x="117" y="94"/>
                      </a:cubicBezTo>
                      <a:cubicBezTo>
                        <a:pt x="102" y="108"/>
                        <a:pt x="102" y="108"/>
                        <a:pt x="102" y="108"/>
                      </a:cubicBezTo>
                      <a:cubicBezTo>
                        <a:pt x="101" y="110"/>
                        <a:pt x="98" y="111"/>
                        <a:pt x="96" y="111"/>
                      </a:cubicBezTo>
                      <a:cubicBezTo>
                        <a:pt x="96" y="111"/>
                        <a:pt x="96" y="111"/>
                        <a:pt x="96" y="111"/>
                      </a:cubicBezTo>
                      <a:cubicBezTo>
                        <a:pt x="96" y="111"/>
                        <a:pt x="95" y="111"/>
                        <a:pt x="95" y="111"/>
                      </a:cubicBezTo>
                      <a:cubicBezTo>
                        <a:pt x="91" y="111"/>
                        <a:pt x="87" y="107"/>
                        <a:pt x="87" y="103"/>
                      </a:cubicBezTo>
                      <a:cubicBezTo>
                        <a:pt x="87" y="103"/>
                        <a:pt x="87" y="103"/>
                        <a:pt x="87" y="103"/>
                      </a:cubicBezTo>
                      <a:cubicBezTo>
                        <a:pt x="87" y="100"/>
                        <a:pt x="88" y="98"/>
                        <a:pt x="90" y="96"/>
                      </a:cubicBezTo>
                      <a:close/>
                      <a:moveTo>
                        <a:pt x="130" y="55"/>
                      </a:moveTo>
                      <a:cubicBezTo>
                        <a:pt x="120" y="48"/>
                        <a:pt x="108" y="44"/>
                        <a:pt x="95" y="44"/>
                      </a:cubicBezTo>
                      <a:cubicBezTo>
                        <a:pt x="62" y="44"/>
                        <a:pt x="36" y="70"/>
                        <a:pt x="36" y="103"/>
                      </a:cubicBezTo>
                      <a:cubicBezTo>
                        <a:pt x="36" y="136"/>
                        <a:pt x="62" y="162"/>
                        <a:pt x="95" y="162"/>
                      </a:cubicBezTo>
                      <a:cubicBezTo>
                        <a:pt x="128" y="162"/>
                        <a:pt x="154" y="136"/>
                        <a:pt x="154" y="103"/>
                      </a:cubicBezTo>
                      <a:cubicBezTo>
                        <a:pt x="154" y="90"/>
                        <a:pt x="150" y="78"/>
                        <a:pt x="143" y="68"/>
                      </a:cubicBezTo>
                      <a:cubicBezTo>
                        <a:pt x="131" y="79"/>
                        <a:pt x="131" y="79"/>
                        <a:pt x="131" y="79"/>
                      </a:cubicBezTo>
                      <a:cubicBezTo>
                        <a:pt x="136" y="86"/>
                        <a:pt x="138" y="94"/>
                        <a:pt x="138" y="103"/>
                      </a:cubicBezTo>
                      <a:cubicBezTo>
                        <a:pt x="138" y="127"/>
                        <a:pt x="119" y="146"/>
                        <a:pt x="95" y="146"/>
                      </a:cubicBezTo>
                      <a:cubicBezTo>
                        <a:pt x="71" y="146"/>
                        <a:pt x="52" y="127"/>
                        <a:pt x="52" y="103"/>
                      </a:cubicBezTo>
                      <a:cubicBezTo>
                        <a:pt x="52" y="79"/>
                        <a:pt x="71" y="60"/>
                        <a:pt x="95" y="60"/>
                      </a:cubicBezTo>
                      <a:cubicBezTo>
                        <a:pt x="104" y="60"/>
                        <a:pt x="112" y="62"/>
                        <a:pt x="119" y="67"/>
                      </a:cubicBezTo>
                      <a:lnTo>
                        <a:pt x="130" y="55"/>
                      </a:lnTo>
                      <a:close/>
                      <a:moveTo>
                        <a:pt x="157" y="54"/>
                      </a:moveTo>
                      <a:cubicBezTo>
                        <a:pt x="167" y="67"/>
                        <a:pt x="174" y="84"/>
                        <a:pt x="174" y="103"/>
                      </a:cubicBezTo>
                      <a:cubicBezTo>
                        <a:pt x="174" y="147"/>
                        <a:pt x="139" y="182"/>
                        <a:pt x="95" y="182"/>
                      </a:cubicBezTo>
                      <a:cubicBezTo>
                        <a:pt x="52" y="182"/>
                        <a:pt x="16" y="147"/>
                        <a:pt x="16" y="103"/>
                      </a:cubicBezTo>
                      <a:cubicBezTo>
                        <a:pt x="16" y="59"/>
                        <a:pt x="52" y="24"/>
                        <a:pt x="95" y="24"/>
                      </a:cubicBezTo>
                      <a:cubicBezTo>
                        <a:pt x="114" y="24"/>
                        <a:pt x="131" y="31"/>
                        <a:pt x="144" y="41"/>
                      </a:cubicBezTo>
                      <a:cubicBezTo>
                        <a:pt x="156" y="30"/>
                        <a:pt x="156" y="30"/>
                        <a:pt x="156" y="30"/>
                      </a:cubicBezTo>
                      <a:cubicBezTo>
                        <a:pt x="139" y="16"/>
                        <a:pt x="118" y="8"/>
                        <a:pt x="95" y="8"/>
                      </a:cubicBezTo>
                      <a:cubicBezTo>
                        <a:pt x="43" y="8"/>
                        <a:pt x="0" y="51"/>
                        <a:pt x="0" y="103"/>
                      </a:cubicBezTo>
                      <a:cubicBezTo>
                        <a:pt x="0" y="155"/>
                        <a:pt x="43" y="198"/>
                        <a:pt x="95" y="198"/>
                      </a:cubicBezTo>
                      <a:cubicBezTo>
                        <a:pt x="147" y="198"/>
                        <a:pt x="190" y="155"/>
                        <a:pt x="190" y="103"/>
                      </a:cubicBezTo>
                      <a:cubicBezTo>
                        <a:pt x="190" y="80"/>
                        <a:pt x="182" y="59"/>
                        <a:pt x="168" y="42"/>
                      </a:cubicBezTo>
                      <a:lnTo>
                        <a:pt x="157" y="54"/>
                      </a:lnTo>
                      <a:close/>
                    </a:path>
                  </a:pathLst>
                </a:custGeom>
                <a:solidFill>
                  <a:schemeClr val="bg1"/>
                </a:solidFill>
                <a:ln>
                  <a:noFill/>
                </a:ln>
              </p:spPr>
              <p:txBody>
                <a:bodyPr/>
                <a:lstStyle/>
                <a:p>
                  <a:endParaRPr lang="fr-CA"/>
                </a:p>
              </p:txBody>
            </p:sp>
          </p:grpSp>
          <p:grpSp>
            <p:nvGrpSpPr>
              <p:cNvPr id="3" name="Groupe 2">
                <a:extLst>
                  <a:ext uri="{FF2B5EF4-FFF2-40B4-BE49-F238E27FC236}">
                    <a16:creationId xmlns:a16="http://schemas.microsoft.com/office/drawing/2014/main" id="{0BB28BC6-0461-4C25-9F4B-7508DF608353}"/>
                  </a:ext>
                </a:extLst>
              </p:cNvPr>
              <p:cNvGrpSpPr/>
              <p:nvPr/>
            </p:nvGrpSpPr>
            <p:grpSpPr>
              <a:xfrm>
                <a:off x="6924719" y="2122496"/>
                <a:ext cx="1349299" cy="1325563"/>
                <a:chOff x="6924719" y="2122496"/>
                <a:chExt cx="1349299" cy="1325563"/>
              </a:xfrm>
            </p:grpSpPr>
            <p:sp>
              <p:nvSpPr>
                <p:cNvPr id="7" name="Ellipse 6">
                  <a:extLst>
                    <a:ext uri="{FF2B5EF4-FFF2-40B4-BE49-F238E27FC236}">
                      <a16:creationId xmlns:a16="http://schemas.microsoft.com/office/drawing/2014/main" id="{37550A51-C7DB-4812-9D82-14D753C223BB}"/>
                    </a:ext>
                  </a:extLst>
                </p:cNvPr>
                <p:cNvSpPr/>
                <p:nvPr/>
              </p:nvSpPr>
              <p:spPr>
                <a:xfrm>
                  <a:off x="6924719" y="2122496"/>
                  <a:ext cx="1349299" cy="1325563"/>
                </a:xfrm>
                <a:prstGeom prst="ellipse">
                  <a:avLst/>
                </a:prstGeom>
                <a:solidFill>
                  <a:srgbClr val="FF93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5" name="Freeform 64">
                  <a:extLst>
                    <a:ext uri="{FF2B5EF4-FFF2-40B4-BE49-F238E27FC236}">
                      <a16:creationId xmlns:a16="http://schemas.microsoft.com/office/drawing/2014/main" id="{7E2F4703-82AB-466D-84F3-572CC22F355C}"/>
                    </a:ext>
                  </a:extLst>
                </p:cNvPr>
                <p:cNvSpPr>
                  <a:spLocks noEditPoints="1"/>
                </p:cNvSpPr>
                <p:nvPr/>
              </p:nvSpPr>
              <p:spPr bwMode="auto">
                <a:xfrm>
                  <a:off x="7280007" y="2477302"/>
                  <a:ext cx="605006" cy="619200"/>
                </a:xfrm>
                <a:custGeom>
                  <a:avLst/>
                  <a:gdLst>
                    <a:gd name="T0" fmla="*/ 89090 w 202"/>
                    <a:gd name="T1" fmla="*/ 244835 h 192"/>
                    <a:gd name="T2" fmla="*/ 60084 w 202"/>
                    <a:gd name="T3" fmla="*/ 182589 h 192"/>
                    <a:gd name="T4" fmla="*/ 142958 w 202"/>
                    <a:gd name="T5" fmla="*/ 159765 h 192"/>
                    <a:gd name="T6" fmla="*/ 101521 w 202"/>
                    <a:gd name="T7" fmla="*/ 300857 h 192"/>
                    <a:gd name="T8" fmla="*/ 101521 w 202"/>
                    <a:gd name="T9" fmla="*/ 97519 h 192"/>
                    <a:gd name="T10" fmla="*/ 101521 w 202"/>
                    <a:gd name="T11" fmla="*/ 300857 h 192"/>
                    <a:gd name="T12" fmla="*/ 178179 w 202"/>
                    <a:gd name="T13" fmla="*/ 199188 h 192"/>
                    <a:gd name="T14" fmla="*/ 24862 w 202"/>
                    <a:gd name="T15" fmla="*/ 199188 h 192"/>
                    <a:gd name="T16" fmla="*/ 366718 w 202"/>
                    <a:gd name="T17" fmla="*/ 157691 h 192"/>
                    <a:gd name="T18" fmla="*/ 211329 w 202"/>
                    <a:gd name="T19" fmla="*/ 174290 h 192"/>
                    <a:gd name="T20" fmla="*/ 366718 w 202"/>
                    <a:gd name="T21" fmla="*/ 157691 h 192"/>
                    <a:gd name="T22" fmla="*/ 194754 w 202"/>
                    <a:gd name="T23" fmla="*/ 105819 h 192"/>
                    <a:gd name="T24" fmla="*/ 316993 w 202"/>
                    <a:gd name="T25" fmla="*/ 122418 h 192"/>
                    <a:gd name="T26" fmla="*/ 418514 w 202"/>
                    <a:gd name="T27" fmla="*/ 101669 h 192"/>
                    <a:gd name="T28" fmla="*/ 397795 w 202"/>
                    <a:gd name="T29" fmla="*/ 398376 h 192"/>
                    <a:gd name="T30" fmla="*/ 93233 w 202"/>
                    <a:gd name="T31" fmla="*/ 377627 h 192"/>
                    <a:gd name="T32" fmla="*/ 101521 w 202"/>
                    <a:gd name="T33" fmla="*/ 313306 h 192"/>
                    <a:gd name="T34" fmla="*/ 118096 w 202"/>
                    <a:gd name="T35" fmla="*/ 373478 h 192"/>
                    <a:gd name="T36" fmla="*/ 393652 w 202"/>
                    <a:gd name="T37" fmla="*/ 114118 h 192"/>
                    <a:gd name="T38" fmla="*/ 304562 w 202"/>
                    <a:gd name="T39" fmla="*/ 80920 h 192"/>
                    <a:gd name="T40" fmla="*/ 118096 w 202"/>
                    <a:gd name="T41" fmla="*/ 24899 h 192"/>
                    <a:gd name="T42" fmla="*/ 101521 w 202"/>
                    <a:gd name="T43" fmla="*/ 85070 h 192"/>
                    <a:gd name="T44" fmla="*/ 93233 w 202"/>
                    <a:gd name="T45" fmla="*/ 20749 h 192"/>
                    <a:gd name="T46" fmla="*/ 316993 w 202"/>
                    <a:gd name="T47" fmla="*/ 0 h 192"/>
                    <a:gd name="T48" fmla="*/ 325281 w 202"/>
                    <a:gd name="T49" fmla="*/ 2075 h 192"/>
                    <a:gd name="T50" fmla="*/ 418514 w 202"/>
                    <a:gd name="T51" fmla="*/ 101669 h 192"/>
                    <a:gd name="T52" fmla="*/ 377077 w 202"/>
                    <a:gd name="T53" fmla="*/ 89220 h 192"/>
                    <a:gd name="T54" fmla="*/ 329424 w 202"/>
                    <a:gd name="T55" fmla="*/ 80920 h 192"/>
                    <a:gd name="T56" fmla="*/ 377077 w 202"/>
                    <a:gd name="T57" fmla="*/ 89220 h 192"/>
                    <a:gd name="T58" fmla="*/ 283844 w 202"/>
                    <a:gd name="T59" fmla="*/ 327830 h 192"/>
                    <a:gd name="T60" fmla="*/ 145030 w 202"/>
                    <a:gd name="T61" fmla="*/ 311231 h 192"/>
                    <a:gd name="T62" fmla="*/ 366718 w 202"/>
                    <a:gd name="T63" fmla="*/ 209562 h 192"/>
                    <a:gd name="T64" fmla="*/ 211329 w 202"/>
                    <a:gd name="T65" fmla="*/ 226161 h 192"/>
                    <a:gd name="T66" fmla="*/ 366718 w 202"/>
                    <a:gd name="T67" fmla="*/ 209562 h 192"/>
                    <a:gd name="T68" fmla="*/ 196826 w 202"/>
                    <a:gd name="T69" fmla="*/ 259359 h 192"/>
                    <a:gd name="T70" fmla="*/ 366718 w 202"/>
                    <a:gd name="T71" fmla="*/ 275958 h 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02" h="192">
                      <a:moveTo>
                        <a:pt x="78" y="87"/>
                      </a:moveTo>
                      <a:cubicBezTo>
                        <a:pt x="43" y="118"/>
                        <a:pt x="43" y="118"/>
                        <a:pt x="43" y="118"/>
                      </a:cubicBezTo>
                      <a:cubicBezTo>
                        <a:pt x="20" y="99"/>
                        <a:pt x="20" y="99"/>
                        <a:pt x="20" y="99"/>
                      </a:cubicBezTo>
                      <a:cubicBezTo>
                        <a:pt x="29" y="88"/>
                        <a:pt x="29" y="88"/>
                        <a:pt x="29" y="88"/>
                      </a:cubicBezTo>
                      <a:cubicBezTo>
                        <a:pt x="43" y="100"/>
                        <a:pt x="43" y="100"/>
                        <a:pt x="43" y="100"/>
                      </a:cubicBezTo>
                      <a:cubicBezTo>
                        <a:pt x="69" y="77"/>
                        <a:pt x="69" y="77"/>
                        <a:pt x="69" y="77"/>
                      </a:cubicBezTo>
                      <a:lnTo>
                        <a:pt x="78" y="87"/>
                      </a:lnTo>
                      <a:close/>
                      <a:moveTo>
                        <a:pt x="49" y="145"/>
                      </a:moveTo>
                      <a:cubicBezTo>
                        <a:pt x="22" y="145"/>
                        <a:pt x="0" y="123"/>
                        <a:pt x="0" y="96"/>
                      </a:cubicBezTo>
                      <a:cubicBezTo>
                        <a:pt x="0" y="69"/>
                        <a:pt x="22" y="47"/>
                        <a:pt x="49" y="47"/>
                      </a:cubicBezTo>
                      <a:cubicBezTo>
                        <a:pt x="76" y="47"/>
                        <a:pt x="98" y="69"/>
                        <a:pt x="98" y="96"/>
                      </a:cubicBezTo>
                      <a:cubicBezTo>
                        <a:pt x="98" y="123"/>
                        <a:pt x="76" y="145"/>
                        <a:pt x="49" y="145"/>
                      </a:cubicBezTo>
                      <a:moveTo>
                        <a:pt x="49" y="133"/>
                      </a:moveTo>
                      <a:cubicBezTo>
                        <a:pt x="69" y="133"/>
                        <a:pt x="86" y="116"/>
                        <a:pt x="86" y="96"/>
                      </a:cubicBezTo>
                      <a:cubicBezTo>
                        <a:pt x="86" y="76"/>
                        <a:pt x="69" y="59"/>
                        <a:pt x="49" y="59"/>
                      </a:cubicBezTo>
                      <a:cubicBezTo>
                        <a:pt x="29" y="59"/>
                        <a:pt x="12" y="76"/>
                        <a:pt x="12" y="96"/>
                      </a:cubicBezTo>
                      <a:cubicBezTo>
                        <a:pt x="12" y="116"/>
                        <a:pt x="29" y="133"/>
                        <a:pt x="49" y="133"/>
                      </a:cubicBezTo>
                      <a:moveTo>
                        <a:pt x="177" y="76"/>
                      </a:moveTo>
                      <a:cubicBezTo>
                        <a:pt x="100" y="76"/>
                        <a:pt x="100" y="76"/>
                        <a:pt x="100" y="76"/>
                      </a:cubicBezTo>
                      <a:cubicBezTo>
                        <a:pt x="101" y="79"/>
                        <a:pt x="102" y="81"/>
                        <a:pt x="102" y="84"/>
                      </a:cubicBezTo>
                      <a:cubicBezTo>
                        <a:pt x="177" y="84"/>
                        <a:pt x="177" y="84"/>
                        <a:pt x="177" y="84"/>
                      </a:cubicBezTo>
                      <a:lnTo>
                        <a:pt x="177" y="76"/>
                      </a:lnTo>
                      <a:close/>
                      <a:moveTo>
                        <a:pt x="144" y="51"/>
                      </a:moveTo>
                      <a:cubicBezTo>
                        <a:pt x="94" y="51"/>
                        <a:pt x="94" y="51"/>
                        <a:pt x="94" y="51"/>
                      </a:cubicBezTo>
                      <a:cubicBezTo>
                        <a:pt x="94" y="59"/>
                        <a:pt x="94" y="59"/>
                        <a:pt x="94" y="59"/>
                      </a:cubicBezTo>
                      <a:cubicBezTo>
                        <a:pt x="153" y="59"/>
                        <a:pt x="153" y="59"/>
                        <a:pt x="153" y="59"/>
                      </a:cubicBezTo>
                      <a:cubicBezTo>
                        <a:pt x="150" y="58"/>
                        <a:pt x="147" y="55"/>
                        <a:pt x="144" y="51"/>
                      </a:cubicBezTo>
                      <a:moveTo>
                        <a:pt x="202" y="49"/>
                      </a:moveTo>
                      <a:cubicBezTo>
                        <a:pt x="202" y="182"/>
                        <a:pt x="202" y="182"/>
                        <a:pt x="202" y="182"/>
                      </a:cubicBezTo>
                      <a:cubicBezTo>
                        <a:pt x="202" y="188"/>
                        <a:pt x="198" y="192"/>
                        <a:pt x="192" y="192"/>
                      </a:cubicBezTo>
                      <a:cubicBezTo>
                        <a:pt x="55" y="192"/>
                        <a:pt x="55" y="192"/>
                        <a:pt x="55" y="192"/>
                      </a:cubicBezTo>
                      <a:cubicBezTo>
                        <a:pt x="49" y="192"/>
                        <a:pt x="45" y="188"/>
                        <a:pt x="45" y="182"/>
                      </a:cubicBezTo>
                      <a:cubicBezTo>
                        <a:pt x="45" y="151"/>
                        <a:pt x="45" y="151"/>
                        <a:pt x="45" y="151"/>
                      </a:cubicBezTo>
                      <a:cubicBezTo>
                        <a:pt x="46" y="151"/>
                        <a:pt x="48" y="151"/>
                        <a:pt x="49" y="151"/>
                      </a:cubicBezTo>
                      <a:cubicBezTo>
                        <a:pt x="52" y="151"/>
                        <a:pt x="54" y="150"/>
                        <a:pt x="57" y="150"/>
                      </a:cubicBezTo>
                      <a:cubicBezTo>
                        <a:pt x="57" y="180"/>
                        <a:pt x="57" y="180"/>
                        <a:pt x="57" y="180"/>
                      </a:cubicBezTo>
                      <a:cubicBezTo>
                        <a:pt x="190" y="180"/>
                        <a:pt x="190" y="180"/>
                        <a:pt x="190" y="180"/>
                      </a:cubicBezTo>
                      <a:cubicBezTo>
                        <a:pt x="190" y="55"/>
                        <a:pt x="190" y="55"/>
                        <a:pt x="190" y="55"/>
                      </a:cubicBezTo>
                      <a:cubicBezTo>
                        <a:pt x="163" y="55"/>
                        <a:pt x="163" y="55"/>
                        <a:pt x="163" y="55"/>
                      </a:cubicBezTo>
                      <a:cubicBezTo>
                        <a:pt x="154" y="55"/>
                        <a:pt x="147" y="48"/>
                        <a:pt x="147" y="39"/>
                      </a:cubicBezTo>
                      <a:cubicBezTo>
                        <a:pt x="147" y="12"/>
                        <a:pt x="147" y="12"/>
                        <a:pt x="147" y="12"/>
                      </a:cubicBezTo>
                      <a:cubicBezTo>
                        <a:pt x="57" y="12"/>
                        <a:pt x="57" y="12"/>
                        <a:pt x="57" y="12"/>
                      </a:cubicBezTo>
                      <a:cubicBezTo>
                        <a:pt x="57" y="42"/>
                        <a:pt x="57" y="42"/>
                        <a:pt x="57" y="42"/>
                      </a:cubicBezTo>
                      <a:cubicBezTo>
                        <a:pt x="54" y="42"/>
                        <a:pt x="52" y="41"/>
                        <a:pt x="49" y="41"/>
                      </a:cubicBezTo>
                      <a:cubicBezTo>
                        <a:pt x="48" y="41"/>
                        <a:pt x="46" y="41"/>
                        <a:pt x="45" y="42"/>
                      </a:cubicBezTo>
                      <a:cubicBezTo>
                        <a:pt x="45" y="10"/>
                        <a:pt x="45" y="10"/>
                        <a:pt x="45" y="10"/>
                      </a:cubicBezTo>
                      <a:cubicBezTo>
                        <a:pt x="45" y="4"/>
                        <a:pt x="49" y="0"/>
                        <a:pt x="55" y="0"/>
                      </a:cubicBezTo>
                      <a:cubicBezTo>
                        <a:pt x="153" y="0"/>
                        <a:pt x="153" y="0"/>
                        <a:pt x="153" y="0"/>
                      </a:cubicBezTo>
                      <a:cubicBezTo>
                        <a:pt x="153" y="0"/>
                        <a:pt x="153" y="0"/>
                        <a:pt x="153" y="0"/>
                      </a:cubicBezTo>
                      <a:cubicBezTo>
                        <a:pt x="155" y="0"/>
                        <a:pt x="156" y="0"/>
                        <a:pt x="157" y="1"/>
                      </a:cubicBezTo>
                      <a:cubicBezTo>
                        <a:pt x="200" y="44"/>
                        <a:pt x="200" y="44"/>
                        <a:pt x="200" y="44"/>
                      </a:cubicBezTo>
                      <a:cubicBezTo>
                        <a:pt x="202" y="46"/>
                        <a:pt x="202" y="46"/>
                        <a:pt x="202" y="49"/>
                      </a:cubicBezTo>
                      <a:cubicBezTo>
                        <a:pt x="202" y="49"/>
                        <a:pt x="202" y="49"/>
                        <a:pt x="202" y="49"/>
                      </a:cubicBezTo>
                      <a:moveTo>
                        <a:pt x="182" y="43"/>
                      </a:moveTo>
                      <a:cubicBezTo>
                        <a:pt x="159" y="20"/>
                        <a:pt x="159" y="20"/>
                        <a:pt x="159" y="20"/>
                      </a:cubicBezTo>
                      <a:cubicBezTo>
                        <a:pt x="159" y="39"/>
                        <a:pt x="159" y="39"/>
                        <a:pt x="159" y="39"/>
                      </a:cubicBezTo>
                      <a:cubicBezTo>
                        <a:pt x="159" y="42"/>
                        <a:pt x="161" y="43"/>
                        <a:pt x="163" y="43"/>
                      </a:cubicBezTo>
                      <a:lnTo>
                        <a:pt x="182" y="43"/>
                      </a:lnTo>
                      <a:close/>
                      <a:moveTo>
                        <a:pt x="70" y="158"/>
                      </a:moveTo>
                      <a:cubicBezTo>
                        <a:pt x="137" y="158"/>
                        <a:pt x="137" y="158"/>
                        <a:pt x="137" y="158"/>
                      </a:cubicBezTo>
                      <a:cubicBezTo>
                        <a:pt x="137" y="150"/>
                        <a:pt x="137" y="150"/>
                        <a:pt x="137" y="150"/>
                      </a:cubicBezTo>
                      <a:cubicBezTo>
                        <a:pt x="70" y="150"/>
                        <a:pt x="70" y="150"/>
                        <a:pt x="70" y="150"/>
                      </a:cubicBezTo>
                      <a:lnTo>
                        <a:pt x="70" y="158"/>
                      </a:lnTo>
                      <a:close/>
                      <a:moveTo>
                        <a:pt x="177" y="101"/>
                      </a:moveTo>
                      <a:cubicBezTo>
                        <a:pt x="103" y="101"/>
                        <a:pt x="103" y="101"/>
                        <a:pt x="103" y="101"/>
                      </a:cubicBezTo>
                      <a:cubicBezTo>
                        <a:pt x="103" y="103"/>
                        <a:pt x="103" y="106"/>
                        <a:pt x="102" y="109"/>
                      </a:cubicBezTo>
                      <a:cubicBezTo>
                        <a:pt x="177" y="109"/>
                        <a:pt x="177" y="109"/>
                        <a:pt x="177" y="109"/>
                      </a:cubicBezTo>
                      <a:lnTo>
                        <a:pt x="177" y="101"/>
                      </a:lnTo>
                      <a:close/>
                      <a:moveTo>
                        <a:pt x="177" y="125"/>
                      </a:moveTo>
                      <a:cubicBezTo>
                        <a:pt x="95" y="125"/>
                        <a:pt x="95" y="125"/>
                        <a:pt x="95" y="125"/>
                      </a:cubicBezTo>
                      <a:cubicBezTo>
                        <a:pt x="93" y="128"/>
                        <a:pt x="91" y="131"/>
                        <a:pt x="89" y="133"/>
                      </a:cubicBezTo>
                      <a:cubicBezTo>
                        <a:pt x="177" y="133"/>
                        <a:pt x="177" y="133"/>
                        <a:pt x="177" y="133"/>
                      </a:cubicBezTo>
                      <a:lnTo>
                        <a:pt x="177" y="125"/>
                      </a:lnTo>
                      <a:close/>
                    </a:path>
                  </a:pathLst>
                </a:custGeom>
                <a:solidFill>
                  <a:schemeClr val="bg1"/>
                </a:solidFill>
                <a:ln>
                  <a:noFill/>
                </a:ln>
              </p:spPr>
              <p:txBody>
                <a:bodyPr/>
                <a:lstStyle/>
                <a:p>
                  <a:endParaRPr lang="fr-CA"/>
                </a:p>
              </p:txBody>
            </p:sp>
          </p:grpSp>
          <p:grpSp>
            <p:nvGrpSpPr>
              <p:cNvPr id="5" name="Groupe 4">
                <a:extLst>
                  <a:ext uri="{FF2B5EF4-FFF2-40B4-BE49-F238E27FC236}">
                    <a16:creationId xmlns:a16="http://schemas.microsoft.com/office/drawing/2014/main" id="{781E412A-0A87-4995-AD33-755EBD00F45C}"/>
                  </a:ext>
                </a:extLst>
              </p:cNvPr>
              <p:cNvGrpSpPr/>
              <p:nvPr/>
            </p:nvGrpSpPr>
            <p:grpSpPr>
              <a:xfrm>
                <a:off x="9367238" y="2122496"/>
                <a:ext cx="1349299" cy="1325563"/>
                <a:chOff x="9367238" y="2122496"/>
                <a:chExt cx="1349299" cy="1325563"/>
              </a:xfrm>
            </p:grpSpPr>
            <p:sp>
              <p:nvSpPr>
                <p:cNvPr id="8" name="Ellipse 7">
                  <a:extLst>
                    <a:ext uri="{FF2B5EF4-FFF2-40B4-BE49-F238E27FC236}">
                      <a16:creationId xmlns:a16="http://schemas.microsoft.com/office/drawing/2014/main" id="{D72DEB41-B6B1-4386-A3BA-6B5BF828EF7E}"/>
                    </a:ext>
                  </a:extLst>
                </p:cNvPr>
                <p:cNvSpPr/>
                <p:nvPr/>
              </p:nvSpPr>
              <p:spPr>
                <a:xfrm>
                  <a:off x="9367238" y="2122496"/>
                  <a:ext cx="1349299" cy="1325563"/>
                </a:xfrm>
                <a:prstGeom prst="ellipse">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6" name="Freeform 41">
                  <a:extLst>
                    <a:ext uri="{FF2B5EF4-FFF2-40B4-BE49-F238E27FC236}">
                      <a16:creationId xmlns:a16="http://schemas.microsoft.com/office/drawing/2014/main" id="{BD0E9389-5437-44EA-8032-4F79984FC220}"/>
                    </a:ext>
                  </a:extLst>
                </p:cNvPr>
                <p:cNvSpPr>
                  <a:spLocks noEditPoints="1"/>
                </p:cNvSpPr>
                <p:nvPr/>
              </p:nvSpPr>
              <p:spPr bwMode="auto">
                <a:xfrm>
                  <a:off x="9759362" y="2520844"/>
                  <a:ext cx="565049" cy="619200"/>
                </a:xfrm>
                <a:custGeom>
                  <a:avLst/>
                  <a:gdLst>
                    <a:gd name="T0" fmla="*/ 296212 w 105"/>
                    <a:gd name="T1" fmla="*/ 214585 h 105"/>
                    <a:gd name="T2" fmla="*/ 393700 w 105"/>
                    <a:gd name="T3" fmla="*/ 109175 h 105"/>
                    <a:gd name="T4" fmla="*/ 382451 w 105"/>
                    <a:gd name="T5" fmla="*/ 63999 h 105"/>
                    <a:gd name="T6" fmla="*/ 371203 w 105"/>
                    <a:gd name="T7" fmla="*/ 45176 h 105"/>
                    <a:gd name="T8" fmla="*/ 299962 w 105"/>
                    <a:gd name="T9" fmla="*/ 116704 h 105"/>
                    <a:gd name="T10" fmla="*/ 277465 w 105"/>
                    <a:gd name="T11" fmla="*/ 94116 h 105"/>
                    <a:gd name="T12" fmla="*/ 348706 w 105"/>
                    <a:gd name="T13" fmla="*/ 22588 h 105"/>
                    <a:gd name="T14" fmla="*/ 329958 w 105"/>
                    <a:gd name="T15" fmla="*/ 15059 h 105"/>
                    <a:gd name="T16" fmla="*/ 288713 w 105"/>
                    <a:gd name="T17" fmla="*/ 3765 h 105"/>
                    <a:gd name="T18" fmla="*/ 183727 w 105"/>
                    <a:gd name="T19" fmla="*/ 109175 h 105"/>
                    <a:gd name="T20" fmla="*/ 183727 w 105"/>
                    <a:gd name="T21" fmla="*/ 127998 h 105"/>
                    <a:gd name="T22" fmla="*/ 164979 w 105"/>
                    <a:gd name="T23" fmla="*/ 146821 h 105"/>
                    <a:gd name="T24" fmla="*/ 104987 w 105"/>
                    <a:gd name="T25" fmla="*/ 86587 h 105"/>
                    <a:gd name="T26" fmla="*/ 108736 w 105"/>
                    <a:gd name="T27" fmla="*/ 45176 h 105"/>
                    <a:gd name="T28" fmla="*/ 37495 w 105"/>
                    <a:gd name="T29" fmla="*/ 0 h 105"/>
                    <a:gd name="T30" fmla="*/ 0 w 105"/>
                    <a:gd name="T31" fmla="*/ 37646 h 105"/>
                    <a:gd name="T32" fmla="*/ 41245 w 105"/>
                    <a:gd name="T33" fmla="*/ 109175 h 105"/>
                    <a:gd name="T34" fmla="*/ 82490 w 105"/>
                    <a:gd name="T35" fmla="*/ 109175 h 105"/>
                    <a:gd name="T36" fmla="*/ 142482 w 105"/>
                    <a:gd name="T37" fmla="*/ 169409 h 105"/>
                    <a:gd name="T38" fmla="*/ 18748 w 105"/>
                    <a:gd name="T39" fmla="*/ 293643 h 105"/>
                    <a:gd name="T40" fmla="*/ 3750 w 105"/>
                    <a:gd name="T41" fmla="*/ 335054 h 105"/>
                    <a:gd name="T42" fmla="*/ 18748 w 105"/>
                    <a:gd name="T43" fmla="*/ 380229 h 105"/>
                    <a:gd name="T44" fmla="*/ 63742 w 105"/>
                    <a:gd name="T45" fmla="*/ 395288 h 105"/>
                    <a:gd name="T46" fmla="*/ 104987 w 105"/>
                    <a:gd name="T47" fmla="*/ 380229 h 105"/>
                    <a:gd name="T48" fmla="*/ 198725 w 105"/>
                    <a:gd name="T49" fmla="*/ 286113 h 105"/>
                    <a:gd name="T50" fmla="*/ 288713 w 105"/>
                    <a:gd name="T51" fmla="*/ 380229 h 105"/>
                    <a:gd name="T52" fmla="*/ 333708 w 105"/>
                    <a:gd name="T53" fmla="*/ 395288 h 105"/>
                    <a:gd name="T54" fmla="*/ 374952 w 105"/>
                    <a:gd name="T55" fmla="*/ 380229 h 105"/>
                    <a:gd name="T56" fmla="*/ 393700 w 105"/>
                    <a:gd name="T57" fmla="*/ 335054 h 105"/>
                    <a:gd name="T58" fmla="*/ 374952 w 105"/>
                    <a:gd name="T59" fmla="*/ 293643 h 105"/>
                    <a:gd name="T60" fmla="*/ 296212 w 105"/>
                    <a:gd name="T61" fmla="*/ 214585 h 105"/>
                    <a:gd name="T62" fmla="*/ 56243 w 105"/>
                    <a:gd name="T63" fmla="*/ 79058 h 105"/>
                    <a:gd name="T64" fmla="*/ 37495 w 105"/>
                    <a:gd name="T65" fmla="*/ 45176 h 105"/>
                    <a:gd name="T66" fmla="*/ 41245 w 105"/>
                    <a:gd name="T67" fmla="*/ 37646 h 105"/>
                    <a:gd name="T68" fmla="*/ 74990 w 105"/>
                    <a:gd name="T69" fmla="*/ 60234 h 105"/>
                    <a:gd name="T70" fmla="*/ 74990 w 105"/>
                    <a:gd name="T71" fmla="*/ 75293 h 105"/>
                    <a:gd name="T72" fmla="*/ 71241 w 105"/>
                    <a:gd name="T73" fmla="*/ 79058 h 105"/>
                    <a:gd name="T74" fmla="*/ 56243 w 105"/>
                    <a:gd name="T75" fmla="*/ 79058 h 105"/>
                    <a:gd name="T76" fmla="*/ 82490 w 105"/>
                    <a:gd name="T77" fmla="*/ 357642 h 105"/>
                    <a:gd name="T78" fmla="*/ 41245 w 105"/>
                    <a:gd name="T79" fmla="*/ 357642 h 105"/>
                    <a:gd name="T80" fmla="*/ 33746 w 105"/>
                    <a:gd name="T81" fmla="*/ 335054 h 105"/>
                    <a:gd name="T82" fmla="*/ 41245 w 105"/>
                    <a:gd name="T83" fmla="*/ 316230 h 105"/>
                    <a:gd name="T84" fmla="*/ 217472 w 105"/>
                    <a:gd name="T85" fmla="*/ 139292 h 105"/>
                    <a:gd name="T86" fmla="*/ 213723 w 105"/>
                    <a:gd name="T87" fmla="*/ 131763 h 105"/>
                    <a:gd name="T88" fmla="*/ 213723 w 105"/>
                    <a:gd name="T89" fmla="*/ 109175 h 105"/>
                    <a:gd name="T90" fmla="*/ 288713 w 105"/>
                    <a:gd name="T91" fmla="*/ 33882 h 105"/>
                    <a:gd name="T92" fmla="*/ 296212 w 105"/>
                    <a:gd name="T93" fmla="*/ 37646 h 105"/>
                    <a:gd name="T94" fmla="*/ 236220 w 105"/>
                    <a:gd name="T95" fmla="*/ 94116 h 105"/>
                    <a:gd name="T96" fmla="*/ 299962 w 105"/>
                    <a:gd name="T97" fmla="*/ 158115 h 105"/>
                    <a:gd name="T98" fmla="*/ 359954 w 105"/>
                    <a:gd name="T99" fmla="*/ 97881 h 105"/>
                    <a:gd name="T100" fmla="*/ 363704 w 105"/>
                    <a:gd name="T101" fmla="*/ 109175 h 105"/>
                    <a:gd name="T102" fmla="*/ 266216 w 105"/>
                    <a:gd name="T103" fmla="*/ 184468 h 105"/>
                    <a:gd name="T104" fmla="*/ 258717 w 105"/>
                    <a:gd name="T105" fmla="*/ 180703 h 105"/>
                    <a:gd name="T106" fmla="*/ 82490 w 105"/>
                    <a:gd name="T107" fmla="*/ 357642 h 105"/>
                    <a:gd name="T108" fmla="*/ 352455 w 105"/>
                    <a:gd name="T109" fmla="*/ 357642 h 105"/>
                    <a:gd name="T110" fmla="*/ 311210 w 105"/>
                    <a:gd name="T111" fmla="*/ 357642 h 105"/>
                    <a:gd name="T112" fmla="*/ 217472 w 105"/>
                    <a:gd name="T113" fmla="*/ 263525 h 105"/>
                    <a:gd name="T114" fmla="*/ 262467 w 105"/>
                    <a:gd name="T115" fmla="*/ 222114 h 105"/>
                    <a:gd name="T116" fmla="*/ 352455 w 105"/>
                    <a:gd name="T117" fmla="*/ 316230 h 105"/>
                    <a:gd name="T118" fmla="*/ 363704 w 105"/>
                    <a:gd name="T119" fmla="*/ 335054 h 105"/>
                    <a:gd name="T120" fmla="*/ 352455 w 105"/>
                    <a:gd name="T121" fmla="*/ 357642 h 10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05" h="105">
                      <a:moveTo>
                        <a:pt x="79" y="57"/>
                      </a:moveTo>
                      <a:cubicBezTo>
                        <a:pt x="93" y="56"/>
                        <a:pt x="105" y="44"/>
                        <a:pt x="105" y="29"/>
                      </a:cubicBezTo>
                      <a:cubicBezTo>
                        <a:pt x="105" y="25"/>
                        <a:pt x="104" y="21"/>
                        <a:pt x="102" y="17"/>
                      </a:cubicBezTo>
                      <a:cubicBezTo>
                        <a:pt x="99" y="12"/>
                        <a:pt x="99" y="12"/>
                        <a:pt x="99" y="12"/>
                      </a:cubicBezTo>
                      <a:cubicBezTo>
                        <a:pt x="80" y="31"/>
                        <a:pt x="80" y="31"/>
                        <a:pt x="80" y="31"/>
                      </a:cubicBezTo>
                      <a:cubicBezTo>
                        <a:pt x="74" y="25"/>
                        <a:pt x="74" y="25"/>
                        <a:pt x="74" y="25"/>
                      </a:cubicBezTo>
                      <a:cubicBezTo>
                        <a:pt x="93" y="6"/>
                        <a:pt x="93" y="6"/>
                        <a:pt x="93" y="6"/>
                      </a:cubicBezTo>
                      <a:cubicBezTo>
                        <a:pt x="88" y="4"/>
                        <a:pt x="88" y="4"/>
                        <a:pt x="88" y="4"/>
                      </a:cubicBezTo>
                      <a:cubicBezTo>
                        <a:pt x="84" y="2"/>
                        <a:pt x="81" y="1"/>
                        <a:pt x="77" y="1"/>
                      </a:cubicBezTo>
                      <a:cubicBezTo>
                        <a:pt x="61" y="1"/>
                        <a:pt x="49" y="14"/>
                        <a:pt x="49" y="29"/>
                      </a:cubicBezTo>
                      <a:cubicBezTo>
                        <a:pt x="49" y="31"/>
                        <a:pt x="49" y="33"/>
                        <a:pt x="49" y="34"/>
                      </a:cubicBezTo>
                      <a:cubicBezTo>
                        <a:pt x="44" y="39"/>
                        <a:pt x="44" y="39"/>
                        <a:pt x="44" y="39"/>
                      </a:cubicBezTo>
                      <a:cubicBezTo>
                        <a:pt x="28" y="23"/>
                        <a:pt x="28" y="23"/>
                        <a:pt x="28" y="23"/>
                      </a:cubicBezTo>
                      <a:cubicBezTo>
                        <a:pt x="29" y="12"/>
                        <a:pt x="29" y="12"/>
                        <a:pt x="29" y="12"/>
                      </a:cubicBezTo>
                      <a:cubicBezTo>
                        <a:pt x="10" y="0"/>
                        <a:pt x="10" y="0"/>
                        <a:pt x="10" y="0"/>
                      </a:cubicBezTo>
                      <a:cubicBezTo>
                        <a:pt x="0" y="10"/>
                        <a:pt x="0" y="10"/>
                        <a:pt x="0" y="10"/>
                      </a:cubicBezTo>
                      <a:cubicBezTo>
                        <a:pt x="11" y="29"/>
                        <a:pt x="11" y="29"/>
                        <a:pt x="11" y="29"/>
                      </a:cubicBezTo>
                      <a:cubicBezTo>
                        <a:pt x="22" y="29"/>
                        <a:pt x="22" y="29"/>
                        <a:pt x="22" y="29"/>
                      </a:cubicBezTo>
                      <a:cubicBezTo>
                        <a:pt x="38" y="45"/>
                        <a:pt x="38" y="45"/>
                        <a:pt x="38" y="45"/>
                      </a:cubicBezTo>
                      <a:cubicBezTo>
                        <a:pt x="5" y="78"/>
                        <a:pt x="5" y="78"/>
                        <a:pt x="5" y="78"/>
                      </a:cubicBezTo>
                      <a:cubicBezTo>
                        <a:pt x="2" y="81"/>
                        <a:pt x="1" y="85"/>
                        <a:pt x="1" y="89"/>
                      </a:cubicBezTo>
                      <a:cubicBezTo>
                        <a:pt x="1" y="94"/>
                        <a:pt x="2" y="98"/>
                        <a:pt x="5" y="101"/>
                      </a:cubicBezTo>
                      <a:cubicBezTo>
                        <a:pt x="8" y="104"/>
                        <a:pt x="12" y="105"/>
                        <a:pt x="17" y="105"/>
                      </a:cubicBezTo>
                      <a:cubicBezTo>
                        <a:pt x="21" y="105"/>
                        <a:pt x="25" y="104"/>
                        <a:pt x="28" y="101"/>
                      </a:cubicBezTo>
                      <a:cubicBezTo>
                        <a:pt x="53" y="76"/>
                        <a:pt x="53" y="76"/>
                        <a:pt x="53" y="76"/>
                      </a:cubicBezTo>
                      <a:cubicBezTo>
                        <a:pt x="77" y="101"/>
                        <a:pt x="77" y="101"/>
                        <a:pt x="77" y="101"/>
                      </a:cubicBezTo>
                      <a:cubicBezTo>
                        <a:pt x="80" y="104"/>
                        <a:pt x="84" y="105"/>
                        <a:pt x="89" y="105"/>
                      </a:cubicBezTo>
                      <a:cubicBezTo>
                        <a:pt x="93" y="105"/>
                        <a:pt x="97" y="104"/>
                        <a:pt x="100" y="101"/>
                      </a:cubicBezTo>
                      <a:cubicBezTo>
                        <a:pt x="103" y="98"/>
                        <a:pt x="105" y="94"/>
                        <a:pt x="105" y="89"/>
                      </a:cubicBezTo>
                      <a:cubicBezTo>
                        <a:pt x="105" y="85"/>
                        <a:pt x="103" y="81"/>
                        <a:pt x="100" y="78"/>
                      </a:cubicBezTo>
                      <a:cubicBezTo>
                        <a:pt x="99" y="77"/>
                        <a:pt x="87" y="65"/>
                        <a:pt x="79" y="57"/>
                      </a:cubicBezTo>
                      <a:close/>
                      <a:moveTo>
                        <a:pt x="15" y="21"/>
                      </a:moveTo>
                      <a:cubicBezTo>
                        <a:pt x="10" y="12"/>
                        <a:pt x="10" y="12"/>
                        <a:pt x="10" y="12"/>
                      </a:cubicBezTo>
                      <a:cubicBezTo>
                        <a:pt x="11" y="10"/>
                        <a:pt x="11" y="10"/>
                        <a:pt x="11" y="10"/>
                      </a:cubicBezTo>
                      <a:cubicBezTo>
                        <a:pt x="20" y="16"/>
                        <a:pt x="20" y="16"/>
                        <a:pt x="20" y="16"/>
                      </a:cubicBezTo>
                      <a:cubicBezTo>
                        <a:pt x="20" y="20"/>
                        <a:pt x="20" y="20"/>
                        <a:pt x="20" y="20"/>
                      </a:cubicBezTo>
                      <a:cubicBezTo>
                        <a:pt x="19" y="21"/>
                        <a:pt x="19" y="21"/>
                        <a:pt x="19" y="21"/>
                      </a:cubicBezTo>
                      <a:lnTo>
                        <a:pt x="15" y="21"/>
                      </a:lnTo>
                      <a:close/>
                      <a:moveTo>
                        <a:pt x="22" y="95"/>
                      </a:moveTo>
                      <a:cubicBezTo>
                        <a:pt x="19" y="98"/>
                        <a:pt x="14" y="98"/>
                        <a:pt x="11" y="95"/>
                      </a:cubicBezTo>
                      <a:cubicBezTo>
                        <a:pt x="9" y="94"/>
                        <a:pt x="9" y="92"/>
                        <a:pt x="9" y="89"/>
                      </a:cubicBezTo>
                      <a:cubicBezTo>
                        <a:pt x="9" y="87"/>
                        <a:pt x="9" y="85"/>
                        <a:pt x="11" y="84"/>
                      </a:cubicBezTo>
                      <a:cubicBezTo>
                        <a:pt x="58" y="37"/>
                        <a:pt x="58" y="37"/>
                        <a:pt x="58" y="37"/>
                      </a:cubicBezTo>
                      <a:cubicBezTo>
                        <a:pt x="57" y="35"/>
                        <a:pt x="57" y="35"/>
                        <a:pt x="57" y="35"/>
                      </a:cubicBezTo>
                      <a:cubicBezTo>
                        <a:pt x="57" y="33"/>
                        <a:pt x="57" y="31"/>
                        <a:pt x="57" y="29"/>
                      </a:cubicBezTo>
                      <a:cubicBezTo>
                        <a:pt x="57" y="18"/>
                        <a:pt x="66" y="9"/>
                        <a:pt x="77" y="9"/>
                      </a:cubicBezTo>
                      <a:cubicBezTo>
                        <a:pt x="77" y="9"/>
                        <a:pt x="78" y="9"/>
                        <a:pt x="79" y="10"/>
                      </a:cubicBezTo>
                      <a:cubicBezTo>
                        <a:pt x="63" y="25"/>
                        <a:pt x="63" y="25"/>
                        <a:pt x="63" y="25"/>
                      </a:cubicBezTo>
                      <a:cubicBezTo>
                        <a:pt x="80" y="42"/>
                        <a:pt x="80" y="42"/>
                        <a:pt x="80" y="42"/>
                      </a:cubicBezTo>
                      <a:cubicBezTo>
                        <a:pt x="96" y="26"/>
                        <a:pt x="96" y="26"/>
                        <a:pt x="96" y="26"/>
                      </a:cubicBezTo>
                      <a:cubicBezTo>
                        <a:pt x="97" y="27"/>
                        <a:pt x="97" y="28"/>
                        <a:pt x="97" y="29"/>
                      </a:cubicBezTo>
                      <a:cubicBezTo>
                        <a:pt x="97" y="42"/>
                        <a:pt x="85" y="52"/>
                        <a:pt x="71" y="49"/>
                      </a:cubicBezTo>
                      <a:cubicBezTo>
                        <a:pt x="69" y="48"/>
                        <a:pt x="69" y="48"/>
                        <a:pt x="69" y="48"/>
                      </a:cubicBezTo>
                      <a:lnTo>
                        <a:pt x="22" y="95"/>
                      </a:lnTo>
                      <a:close/>
                      <a:moveTo>
                        <a:pt x="94" y="95"/>
                      </a:moveTo>
                      <a:cubicBezTo>
                        <a:pt x="91" y="98"/>
                        <a:pt x="86" y="98"/>
                        <a:pt x="83" y="95"/>
                      </a:cubicBezTo>
                      <a:cubicBezTo>
                        <a:pt x="58" y="70"/>
                        <a:pt x="58" y="70"/>
                        <a:pt x="58" y="70"/>
                      </a:cubicBezTo>
                      <a:cubicBezTo>
                        <a:pt x="70" y="59"/>
                        <a:pt x="70" y="59"/>
                        <a:pt x="70" y="59"/>
                      </a:cubicBezTo>
                      <a:cubicBezTo>
                        <a:pt x="76" y="66"/>
                        <a:pt x="93" y="83"/>
                        <a:pt x="94" y="84"/>
                      </a:cubicBezTo>
                      <a:cubicBezTo>
                        <a:pt x="96" y="85"/>
                        <a:pt x="97" y="87"/>
                        <a:pt x="97" y="89"/>
                      </a:cubicBezTo>
                      <a:cubicBezTo>
                        <a:pt x="97" y="92"/>
                        <a:pt x="96" y="94"/>
                        <a:pt x="94" y="95"/>
                      </a:cubicBezTo>
                      <a:close/>
                    </a:path>
                  </a:pathLst>
                </a:custGeom>
                <a:solidFill>
                  <a:schemeClr val="bg1"/>
                </a:solidFill>
                <a:ln>
                  <a:noFill/>
                </a:ln>
              </p:spPr>
              <p:txBody>
                <a:bodyPr/>
                <a:lstStyle/>
                <a:p>
                  <a:endParaRPr lang="fr-CA"/>
                </a:p>
              </p:txBody>
            </p:sp>
          </p:grpSp>
          <p:grpSp>
            <p:nvGrpSpPr>
              <p:cNvPr id="30" name="Groupe 29">
                <a:extLst>
                  <a:ext uri="{FF2B5EF4-FFF2-40B4-BE49-F238E27FC236}">
                    <a16:creationId xmlns:a16="http://schemas.microsoft.com/office/drawing/2014/main" id="{21909273-2956-46E0-84CF-9A6C88737F9B}"/>
                  </a:ext>
                </a:extLst>
              </p:cNvPr>
              <p:cNvGrpSpPr/>
              <p:nvPr/>
            </p:nvGrpSpPr>
            <p:grpSpPr>
              <a:xfrm>
                <a:off x="4345669" y="2102441"/>
                <a:ext cx="1349299" cy="1325563"/>
                <a:chOff x="4345669" y="2102441"/>
                <a:chExt cx="1349299" cy="1325563"/>
              </a:xfrm>
            </p:grpSpPr>
            <p:sp>
              <p:nvSpPr>
                <p:cNvPr id="9" name="Ellipse 8">
                  <a:extLst>
                    <a:ext uri="{FF2B5EF4-FFF2-40B4-BE49-F238E27FC236}">
                      <a16:creationId xmlns:a16="http://schemas.microsoft.com/office/drawing/2014/main" id="{10B4DDEE-F0D5-4149-924D-AC973FD8B542}"/>
                    </a:ext>
                  </a:extLst>
                </p:cNvPr>
                <p:cNvSpPr/>
                <p:nvPr/>
              </p:nvSpPr>
              <p:spPr>
                <a:xfrm>
                  <a:off x="4345669" y="2102441"/>
                  <a:ext cx="1349299" cy="1325563"/>
                </a:xfrm>
                <a:prstGeom prst="ellipse">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7" name="Freeform 56">
                  <a:extLst>
                    <a:ext uri="{FF2B5EF4-FFF2-40B4-BE49-F238E27FC236}">
                      <a16:creationId xmlns:a16="http://schemas.microsoft.com/office/drawing/2014/main" id="{2A3649A5-C67B-44E1-8A11-155EF4EB29D6}"/>
                    </a:ext>
                  </a:extLst>
                </p:cNvPr>
                <p:cNvSpPr>
                  <a:spLocks noEditPoints="1"/>
                </p:cNvSpPr>
                <p:nvPr/>
              </p:nvSpPr>
              <p:spPr bwMode="auto">
                <a:xfrm>
                  <a:off x="4733199" y="2406319"/>
                  <a:ext cx="574238" cy="733725"/>
                </a:xfrm>
                <a:custGeom>
                  <a:avLst/>
                  <a:gdLst>
                    <a:gd name="T0" fmla="*/ 283519 w 176"/>
                    <a:gd name="T1" fmla="*/ 159508 h 194"/>
                    <a:gd name="T2" fmla="*/ 244199 w 176"/>
                    <a:gd name="T3" fmla="*/ 120149 h 194"/>
                    <a:gd name="T4" fmla="*/ 204879 w 176"/>
                    <a:gd name="T5" fmla="*/ 80790 h 194"/>
                    <a:gd name="T6" fmla="*/ 204879 w 176"/>
                    <a:gd name="T7" fmla="*/ 41431 h 194"/>
                    <a:gd name="T8" fmla="*/ 271102 w 176"/>
                    <a:gd name="T9" fmla="*/ 93219 h 194"/>
                    <a:gd name="T10" fmla="*/ 322839 w 176"/>
                    <a:gd name="T11" fmla="*/ 159508 h 194"/>
                    <a:gd name="T12" fmla="*/ 204879 w 176"/>
                    <a:gd name="T13" fmla="*/ 41431 h 194"/>
                    <a:gd name="T14" fmla="*/ 204879 w 176"/>
                    <a:gd name="T15" fmla="*/ 0 h 194"/>
                    <a:gd name="T16" fmla="*/ 300075 w 176"/>
                    <a:gd name="T17" fmla="*/ 64218 h 194"/>
                    <a:gd name="T18" fmla="*/ 364229 w 176"/>
                    <a:gd name="T19" fmla="*/ 159508 h 194"/>
                    <a:gd name="T20" fmla="*/ 4139 w 176"/>
                    <a:gd name="T21" fmla="*/ 306587 h 194"/>
                    <a:gd name="T22" fmla="*/ 39320 w 176"/>
                    <a:gd name="T23" fmla="*/ 356304 h 194"/>
                    <a:gd name="T24" fmla="*/ 64154 w 176"/>
                    <a:gd name="T25" fmla="*/ 348018 h 194"/>
                    <a:gd name="T26" fmla="*/ 4139 w 176"/>
                    <a:gd name="T27" fmla="*/ 306587 h 194"/>
                    <a:gd name="T28" fmla="*/ 74501 w 176"/>
                    <a:gd name="T29" fmla="*/ 343875 h 194"/>
                    <a:gd name="T30" fmla="*/ 80710 w 176"/>
                    <a:gd name="T31" fmla="*/ 225797 h 194"/>
                    <a:gd name="T32" fmla="*/ 76571 w 176"/>
                    <a:gd name="T33" fmla="*/ 263085 h 194"/>
                    <a:gd name="T34" fmla="*/ 39320 w 176"/>
                    <a:gd name="T35" fmla="*/ 281729 h 194"/>
                    <a:gd name="T36" fmla="*/ 76571 w 176"/>
                    <a:gd name="T37" fmla="*/ 263085 h 194"/>
                    <a:gd name="T38" fmla="*/ 271102 w 176"/>
                    <a:gd name="T39" fmla="*/ 234084 h 194"/>
                    <a:gd name="T40" fmla="*/ 138655 w 176"/>
                    <a:gd name="T41" fmla="*/ 80790 h 194"/>
                    <a:gd name="T42" fmla="*/ 86918 w 176"/>
                    <a:gd name="T43" fmla="*/ 219583 h 194"/>
                    <a:gd name="T44" fmla="*/ 262824 w 176"/>
                    <a:gd name="T45" fmla="*/ 242370 h 194"/>
                    <a:gd name="T46" fmla="*/ 86918 w 176"/>
                    <a:gd name="T47" fmla="*/ 219583 h 194"/>
                    <a:gd name="T48" fmla="*/ 180045 w 176"/>
                    <a:gd name="T49" fmla="*/ 358376 h 194"/>
                    <a:gd name="T50" fmla="*/ 169698 w 176"/>
                    <a:gd name="T51" fmla="*/ 348018 h 194"/>
                    <a:gd name="T52" fmla="*/ 163489 w 176"/>
                    <a:gd name="T53" fmla="*/ 341803 h 194"/>
                    <a:gd name="T54" fmla="*/ 153142 w 176"/>
                    <a:gd name="T55" fmla="*/ 331446 h 194"/>
                    <a:gd name="T56" fmla="*/ 149003 w 176"/>
                    <a:gd name="T57" fmla="*/ 327303 h 194"/>
                    <a:gd name="T58" fmla="*/ 151072 w 176"/>
                    <a:gd name="T59" fmla="*/ 314873 h 194"/>
                    <a:gd name="T60" fmla="*/ 84849 w 176"/>
                    <a:gd name="T61" fmla="*/ 345947 h 194"/>
                    <a:gd name="T62" fmla="*/ 109683 w 176"/>
                    <a:gd name="T63" fmla="*/ 356304 h 194"/>
                    <a:gd name="T64" fmla="*/ 190392 w 176"/>
                    <a:gd name="T65" fmla="*/ 366662 h 194"/>
                    <a:gd name="T66" fmla="*/ 180045 w 176"/>
                    <a:gd name="T67" fmla="*/ 360447 h 19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76" h="194">
                      <a:moveTo>
                        <a:pt x="126" y="50"/>
                      </a:moveTo>
                      <a:cubicBezTo>
                        <a:pt x="133" y="57"/>
                        <a:pt x="137" y="67"/>
                        <a:pt x="137" y="77"/>
                      </a:cubicBezTo>
                      <a:cubicBezTo>
                        <a:pt x="125" y="77"/>
                        <a:pt x="125" y="77"/>
                        <a:pt x="125" y="77"/>
                      </a:cubicBezTo>
                      <a:cubicBezTo>
                        <a:pt x="125" y="70"/>
                        <a:pt x="123" y="63"/>
                        <a:pt x="118" y="58"/>
                      </a:cubicBezTo>
                      <a:cubicBezTo>
                        <a:pt x="113" y="53"/>
                        <a:pt x="106" y="51"/>
                        <a:pt x="99" y="51"/>
                      </a:cubicBezTo>
                      <a:cubicBezTo>
                        <a:pt x="99" y="39"/>
                        <a:pt x="99" y="39"/>
                        <a:pt x="99" y="39"/>
                      </a:cubicBezTo>
                      <a:cubicBezTo>
                        <a:pt x="109" y="39"/>
                        <a:pt x="119" y="43"/>
                        <a:pt x="126" y="50"/>
                      </a:cubicBezTo>
                      <a:moveTo>
                        <a:pt x="99" y="20"/>
                      </a:moveTo>
                      <a:cubicBezTo>
                        <a:pt x="99" y="31"/>
                        <a:pt x="99" y="31"/>
                        <a:pt x="99" y="31"/>
                      </a:cubicBezTo>
                      <a:cubicBezTo>
                        <a:pt x="111" y="31"/>
                        <a:pt x="123" y="36"/>
                        <a:pt x="131" y="45"/>
                      </a:cubicBezTo>
                      <a:cubicBezTo>
                        <a:pt x="140" y="53"/>
                        <a:pt x="145" y="65"/>
                        <a:pt x="145" y="77"/>
                      </a:cubicBezTo>
                      <a:cubicBezTo>
                        <a:pt x="156" y="77"/>
                        <a:pt x="156" y="77"/>
                        <a:pt x="156" y="77"/>
                      </a:cubicBezTo>
                      <a:cubicBezTo>
                        <a:pt x="156" y="61"/>
                        <a:pt x="150" y="47"/>
                        <a:pt x="140" y="36"/>
                      </a:cubicBezTo>
                      <a:cubicBezTo>
                        <a:pt x="129" y="26"/>
                        <a:pt x="114" y="20"/>
                        <a:pt x="99" y="20"/>
                      </a:cubicBezTo>
                      <a:moveTo>
                        <a:pt x="153" y="23"/>
                      </a:moveTo>
                      <a:cubicBezTo>
                        <a:pt x="139" y="8"/>
                        <a:pt x="120" y="0"/>
                        <a:pt x="99" y="0"/>
                      </a:cubicBezTo>
                      <a:cubicBezTo>
                        <a:pt x="99" y="12"/>
                        <a:pt x="99" y="12"/>
                        <a:pt x="99" y="12"/>
                      </a:cubicBezTo>
                      <a:cubicBezTo>
                        <a:pt x="117" y="12"/>
                        <a:pt x="133" y="19"/>
                        <a:pt x="145" y="31"/>
                      </a:cubicBezTo>
                      <a:cubicBezTo>
                        <a:pt x="157" y="43"/>
                        <a:pt x="164" y="59"/>
                        <a:pt x="164" y="77"/>
                      </a:cubicBezTo>
                      <a:cubicBezTo>
                        <a:pt x="176" y="77"/>
                        <a:pt x="176" y="77"/>
                        <a:pt x="176" y="77"/>
                      </a:cubicBezTo>
                      <a:cubicBezTo>
                        <a:pt x="176" y="56"/>
                        <a:pt x="168" y="37"/>
                        <a:pt x="153" y="23"/>
                      </a:cubicBezTo>
                      <a:moveTo>
                        <a:pt x="2" y="148"/>
                      </a:moveTo>
                      <a:cubicBezTo>
                        <a:pt x="0" y="150"/>
                        <a:pt x="0" y="154"/>
                        <a:pt x="2" y="156"/>
                      </a:cubicBezTo>
                      <a:cubicBezTo>
                        <a:pt x="19" y="172"/>
                        <a:pt x="19" y="172"/>
                        <a:pt x="19" y="172"/>
                      </a:cubicBezTo>
                      <a:cubicBezTo>
                        <a:pt x="21" y="174"/>
                        <a:pt x="25" y="174"/>
                        <a:pt x="27" y="172"/>
                      </a:cubicBezTo>
                      <a:cubicBezTo>
                        <a:pt x="31" y="168"/>
                        <a:pt x="31" y="168"/>
                        <a:pt x="31" y="168"/>
                      </a:cubicBezTo>
                      <a:cubicBezTo>
                        <a:pt x="7" y="144"/>
                        <a:pt x="7" y="144"/>
                        <a:pt x="7" y="144"/>
                      </a:cubicBezTo>
                      <a:lnTo>
                        <a:pt x="2" y="148"/>
                      </a:lnTo>
                      <a:close/>
                      <a:moveTo>
                        <a:pt x="66" y="135"/>
                      </a:moveTo>
                      <a:cubicBezTo>
                        <a:pt x="36" y="166"/>
                        <a:pt x="36" y="166"/>
                        <a:pt x="36" y="166"/>
                      </a:cubicBezTo>
                      <a:cubicBezTo>
                        <a:pt x="9" y="139"/>
                        <a:pt x="9" y="139"/>
                        <a:pt x="9" y="139"/>
                      </a:cubicBezTo>
                      <a:cubicBezTo>
                        <a:pt x="39" y="109"/>
                        <a:pt x="39" y="109"/>
                        <a:pt x="39" y="109"/>
                      </a:cubicBezTo>
                      <a:lnTo>
                        <a:pt x="66" y="135"/>
                      </a:lnTo>
                      <a:close/>
                      <a:moveTo>
                        <a:pt x="37" y="127"/>
                      </a:moveTo>
                      <a:cubicBezTo>
                        <a:pt x="32" y="123"/>
                        <a:pt x="32" y="123"/>
                        <a:pt x="32" y="123"/>
                      </a:cubicBezTo>
                      <a:cubicBezTo>
                        <a:pt x="19" y="136"/>
                        <a:pt x="19" y="136"/>
                        <a:pt x="19" y="136"/>
                      </a:cubicBezTo>
                      <a:cubicBezTo>
                        <a:pt x="24" y="140"/>
                        <a:pt x="24" y="140"/>
                        <a:pt x="24" y="140"/>
                      </a:cubicBezTo>
                      <a:lnTo>
                        <a:pt x="37" y="127"/>
                      </a:lnTo>
                      <a:close/>
                      <a:moveTo>
                        <a:pt x="62" y="44"/>
                      </a:moveTo>
                      <a:cubicBezTo>
                        <a:pt x="131" y="113"/>
                        <a:pt x="131" y="113"/>
                        <a:pt x="131" y="113"/>
                      </a:cubicBezTo>
                      <a:cubicBezTo>
                        <a:pt x="136" y="108"/>
                        <a:pt x="136" y="108"/>
                        <a:pt x="136" y="108"/>
                      </a:cubicBezTo>
                      <a:cubicBezTo>
                        <a:pt x="67" y="39"/>
                        <a:pt x="67" y="39"/>
                        <a:pt x="67" y="39"/>
                      </a:cubicBezTo>
                      <a:lnTo>
                        <a:pt x="62" y="44"/>
                      </a:lnTo>
                      <a:close/>
                      <a:moveTo>
                        <a:pt x="42" y="106"/>
                      </a:moveTo>
                      <a:cubicBezTo>
                        <a:pt x="69" y="133"/>
                        <a:pt x="69" y="133"/>
                        <a:pt x="69" y="133"/>
                      </a:cubicBezTo>
                      <a:cubicBezTo>
                        <a:pt x="127" y="117"/>
                        <a:pt x="127" y="117"/>
                        <a:pt x="127" y="117"/>
                      </a:cubicBezTo>
                      <a:cubicBezTo>
                        <a:pt x="58" y="48"/>
                        <a:pt x="58" y="48"/>
                        <a:pt x="58" y="48"/>
                      </a:cubicBezTo>
                      <a:lnTo>
                        <a:pt x="42" y="106"/>
                      </a:lnTo>
                      <a:close/>
                      <a:moveTo>
                        <a:pt x="87" y="174"/>
                      </a:moveTo>
                      <a:cubicBezTo>
                        <a:pt x="87" y="174"/>
                        <a:pt x="87" y="173"/>
                        <a:pt x="87" y="173"/>
                      </a:cubicBezTo>
                      <a:cubicBezTo>
                        <a:pt x="86" y="172"/>
                        <a:pt x="86" y="171"/>
                        <a:pt x="85" y="169"/>
                      </a:cubicBezTo>
                      <a:cubicBezTo>
                        <a:pt x="84" y="168"/>
                        <a:pt x="83" y="168"/>
                        <a:pt x="82" y="168"/>
                      </a:cubicBezTo>
                      <a:cubicBezTo>
                        <a:pt x="81" y="168"/>
                        <a:pt x="80" y="168"/>
                        <a:pt x="80" y="167"/>
                      </a:cubicBezTo>
                      <a:cubicBezTo>
                        <a:pt x="79" y="167"/>
                        <a:pt x="79" y="166"/>
                        <a:pt x="79" y="165"/>
                      </a:cubicBezTo>
                      <a:cubicBezTo>
                        <a:pt x="79" y="164"/>
                        <a:pt x="79" y="163"/>
                        <a:pt x="78" y="162"/>
                      </a:cubicBezTo>
                      <a:cubicBezTo>
                        <a:pt x="76" y="161"/>
                        <a:pt x="75" y="161"/>
                        <a:pt x="74" y="160"/>
                      </a:cubicBezTo>
                      <a:cubicBezTo>
                        <a:pt x="74" y="160"/>
                        <a:pt x="73" y="160"/>
                        <a:pt x="72" y="160"/>
                      </a:cubicBezTo>
                      <a:cubicBezTo>
                        <a:pt x="72" y="159"/>
                        <a:pt x="72" y="159"/>
                        <a:pt x="72" y="158"/>
                      </a:cubicBezTo>
                      <a:cubicBezTo>
                        <a:pt x="72" y="157"/>
                        <a:pt x="72" y="156"/>
                        <a:pt x="70" y="155"/>
                      </a:cubicBezTo>
                      <a:cubicBezTo>
                        <a:pt x="73" y="152"/>
                        <a:pt x="73" y="152"/>
                        <a:pt x="73" y="152"/>
                      </a:cubicBezTo>
                      <a:cubicBezTo>
                        <a:pt x="64" y="144"/>
                        <a:pt x="64" y="144"/>
                        <a:pt x="64" y="144"/>
                      </a:cubicBezTo>
                      <a:cubicBezTo>
                        <a:pt x="41" y="167"/>
                        <a:pt x="41" y="167"/>
                        <a:pt x="41" y="167"/>
                      </a:cubicBezTo>
                      <a:cubicBezTo>
                        <a:pt x="49" y="176"/>
                        <a:pt x="49" y="176"/>
                        <a:pt x="49" y="176"/>
                      </a:cubicBezTo>
                      <a:cubicBezTo>
                        <a:pt x="53" y="172"/>
                        <a:pt x="53" y="172"/>
                        <a:pt x="53" y="172"/>
                      </a:cubicBezTo>
                      <a:cubicBezTo>
                        <a:pt x="75" y="194"/>
                        <a:pt x="75" y="194"/>
                        <a:pt x="75" y="194"/>
                      </a:cubicBezTo>
                      <a:cubicBezTo>
                        <a:pt x="92" y="177"/>
                        <a:pt x="92" y="177"/>
                        <a:pt x="92" y="177"/>
                      </a:cubicBezTo>
                      <a:cubicBezTo>
                        <a:pt x="91" y="175"/>
                        <a:pt x="90" y="175"/>
                        <a:pt x="89" y="175"/>
                      </a:cubicBezTo>
                      <a:cubicBezTo>
                        <a:pt x="88" y="175"/>
                        <a:pt x="88" y="175"/>
                        <a:pt x="87" y="174"/>
                      </a:cubicBezTo>
                    </a:path>
                  </a:pathLst>
                </a:custGeom>
                <a:solidFill>
                  <a:schemeClr val="bg1"/>
                </a:solidFill>
                <a:ln>
                  <a:noFill/>
                </a:ln>
              </p:spPr>
              <p:txBody>
                <a:bodyPr/>
                <a:lstStyle/>
                <a:p>
                  <a:endParaRPr lang="fr-CA"/>
                </a:p>
              </p:txBody>
            </p:sp>
          </p:grpSp>
          <p:sp>
            <p:nvSpPr>
              <p:cNvPr id="18" name="Rectangle 17">
                <a:extLst>
                  <a:ext uri="{FF2B5EF4-FFF2-40B4-BE49-F238E27FC236}">
                    <a16:creationId xmlns:a16="http://schemas.microsoft.com/office/drawing/2014/main" id="{22EDA5A3-05FD-4BC7-9ECB-505FEC5ACC7D}"/>
                  </a:ext>
                </a:extLst>
              </p:cNvPr>
              <p:cNvSpPr/>
              <p:nvPr/>
            </p:nvSpPr>
            <p:spPr>
              <a:xfrm>
                <a:off x="1400400" y="4100882"/>
                <a:ext cx="2077334" cy="427425"/>
              </a:xfrm>
              <a:prstGeom prst="rect">
                <a:avLst/>
              </a:prstGeom>
            </p:spPr>
            <p:txBody>
              <a:bodyPr wrap="square">
                <a:spAutoFit/>
              </a:bodyPr>
              <a:lstStyle/>
              <a:p>
                <a:pPr algn="ctr">
                  <a:lnSpc>
                    <a:spcPct val="120000"/>
                  </a:lnSpc>
                </a:pPr>
                <a:r>
                  <a:rPr lang="fr-CA" sz="2000" b="1" dirty="0">
                    <a:solidFill>
                      <a:schemeClr val="accent4"/>
                    </a:solidFill>
                    <a:latin typeface="Segoe UI" panose="020B0502040204020203" pitchFamily="34" charset="0"/>
                    <a:cs typeface="Segoe UI" panose="020B0502040204020203" pitchFamily="34" charset="0"/>
                  </a:rPr>
                  <a:t>Contexte</a:t>
                </a:r>
              </a:p>
            </p:txBody>
          </p:sp>
          <p:sp>
            <p:nvSpPr>
              <p:cNvPr id="20" name="Rectangle 19">
                <a:extLst>
                  <a:ext uri="{FF2B5EF4-FFF2-40B4-BE49-F238E27FC236}">
                    <a16:creationId xmlns:a16="http://schemas.microsoft.com/office/drawing/2014/main" id="{CEDFF0C5-65EC-424E-A88F-AB2E37D20C18}"/>
                  </a:ext>
                </a:extLst>
              </p:cNvPr>
              <p:cNvSpPr/>
              <p:nvPr/>
            </p:nvSpPr>
            <p:spPr>
              <a:xfrm>
                <a:off x="2097315" y="3487433"/>
                <a:ext cx="786241" cy="695447"/>
              </a:xfrm>
              <a:prstGeom prst="rect">
                <a:avLst/>
              </a:prstGeom>
            </p:spPr>
            <p:txBody>
              <a:bodyPr wrap="square">
                <a:spAutoFit/>
              </a:bodyPr>
              <a:lstStyle/>
              <a:p>
                <a:pPr>
                  <a:lnSpc>
                    <a:spcPct val="120000"/>
                  </a:lnSpc>
                </a:pPr>
                <a:r>
                  <a:rPr lang="fr-CA" sz="3600" b="1" dirty="0">
                    <a:solidFill>
                      <a:schemeClr val="accent4"/>
                    </a:solidFill>
                    <a:latin typeface="Segoe UI" panose="020B0502040204020203" pitchFamily="34" charset="0"/>
                    <a:cs typeface="Segoe UI" panose="020B0502040204020203" pitchFamily="34" charset="0"/>
                  </a:rPr>
                  <a:t>01</a:t>
                </a:r>
              </a:p>
            </p:txBody>
          </p:sp>
          <p:sp>
            <p:nvSpPr>
              <p:cNvPr id="21" name="Rectangle 20">
                <a:extLst>
                  <a:ext uri="{FF2B5EF4-FFF2-40B4-BE49-F238E27FC236}">
                    <a16:creationId xmlns:a16="http://schemas.microsoft.com/office/drawing/2014/main" id="{99F5BDFD-D8D3-47EF-ACCF-4A778B7A6173}"/>
                  </a:ext>
                </a:extLst>
              </p:cNvPr>
              <p:cNvSpPr/>
              <p:nvPr/>
            </p:nvSpPr>
            <p:spPr>
              <a:xfrm>
                <a:off x="6544149" y="4100880"/>
                <a:ext cx="2077334" cy="427425"/>
              </a:xfrm>
              <a:prstGeom prst="rect">
                <a:avLst/>
              </a:prstGeom>
            </p:spPr>
            <p:txBody>
              <a:bodyPr wrap="square">
                <a:spAutoFit/>
              </a:bodyPr>
              <a:lstStyle/>
              <a:p>
                <a:pPr algn="ctr">
                  <a:lnSpc>
                    <a:spcPct val="120000"/>
                  </a:lnSpc>
                </a:pPr>
                <a:r>
                  <a:rPr lang="fr-CA" sz="2000" b="1" dirty="0">
                    <a:solidFill>
                      <a:srgbClr val="FF9300"/>
                    </a:solidFill>
                    <a:latin typeface="Segoe UI" panose="020B0502040204020203" pitchFamily="34" charset="0"/>
                    <a:cs typeface="Segoe UI" panose="020B0502040204020203" pitchFamily="34" charset="0"/>
                  </a:rPr>
                  <a:t>Formations</a:t>
                </a:r>
              </a:p>
            </p:txBody>
          </p:sp>
          <p:sp>
            <p:nvSpPr>
              <p:cNvPr id="23" name="Rectangle 22">
                <a:extLst>
                  <a:ext uri="{FF2B5EF4-FFF2-40B4-BE49-F238E27FC236}">
                    <a16:creationId xmlns:a16="http://schemas.microsoft.com/office/drawing/2014/main" id="{68B3EB5A-2666-4A79-9369-33B3C30F697A}"/>
                  </a:ext>
                </a:extLst>
              </p:cNvPr>
              <p:cNvSpPr/>
              <p:nvPr/>
            </p:nvSpPr>
            <p:spPr>
              <a:xfrm>
                <a:off x="7189389" y="3492758"/>
                <a:ext cx="786241" cy="695447"/>
              </a:xfrm>
              <a:prstGeom prst="rect">
                <a:avLst/>
              </a:prstGeom>
            </p:spPr>
            <p:txBody>
              <a:bodyPr wrap="square">
                <a:spAutoFit/>
              </a:bodyPr>
              <a:lstStyle/>
              <a:p>
                <a:pPr>
                  <a:lnSpc>
                    <a:spcPct val="120000"/>
                  </a:lnSpc>
                </a:pPr>
                <a:r>
                  <a:rPr lang="fr-CA" sz="3600" b="1" dirty="0">
                    <a:solidFill>
                      <a:srgbClr val="FF9300"/>
                    </a:solidFill>
                    <a:latin typeface="Segoe UI" panose="020B0502040204020203" pitchFamily="34" charset="0"/>
                    <a:cs typeface="Segoe UI" panose="020B0502040204020203" pitchFamily="34" charset="0"/>
                  </a:rPr>
                  <a:t>03</a:t>
                </a:r>
              </a:p>
            </p:txBody>
          </p:sp>
          <p:sp>
            <p:nvSpPr>
              <p:cNvPr id="24" name="Rectangle 23">
                <a:extLst>
                  <a:ext uri="{FF2B5EF4-FFF2-40B4-BE49-F238E27FC236}">
                    <a16:creationId xmlns:a16="http://schemas.microsoft.com/office/drawing/2014/main" id="{3B645C4A-6549-42DE-A82E-C287AA58388F}"/>
                  </a:ext>
                </a:extLst>
              </p:cNvPr>
              <p:cNvSpPr/>
              <p:nvPr/>
            </p:nvSpPr>
            <p:spPr>
              <a:xfrm>
                <a:off x="8738338" y="4129301"/>
                <a:ext cx="2422924" cy="427425"/>
              </a:xfrm>
              <a:prstGeom prst="rect">
                <a:avLst/>
              </a:prstGeom>
            </p:spPr>
            <p:txBody>
              <a:bodyPr wrap="square">
                <a:spAutoFit/>
              </a:bodyPr>
              <a:lstStyle/>
              <a:p>
                <a:pPr algn="ctr">
                  <a:lnSpc>
                    <a:spcPct val="120000"/>
                  </a:lnSpc>
                </a:pPr>
                <a:r>
                  <a:rPr lang="fr-CA" sz="2000" b="1" dirty="0">
                    <a:solidFill>
                      <a:schemeClr val="accent4"/>
                    </a:solidFill>
                    <a:latin typeface="Segoe UI" panose="020B0502040204020203" pitchFamily="34" charset="0"/>
                    <a:cs typeface="Segoe UI" panose="020B0502040204020203" pitchFamily="34" charset="0"/>
                  </a:rPr>
                  <a:t>Outils disponibles</a:t>
                </a:r>
              </a:p>
            </p:txBody>
          </p:sp>
          <p:sp>
            <p:nvSpPr>
              <p:cNvPr id="26" name="Rectangle 25">
                <a:extLst>
                  <a:ext uri="{FF2B5EF4-FFF2-40B4-BE49-F238E27FC236}">
                    <a16:creationId xmlns:a16="http://schemas.microsoft.com/office/drawing/2014/main" id="{2EF54F06-E991-44E2-951A-B348118530A8}"/>
                  </a:ext>
                </a:extLst>
              </p:cNvPr>
              <p:cNvSpPr/>
              <p:nvPr/>
            </p:nvSpPr>
            <p:spPr>
              <a:xfrm>
                <a:off x="9735168" y="3487432"/>
                <a:ext cx="786241" cy="695447"/>
              </a:xfrm>
              <a:prstGeom prst="rect">
                <a:avLst/>
              </a:prstGeom>
            </p:spPr>
            <p:txBody>
              <a:bodyPr wrap="square">
                <a:spAutoFit/>
              </a:bodyPr>
              <a:lstStyle/>
              <a:p>
                <a:pPr>
                  <a:lnSpc>
                    <a:spcPct val="120000"/>
                  </a:lnSpc>
                </a:pPr>
                <a:r>
                  <a:rPr lang="fr-CA" sz="3600" b="1" dirty="0">
                    <a:solidFill>
                      <a:schemeClr val="accent4"/>
                    </a:solidFill>
                    <a:latin typeface="Segoe UI" panose="020B0502040204020203" pitchFamily="34" charset="0"/>
                    <a:cs typeface="Segoe UI" panose="020B0502040204020203" pitchFamily="34" charset="0"/>
                  </a:rPr>
                  <a:t>04</a:t>
                </a:r>
              </a:p>
            </p:txBody>
          </p:sp>
          <p:sp>
            <p:nvSpPr>
              <p:cNvPr id="27" name="Rectangle 26">
                <a:extLst>
                  <a:ext uri="{FF2B5EF4-FFF2-40B4-BE49-F238E27FC236}">
                    <a16:creationId xmlns:a16="http://schemas.microsoft.com/office/drawing/2014/main" id="{C9D5AB32-88C9-4C3D-B952-37A075C78B12}"/>
                  </a:ext>
                </a:extLst>
              </p:cNvPr>
              <p:cNvSpPr/>
              <p:nvPr/>
            </p:nvSpPr>
            <p:spPr>
              <a:xfrm>
                <a:off x="3735657" y="4109244"/>
                <a:ext cx="3143559" cy="427425"/>
              </a:xfrm>
              <a:prstGeom prst="rect">
                <a:avLst/>
              </a:prstGeom>
            </p:spPr>
            <p:txBody>
              <a:bodyPr wrap="square">
                <a:spAutoFit/>
              </a:bodyPr>
              <a:lstStyle/>
              <a:p>
                <a:pPr algn="ctr">
                  <a:lnSpc>
                    <a:spcPct val="120000"/>
                  </a:lnSpc>
                </a:pPr>
                <a:r>
                  <a:rPr lang="fr-CA" sz="2000" b="1" dirty="0">
                    <a:solidFill>
                      <a:schemeClr val="accent4"/>
                    </a:solidFill>
                    <a:latin typeface="Segoe UI" panose="020B0502040204020203" pitchFamily="34" charset="0"/>
                    <a:cs typeface="Segoe UI" panose="020B0502040204020203" pitchFamily="34" charset="0"/>
                  </a:rPr>
                  <a:t>Suivi - signalement</a:t>
                </a:r>
              </a:p>
            </p:txBody>
          </p:sp>
          <p:sp>
            <p:nvSpPr>
              <p:cNvPr id="29" name="Rectangle 28">
                <a:extLst>
                  <a:ext uri="{FF2B5EF4-FFF2-40B4-BE49-F238E27FC236}">
                    <a16:creationId xmlns:a16="http://schemas.microsoft.com/office/drawing/2014/main" id="{9346448A-5032-440A-BE0A-ED5F43C25E1D}"/>
                  </a:ext>
                </a:extLst>
              </p:cNvPr>
              <p:cNvSpPr/>
              <p:nvPr/>
            </p:nvSpPr>
            <p:spPr>
              <a:xfrm>
                <a:off x="4683662" y="3467376"/>
                <a:ext cx="786241" cy="695447"/>
              </a:xfrm>
              <a:prstGeom prst="rect">
                <a:avLst/>
              </a:prstGeom>
            </p:spPr>
            <p:txBody>
              <a:bodyPr wrap="square">
                <a:spAutoFit/>
              </a:bodyPr>
              <a:lstStyle/>
              <a:p>
                <a:pPr>
                  <a:lnSpc>
                    <a:spcPct val="120000"/>
                  </a:lnSpc>
                </a:pPr>
                <a:r>
                  <a:rPr lang="fr-CA" sz="3600" b="1" dirty="0">
                    <a:solidFill>
                      <a:schemeClr val="accent4"/>
                    </a:solidFill>
                    <a:latin typeface="Segoe UI" panose="020B0502040204020203" pitchFamily="34" charset="0"/>
                    <a:cs typeface="Segoe UI" panose="020B0502040204020203" pitchFamily="34" charset="0"/>
                  </a:rPr>
                  <a:t>02</a:t>
                </a:r>
              </a:p>
            </p:txBody>
          </p:sp>
        </p:grpSp>
        <p:sp>
          <p:nvSpPr>
            <p:cNvPr id="31" name="Rectangle 30">
              <a:extLst>
                <a:ext uri="{FF2B5EF4-FFF2-40B4-BE49-F238E27FC236}">
                  <a16:creationId xmlns:a16="http://schemas.microsoft.com/office/drawing/2014/main" id="{C83675DB-F064-45E2-B755-FFCF003D2A48}"/>
                </a:ext>
              </a:extLst>
            </p:cNvPr>
            <p:cNvSpPr/>
            <p:nvPr/>
          </p:nvSpPr>
          <p:spPr>
            <a:xfrm>
              <a:off x="1797656" y="4495214"/>
              <a:ext cx="2077334" cy="1246623"/>
            </a:xfrm>
            <a:prstGeom prst="rect">
              <a:avLst/>
            </a:prstGeom>
          </p:spPr>
          <p:txBody>
            <a:bodyPr wrap="square">
              <a:spAutoFit/>
            </a:bodyPr>
            <a:lstStyle/>
            <a:p>
              <a:pPr marL="171450" indent="-171450">
                <a:lnSpc>
                  <a:spcPct val="120000"/>
                </a:lnSpc>
                <a:buFont typeface="Arial" panose="020B0604020202020204" pitchFamily="34" charset="0"/>
                <a:buChar char="•"/>
              </a:pPr>
              <a:r>
                <a:rPr lang="fr-CA" sz="1600" dirty="0">
                  <a:solidFill>
                    <a:schemeClr val="tx2">
                      <a:lumMod val="75000"/>
                      <a:lumOff val="25000"/>
                    </a:schemeClr>
                  </a:solidFill>
                  <a:latin typeface="Arial Nova" panose="020B0504020202020204" pitchFamily="34" charset="0"/>
                  <a:cs typeface="Segoe UI Light" panose="020B0502040204020203" pitchFamily="34" charset="0"/>
                </a:rPr>
                <a:t>Définition</a:t>
              </a:r>
            </a:p>
            <a:p>
              <a:pPr marL="171450" indent="-171450">
                <a:lnSpc>
                  <a:spcPct val="120000"/>
                </a:lnSpc>
                <a:buFont typeface="Arial" panose="020B0604020202020204" pitchFamily="34" charset="0"/>
                <a:buChar char="•"/>
              </a:pPr>
              <a:r>
                <a:rPr lang="fr-CA" sz="1600" dirty="0">
                  <a:solidFill>
                    <a:schemeClr val="tx2">
                      <a:lumMod val="75000"/>
                      <a:lumOff val="25000"/>
                    </a:schemeClr>
                  </a:solidFill>
                  <a:latin typeface="Arial Nova" panose="020B0504020202020204" pitchFamily="34" charset="0"/>
                  <a:cs typeface="Segoe UI Light" panose="020B0502040204020203" pitchFamily="34" charset="0"/>
                </a:rPr>
                <a:t>Formes et types de maltraitance</a:t>
              </a:r>
            </a:p>
            <a:p>
              <a:pPr marL="171450" indent="-171450">
                <a:lnSpc>
                  <a:spcPct val="120000"/>
                </a:lnSpc>
                <a:buFont typeface="Arial" panose="020B0604020202020204" pitchFamily="34" charset="0"/>
                <a:buChar char="•"/>
              </a:pPr>
              <a:r>
                <a:rPr lang="fr-CA" sz="1600" dirty="0">
                  <a:solidFill>
                    <a:schemeClr val="tx2">
                      <a:lumMod val="75000"/>
                      <a:lumOff val="25000"/>
                    </a:schemeClr>
                  </a:solidFill>
                  <a:latin typeface="Arial Nova" panose="020B0504020202020204" pitchFamily="34" charset="0"/>
                  <a:cs typeface="Segoe UI Light" panose="020B0502040204020203" pitchFamily="34" charset="0"/>
                </a:rPr>
                <a:t>Vision et enjeux</a:t>
              </a:r>
            </a:p>
          </p:txBody>
        </p:sp>
        <p:sp>
          <p:nvSpPr>
            <p:cNvPr id="33" name="Rectangle 32">
              <a:extLst>
                <a:ext uri="{FF2B5EF4-FFF2-40B4-BE49-F238E27FC236}">
                  <a16:creationId xmlns:a16="http://schemas.microsoft.com/office/drawing/2014/main" id="{60632C11-E345-4CAC-8348-4372A7719E9E}"/>
                </a:ext>
              </a:extLst>
            </p:cNvPr>
            <p:cNvSpPr/>
            <p:nvPr/>
          </p:nvSpPr>
          <p:spPr>
            <a:xfrm>
              <a:off x="6796183" y="4495214"/>
              <a:ext cx="2223314" cy="951158"/>
            </a:xfrm>
            <a:prstGeom prst="rect">
              <a:avLst/>
            </a:prstGeom>
          </p:spPr>
          <p:txBody>
            <a:bodyPr wrap="square">
              <a:spAutoFit/>
            </a:bodyPr>
            <a:lstStyle/>
            <a:p>
              <a:pPr marL="171450" indent="-171450">
                <a:lnSpc>
                  <a:spcPct val="120000"/>
                </a:lnSpc>
                <a:buFont typeface="Arial" panose="020B0604020202020204" pitchFamily="34" charset="0"/>
                <a:buChar char="•"/>
              </a:pPr>
              <a:r>
                <a:rPr lang="fr-CA" sz="1600" dirty="0">
                  <a:solidFill>
                    <a:schemeClr val="tx2">
                      <a:lumMod val="75000"/>
                      <a:lumOff val="25000"/>
                    </a:schemeClr>
                  </a:solidFill>
                  <a:latin typeface="Arial Nova" panose="020B0504020202020204" pitchFamily="34" charset="0"/>
                  <a:cs typeface="Segoe UI Light" panose="020B0502040204020203" pitchFamily="34" charset="0"/>
                </a:rPr>
                <a:t>Formations obligatoires</a:t>
              </a:r>
            </a:p>
            <a:p>
              <a:pPr marL="171450" indent="-171450">
                <a:lnSpc>
                  <a:spcPct val="120000"/>
                </a:lnSpc>
                <a:buFont typeface="Arial" panose="020B0604020202020204" pitchFamily="34" charset="0"/>
                <a:buChar char="•"/>
              </a:pPr>
              <a:r>
                <a:rPr lang="fr-CA" sz="1600" dirty="0">
                  <a:solidFill>
                    <a:schemeClr val="tx2">
                      <a:lumMod val="75000"/>
                      <a:lumOff val="25000"/>
                    </a:schemeClr>
                  </a:solidFill>
                  <a:latin typeface="Arial Nova" panose="020B0504020202020204" pitchFamily="34" charset="0"/>
                  <a:cs typeface="Segoe UI Light" panose="020B0502040204020203" pitchFamily="34" charset="0"/>
                </a:rPr>
                <a:t>Formations ciblées</a:t>
              </a:r>
            </a:p>
          </p:txBody>
        </p:sp>
        <p:sp>
          <p:nvSpPr>
            <p:cNvPr id="34" name="Rectangle 33">
              <a:extLst>
                <a:ext uri="{FF2B5EF4-FFF2-40B4-BE49-F238E27FC236}">
                  <a16:creationId xmlns:a16="http://schemas.microsoft.com/office/drawing/2014/main" id="{E2F1F349-7285-429C-A8EE-2E60317EA408}"/>
                </a:ext>
              </a:extLst>
            </p:cNvPr>
            <p:cNvSpPr/>
            <p:nvPr/>
          </p:nvSpPr>
          <p:spPr>
            <a:xfrm>
              <a:off x="9019497" y="4492065"/>
              <a:ext cx="1860606" cy="655692"/>
            </a:xfrm>
            <a:prstGeom prst="rect">
              <a:avLst/>
            </a:prstGeom>
          </p:spPr>
          <p:txBody>
            <a:bodyPr wrap="square">
              <a:spAutoFit/>
            </a:bodyPr>
            <a:lstStyle/>
            <a:p>
              <a:pPr marL="171450" indent="-171450">
                <a:lnSpc>
                  <a:spcPct val="120000"/>
                </a:lnSpc>
                <a:buFont typeface="Arial" panose="020B0604020202020204" pitchFamily="34" charset="0"/>
                <a:buChar char="•"/>
              </a:pPr>
              <a:r>
                <a:rPr lang="fr-CA" sz="1600" dirty="0">
                  <a:solidFill>
                    <a:schemeClr val="tx2">
                      <a:lumMod val="75000"/>
                      <a:lumOff val="25000"/>
                    </a:schemeClr>
                  </a:solidFill>
                  <a:latin typeface="Arial Nova" panose="020B0504020202020204" pitchFamily="34" charset="0"/>
                  <a:cs typeface="Segoe UI Light" panose="020B0502040204020203" pitchFamily="34" charset="0"/>
                </a:rPr>
                <a:t>Boite à outils</a:t>
              </a:r>
            </a:p>
            <a:p>
              <a:pPr marL="171450" indent="-171450">
                <a:lnSpc>
                  <a:spcPct val="120000"/>
                </a:lnSpc>
                <a:buFont typeface="Arial" panose="020B0604020202020204" pitchFamily="34" charset="0"/>
                <a:buChar char="•"/>
              </a:pPr>
              <a:r>
                <a:rPr lang="fr-CA" sz="1600" dirty="0">
                  <a:solidFill>
                    <a:schemeClr val="tx2">
                      <a:lumMod val="75000"/>
                      <a:lumOff val="25000"/>
                    </a:schemeClr>
                  </a:solidFill>
                  <a:latin typeface="Arial Nova" panose="020B0504020202020204" pitchFamily="34" charset="0"/>
                  <a:cs typeface="Segoe UI Light" panose="020B0502040204020203" pitchFamily="34" charset="0"/>
                </a:rPr>
                <a:t>Autres outils</a:t>
              </a:r>
            </a:p>
          </p:txBody>
        </p:sp>
        <p:sp>
          <p:nvSpPr>
            <p:cNvPr id="35" name="Rectangle 34">
              <a:extLst>
                <a:ext uri="{FF2B5EF4-FFF2-40B4-BE49-F238E27FC236}">
                  <a16:creationId xmlns:a16="http://schemas.microsoft.com/office/drawing/2014/main" id="{80A99194-40E1-402B-AA41-0A28C71420FB}"/>
                </a:ext>
              </a:extLst>
            </p:cNvPr>
            <p:cNvSpPr/>
            <p:nvPr/>
          </p:nvSpPr>
          <p:spPr>
            <a:xfrm>
              <a:off x="4070196" y="4506365"/>
              <a:ext cx="2492168" cy="655692"/>
            </a:xfrm>
            <a:prstGeom prst="rect">
              <a:avLst/>
            </a:prstGeom>
          </p:spPr>
          <p:txBody>
            <a:bodyPr wrap="square">
              <a:spAutoFit/>
            </a:bodyPr>
            <a:lstStyle/>
            <a:p>
              <a:pPr marL="171450" indent="-171450">
                <a:lnSpc>
                  <a:spcPct val="120000"/>
                </a:lnSpc>
                <a:buFont typeface="Arial" panose="020B0604020202020204" pitchFamily="34" charset="0"/>
                <a:buChar char="•"/>
              </a:pPr>
              <a:r>
                <a:rPr lang="fr-CA" sz="1600" dirty="0">
                  <a:solidFill>
                    <a:schemeClr val="tx2">
                      <a:lumMod val="75000"/>
                      <a:lumOff val="25000"/>
                    </a:schemeClr>
                  </a:solidFill>
                  <a:latin typeface="Arial Nova" panose="020B0504020202020204" pitchFamily="34" charset="0"/>
                  <a:cs typeface="Segoe UI Light" panose="020B0502040204020203" pitchFamily="34" charset="0"/>
                </a:rPr>
                <a:t>Suspicion de maltraitance </a:t>
              </a:r>
            </a:p>
          </p:txBody>
        </p:sp>
      </p:grpSp>
    </p:spTree>
    <p:extLst>
      <p:ext uri="{BB962C8B-B14F-4D97-AF65-F5344CB8AC3E}">
        <p14:creationId xmlns:p14="http://schemas.microsoft.com/office/powerpoint/2010/main" val="2027196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7B6D34E4-58FC-4E87-9F3D-8B89DA5358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2640" y="756831"/>
            <a:ext cx="1867714" cy="1867714"/>
          </a:xfrm>
          <a:prstGeom prst="rect">
            <a:avLst/>
          </a:prstGeom>
        </p:spPr>
      </p:pic>
      <p:sp>
        <p:nvSpPr>
          <p:cNvPr id="2" name="Titre 1">
            <a:extLst>
              <a:ext uri="{FF2B5EF4-FFF2-40B4-BE49-F238E27FC236}">
                <a16:creationId xmlns:a16="http://schemas.microsoft.com/office/drawing/2014/main" id="{85FF69AC-A8D8-47C9-AF14-4AA66F96D6CA}"/>
              </a:ext>
            </a:extLst>
          </p:cNvPr>
          <p:cNvSpPr>
            <a:spLocks noGrp="1"/>
          </p:cNvSpPr>
          <p:nvPr>
            <p:ph type="title"/>
          </p:nvPr>
        </p:nvSpPr>
        <p:spPr>
          <a:xfrm>
            <a:off x="1391432" y="365125"/>
            <a:ext cx="10140663" cy="1325563"/>
          </a:xfrm>
        </p:spPr>
        <p:txBody>
          <a:bodyPr/>
          <a:lstStyle/>
          <a:p>
            <a:r>
              <a:rPr lang="fr-CA" dirty="0"/>
              <a:t>Formations</a:t>
            </a:r>
            <a:br>
              <a:rPr lang="fr-CA" dirty="0"/>
            </a:br>
            <a:r>
              <a:rPr lang="fr-CA" sz="3200" dirty="0" err="1">
                <a:latin typeface="Arial Nova" panose="020B0504020202020204" pitchFamily="34" charset="0"/>
              </a:rPr>
              <a:t>Formations</a:t>
            </a:r>
            <a:r>
              <a:rPr lang="fr-CA" sz="3200" dirty="0">
                <a:latin typeface="Arial Nova" panose="020B0504020202020204" pitchFamily="34" charset="0"/>
              </a:rPr>
              <a:t> obligatoires</a:t>
            </a:r>
            <a:endParaRPr lang="fr-CA" dirty="0"/>
          </a:p>
        </p:txBody>
      </p:sp>
      <p:graphicFrame>
        <p:nvGraphicFramePr>
          <p:cNvPr id="7" name="Espace réservé du contenu 6">
            <a:extLst>
              <a:ext uri="{FF2B5EF4-FFF2-40B4-BE49-F238E27FC236}">
                <a16:creationId xmlns:a16="http://schemas.microsoft.com/office/drawing/2014/main" id="{AAE0252B-70D7-4B70-9CCA-9A7519F6FE1C}"/>
              </a:ext>
            </a:extLst>
          </p:cNvPr>
          <p:cNvGraphicFramePr>
            <a:graphicFrameLocks noGrp="1"/>
          </p:cNvGraphicFramePr>
          <p:nvPr>
            <p:ph idx="1"/>
            <p:extLst>
              <p:ext uri="{D42A27DB-BD31-4B8C-83A1-F6EECF244321}">
                <p14:modId xmlns:p14="http://schemas.microsoft.com/office/powerpoint/2010/main" val="2879809273"/>
              </p:ext>
            </p:extLst>
          </p:nvPr>
        </p:nvGraphicFramePr>
        <p:xfrm>
          <a:off x="597582" y="2453326"/>
          <a:ext cx="10996836" cy="2963054"/>
        </p:xfrm>
        <a:graphic>
          <a:graphicData uri="http://schemas.openxmlformats.org/drawingml/2006/table">
            <a:tbl>
              <a:tblPr firstRow="1" firstCol="1" bandRow="1">
                <a:tableStyleId>{5940675A-B579-460E-94D1-54222C63F5DA}</a:tableStyleId>
              </a:tblPr>
              <a:tblGrid>
                <a:gridCol w="4000371">
                  <a:extLst>
                    <a:ext uri="{9D8B030D-6E8A-4147-A177-3AD203B41FA5}">
                      <a16:colId xmlns:a16="http://schemas.microsoft.com/office/drawing/2014/main" val="408894748"/>
                    </a:ext>
                  </a:extLst>
                </a:gridCol>
                <a:gridCol w="1554809">
                  <a:extLst>
                    <a:ext uri="{9D8B030D-6E8A-4147-A177-3AD203B41FA5}">
                      <a16:colId xmlns:a16="http://schemas.microsoft.com/office/drawing/2014/main" val="3372669317"/>
                    </a:ext>
                  </a:extLst>
                </a:gridCol>
                <a:gridCol w="4582308">
                  <a:extLst>
                    <a:ext uri="{9D8B030D-6E8A-4147-A177-3AD203B41FA5}">
                      <a16:colId xmlns:a16="http://schemas.microsoft.com/office/drawing/2014/main" val="1371921056"/>
                    </a:ext>
                  </a:extLst>
                </a:gridCol>
                <a:gridCol w="859348">
                  <a:extLst>
                    <a:ext uri="{9D8B030D-6E8A-4147-A177-3AD203B41FA5}">
                      <a16:colId xmlns:a16="http://schemas.microsoft.com/office/drawing/2014/main" val="3765222674"/>
                    </a:ext>
                  </a:extLst>
                </a:gridCol>
              </a:tblGrid>
              <a:tr h="538737">
                <a:tc>
                  <a:txBody>
                    <a:bodyPr/>
                    <a:lstStyle/>
                    <a:p>
                      <a:pPr algn="ctr">
                        <a:spcAft>
                          <a:spcPts val="400"/>
                        </a:spcAft>
                      </a:pPr>
                      <a:r>
                        <a:rPr lang="fr-CA" sz="1600" b="1" dirty="0">
                          <a:solidFill>
                            <a:schemeClr val="bg1"/>
                          </a:solidFill>
                          <a:effectLst/>
                        </a:rPr>
                        <a:t>TITRE DE LA FORMATION</a:t>
                      </a:r>
                      <a:endParaRPr lang="fr-CA" sz="1600" b="1" dirty="0">
                        <a:solidFill>
                          <a:schemeClr val="bg1"/>
                        </a:solidFill>
                        <a:effectLst/>
                        <a:latin typeface="Arial Nova" panose="020B0504020202020204" pitchFamily="34" charset="0"/>
                        <a:ea typeface="Times New Roman" panose="02020603050405020304" pitchFamily="18" charset="0"/>
                        <a:cs typeface="Times New Roman" panose="02020603050405020304" pitchFamily="18" charset="0"/>
                      </a:endParaRPr>
                    </a:p>
                  </a:txBody>
                  <a:tcPr marL="45370" marR="453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400"/>
                        </a:spcAft>
                      </a:pPr>
                      <a:r>
                        <a:rPr lang="fr-CA" sz="1600" b="1" dirty="0">
                          <a:solidFill>
                            <a:schemeClr val="bg1"/>
                          </a:solidFill>
                          <a:effectLst/>
                        </a:rPr>
                        <a:t>ACCÈS À LA FORMATION</a:t>
                      </a:r>
                      <a:endParaRPr lang="fr-CA" sz="1600" b="1" dirty="0">
                        <a:solidFill>
                          <a:schemeClr val="bg1"/>
                        </a:solidFill>
                        <a:effectLst/>
                        <a:latin typeface="Arial Nova" panose="020B0504020202020204" pitchFamily="34" charset="0"/>
                        <a:ea typeface="Times New Roman" panose="02020603050405020304" pitchFamily="18" charset="0"/>
                        <a:cs typeface="Times New Roman" panose="02020603050405020304" pitchFamily="18" charset="0"/>
                      </a:endParaRPr>
                    </a:p>
                  </a:txBody>
                  <a:tcPr marL="45370" marR="453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400"/>
                        </a:spcAft>
                      </a:pPr>
                      <a:r>
                        <a:rPr lang="fr-CA" sz="1600" b="1" dirty="0">
                          <a:solidFill>
                            <a:schemeClr val="bg1"/>
                          </a:solidFill>
                          <a:effectLst/>
                        </a:rPr>
                        <a:t>CLIENTÈLE CIBLE</a:t>
                      </a:r>
                      <a:endParaRPr lang="fr-CA" sz="1600" b="1" dirty="0">
                        <a:solidFill>
                          <a:schemeClr val="bg1"/>
                        </a:solidFill>
                        <a:effectLst/>
                        <a:latin typeface="Arial Nova" panose="020B0504020202020204" pitchFamily="34" charset="0"/>
                        <a:ea typeface="Times New Roman" panose="02020603050405020304" pitchFamily="18" charset="0"/>
                        <a:cs typeface="Times New Roman" panose="02020603050405020304" pitchFamily="18" charset="0"/>
                      </a:endParaRPr>
                    </a:p>
                  </a:txBody>
                  <a:tcPr marL="45370" marR="453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400"/>
                        </a:spcAft>
                      </a:pPr>
                      <a:r>
                        <a:rPr lang="fr-CA" sz="1600" b="1" dirty="0">
                          <a:solidFill>
                            <a:schemeClr val="bg1"/>
                          </a:solidFill>
                          <a:effectLst/>
                        </a:rPr>
                        <a:t>DURÉE </a:t>
                      </a:r>
                      <a:endParaRPr lang="fr-CA" sz="1600" b="1" dirty="0">
                        <a:solidFill>
                          <a:schemeClr val="bg1"/>
                        </a:solidFill>
                        <a:effectLst/>
                        <a:latin typeface="Arial Nova" panose="020B0504020202020204" pitchFamily="34" charset="0"/>
                        <a:ea typeface="Times New Roman" panose="02020603050405020304" pitchFamily="18" charset="0"/>
                        <a:cs typeface="Times New Roman" panose="02020603050405020304" pitchFamily="18" charset="0"/>
                      </a:endParaRPr>
                    </a:p>
                  </a:txBody>
                  <a:tcPr marL="45370" marR="453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456360462"/>
                  </a:ext>
                </a:extLst>
              </a:tr>
              <a:tr h="1077474">
                <a:tc>
                  <a:txBody>
                    <a:bodyPr/>
                    <a:lstStyle/>
                    <a:p>
                      <a:pPr>
                        <a:spcAft>
                          <a:spcPts val="400"/>
                        </a:spcAft>
                      </a:pPr>
                      <a:r>
                        <a:rPr lang="fr-CA" sz="1600" dirty="0">
                          <a:solidFill>
                            <a:schemeClr val="tx2">
                              <a:lumMod val="75000"/>
                              <a:lumOff val="25000"/>
                            </a:schemeClr>
                          </a:solidFill>
                          <a:effectLst/>
                        </a:rPr>
                        <a:t>Introduction à la lutte contre la maltraitance envers les personnes aînées et toute autre personne majeure en situation de vulnérabilité </a:t>
                      </a:r>
                      <a:endParaRPr lang="fr-CA" sz="1600" dirty="0">
                        <a:solidFill>
                          <a:schemeClr val="tx2">
                            <a:lumMod val="75000"/>
                            <a:lumOff val="25000"/>
                          </a:schemeClr>
                        </a:solidFill>
                        <a:effectLst/>
                        <a:latin typeface="Arial Nova" panose="020B0504020202020204" pitchFamily="34" charset="0"/>
                        <a:ea typeface="Times New Roman" panose="02020603050405020304" pitchFamily="18" charset="0"/>
                        <a:cs typeface="Times New Roman" panose="02020603050405020304" pitchFamily="18" charset="0"/>
                      </a:endParaRPr>
                    </a:p>
                  </a:txBody>
                  <a:tcPr marL="45370" marR="453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spcAft>
                          <a:spcPts val="400"/>
                        </a:spcAft>
                      </a:pPr>
                      <a:r>
                        <a:rPr lang="fr-CA" sz="1600" dirty="0">
                          <a:effectLst/>
                          <a:hlinkClick r:id="rId3"/>
                        </a:rPr>
                        <a:t>ID ENA  2255</a:t>
                      </a:r>
                      <a:r>
                        <a:rPr lang="fr-CA" sz="1600" dirty="0">
                          <a:effectLst/>
                        </a:rPr>
                        <a:t>  </a:t>
                      </a:r>
                      <a:endParaRPr lang="fr-CA" sz="1600" dirty="0">
                        <a:effectLst/>
                        <a:latin typeface="Arial Nova" panose="020B0504020202020204" pitchFamily="34" charset="0"/>
                      </a:endParaRPr>
                    </a:p>
                  </a:txBody>
                  <a:tcPr marL="45370" marR="453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400"/>
                        </a:spcAft>
                      </a:pPr>
                      <a:r>
                        <a:rPr lang="fr-CA" sz="1600" dirty="0">
                          <a:solidFill>
                            <a:schemeClr val="tx2">
                              <a:lumMod val="75000"/>
                              <a:lumOff val="25000"/>
                            </a:schemeClr>
                          </a:solidFill>
                          <a:effectLst/>
                        </a:rPr>
                        <a:t>Tout le personnel du RSSS œuvrant auprès des personnes aînées et toute autre personne majeure en situation de vulnérabilité </a:t>
                      </a:r>
                      <a:endParaRPr lang="fr-CA" sz="1600" dirty="0">
                        <a:solidFill>
                          <a:schemeClr val="tx2">
                            <a:lumMod val="75000"/>
                            <a:lumOff val="25000"/>
                          </a:schemeClr>
                        </a:solidFill>
                        <a:effectLst/>
                        <a:latin typeface="Arial Nova" panose="020B0504020202020204" pitchFamily="34" charset="0"/>
                        <a:ea typeface="Times New Roman" panose="02020603050405020304" pitchFamily="18" charset="0"/>
                        <a:cs typeface="Times New Roman" panose="02020603050405020304" pitchFamily="18" charset="0"/>
                      </a:endParaRPr>
                    </a:p>
                  </a:txBody>
                  <a:tcPr marL="45370" marR="453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400"/>
                        </a:spcAft>
                      </a:pPr>
                      <a:r>
                        <a:rPr lang="fr-CA" sz="1600" dirty="0">
                          <a:solidFill>
                            <a:schemeClr val="tx2">
                              <a:lumMod val="75000"/>
                              <a:lumOff val="25000"/>
                            </a:schemeClr>
                          </a:solidFill>
                          <a:effectLst/>
                        </a:rPr>
                        <a:t>1h30</a:t>
                      </a:r>
                      <a:endParaRPr lang="fr-CA" sz="1600" dirty="0">
                        <a:solidFill>
                          <a:schemeClr val="tx2">
                            <a:lumMod val="75000"/>
                            <a:lumOff val="25000"/>
                          </a:schemeClr>
                        </a:solidFill>
                        <a:effectLst/>
                        <a:latin typeface="Arial Nova" panose="020B0504020202020204" pitchFamily="34" charset="0"/>
                        <a:ea typeface="Times New Roman" panose="02020603050405020304" pitchFamily="18" charset="0"/>
                        <a:cs typeface="Times New Roman" panose="02020603050405020304" pitchFamily="18" charset="0"/>
                      </a:endParaRPr>
                    </a:p>
                  </a:txBody>
                  <a:tcPr marL="45370" marR="453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10715518"/>
                  </a:ext>
                </a:extLst>
              </a:tr>
              <a:tr h="1346843">
                <a:tc>
                  <a:txBody>
                    <a:bodyPr/>
                    <a:lstStyle/>
                    <a:p>
                      <a:pPr>
                        <a:spcAft>
                          <a:spcPts val="400"/>
                        </a:spcAft>
                      </a:pPr>
                      <a:r>
                        <a:rPr lang="fr-CA" sz="1600" dirty="0">
                          <a:solidFill>
                            <a:schemeClr val="tx2">
                              <a:lumMod val="75000"/>
                              <a:lumOff val="25000"/>
                            </a:schemeClr>
                          </a:solidFill>
                          <a:effectLst/>
                        </a:rPr>
                        <a:t>Identification et signalement d’une situation de maltraitance envers une personne aînée  et toute autre personne majeure en situation de vulnérabilité </a:t>
                      </a:r>
                      <a:endParaRPr lang="fr-CA" sz="1600" dirty="0">
                        <a:solidFill>
                          <a:schemeClr val="tx2">
                            <a:lumMod val="75000"/>
                            <a:lumOff val="25000"/>
                          </a:schemeClr>
                        </a:solidFill>
                        <a:effectLst/>
                        <a:latin typeface="Arial Nova" panose="020B0504020202020204" pitchFamily="34" charset="0"/>
                        <a:ea typeface="Times New Roman" panose="02020603050405020304" pitchFamily="18" charset="0"/>
                        <a:cs typeface="Times New Roman" panose="02020603050405020304" pitchFamily="18" charset="0"/>
                      </a:endParaRPr>
                    </a:p>
                  </a:txBody>
                  <a:tcPr marL="45370" marR="453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spcAft>
                          <a:spcPts val="400"/>
                        </a:spcAft>
                      </a:pPr>
                      <a:r>
                        <a:rPr lang="en-CA" sz="1600" dirty="0">
                          <a:effectLst/>
                          <a:hlinkClick r:id="rId4"/>
                        </a:rPr>
                        <a:t>ID ENA 2944</a:t>
                      </a:r>
                      <a:endParaRPr lang="fr-CA" sz="1600" dirty="0">
                        <a:effectLst/>
                        <a:latin typeface="Arial Nova" panose="020B0504020202020204" pitchFamily="34" charset="0"/>
                      </a:endParaRPr>
                    </a:p>
                  </a:txBody>
                  <a:tcPr marL="45370" marR="453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400"/>
                        </a:spcAft>
                      </a:pPr>
                      <a:r>
                        <a:rPr lang="fr-CA" sz="1600" dirty="0">
                          <a:solidFill>
                            <a:schemeClr val="tx2">
                              <a:lumMod val="75000"/>
                              <a:lumOff val="25000"/>
                            </a:schemeClr>
                          </a:solidFill>
                          <a:effectLst/>
                        </a:rPr>
                        <a:t>Tout le personnel du RSSS œuvrant auprès des personnes aînées et toute autre personne majeure en situation de vulnérabilité </a:t>
                      </a:r>
                      <a:endParaRPr lang="fr-CA" sz="1600" dirty="0">
                        <a:solidFill>
                          <a:schemeClr val="tx2">
                            <a:lumMod val="75000"/>
                            <a:lumOff val="25000"/>
                          </a:schemeClr>
                        </a:solidFill>
                        <a:effectLst/>
                        <a:latin typeface="Arial Nova" panose="020B0504020202020204" pitchFamily="34" charset="0"/>
                        <a:ea typeface="Times New Roman" panose="02020603050405020304" pitchFamily="18" charset="0"/>
                        <a:cs typeface="Times New Roman" panose="02020603050405020304" pitchFamily="18" charset="0"/>
                      </a:endParaRPr>
                    </a:p>
                  </a:txBody>
                  <a:tcPr marL="45370" marR="453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400"/>
                        </a:spcAft>
                      </a:pPr>
                      <a:r>
                        <a:rPr lang="fr-CA" sz="1600" dirty="0">
                          <a:solidFill>
                            <a:schemeClr val="tx2">
                              <a:lumMod val="75000"/>
                              <a:lumOff val="25000"/>
                            </a:schemeClr>
                          </a:solidFill>
                          <a:effectLst/>
                        </a:rPr>
                        <a:t>40 minutes</a:t>
                      </a:r>
                      <a:endParaRPr lang="fr-CA" sz="1600" dirty="0">
                        <a:solidFill>
                          <a:schemeClr val="tx2">
                            <a:lumMod val="75000"/>
                            <a:lumOff val="25000"/>
                          </a:schemeClr>
                        </a:solidFill>
                        <a:effectLst/>
                        <a:latin typeface="Arial Nova" panose="020B0504020202020204" pitchFamily="34" charset="0"/>
                        <a:ea typeface="Times New Roman" panose="02020603050405020304" pitchFamily="18" charset="0"/>
                        <a:cs typeface="Times New Roman" panose="02020603050405020304" pitchFamily="18" charset="0"/>
                      </a:endParaRPr>
                    </a:p>
                  </a:txBody>
                  <a:tcPr marL="45370" marR="4537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50676912"/>
                  </a:ext>
                </a:extLst>
              </a:tr>
            </a:tbl>
          </a:graphicData>
        </a:graphic>
      </p:graphicFrame>
    </p:spTree>
    <p:extLst>
      <p:ext uri="{BB962C8B-B14F-4D97-AF65-F5344CB8AC3E}">
        <p14:creationId xmlns:p14="http://schemas.microsoft.com/office/powerpoint/2010/main" val="35910842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FF69AC-A8D8-47C9-AF14-4AA66F96D6CA}"/>
              </a:ext>
            </a:extLst>
          </p:cNvPr>
          <p:cNvSpPr>
            <a:spLocks noGrp="1"/>
          </p:cNvSpPr>
          <p:nvPr>
            <p:ph type="title"/>
          </p:nvPr>
        </p:nvSpPr>
        <p:spPr>
          <a:xfrm>
            <a:off x="1391432" y="365125"/>
            <a:ext cx="10140663" cy="1325563"/>
          </a:xfrm>
        </p:spPr>
        <p:txBody>
          <a:bodyPr/>
          <a:lstStyle/>
          <a:p>
            <a:r>
              <a:rPr lang="fr-CA" dirty="0"/>
              <a:t>Formations</a:t>
            </a:r>
            <a:br>
              <a:rPr lang="fr-CA" dirty="0"/>
            </a:br>
            <a:r>
              <a:rPr lang="fr-CA" sz="3200" dirty="0">
                <a:latin typeface="Arial Nova" panose="020B0504020202020204" pitchFamily="34" charset="0"/>
              </a:rPr>
              <a:t>Autres formations ciblées</a:t>
            </a:r>
            <a:endParaRPr lang="fr-CA" dirty="0"/>
          </a:p>
        </p:txBody>
      </p:sp>
      <p:graphicFrame>
        <p:nvGraphicFramePr>
          <p:cNvPr id="7" name="Espace réservé du contenu 6">
            <a:extLst>
              <a:ext uri="{FF2B5EF4-FFF2-40B4-BE49-F238E27FC236}">
                <a16:creationId xmlns:a16="http://schemas.microsoft.com/office/drawing/2014/main" id="{AAE0252B-70D7-4B70-9CCA-9A7519F6FE1C}"/>
              </a:ext>
            </a:extLst>
          </p:cNvPr>
          <p:cNvGraphicFramePr>
            <a:graphicFrameLocks noGrp="1"/>
          </p:cNvGraphicFramePr>
          <p:nvPr>
            <p:ph idx="1"/>
            <p:extLst>
              <p:ext uri="{D42A27DB-BD31-4B8C-83A1-F6EECF244321}">
                <p14:modId xmlns:p14="http://schemas.microsoft.com/office/powerpoint/2010/main" val="3329261030"/>
              </p:ext>
            </p:extLst>
          </p:nvPr>
        </p:nvGraphicFramePr>
        <p:xfrm>
          <a:off x="457200" y="1575063"/>
          <a:ext cx="11074895" cy="5192017"/>
        </p:xfrm>
        <a:graphic>
          <a:graphicData uri="http://schemas.openxmlformats.org/drawingml/2006/table">
            <a:tbl>
              <a:tblPr firstRow="1" firstCol="1" bandRow="1">
                <a:tableStyleId>{5940675A-B579-460E-94D1-54222C63F5DA}</a:tableStyleId>
              </a:tblPr>
              <a:tblGrid>
                <a:gridCol w="2966484">
                  <a:extLst>
                    <a:ext uri="{9D8B030D-6E8A-4147-A177-3AD203B41FA5}">
                      <a16:colId xmlns:a16="http://schemas.microsoft.com/office/drawing/2014/main" val="408894748"/>
                    </a:ext>
                  </a:extLst>
                </a:gridCol>
                <a:gridCol w="1520457">
                  <a:extLst>
                    <a:ext uri="{9D8B030D-6E8A-4147-A177-3AD203B41FA5}">
                      <a16:colId xmlns:a16="http://schemas.microsoft.com/office/drawing/2014/main" val="3372669317"/>
                    </a:ext>
                  </a:extLst>
                </a:gridCol>
                <a:gridCol w="5539562">
                  <a:extLst>
                    <a:ext uri="{9D8B030D-6E8A-4147-A177-3AD203B41FA5}">
                      <a16:colId xmlns:a16="http://schemas.microsoft.com/office/drawing/2014/main" val="1371921056"/>
                    </a:ext>
                  </a:extLst>
                </a:gridCol>
                <a:gridCol w="1048392">
                  <a:extLst>
                    <a:ext uri="{9D8B030D-6E8A-4147-A177-3AD203B41FA5}">
                      <a16:colId xmlns:a16="http://schemas.microsoft.com/office/drawing/2014/main" val="3765222674"/>
                    </a:ext>
                  </a:extLst>
                </a:gridCol>
              </a:tblGrid>
              <a:tr h="538737">
                <a:tc>
                  <a:txBody>
                    <a:bodyPr/>
                    <a:lstStyle/>
                    <a:p>
                      <a:pPr algn="ctr">
                        <a:spcAft>
                          <a:spcPts val="400"/>
                        </a:spcAft>
                      </a:pPr>
                      <a:r>
                        <a:rPr lang="fr-CA" sz="1600" b="1" dirty="0">
                          <a:solidFill>
                            <a:schemeClr val="bg1"/>
                          </a:solidFill>
                          <a:effectLst/>
                        </a:rPr>
                        <a:t>TITRE DE LA FORMATION</a:t>
                      </a:r>
                      <a:endParaRPr lang="fr-CA" sz="1600" b="1" dirty="0">
                        <a:solidFill>
                          <a:schemeClr val="bg1"/>
                        </a:solidFill>
                        <a:effectLst/>
                        <a:latin typeface="Arial Nova" panose="020B0504020202020204" pitchFamily="34" charset="0"/>
                        <a:ea typeface="Times New Roman" panose="02020603050405020304" pitchFamily="18" charset="0"/>
                        <a:cs typeface="Times New Roman" panose="02020603050405020304" pitchFamily="18" charset="0"/>
                      </a:endParaRPr>
                    </a:p>
                  </a:txBody>
                  <a:tcPr marL="45370" marR="45370" marT="0" marB="0" anchor="ctr">
                    <a:solidFill>
                      <a:schemeClr val="bg2"/>
                    </a:solidFill>
                  </a:tcPr>
                </a:tc>
                <a:tc>
                  <a:txBody>
                    <a:bodyPr/>
                    <a:lstStyle/>
                    <a:p>
                      <a:pPr algn="ctr">
                        <a:spcAft>
                          <a:spcPts val="400"/>
                        </a:spcAft>
                      </a:pPr>
                      <a:r>
                        <a:rPr lang="fr-CA" sz="1600" b="1" dirty="0">
                          <a:solidFill>
                            <a:schemeClr val="bg1"/>
                          </a:solidFill>
                          <a:effectLst/>
                        </a:rPr>
                        <a:t>ACCÈS À LA FORMATION</a:t>
                      </a:r>
                      <a:endParaRPr lang="fr-CA" sz="1600" b="1" dirty="0">
                        <a:solidFill>
                          <a:schemeClr val="bg1"/>
                        </a:solidFill>
                        <a:effectLst/>
                        <a:latin typeface="Arial Nova" panose="020B0504020202020204" pitchFamily="34" charset="0"/>
                        <a:ea typeface="Times New Roman" panose="02020603050405020304" pitchFamily="18" charset="0"/>
                        <a:cs typeface="Times New Roman" panose="02020603050405020304" pitchFamily="18" charset="0"/>
                      </a:endParaRPr>
                    </a:p>
                  </a:txBody>
                  <a:tcPr marL="45370" marR="45370" marT="0" marB="0" anchor="ctr">
                    <a:solidFill>
                      <a:schemeClr val="bg2"/>
                    </a:solidFill>
                  </a:tcPr>
                </a:tc>
                <a:tc>
                  <a:txBody>
                    <a:bodyPr/>
                    <a:lstStyle/>
                    <a:p>
                      <a:pPr algn="ctr">
                        <a:spcAft>
                          <a:spcPts val="400"/>
                        </a:spcAft>
                      </a:pPr>
                      <a:r>
                        <a:rPr lang="fr-CA" sz="1600" b="1" dirty="0">
                          <a:solidFill>
                            <a:schemeClr val="bg1"/>
                          </a:solidFill>
                          <a:effectLst/>
                        </a:rPr>
                        <a:t>CLIENTÈLE CIBLE</a:t>
                      </a:r>
                      <a:endParaRPr lang="fr-CA" sz="1600" b="1" dirty="0">
                        <a:solidFill>
                          <a:schemeClr val="bg1"/>
                        </a:solidFill>
                        <a:effectLst/>
                        <a:latin typeface="Arial Nova" panose="020B0504020202020204" pitchFamily="34" charset="0"/>
                        <a:ea typeface="Times New Roman" panose="02020603050405020304" pitchFamily="18" charset="0"/>
                        <a:cs typeface="Times New Roman" panose="02020603050405020304" pitchFamily="18" charset="0"/>
                      </a:endParaRPr>
                    </a:p>
                  </a:txBody>
                  <a:tcPr marL="45370" marR="45370" marT="0" marB="0" anchor="ctr">
                    <a:solidFill>
                      <a:schemeClr val="bg2"/>
                    </a:solidFill>
                  </a:tcPr>
                </a:tc>
                <a:tc>
                  <a:txBody>
                    <a:bodyPr/>
                    <a:lstStyle/>
                    <a:p>
                      <a:pPr algn="ctr">
                        <a:spcAft>
                          <a:spcPts val="400"/>
                        </a:spcAft>
                      </a:pPr>
                      <a:r>
                        <a:rPr lang="fr-CA" sz="1600" b="1" dirty="0">
                          <a:solidFill>
                            <a:schemeClr val="bg1"/>
                          </a:solidFill>
                          <a:effectLst/>
                        </a:rPr>
                        <a:t>DURÉE </a:t>
                      </a:r>
                      <a:endParaRPr lang="fr-CA" sz="1600" b="1" dirty="0">
                        <a:solidFill>
                          <a:schemeClr val="bg1"/>
                        </a:solidFill>
                        <a:effectLst/>
                        <a:latin typeface="Arial Nova" panose="020B0504020202020204" pitchFamily="34" charset="0"/>
                        <a:ea typeface="Times New Roman" panose="02020603050405020304" pitchFamily="18" charset="0"/>
                        <a:cs typeface="Times New Roman" panose="02020603050405020304" pitchFamily="18" charset="0"/>
                      </a:endParaRPr>
                    </a:p>
                  </a:txBody>
                  <a:tcPr marL="45370" marR="45370" marT="0" marB="0" anchor="ctr">
                    <a:solidFill>
                      <a:schemeClr val="bg2"/>
                    </a:solidFill>
                  </a:tcPr>
                </a:tc>
                <a:extLst>
                  <a:ext uri="{0D108BD9-81ED-4DB2-BD59-A6C34878D82A}">
                    <a16:rowId xmlns:a16="http://schemas.microsoft.com/office/drawing/2014/main" val="1456360462"/>
                  </a:ext>
                </a:extLst>
              </a:tr>
              <a:tr h="538737">
                <a:tc>
                  <a:txBody>
                    <a:bodyPr/>
                    <a:lstStyle/>
                    <a:p>
                      <a:pPr>
                        <a:spcAft>
                          <a:spcPts val="400"/>
                        </a:spcAft>
                      </a:pPr>
                      <a:r>
                        <a:rPr lang="fr-CA" sz="1600" dirty="0">
                          <a:solidFill>
                            <a:schemeClr val="tx2">
                              <a:lumMod val="75000"/>
                              <a:lumOff val="25000"/>
                            </a:schemeClr>
                          </a:solidFill>
                          <a:effectLst/>
                          <a:latin typeface="Arial Nova" panose="020B0504020202020204" pitchFamily="34" charset="0"/>
                        </a:rPr>
                        <a:t>Intervention psychosociale à la lutte contre la maltraitance envers les personnes aînées  </a:t>
                      </a:r>
                      <a:endParaRPr lang="fr-CA" sz="1600" dirty="0">
                        <a:solidFill>
                          <a:schemeClr val="tx2">
                            <a:lumMod val="75000"/>
                            <a:lumOff val="25000"/>
                          </a:schemeClr>
                        </a:solidFill>
                        <a:effectLst/>
                        <a:latin typeface="Arial Nova" panose="020B0504020202020204" pitchFamily="34" charset="0"/>
                        <a:ea typeface="Times New Roman" panose="02020603050405020304" pitchFamily="18" charset="0"/>
                        <a:cs typeface="Times New Roman" panose="02020603050405020304" pitchFamily="18" charset="0"/>
                      </a:endParaRPr>
                    </a:p>
                  </a:txBody>
                  <a:tcPr marL="45370" marR="45370" marT="0" marB="0" anchor="ctr">
                    <a:solidFill>
                      <a:schemeClr val="bg2">
                        <a:lumMod val="20000"/>
                        <a:lumOff val="80000"/>
                      </a:schemeClr>
                    </a:solidFill>
                  </a:tcPr>
                </a:tc>
                <a:tc>
                  <a:txBody>
                    <a:bodyPr/>
                    <a:lstStyle/>
                    <a:p>
                      <a:pPr algn="ctr">
                        <a:spcAft>
                          <a:spcPts val="400"/>
                        </a:spcAft>
                      </a:pPr>
                      <a:r>
                        <a:rPr lang="fr-CA" sz="1600" dirty="0">
                          <a:effectLst/>
                          <a:latin typeface="Arial Nova" panose="020B0504020202020204" pitchFamily="34" charset="0"/>
                          <a:hlinkClick r:id="rId3"/>
                        </a:rPr>
                        <a:t>ID ENA 10030</a:t>
                      </a:r>
                      <a:r>
                        <a:rPr lang="fr-CA" sz="1600" dirty="0">
                          <a:effectLst/>
                          <a:latin typeface="Arial Nova" panose="020B0504020202020204" pitchFamily="34" charset="0"/>
                        </a:rPr>
                        <a:t> </a:t>
                      </a:r>
                    </a:p>
                  </a:txBody>
                  <a:tcPr marL="45370" marR="45370" marT="0" marB="0" anchor="ctr">
                    <a:solidFill>
                      <a:schemeClr val="bg1"/>
                    </a:solidFill>
                  </a:tcPr>
                </a:tc>
                <a:tc>
                  <a:txBody>
                    <a:bodyPr/>
                    <a:lstStyle/>
                    <a:p>
                      <a:pPr>
                        <a:spcAft>
                          <a:spcPts val="400"/>
                        </a:spcAft>
                      </a:pPr>
                      <a:r>
                        <a:rPr lang="fr-CA" sz="1600" dirty="0">
                          <a:solidFill>
                            <a:schemeClr val="tx2">
                              <a:lumMod val="75000"/>
                              <a:lumOff val="25000"/>
                            </a:schemeClr>
                          </a:solidFill>
                          <a:effectLst/>
                          <a:latin typeface="Arial Nova" panose="020B0504020202020204" pitchFamily="34" charset="0"/>
                        </a:rPr>
                        <a:t>Intervenants psychosociaux du RSSS   </a:t>
                      </a:r>
                      <a:endParaRPr lang="fr-CA" sz="1600" dirty="0">
                        <a:solidFill>
                          <a:schemeClr val="tx2">
                            <a:lumMod val="75000"/>
                            <a:lumOff val="25000"/>
                          </a:schemeClr>
                        </a:solidFill>
                        <a:effectLst/>
                        <a:latin typeface="Arial Nova" panose="020B0504020202020204" pitchFamily="34" charset="0"/>
                        <a:ea typeface="Times New Roman" panose="02020603050405020304" pitchFamily="18" charset="0"/>
                        <a:cs typeface="Times New Roman" panose="02020603050405020304" pitchFamily="18" charset="0"/>
                      </a:endParaRPr>
                    </a:p>
                  </a:txBody>
                  <a:tcPr marL="45370" marR="45370" marT="0" marB="0" anchor="ctr">
                    <a:solidFill>
                      <a:schemeClr val="bg1"/>
                    </a:solidFill>
                  </a:tcPr>
                </a:tc>
                <a:tc>
                  <a:txBody>
                    <a:bodyPr/>
                    <a:lstStyle/>
                    <a:p>
                      <a:pPr algn="ctr">
                        <a:spcAft>
                          <a:spcPts val="400"/>
                        </a:spcAft>
                      </a:pPr>
                      <a:r>
                        <a:rPr lang="fr-CA" sz="1600" dirty="0">
                          <a:solidFill>
                            <a:schemeClr val="tx2">
                              <a:lumMod val="75000"/>
                              <a:lumOff val="25000"/>
                            </a:schemeClr>
                          </a:solidFill>
                          <a:effectLst/>
                          <a:latin typeface="Arial Nova" panose="020B0504020202020204" pitchFamily="34" charset="0"/>
                        </a:rPr>
                        <a:t>1h45</a:t>
                      </a:r>
                      <a:endParaRPr lang="fr-CA" sz="1600" dirty="0">
                        <a:solidFill>
                          <a:schemeClr val="tx2">
                            <a:lumMod val="75000"/>
                            <a:lumOff val="25000"/>
                          </a:schemeClr>
                        </a:solidFill>
                        <a:effectLst/>
                        <a:latin typeface="Arial Nova" panose="020B0504020202020204" pitchFamily="34" charset="0"/>
                        <a:ea typeface="Times New Roman" panose="02020603050405020304" pitchFamily="18" charset="0"/>
                        <a:cs typeface="Times New Roman" panose="02020603050405020304" pitchFamily="18" charset="0"/>
                      </a:endParaRPr>
                    </a:p>
                  </a:txBody>
                  <a:tcPr marL="45370" marR="45370" marT="0" marB="0" anchor="ctr">
                    <a:solidFill>
                      <a:schemeClr val="bg1"/>
                    </a:solidFill>
                  </a:tcPr>
                </a:tc>
                <a:extLst>
                  <a:ext uri="{0D108BD9-81ED-4DB2-BD59-A6C34878D82A}">
                    <a16:rowId xmlns:a16="http://schemas.microsoft.com/office/drawing/2014/main" val="3910715518"/>
                  </a:ext>
                </a:extLst>
              </a:tr>
              <a:tr h="538737">
                <a:tc>
                  <a:txBody>
                    <a:bodyPr/>
                    <a:lstStyle/>
                    <a:p>
                      <a:pPr>
                        <a:spcAft>
                          <a:spcPts val="400"/>
                        </a:spcAft>
                      </a:pPr>
                      <a:r>
                        <a:rPr lang="fr-CA" sz="1600" dirty="0">
                          <a:solidFill>
                            <a:schemeClr val="tx2">
                              <a:lumMod val="75000"/>
                              <a:lumOff val="25000"/>
                            </a:schemeClr>
                          </a:solidFill>
                          <a:effectLst/>
                          <a:latin typeface="Arial Nova" panose="020B0504020202020204" pitchFamily="34" charset="0"/>
                        </a:rPr>
                        <a:t>Supervision et soutien clinique dans la gestion des situations de maltraitance  </a:t>
                      </a:r>
                      <a:endParaRPr lang="fr-CA" sz="1600" dirty="0">
                        <a:solidFill>
                          <a:schemeClr val="tx2">
                            <a:lumMod val="75000"/>
                            <a:lumOff val="25000"/>
                          </a:schemeClr>
                        </a:solidFill>
                        <a:effectLst/>
                        <a:latin typeface="Arial Nova" panose="020B0504020202020204" pitchFamily="34" charset="0"/>
                        <a:ea typeface="Times New Roman" panose="02020603050405020304" pitchFamily="18" charset="0"/>
                        <a:cs typeface="Times New Roman" panose="02020603050405020304" pitchFamily="18" charset="0"/>
                      </a:endParaRPr>
                    </a:p>
                  </a:txBody>
                  <a:tcPr marL="45370" marR="45370" marT="0" marB="0" anchor="ctr">
                    <a:solidFill>
                      <a:schemeClr val="bg2">
                        <a:lumMod val="20000"/>
                        <a:lumOff val="80000"/>
                      </a:schemeClr>
                    </a:solidFill>
                  </a:tcPr>
                </a:tc>
                <a:tc>
                  <a:txBody>
                    <a:bodyPr/>
                    <a:lstStyle/>
                    <a:p>
                      <a:pPr algn="ctr">
                        <a:spcAft>
                          <a:spcPts val="400"/>
                        </a:spcAft>
                      </a:pPr>
                      <a:r>
                        <a:rPr lang="fr-CA" sz="1600" dirty="0">
                          <a:effectLst/>
                          <a:latin typeface="Arial Nova" panose="020B0504020202020204" pitchFamily="34" charset="0"/>
                          <a:hlinkClick r:id="rId4"/>
                        </a:rPr>
                        <a:t>ID ENA 10659</a:t>
                      </a:r>
                      <a:endParaRPr lang="fr-CA" sz="1600" dirty="0">
                        <a:effectLst/>
                        <a:latin typeface="Arial Nova" panose="020B0504020202020204" pitchFamily="34" charset="0"/>
                      </a:endParaRPr>
                    </a:p>
                  </a:txBody>
                  <a:tcPr marL="45370" marR="45370" marT="0" marB="0" anchor="ctr">
                    <a:solidFill>
                      <a:schemeClr val="bg1"/>
                    </a:solidFill>
                  </a:tcPr>
                </a:tc>
                <a:tc>
                  <a:txBody>
                    <a:bodyPr/>
                    <a:lstStyle/>
                    <a:p>
                      <a:pPr>
                        <a:spcAft>
                          <a:spcPts val="400"/>
                        </a:spcAft>
                      </a:pPr>
                      <a:r>
                        <a:rPr lang="fr-CA" sz="1600" dirty="0">
                          <a:solidFill>
                            <a:schemeClr val="tx2">
                              <a:lumMod val="75000"/>
                              <a:lumOff val="25000"/>
                            </a:schemeClr>
                          </a:solidFill>
                          <a:effectLst/>
                          <a:latin typeface="Arial Nova" panose="020B0504020202020204" pitchFamily="34" charset="0"/>
                        </a:rPr>
                        <a:t>Responsables de la supervision et de la pratique clinique psychosociale.  Les catégories d’emploi suivantes sont concernées :   </a:t>
                      </a:r>
                    </a:p>
                    <a:p>
                      <a:pPr marL="342900" lvl="0" indent="-342900">
                        <a:spcAft>
                          <a:spcPts val="400"/>
                        </a:spcAft>
                        <a:buFont typeface="Symbol" panose="05050102010706020507" pitchFamily="18" charset="2"/>
                        <a:buChar char=""/>
                      </a:pPr>
                      <a:r>
                        <a:rPr lang="fr-CA" sz="1600" dirty="0">
                          <a:solidFill>
                            <a:schemeClr val="tx2">
                              <a:lumMod val="75000"/>
                              <a:lumOff val="25000"/>
                            </a:schemeClr>
                          </a:solidFill>
                          <a:effectLst/>
                          <a:latin typeface="Arial Nova" panose="020B0504020202020204" pitchFamily="34" charset="0"/>
                        </a:rPr>
                        <a:t>spécialiste en activités cliniques</a:t>
                      </a:r>
                    </a:p>
                    <a:p>
                      <a:pPr marL="342900" lvl="0" indent="-342900">
                        <a:spcAft>
                          <a:spcPts val="400"/>
                        </a:spcAft>
                        <a:buFont typeface="Symbol" panose="05050102010706020507" pitchFamily="18" charset="2"/>
                        <a:buChar char=""/>
                      </a:pPr>
                      <a:r>
                        <a:rPr lang="fr-CA" sz="1600" dirty="0">
                          <a:solidFill>
                            <a:schemeClr val="tx2">
                              <a:lumMod val="75000"/>
                              <a:lumOff val="25000"/>
                            </a:schemeClr>
                          </a:solidFill>
                          <a:effectLst/>
                          <a:latin typeface="Arial Nova" panose="020B0504020202020204" pitchFamily="34" charset="0"/>
                        </a:rPr>
                        <a:t>coordonnateur clinique  </a:t>
                      </a:r>
                    </a:p>
                    <a:p>
                      <a:pPr marL="342900" lvl="0" indent="-342900">
                        <a:spcAft>
                          <a:spcPts val="400"/>
                        </a:spcAft>
                        <a:buFont typeface="Symbol" panose="05050102010706020507" pitchFamily="18" charset="2"/>
                        <a:buChar char=""/>
                      </a:pPr>
                      <a:r>
                        <a:rPr lang="fr-CA" sz="1600" dirty="0">
                          <a:solidFill>
                            <a:schemeClr val="tx2">
                              <a:lumMod val="75000"/>
                              <a:lumOff val="25000"/>
                            </a:schemeClr>
                          </a:solidFill>
                          <a:effectLst/>
                          <a:latin typeface="Arial Nova" panose="020B0504020202020204" pitchFamily="34" charset="0"/>
                        </a:rPr>
                        <a:t>superviseur clinique  </a:t>
                      </a:r>
                    </a:p>
                    <a:p>
                      <a:pPr marL="342900" lvl="0" indent="-342900">
                        <a:spcAft>
                          <a:spcPts val="400"/>
                        </a:spcAft>
                        <a:buFont typeface="Symbol" panose="05050102010706020507" pitchFamily="18" charset="2"/>
                        <a:buChar char=""/>
                      </a:pPr>
                      <a:r>
                        <a:rPr lang="fr-CA" sz="1600" dirty="0">
                          <a:solidFill>
                            <a:schemeClr val="tx2">
                              <a:lumMod val="75000"/>
                              <a:lumOff val="25000"/>
                            </a:schemeClr>
                          </a:solidFill>
                          <a:effectLst/>
                          <a:latin typeface="Arial Nova" panose="020B0504020202020204" pitchFamily="34" charset="0"/>
                        </a:rPr>
                        <a:t>chef d’équipe  </a:t>
                      </a:r>
                    </a:p>
                    <a:p>
                      <a:pPr marL="342900" lvl="0" indent="-342900">
                        <a:spcAft>
                          <a:spcPts val="400"/>
                        </a:spcAft>
                        <a:buFont typeface="Symbol" panose="05050102010706020507" pitchFamily="18" charset="2"/>
                        <a:buChar char=""/>
                      </a:pPr>
                      <a:r>
                        <a:rPr lang="fr-CA" sz="1600" dirty="0">
                          <a:solidFill>
                            <a:schemeClr val="tx2">
                              <a:lumMod val="75000"/>
                              <a:lumOff val="25000"/>
                            </a:schemeClr>
                          </a:solidFill>
                          <a:effectLst/>
                          <a:latin typeface="Arial Nova" panose="020B0504020202020204" pitchFamily="34" charset="0"/>
                        </a:rPr>
                        <a:t>chef administration du programme (CAP) nommé responsable des praticiens psychosociaux :   </a:t>
                      </a:r>
                    </a:p>
                    <a:p>
                      <a:pPr marL="742950" lvl="1" indent="-285750">
                        <a:spcAft>
                          <a:spcPts val="400"/>
                        </a:spcAft>
                        <a:buFont typeface="Courier New" panose="02070309020205020404" pitchFamily="49" charset="0"/>
                        <a:buChar char="o"/>
                      </a:pPr>
                      <a:r>
                        <a:rPr lang="fr-CA" sz="1600" dirty="0">
                          <a:solidFill>
                            <a:schemeClr val="tx2">
                              <a:lumMod val="75000"/>
                              <a:lumOff val="25000"/>
                            </a:schemeClr>
                          </a:solidFill>
                          <a:effectLst/>
                          <a:latin typeface="Arial Nova" panose="020B0504020202020204" pitchFamily="34" charset="0"/>
                        </a:rPr>
                        <a:t>travailleurs sociaux </a:t>
                      </a:r>
                    </a:p>
                    <a:p>
                      <a:pPr marL="742950" lvl="1" indent="-285750">
                        <a:spcAft>
                          <a:spcPts val="400"/>
                        </a:spcAft>
                        <a:buFont typeface="Courier New" panose="02070309020205020404" pitchFamily="49" charset="0"/>
                        <a:buChar char="o"/>
                      </a:pPr>
                      <a:r>
                        <a:rPr lang="fr-CA" sz="1600" dirty="0">
                          <a:solidFill>
                            <a:schemeClr val="tx2">
                              <a:lumMod val="75000"/>
                              <a:lumOff val="25000"/>
                            </a:schemeClr>
                          </a:solidFill>
                          <a:effectLst/>
                          <a:latin typeface="Arial Nova" panose="020B0504020202020204" pitchFamily="34" charset="0"/>
                        </a:rPr>
                        <a:t>techniciens en travail social  </a:t>
                      </a:r>
                    </a:p>
                    <a:p>
                      <a:pPr marL="742950" lvl="1" indent="-285750">
                        <a:spcAft>
                          <a:spcPts val="400"/>
                        </a:spcAft>
                        <a:buFont typeface="Courier New" panose="02070309020205020404" pitchFamily="49" charset="0"/>
                        <a:buChar char="o"/>
                      </a:pPr>
                      <a:r>
                        <a:rPr lang="fr-CA" sz="1600" dirty="0">
                          <a:solidFill>
                            <a:schemeClr val="tx2">
                              <a:lumMod val="75000"/>
                              <a:lumOff val="25000"/>
                            </a:schemeClr>
                          </a:solidFill>
                          <a:effectLst/>
                          <a:latin typeface="Arial Nova" panose="020B0504020202020204" pitchFamily="34" charset="0"/>
                        </a:rPr>
                        <a:t>psychologues</a:t>
                      </a:r>
                    </a:p>
                    <a:p>
                      <a:pPr marL="742950" lvl="1" indent="-285750">
                        <a:spcAft>
                          <a:spcPts val="400"/>
                        </a:spcAft>
                        <a:buFont typeface="Courier New" panose="02070309020205020404" pitchFamily="49" charset="0"/>
                        <a:buChar char="o"/>
                      </a:pPr>
                      <a:r>
                        <a:rPr lang="fr-CA" sz="1600" dirty="0">
                          <a:solidFill>
                            <a:schemeClr val="tx2">
                              <a:lumMod val="75000"/>
                              <a:lumOff val="25000"/>
                            </a:schemeClr>
                          </a:solidFill>
                          <a:effectLst/>
                          <a:latin typeface="Arial Nova" panose="020B0504020202020204" pitchFamily="34" charset="0"/>
                        </a:rPr>
                        <a:t>psychoéducateurs</a:t>
                      </a:r>
                    </a:p>
                    <a:p>
                      <a:pPr marL="742950" lvl="1" indent="-285750">
                        <a:spcAft>
                          <a:spcPts val="400"/>
                        </a:spcAft>
                        <a:buFont typeface="Courier New" panose="02070309020205020404" pitchFamily="49" charset="0"/>
                        <a:buChar char="o"/>
                      </a:pPr>
                      <a:r>
                        <a:rPr lang="fr-CA" sz="1600" dirty="0">
                          <a:solidFill>
                            <a:schemeClr val="tx2">
                              <a:lumMod val="75000"/>
                              <a:lumOff val="25000"/>
                            </a:schemeClr>
                          </a:solidFill>
                          <a:effectLst/>
                          <a:latin typeface="Arial Nova" panose="020B0504020202020204" pitchFamily="34" charset="0"/>
                        </a:rPr>
                        <a:t>conseillers cadres </a:t>
                      </a:r>
                      <a:endParaRPr lang="fr-CA" sz="1600" dirty="0">
                        <a:solidFill>
                          <a:schemeClr val="tx2">
                            <a:lumMod val="75000"/>
                            <a:lumOff val="25000"/>
                          </a:schemeClr>
                        </a:solidFill>
                        <a:effectLst/>
                        <a:latin typeface="Arial Nova" panose="020B0504020202020204" pitchFamily="34" charset="0"/>
                        <a:ea typeface="Times New Roman" panose="02020603050405020304" pitchFamily="18" charset="0"/>
                        <a:cs typeface="Times New Roman" panose="02020603050405020304" pitchFamily="18" charset="0"/>
                      </a:endParaRPr>
                    </a:p>
                  </a:txBody>
                  <a:tcPr marL="45370" marR="45370" marT="0" marB="0" anchor="ctr">
                    <a:solidFill>
                      <a:schemeClr val="bg1"/>
                    </a:solidFill>
                  </a:tcPr>
                </a:tc>
                <a:tc>
                  <a:txBody>
                    <a:bodyPr/>
                    <a:lstStyle/>
                    <a:p>
                      <a:pPr algn="ctr">
                        <a:spcAft>
                          <a:spcPts val="400"/>
                        </a:spcAft>
                      </a:pPr>
                      <a:r>
                        <a:rPr lang="fr-CA" sz="1600" dirty="0">
                          <a:solidFill>
                            <a:schemeClr val="tx2">
                              <a:lumMod val="75000"/>
                              <a:lumOff val="25000"/>
                            </a:schemeClr>
                          </a:solidFill>
                          <a:effectLst/>
                          <a:latin typeface="Arial Nova" panose="020B0504020202020204" pitchFamily="34" charset="0"/>
                        </a:rPr>
                        <a:t>55 minutes</a:t>
                      </a:r>
                      <a:endParaRPr lang="fr-CA" sz="1600" dirty="0">
                        <a:solidFill>
                          <a:schemeClr val="tx2">
                            <a:lumMod val="75000"/>
                            <a:lumOff val="25000"/>
                          </a:schemeClr>
                        </a:solidFill>
                        <a:effectLst/>
                        <a:latin typeface="Arial Nova" panose="020B0504020202020204" pitchFamily="34" charset="0"/>
                        <a:ea typeface="Times New Roman" panose="02020603050405020304" pitchFamily="18" charset="0"/>
                        <a:cs typeface="Times New Roman" panose="02020603050405020304" pitchFamily="18" charset="0"/>
                      </a:endParaRPr>
                    </a:p>
                  </a:txBody>
                  <a:tcPr marL="45370" marR="45370" marT="0" marB="0" anchor="ctr">
                    <a:solidFill>
                      <a:schemeClr val="bg1"/>
                    </a:solidFill>
                  </a:tcPr>
                </a:tc>
                <a:extLst>
                  <a:ext uri="{0D108BD9-81ED-4DB2-BD59-A6C34878D82A}">
                    <a16:rowId xmlns:a16="http://schemas.microsoft.com/office/drawing/2014/main" val="2727824445"/>
                  </a:ext>
                </a:extLst>
              </a:tr>
            </a:tbl>
          </a:graphicData>
        </a:graphic>
      </p:graphicFrame>
    </p:spTree>
    <p:extLst>
      <p:ext uri="{BB962C8B-B14F-4D97-AF65-F5344CB8AC3E}">
        <p14:creationId xmlns:p14="http://schemas.microsoft.com/office/powerpoint/2010/main" val="30780784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a:extLst>
              <a:ext uri="{FF2B5EF4-FFF2-40B4-BE49-F238E27FC236}">
                <a16:creationId xmlns:a16="http://schemas.microsoft.com/office/drawing/2014/main" id="{C7FE851B-6E0B-4473-8067-5000487199AB}"/>
              </a:ext>
            </a:extLst>
          </p:cNvPr>
          <p:cNvGrpSpPr/>
          <p:nvPr/>
        </p:nvGrpSpPr>
        <p:grpSpPr>
          <a:xfrm>
            <a:off x="1400400" y="2102441"/>
            <a:ext cx="9760862" cy="3639396"/>
            <a:chOff x="1400400" y="2102441"/>
            <a:chExt cx="9760862" cy="3639396"/>
          </a:xfrm>
        </p:grpSpPr>
        <p:grpSp>
          <p:nvGrpSpPr>
            <p:cNvPr id="32" name="Groupe 31">
              <a:extLst>
                <a:ext uri="{FF2B5EF4-FFF2-40B4-BE49-F238E27FC236}">
                  <a16:creationId xmlns:a16="http://schemas.microsoft.com/office/drawing/2014/main" id="{6788EF2C-4C79-43BF-8D2D-C048CC1B962A}"/>
                </a:ext>
              </a:extLst>
            </p:cNvPr>
            <p:cNvGrpSpPr/>
            <p:nvPr/>
          </p:nvGrpSpPr>
          <p:grpSpPr>
            <a:xfrm>
              <a:off x="1400400" y="2102441"/>
              <a:ext cx="9760862" cy="2454285"/>
              <a:chOff x="1400400" y="2102441"/>
              <a:chExt cx="9760862" cy="2454285"/>
            </a:xfrm>
          </p:grpSpPr>
          <p:grpSp>
            <p:nvGrpSpPr>
              <p:cNvPr id="2" name="Groupe 1">
                <a:extLst>
                  <a:ext uri="{FF2B5EF4-FFF2-40B4-BE49-F238E27FC236}">
                    <a16:creationId xmlns:a16="http://schemas.microsoft.com/office/drawing/2014/main" id="{CA59F661-77C4-435C-AC29-2CA5784A7D35}"/>
                  </a:ext>
                </a:extLst>
              </p:cNvPr>
              <p:cNvGrpSpPr/>
              <p:nvPr/>
            </p:nvGrpSpPr>
            <p:grpSpPr>
              <a:xfrm>
                <a:off x="1854816" y="2161869"/>
                <a:ext cx="1349299" cy="1325563"/>
                <a:chOff x="1854816" y="2161869"/>
                <a:chExt cx="1349299" cy="1325563"/>
              </a:xfrm>
            </p:grpSpPr>
            <p:sp>
              <p:nvSpPr>
                <p:cNvPr id="6" name="Ellipse 5">
                  <a:extLst>
                    <a:ext uri="{FF2B5EF4-FFF2-40B4-BE49-F238E27FC236}">
                      <a16:creationId xmlns:a16="http://schemas.microsoft.com/office/drawing/2014/main" id="{F00FEDDC-B8EF-46A7-9377-30FE243B96D0}"/>
                    </a:ext>
                  </a:extLst>
                </p:cNvPr>
                <p:cNvSpPr/>
                <p:nvPr/>
              </p:nvSpPr>
              <p:spPr>
                <a:xfrm>
                  <a:off x="1854816" y="2161869"/>
                  <a:ext cx="1349299" cy="1325563"/>
                </a:xfrm>
                <a:prstGeom prst="ellipse">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4" name="Freeform 57">
                  <a:extLst>
                    <a:ext uri="{FF2B5EF4-FFF2-40B4-BE49-F238E27FC236}">
                      <a16:creationId xmlns:a16="http://schemas.microsoft.com/office/drawing/2014/main" id="{77C54B76-7DDC-4870-A932-19DCD4F415AB}"/>
                    </a:ext>
                  </a:extLst>
                </p:cNvPr>
                <p:cNvSpPr>
                  <a:spLocks noEditPoints="1"/>
                </p:cNvSpPr>
                <p:nvPr/>
              </p:nvSpPr>
              <p:spPr bwMode="auto">
                <a:xfrm>
                  <a:off x="2058285" y="2426375"/>
                  <a:ext cx="864300" cy="796550"/>
                </a:xfrm>
                <a:custGeom>
                  <a:avLst/>
                  <a:gdLst>
                    <a:gd name="T0" fmla="*/ 397341 w 198"/>
                    <a:gd name="T1" fmla="*/ 39404 h 198"/>
                    <a:gd name="T2" fmla="*/ 380785 w 198"/>
                    <a:gd name="T3" fmla="*/ 35256 h 198"/>
                    <a:gd name="T4" fmla="*/ 393202 w 198"/>
                    <a:gd name="T5" fmla="*/ 45626 h 198"/>
                    <a:gd name="T6" fmla="*/ 366299 w 198"/>
                    <a:gd name="T7" fmla="*/ 51848 h 198"/>
                    <a:gd name="T8" fmla="*/ 376646 w 198"/>
                    <a:gd name="T9" fmla="*/ 60143 h 198"/>
                    <a:gd name="T10" fmla="*/ 349743 w 198"/>
                    <a:gd name="T11" fmla="*/ 68439 h 198"/>
                    <a:gd name="T12" fmla="*/ 202810 w 198"/>
                    <a:gd name="T13" fmla="*/ 215687 h 198"/>
                    <a:gd name="T14" fmla="*/ 194532 w 198"/>
                    <a:gd name="T15" fmla="*/ 207391 h 198"/>
                    <a:gd name="T16" fmla="*/ 341465 w 198"/>
                    <a:gd name="T17" fmla="*/ 60143 h 198"/>
                    <a:gd name="T18" fmla="*/ 347673 w 198"/>
                    <a:gd name="T19" fmla="*/ 33183 h 198"/>
                    <a:gd name="T20" fmla="*/ 358021 w 198"/>
                    <a:gd name="T21" fmla="*/ 43552 h 198"/>
                    <a:gd name="T22" fmla="*/ 364229 w 198"/>
                    <a:gd name="T23" fmla="*/ 16591 h 198"/>
                    <a:gd name="T24" fmla="*/ 374577 w 198"/>
                    <a:gd name="T25" fmla="*/ 29035 h 198"/>
                    <a:gd name="T26" fmla="*/ 368368 w 198"/>
                    <a:gd name="T27" fmla="*/ 10370 h 198"/>
                    <a:gd name="T28" fmla="*/ 384924 w 198"/>
                    <a:gd name="T29" fmla="*/ 16591 h 198"/>
                    <a:gd name="T30" fmla="*/ 399411 w 198"/>
                    <a:gd name="T31" fmla="*/ 18665 h 198"/>
                    <a:gd name="T32" fmla="*/ 409758 w 198"/>
                    <a:gd name="T33" fmla="*/ 29035 h 198"/>
                    <a:gd name="T34" fmla="*/ 215226 w 198"/>
                    <a:gd name="T35" fmla="*/ 167987 h 198"/>
                    <a:gd name="T36" fmla="*/ 146933 w 198"/>
                    <a:gd name="T37" fmla="*/ 213613 h 198"/>
                    <a:gd name="T38" fmla="*/ 246269 w 198"/>
                    <a:gd name="T39" fmla="*/ 213613 h 198"/>
                    <a:gd name="T40" fmla="*/ 211087 w 198"/>
                    <a:gd name="T41" fmla="*/ 223982 h 198"/>
                    <a:gd name="T42" fmla="*/ 198671 w 198"/>
                    <a:gd name="T43" fmla="*/ 230204 h 198"/>
                    <a:gd name="T44" fmla="*/ 180045 w 198"/>
                    <a:gd name="T45" fmla="*/ 213613 h 198"/>
                    <a:gd name="T46" fmla="*/ 186254 w 198"/>
                    <a:gd name="T47" fmla="*/ 199095 h 198"/>
                    <a:gd name="T48" fmla="*/ 196601 w 198"/>
                    <a:gd name="T49" fmla="*/ 91252 h 198"/>
                    <a:gd name="T50" fmla="*/ 196601 w 198"/>
                    <a:gd name="T51" fmla="*/ 335973 h 198"/>
                    <a:gd name="T52" fmla="*/ 295936 w 198"/>
                    <a:gd name="T53" fmla="*/ 141026 h 198"/>
                    <a:gd name="T54" fmla="*/ 285589 w 198"/>
                    <a:gd name="T55" fmla="*/ 213613 h 198"/>
                    <a:gd name="T56" fmla="*/ 107613 w 198"/>
                    <a:gd name="T57" fmla="*/ 213613 h 198"/>
                    <a:gd name="T58" fmla="*/ 246269 w 198"/>
                    <a:gd name="T59" fmla="*/ 138952 h 198"/>
                    <a:gd name="T60" fmla="*/ 324909 w 198"/>
                    <a:gd name="T61" fmla="*/ 111991 h 198"/>
                    <a:gd name="T62" fmla="*/ 196601 w 198"/>
                    <a:gd name="T63" fmla="*/ 377451 h 198"/>
                    <a:gd name="T64" fmla="*/ 196601 w 198"/>
                    <a:gd name="T65" fmla="*/ 49774 h 198"/>
                    <a:gd name="T66" fmla="*/ 322840 w 198"/>
                    <a:gd name="T67" fmla="*/ 62217 h 198"/>
                    <a:gd name="T68" fmla="*/ 0 w 198"/>
                    <a:gd name="T69" fmla="*/ 213613 h 198"/>
                    <a:gd name="T70" fmla="*/ 393202 w 198"/>
                    <a:gd name="T71" fmla="*/ 213613 h 198"/>
                    <a:gd name="T72" fmla="*/ 324909 w 198"/>
                    <a:gd name="T73" fmla="*/ 111991 h 19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98" h="198">
                      <a:moveTo>
                        <a:pt x="198" y="14"/>
                      </a:moveTo>
                      <a:cubicBezTo>
                        <a:pt x="192" y="19"/>
                        <a:pt x="192" y="19"/>
                        <a:pt x="192" y="19"/>
                      </a:cubicBezTo>
                      <a:cubicBezTo>
                        <a:pt x="185" y="17"/>
                        <a:pt x="185" y="17"/>
                        <a:pt x="185" y="17"/>
                      </a:cubicBezTo>
                      <a:cubicBezTo>
                        <a:pt x="184" y="17"/>
                        <a:pt x="184" y="17"/>
                        <a:pt x="184" y="17"/>
                      </a:cubicBezTo>
                      <a:cubicBezTo>
                        <a:pt x="183" y="19"/>
                        <a:pt x="183" y="19"/>
                        <a:pt x="183" y="19"/>
                      </a:cubicBezTo>
                      <a:cubicBezTo>
                        <a:pt x="190" y="22"/>
                        <a:pt x="190" y="22"/>
                        <a:pt x="190" y="22"/>
                      </a:cubicBezTo>
                      <a:cubicBezTo>
                        <a:pt x="184" y="27"/>
                        <a:pt x="184" y="27"/>
                        <a:pt x="184" y="27"/>
                      </a:cubicBezTo>
                      <a:cubicBezTo>
                        <a:pt x="177" y="25"/>
                        <a:pt x="177" y="25"/>
                        <a:pt x="177" y="25"/>
                      </a:cubicBezTo>
                      <a:cubicBezTo>
                        <a:pt x="175" y="27"/>
                        <a:pt x="175" y="27"/>
                        <a:pt x="175" y="27"/>
                      </a:cubicBezTo>
                      <a:cubicBezTo>
                        <a:pt x="182" y="29"/>
                        <a:pt x="182" y="29"/>
                        <a:pt x="182" y="29"/>
                      </a:cubicBezTo>
                      <a:cubicBezTo>
                        <a:pt x="176" y="35"/>
                        <a:pt x="176" y="35"/>
                        <a:pt x="176" y="35"/>
                      </a:cubicBezTo>
                      <a:cubicBezTo>
                        <a:pt x="169" y="33"/>
                        <a:pt x="169" y="33"/>
                        <a:pt x="169" y="33"/>
                      </a:cubicBezTo>
                      <a:cubicBezTo>
                        <a:pt x="106" y="95"/>
                        <a:pt x="106" y="95"/>
                        <a:pt x="106" y="95"/>
                      </a:cubicBezTo>
                      <a:cubicBezTo>
                        <a:pt x="98" y="104"/>
                        <a:pt x="98" y="104"/>
                        <a:pt x="98" y="104"/>
                      </a:cubicBezTo>
                      <a:cubicBezTo>
                        <a:pt x="97" y="105"/>
                        <a:pt x="95" y="105"/>
                        <a:pt x="94" y="104"/>
                      </a:cubicBezTo>
                      <a:cubicBezTo>
                        <a:pt x="93" y="103"/>
                        <a:pt x="93" y="101"/>
                        <a:pt x="94" y="100"/>
                      </a:cubicBezTo>
                      <a:cubicBezTo>
                        <a:pt x="103" y="92"/>
                        <a:pt x="103" y="92"/>
                        <a:pt x="103" y="92"/>
                      </a:cubicBezTo>
                      <a:cubicBezTo>
                        <a:pt x="165" y="29"/>
                        <a:pt x="165" y="29"/>
                        <a:pt x="165" y="29"/>
                      </a:cubicBezTo>
                      <a:cubicBezTo>
                        <a:pt x="163" y="21"/>
                        <a:pt x="163" y="21"/>
                        <a:pt x="163" y="21"/>
                      </a:cubicBezTo>
                      <a:cubicBezTo>
                        <a:pt x="168" y="16"/>
                        <a:pt x="168" y="16"/>
                        <a:pt x="168" y="16"/>
                      </a:cubicBezTo>
                      <a:cubicBezTo>
                        <a:pt x="171" y="24"/>
                        <a:pt x="171" y="24"/>
                        <a:pt x="171" y="24"/>
                      </a:cubicBezTo>
                      <a:cubicBezTo>
                        <a:pt x="173" y="21"/>
                        <a:pt x="173" y="21"/>
                        <a:pt x="173" y="21"/>
                      </a:cubicBezTo>
                      <a:cubicBezTo>
                        <a:pt x="170" y="13"/>
                        <a:pt x="170" y="13"/>
                        <a:pt x="170" y="13"/>
                      </a:cubicBezTo>
                      <a:cubicBezTo>
                        <a:pt x="176" y="8"/>
                        <a:pt x="176" y="8"/>
                        <a:pt x="176" y="8"/>
                      </a:cubicBezTo>
                      <a:cubicBezTo>
                        <a:pt x="178" y="16"/>
                        <a:pt x="178" y="16"/>
                        <a:pt x="178" y="16"/>
                      </a:cubicBezTo>
                      <a:cubicBezTo>
                        <a:pt x="181" y="14"/>
                        <a:pt x="181" y="14"/>
                        <a:pt x="181" y="14"/>
                      </a:cubicBezTo>
                      <a:cubicBezTo>
                        <a:pt x="181" y="13"/>
                        <a:pt x="181" y="13"/>
                        <a:pt x="181" y="13"/>
                      </a:cubicBezTo>
                      <a:cubicBezTo>
                        <a:pt x="178" y="5"/>
                        <a:pt x="178" y="5"/>
                        <a:pt x="178" y="5"/>
                      </a:cubicBezTo>
                      <a:cubicBezTo>
                        <a:pt x="184" y="0"/>
                        <a:pt x="184" y="0"/>
                        <a:pt x="184" y="0"/>
                      </a:cubicBezTo>
                      <a:cubicBezTo>
                        <a:pt x="186" y="8"/>
                        <a:pt x="186" y="8"/>
                        <a:pt x="186" y="8"/>
                      </a:cubicBezTo>
                      <a:cubicBezTo>
                        <a:pt x="189" y="5"/>
                        <a:pt x="189" y="5"/>
                        <a:pt x="189" y="5"/>
                      </a:cubicBezTo>
                      <a:cubicBezTo>
                        <a:pt x="193" y="9"/>
                        <a:pt x="193" y="9"/>
                        <a:pt x="193" y="9"/>
                      </a:cubicBezTo>
                      <a:cubicBezTo>
                        <a:pt x="190" y="11"/>
                        <a:pt x="190" y="11"/>
                        <a:pt x="190" y="11"/>
                      </a:cubicBezTo>
                      <a:lnTo>
                        <a:pt x="198" y="14"/>
                      </a:lnTo>
                      <a:close/>
                      <a:moveTo>
                        <a:pt x="90" y="96"/>
                      </a:moveTo>
                      <a:cubicBezTo>
                        <a:pt x="104" y="81"/>
                        <a:pt x="104" y="81"/>
                        <a:pt x="104" y="81"/>
                      </a:cubicBezTo>
                      <a:cubicBezTo>
                        <a:pt x="102" y="80"/>
                        <a:pt x="98" y="79"/>
                        <a:pt x="95" y="79"/>
                      </a:cubicBezTo>
                      <a:cubicBezTo>
                        <a:pt x="82" y="79"/>
                        <a:pt x="71" y="90"/>
                        <a:pt x="71" y="103"/>
                      </a:cubicBezTo>
                      <a:cubicBezTo>
                        <a:pt x="71" y="116"/>
                        <a:pt x="82" y="127"/>
                        <a:pt x="95" y="127"/>
                      </a:cubicBezTo>
                      <a:cubicBezTo>
                        <a:pt x="108" y="127"/>
                        <a:pt x="119" y="116"/>
                        <a:pt x="119" y="103"/>
                      </a:cubicBezTo>
                      <a:cubicBezTo>
                        <a:pt x="119" y="100"/>
                        <a:pt x="118" y="96"/>
                        <a:pt x="117" y="94"/>
                      </a:cubicBezTo>
                      <a:cubicBezTo>
                        <a:pt x="102" y="108"/>
                        <a:pt x="102" y="108"/>
                        <a:pt x="102" y="108"/>
                      </a:cubicBezTo>
                      <a:cubicBezTo>
                        <a:pt x="101" y="110"/>
                        <a:pt x="98" y="111"/>
                        <a:pt x="96" y="111"/>
                      </a:cubicBezTo>
                      <a:cubicBezTo>
                        <a:pt x="96" y="111"/>
                        <a:pt x="96" y="111"/>
                        <a:pt x="96" y="111"/>
                      </a:cubicBezTo>
                      <a:cubicBezTo>
                        <a:pt x="96" y="111"/>
                        <a:pt x="95" y="111"/>
                        <a:pt x="95" y="111"/>
                      </a:cubicBezTo>
                      <a:cubicBezTo>
                        <a:pt x="91" y="111"/>
                        <a:pt x="87" y="107"/>
                        <a:pt x="87" y="103"/>
                      </a:cubicBezTo>
                      <a:cubicBezTo>
                        <a:pt x="87" y="103"/>
                        <a:pt x="87" y="103"/>
                        <a:pt x="87" y="103"/>
                      </a:cubicBezTo>
                      <a:cubicBezTo>
                        <a:pt x="87" y="100"/>
                        <a:pt x="88" y="98"/>
                        <a:pt x="90" y="96"/>
                      </a:cubicBezTo>
                      <a:close/>
                      <a:moveTo>
                        <a:pt x="130" y="55"/>
                      </a:moveTo>
                      <a:cubicBezTo>
                        <a:pt x="120" y="48"/>
                        <a:pt x="108" y="44"/>
                        <a:pt x="95" y="44"/>
                      </a:cubicBezTo>
                      <a:cubicBezTo>
                        <a:pt x="62" y="44"/>
                        <a:pt x="36" y="70"/>
                        <a:pt x="36" y="103"/>
                      </a:cubicBezTo>
                      <a:cubicBezTo>
                        <a:pt x="36" y="136"/>
                        <a:pt x="62" y="162"/>
                        <a:pt x="95" y="162"/>
                      </a:cubicBezTo>
                      <a:cubicBezTo>
                        <a:pt x="128" y="162"/>
                        <a:pt x="154" y="136"/>
                        <a:pt x="154" y="103"/>
                      </a:cubicBezTo>
                      <a:cubicBezTo>
                        <a:pt x="154" y="90"/>
                        <a:pt x="150" y="78"/>
                        <a:pt x="143" y="68"/>
                      </a:cubicBezTo>
                      <a:cubicBezTo>
                        <a:pt x="131" y="79"/>
                        <a:pt x="131" y="79"/>
                        <a:pt x="131" y="79"/>
                      </a:cubicBezTo>
                      <a:cubicBezTo>
                        <a:pt x="136" y="86"/>
                        <a:pt x="138" y="94"/>
                        <a:pt x="138" y="103"/>
                      </a:cubicBezTo>
                      <a:cubicBezTo>
                        <a:pt x="138" y="127"/>
                        <a:pt x="119" y="146"/>
                        <a:pt x="95" y="146"/>
                      </a:cubicBezTo>
                      <a:cubicBezTo>
                        <a:pt x="71" y="146"/>
                        <a:pt x="52" y="127"/>
                        <a:pt x="52" y="103"/>
                      </a:cubicBezTo>
                      <a:cubicBezTo>
                        <a:pt x="52" y="79"/>
                        <a:pt x="71" y="60"/>
                        <a:pt x="95" y="60"/>
                      </a:cubicBezTo>
                      <a:cubicBezTo>
                        <a:pt x="104" y="60"/>
                        <a:pt x="112" y="62"/>
                        <a:pt x="119" y="67"/>
                      </a:cubicBezTo>
                      <a:lnTo>
                        <a:pt x="130" y="55"/>
                      </a:lnTo>
                      <a:close/>
                      <a:moveTo>
                        <a:pt x="157" y="54"/>
                      </a:moveTo>
                      <a:cubicBezTo>
                        <a:pt x="167" y="67"/>
                        <a:pt x="174" y="84"/>
                        <a:pt x="174" y="103"/>
                      </a:cubicBezTo>
                      <a:cubicBezTo>
                        <a:pt x="174" y="147"/>
                        <a:pt x="139" y="182"/>
                        <a:pt x="95" y="182"/>
                      </a:cubicBezTo>
                      <a:cubicBezTo>
                        <a:pt x="52" y="182"/>
                        <a:pt x="16" y="147"/>
                        <a:pt x="16" y="103"/>
                      </a:cubicBezTo>
                      <a:cubicBezTo>
                        <a:pt x="16" y="59"/>
                        <a:pt x="52" y="24"/>
                        <a:pt x="95" y="24"/>
                      </a:cubicBezTo>
                      <a:cubicBezTo>
                        <a:pt x="114" y="24"/>
                        <a:pt x="131" y="31"/>
                        <a:pt x="144" y="41"/>
                      </a:cubicBezTo>
                      <a:cubicBezTo>
                        <a:pt x="156" y="30"/>
                        <a:pt x="156" y="30"/>
                        <a:pt x="156" y="30"/>
                      </a:cubicBezTo>
                      <a:cubicBezTo>
                        <a:pt x="139" y="16"/>
                        <a:pt x="118" y="8"/>
                        <a:pt x="95" y="8"/>
                      </a:cubicBezTo>
                      <a:cubicBezTo>
                        <a:pt x="43" y="8"/>
                        <a:pt x="0" y="51"/>
                        <a:pt x="0" y="103"/>
                      </a:cubicBezTo>
                      <a:cubicBezTo>
                        <a:pt x="0" y="155"/>
                        <a:pt x="43" y="198"/>
                        <a:pt x="95" y="198"/>
                      </a:cubicBezTo>
                      <a:cubicBezTo>
                        <a:pt x="147" y="198"/>
                        <a:pt x="190" y="155"/>
                        <a:pt x="190" y="103"/>
                      </a:cubicBezTo>
                      <a:cubicBezTo>
                        <a:pt x="190" y="80"/>
                        <a:pt x="182" y="59"/>
                        <a:pt x="168" y="42"/>
                      </a:cubicBezTo>
                      <a:lnTo>
                        <a:pt x="157" y="54"/>
                      </a:lnTo>
                      <a:close/>
                    </a:path>
                  </a:pathLst>
                </a:custGeom>
                <a:solidFill>
                  <a:schemeClr val="bg1"/>
                </a:solidFill>
                <a:ln>
                  <a:noFill/>
                </a:ln>
              </p:spPr>
              <p:txBody>
                <a:bodyPr/>
                <a:lstStyle/>
                <a:p>
                  <a:endParaRPr lang="fr-CA"/>
                </a:p>
              </p:txBody>
            </p:sp>
          </p:grpSp>
          <p:grpSp>
            <p:nvGrpSpPr>
              <p:cNvPr id="3" name="Groupe 2">
                <a:extLst>
                  <a:ext uri="{FF2B5EF4-FFF2-40B4-BE49-F238E27FC236}">
                    <a16:creationId xmlns:a16="http://schemas.microsoft.com/office/drawing/2014/main" id="{0BB28BC6-0461-4C25-9F4B-7508DF608353}"/>
                  </a:ext>
                </a:extLst>
              </p:cNvPr>
              <p:cNvGrpSpPr/>
              <p:nvPr/>
            </p:nvGrpSpPr>
            <p:grpSpPr>
              <a:xfrm>
                <a:off x="6924719" y="2122496"/>
                <a:ext cx="1349299" cy="1325563"/>
                <a:chOff x="6924719" y="2122496"/>
                <a:chExt cx="1349299" cy="1325563"/>
              </a:xfrm>
            </p:grpSpPr>
            <p:sp>
              <p:nvSpPr>
                <p:cNvPr id="7" name="Ellipse 6">
                  <a:extLst>
                    <a:ext uri="{FF2B5EF4-FFF2-40B4-BE49-F238E27FC236}">
                      <a16:creationId xmlns:a16="http://schemas.microsoft.com/office/drawing/2014/main" id="{37550A51-C7DB-4812-9D82-14D753C223BB}"/>
                    </a:ext>
                  </a:extLst>
                </p:cNvPr>
                <p:cNvSpPr/>
                <p:nvPr/>
              </p:nvSpPr>
              <p:spPr>
                <a:xfrm>
                  <a:off x="6924719" y="2122496"/>
                  <a:ext cx="1349299" cy="1325563"/>
                </a:xfrm>
                <a:prstGeom prst="ellipse">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5" name="Freeform 64">
                  <a:extLst>
                    <a:ext uri="{FF2B5EF4-FFF2-40B4-BE49-F238E27FC236}">
                      <a16:creationId xmlns:a16="http://schemas.microsoft.com/office/drawing/2014/main" id="{7E2F4703-82AB-466D-84F3-572CC22F355C}"/>
                    </a:ext>
                  </a:extLst>
                </p:cNvPr>
                <p:cNvSpPr>
                  <a:spLocks noEditPoints="1"/>
                </p:cNvSpPr>
                <p:nvPr/>
              </p:nvSpPr>
              <p:spPr bwMode="auto">
                <a:xfrm>
                  <a:off x="7280007" y="2477302"/>
                  <a:ext cx="605006" cy="619200"/>
                </a:xfrm>
                <a:custGeom>
                  <a:avLst/>
                  <a:gdLst>
                    <a:gd name="T0" fmla="*/ 89090 w 202"/>
                    <a:gd name="T1" fmla="*/ 244835 h 192"/>
                    <a:gd name="T2" fmla="*/ 60084 w 202"/>
                    <a:gd name="T3" fmla="*/ 182589 h 192"/>
                    <a:gd name="T4" fmla="*/ 142958 w 202"/>
                    <a:gd name="T5" fmla="*/ 159765 h 192"/>
                    <a:gd name="T6" fmla="*/ 101521 w 202"/>
                    <a:gd name="T7" fmla="*/ 300857 h 192"/>
                    <a:gd name="T8" fmla="*/ 101521 w 202"/>
                    <a:gd name="T9" fmla="*/ 97519 h 192"/>
                    <a:gd name="T10" fmla="*/ 101521 w 202"/>
                    <a:gd name="T11" fmla="*/ 300857 h 192"/>
                    <a:gd name="T12" fmla="*/ 178179 w 202"/>
                    <a:gd name="T13" fmla="*/ 199188 h 192"/>
                    <a:gd name="T14" fmla="*/ 24862 w 202"/>
                    <a:gd name="T15" fmla="*/ 199188 h 192"/>
                    <a:gd name="T16" fmla="*/ 366718 w 202"/>
                    <a:gd name="T17" fmla="*/ 157691 h 192"/>
                    <a:gd name="T18" fmla="*/ 211329 w 202"/>
                    <a:gd name="T19" fmla="*/ 174290 h 192"/>
                    <a:gd name="T20" fmla="*/ 366718 w 202"/>
                    <a:gd name="T21" fmla="*/ 157691 h 192"/>
                    <a:gd name="T22" fmla="*/ 194754 w 202"/>
                    <a:gd name="T23" fmla="*/ 105819 h 192"/>
                    <a:gd name="T24" fmla="*/ 316993 w 202"/>
                    <a:gd name="T25" fmla="*/ 122418 h 192"/>
                    <a:gd name="T26" fmla="*/ 418514 w 202"/>
                    <a:gd name="T27" fmla="*/ 101669 h 192"/>
                    <a:gd name="T28" fmla="*/ 397795 w 202"/>
                    <a:gd name="T29" fmla="*/ 398376 h 192"/>
                    <a:gd name="T30" fmla="*/ 93233 w 202"/>
                    <a:gd name="T31" fmla="*/ 377627 h 192"/>
                    <a:gd name="T32" fmla="*/ 101521 w 202"/>
                    <a:gd name="T33" fmla="*/ 313306 h 192"/>
                    <a:gd name="T34" fmla="*/ 118096 w 202"/>
                    <a:gd name="T35" fmla="*/ 373478 h 192"/>
                    <a:gd name="T36" fmla="*/ 393652 w 202"/>
                    <a:gd name="T37" fmla="*/ 114118 h 192"/>
                    <a:gd name="T38" fmla="*/ 304562 w 202"/>
                    <a:gd name="T39" fmla="*/ 80920 h 192"/>
                    <a:gd name="T40" fmla="*/ 118096 w 202"/>
                    <a:gd name="T41" fmla="*/ 24899 h 192"/>
                    <a:gd name="T42" fmla="*/ 101521 w 202"/>
                    <a:gd name="T43" fmla="*/ 85070 h 192"/>
                    <a:gd name="T44" fmla="*/ 93233 w 202"/>
                    <a:gd name="T45" fmla="*/ 20749 h 192"/>
                    <a:gd name="T46" fmla="*/ 316993 w 202"/>
                    <a:gd name="T47" fmla="*/ 0 h 192"/>
                    <a:gd name="T48" fmla="*/ 325281 w 202"/>
                    <a:gd name="T49" fmla="*/ 2075 h 192"/>
                    <a:gd name="T50" fmla="*/ 418514 w 202"/>
                    <a:gd name="T51" fmla="*/ 101669 h 192"/>
                    <a:gd name="T52" fmla="*/ 377077 w 202"/>
                    <a:gd name="T53" fmla="*/ 89220 h 192"/>
                    <a:gd name="T54" fmla="*/ 329424 w 202"/>
                    <a:gd name="T55" fmla="*/ 80920 h 192"/>
                    <a:gd name="T56" fmla="*/ 377077 w 202"/>
                    <a:gd name="T57" fmla="*/ 89220 h 192"/>
                    <a:gd name="T58" fmla="*/ 283844 w 202"/>
                    <a:gd name="T59" fmla="*/ 327830 h 192"/>
                    <a:gd name="T60" fmla="*/ 145030 w 202"/>
                    <a:gd name="T61" fmla="*/ 311231 h 192"/>
                    <a:gd name="T62" fmla="*/ 366718 w 202"/>
                    <a:gd name="T63" fmla="*/ 209562 h 192"/>
                    <a:gd name="T64" fmla="*/ 211329 w 202"/>
                    <a:gd name="T65" fmla="*/ 226161 h 192"/>
                    <a:gd name="T66" fmla="*/ 366718 w 202"/>
                    <a:gd name="T67" fmla="*/ 209562 h 192"/>
                    <a:gd name="T68" fmla="*/ 196826 w 202"/>
                    <a:gd name="T69" fmla="*/ 259359 h 192"/>
                    <a:gd name="T70" fmla="*/ 366718 w 202"/>
                    <a:gd name="T71" fmla="*/ 275958 h 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02" h="192">
                      <a:moveTo>
                        <a:pt x="78" y="87"/>
                      </a:moveTo>
                      <a:cubicBezTo>
                        <a:pt x="43" y="118"/>
                        <a:pt x="43" y="118"/>
                        <a:pt x="43" y="118"/>
                      </a:cubicBezTo>
                      <a:cubicBezTo>
                        <a:pt x="20" y="99"/>
                        <a:pt x="20" y="99"/>
                        <a:pt x="20" y="99"/>
                      </a:cubicBezTo>
                      <a:cubicBezTo>
                        <a:pt x="29" y="88"/>
                        <a:pt x="29" y="88"/>
                        <a:pt x="29" y="88"/>
                      </a:cubicBezTo>
                      <a:cubicBezTo>
                        <a:pt x="43" y="100"/>
                        <a:pt x="43" y="100"/>
                        <a:pt x="43" y="100"/>
                      </a:cubicBezTo>
                      <a:cubicBezTo>
                        <a:pt x="69" y="77"/>
                        <a:pt x="69" y="77"/>
                        <a:pt x="69" y="77"/>
                      </a:cubicBezTo>
                      <a:lnTo>
                        <a:pt x="78" y="87"/>
                      </a:lnTo>
                      <a:close/>
                      <a:moveTo>
                        <a:pt x="49" y="145"/>
                      </a:moveTo>
                      <a:cubicBezTo>
                        <a:pt x="22" y="145"/>
                        <a:pt x="0" y="123"/>
                        <a:pt x="0" y="96"/>
                      </a:cubicBezTo>
                      <a:cubicBezTo>
                        <a:pt x="0" y="69"/>
                        <a:pt x="22" y="47"/>
                        <a:pt x="49" y="47"/>
                      </a:cubicBezTo>
                      <a:cubicBezTo>
                        <a:pt x="76" y="47"/>
                        <a:pt x="98" y="69"/>
                        <a:pt x="98" y="96"/>
                      </a:cubicBezTo>
                      <a:cubicBezTo>
                        <a:pt x="98" y="123"/>
                        <a:pt x="76" y="145"/>
                        <a:pt x="49" y="145"/>
                      </a:cubicBezTo>
                      <a:moveTo>
                        <a:pt x="49" y="133"/>
                      </a:moveTo>
                      <a:cubicBezTo>
                        <a:pt x="69" y="133"/>
                        <a:pt x="86" y="116"/>
                        <a:pt x="86" y="96"/>
                      </a:cubicBezTo>
                      <a:cubicBezTo>
                        <a:pt x="86" y="76"/>
                        <a:pt x="69" y="59"/>
                        <a:pt x="49" y="59"/>
                      </a:cubicBezTo>
                      <a:cubicBezTo>
                        <a:pt x="29" y="59"/>
                        <a:pt x="12" y="76"/>
                        <a:pt x="12" y="96"/>
                      </a:cubicBezTo>
                      <a:cubicBezTo>
                        <a:pt x="12" y="116"/>
                        <a:pt x="29" y="133"/>
                        <a:pt x="49" y="133"/>
                      </a:cubicBezTo>
                      <a:moveTo>
                        <a:pt x="177" y="76"/>
                      </a:moveTo>
                      <a:cubicBezTo>
                        <a:pt x="100" y="76"/>
                        <a:pt x="100" y="76"/>
                        <a:pt x="100" y="76"/>
                      </a:cubicBezTo>
                      <a:cubicBezTo>
                        <a:pt x="101" y="79"/>
                        <a:pt x="102" y="81"/>
                        <a:pt x="102" y="84"/>
                      </a:cubicBezTo>
                      <a:cubicBezTo>
                        <a:pt x="177" y="84"/>
                        <a:pt x="177" y="84"/>
                        <a:pt x="177" y="84"/>
                      </a:cubicBezTo>
                      <a:lnTo>
                        <a:pt x="177" y="76"/>
                      </a:lnTo>
                      <a:close/>
                      <a:moveTo>
                        <a:pt x="144" y="51"/>
                      </a:moveTo>
                      <a:cubicBezTo>
                        <a:pt x="94" y="51"/>
                        <a:pt x="94" y="51"/>
                        <a:pt x="94" y="51"/>
                      </a:cubicBezTo>
                      <a:cubicBezTo>
                        <a:pt x="94" y="59"/>
                        <a:pt x="94" y="59"/>
                        <a:pt x="94" y="59"/>
                      </a:cubicBezTo>
                      <a:cubicBezTo>
                        <a:pt x="153" y="59"/>
                        <a:pt x="153" y="59"/>
                        <a:pt x="153" y="59"/>
                      </a:cubicBezTo>
                      <a:cubicBezTo>
                        <a:pt x="150" y="58"/>
                        <a:pt x="147" y="55"/>
                        <a:pt x="144" y="51"/>
                      </a:cubicBezTo>
                      <a:moveTo>
                        <a:pt x="202" y="49"/>
                      </a:moveTo>
                      <a:cubicBezTo>
                        <a:pt x="202" y="182"/>
                        <a:pt x="202" y="182"/>
                        <a:pt x="202" y="182"/>
                      </a:cubicBezTo>
                      <a:cubicBezTo>
                        <a:pt x="202" y="188"/>
                        <a:pt x="198" y="192"/>
                        <a:pt x="192" y="192"/>
                      </a:cubicBezTo>
                      <a:cubicBezTo>
                        <a:pt x="55" y="192"/>
                        <a:pt x="55" y="192"/>
                        <a:pt x="55" y="192"/>
                      </a:cubicBezTo>
                      <a:cubicBezTo>
                        <a:pt x="49" y="192"/>
                        <a:pt x="45" y="188"/>
                        <a:pt x="45" y="182"/>
                      </a:cubicBezTo>
                      <a:cubicBezTo>
                        <a:pt x="45" y="151"/>
                        <a:pt x="45" y="151"/>
                        <a:pt x="45" y="151"/>
                      </a:cubicBezTo>
                      <a:cubicBezTo>
                        <a:pt x="46" y="151"/>
                        <a:pt x="48" y="151"/>
                        <a:pt x="49" y="151"/>
                      </a:cubicBezTo>
                      <a:cubicBezTo>
                        <a:pt x="52" y="151"/>
                        <a:pt x="54" y="150"/>
                        <a:pt x="57" y="150"/>
                      </a:cubicBezTo>
                      <a:cubicBezTo>
                        <a:pt x="57" y="180"/>
                        <a:pt x="57" y="180"/>
                        <a:pt x="57" y="180"/>
                      </a:cubicBezTo>
                      <a:cubicBezTo>
                        <a:pt x="190" y="180"/>
                        <a:pt x="190" y="180"/>
                        <a:pt x="190" y="180"/>
                      </a:cubicBezTo>
                      <a:cubicBezTo>
                        <a:pt x="190" y="55"/>
                        <a:pt x="190" y="55"/>
                        <a:pt x="190" y="55"/>
                      </a:cubicBezTo>
                      <a:cubicBezTo>
                        <a:pt x="163" y="55"/>
                        <a:pt x="163" y="55"/>
                        <a:pt x="163" y="55"/>
                      </a:cubicBezTo>
                      <a:cubicBezTo>
                        <a:pt x="154" y="55"/>
                        <a:pt x="147" y="48"/>
                        <a:pt x="147" y="39"/>
                      </a:cubicBezTo>
                      <a:cubicBezTo>
                        <a:pt x="147" y="12"/>
                        <a:pt x="147" y="12"/>
                        <a:pt x="147" y="12"/>
                      </a:cubicBezTo>
                      <a:cubicBezTo>
                        <a:pt x="57" y="12"/>
                        <a:pt x="57" y="12"/>
                        <a:pt x="57" y="12"/>
                      </a:cubicBezTo>
                      <a:cubicBezTo>
                        <a:pt x="57" y="42"/>
                        <a:pt x="57" y="42"/>
                        <a:pt x="57" y="42"/>
                      </a:cubicBezTo>
                      <a:cubicBezTo>
                        <a:pt x="54" y="42"/>
                        <a:pt x="52" y="41"/>
                        <a:pt x="49" y="41"/>
                      </a:cubicBezTo>
                      <a:cubicBezTo>
                        <a:pt x="48" y="41"/>
                        <a:pt x="46" y="41"/>
                        <a:pt x="45" y="42"/>
                      </a:cubicBezTo>
                      <a:cubicBezTo>
                        <a:pt x="45" y="10"/>
                        <a:pt x="45" y="10"/>
                        <a:pt x="45" y="10"/>
                      </a:cubicBezTo>
                      <a:cubicBezTo>
                        <a:pt x="45" y="4"/>
                        <a:pt x="49" y="0"/>
                        <a:pt x="55" y="0"/>
                      </a:cubicBezTo>
                      <a:cubicBezTo>
                        <a:pt x="153" y="0"/>
                        <a:pt x="153" y="0"/>
                        <a:pt x="153" y="0"/>
                      </a:cubicBezTo>
                      <a:cubicBezTo>
                        <a:pt x="153" y="0"/>
                        <a:pt x="153" y="0"/>
                        <a:pt x="153" y="0"/>
                      </a:cubicBezTo>
                      <a:cubicBezTo>
                        <a:pt x="155" y="0"/>
                        <a:pt x="156" y="0"/>
                        <a:pt x="157" y="1"/>
                      </a:cubicBezTo>
                      <a:cubicBezTo>
                        <a:pt x="200" y="44"/>
                        <a:pt x="200" y="44"/>
                        <a:pt x="200" y="44"/>
                      </a:cubicBezTo>
                      <a:cubicBezTo>
                        <a:pt x="202" y="46"/>
                        <a:pt x="202" y="46"/>
                        <a:pt x="202" y="49"/>
                      </a:cubicBezTo>
                      <a:cubicBezTo>
                        <a:pt x="202" y="49"/>
                        <a:pt x="202" y="49"/>
                        <a:pt x="202" y="49"/>
                      </a:cubicBezTo>
                      <a:moveTo>
                        <a:pt x="182" y="43"/>
                      </a:moveTo>
                      <a:cubicBezTo>
                        <a:pt x="159" y="20"/>
                        <a:pt x="159" y="20"/>
                        <a:pt x="159" y="20"/>
                      </a:cubicBezTo>
                      <a:cubicBezTo>
                        <a:pt x="159" y="39"/>
                        <a:pt x="159" y="39"/>
                        <a:pt x="159" y="39"/>
                      </a:cubicBezTo>
                      <a:cubicBezTo>
                        <a:pt x="159" y="42"/>
                        <a:pt x="161" y="43"/>
                        <a:pt x="163" y="43"/>
                      </a:cubicBezTo>
                      <a:lnTo>
                        <a:pt x="182" y="43"/>
                      </a:lnTo>
                      <a:close/>
                      <a:moveTo>
                        <a:pt x="70" y="158"/>
                      </a:moveTo>
                      <a:cubicBezTo>
                        <a:pt x="137" y="158"/>
                        <a:pt x="137" y="158"/>
                        <a:pt x="137" y="158"/>
                      </a:cubicBezTo>
                      <a:cubicBezTo>
                        <a:pt x="137" y="150"/>
                        <a:pt x="137" y="150"/>
                        <a:pt x="137" y="150"/>
                      </a:cubicBezTo>
                      <a:cubicBezTo>
                        <a:pt x="70" y="150"/>
                        <a:pt x="70" y="150"/>
                        <a:pt x="70" y="150"/>
                      </a:cubicBezTo>
                      <a:lnTo>
                        <a:pt x="70" y="158"/>
                      </a:lnTo>
                      <a:close/>
                      <a:moveTo>
                        <a:pt x="177" y="101"/>
                      </a:moveTo>
                      <a:cubicBezTo>
                        <a:pt x="103" y="101"/>
                        <a:pt x="103" y="101"/>
                        <a:pt x="103" y="101"/>
                      </a:cubicBezTo>
                      <a:cubicBezTo>
                        <a:pt x="103" y="103"/>
                        <a:pt x="103" y="106"/>
                        <a:pt x="102" y="109"/>
                      </a:cubicBezTo>
                      <a:cubicBezTo>
                        <a:pt x="177" y="109"/>
                        <a:pt x="177" y="109"/>
                        <a:pt x="177" y="109"/>
                      </a:cubicBezTo>
                      <a:lnTo>
                        <a:pt x="177" y="101"/>
                      </a:lnTo>
                      <a:close/>
                      <a:moveTo>
                        <a:pt x="177" y="125"/>
                      </a:moveTo>
                      <a:cubicBezTo>
                        <a:pt x="95" y="125"/>
                        <a:pt x="95" y="125"/>
                        <a:pt x="95" y="125"/>
                      </a:cubicBezTo>
                      <a:cubicBezTo>
                        <a:pt x="93" y="128"/>
                        <a:pt x="91" y="131"/>
                        <a:pt x="89" y="133"/>
                      </a:cubicBezTo>
                      <a:cubicBezTo>
                        <a:pt x="177" y="133"/>
                        <a:pt x="177" y="133"/>
                        <a:pt x="177" y="133"/>
                      </a:cubicBezTo>
                      <a:lnTo>
                        <a:pt x="177" y="125"/>
                      </a:lnTo>
                      <a:close/>
                    </a:path>
                  </a:pathLst>
                </a:custGeom>
                <a:solidFill>
                  <a:schemeClr val="bg1"/>
                </a:solidFill>
                <a:ln>
                  <a:noFill/>
                </a:ln>
              </p:spPr>
              <p:txBody>
                <a:bodyPr/>
                <a:lstStyle/>
                <a:p>
                  <a:endParaRPr lang="fr-CA"/>
                </a:p>
              </p:txBody>
            </p:sp>
          </p:grpSp>
          <p:grpSp>
            <p:nvGrpSpPr>
              <p:cNvPr id="5" name="Groupe 4">
                <a:extLst>
                  <a:ext uri="{FF2B5EF4-FFF2-40B4-BE49-F238E27FC236}">
                    <a16:creationId xmlns:a16="http://schemas.microsoft.com/office/drawing/2014/main" id="{781E412A-0A87-4995-AD33-755EBD00F45C}"/>
                  </a:ext>
                </a:extLst>
              </p:cNvPr>
              <p:cNvGrpSpPr/>
              <p:nvPr/>
            </p:nvGrpSpPr>
            <p:grpSpPr>
              <a:xfrm>
                <a:off x="9367238" y="2122496"/>
                <a:ext cx="1349299" cy="1325563"/>
                <a:chOff x="9367238" y="2122496"/>
                <a:chExt cx="1349299" cy="1325563"/>
              </a:xfrm>
            </p:grpSpPr>
            <p:sp>
              <p:nvSpPr>
                <p:cNvPr id="8" name="Ellipse 7">
                  <a:extLst>
                    <a:ext uri="{FF2B5EF4-FFF2-40B4-BE49-F238E27FC236}">
                      <a16:creationId xmlns:a16="http://schemas.microsoft.com/office/drawing/2014/main" id="{D72DEB41-B6B1-4386-A3BA-6B5BF828EF7E}"/>
                    </a:ext>
                  </a:extLst>
                </p:cNvPr>
                <p:cNvSpPr/>
                <p:nvPr/>
              </p:nvSpPr>
              <p:spPr>
                <a:xfrm>
                  <a:off x="9367238" y="2122496"/>
                  <a:ext cx="1349299" cy="1325563"/>
                </a:xfrm>
                <a:prstGeom prst="ellipse">
                  <a:avLst/>
                </a:prstGeom>
                <a:solidFill>
                  <a:srgbClr val="0072D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6" name="Freeform 41">
                  <a:extLst>
                    <a:ext uri="{FF2B5EF4-FFF2-40B4-BE49-F238E27FC236}">
                      <a16:creationId xmlns:a16="http://schemas.microsoft.com/office/drawing/2014/main" id="{BD0E9389-5437-44EA-8032-4F79984FC220}"/>
                    </a:ext>
                  </a:extLst>
                </p:cNvPr>
                <p:cNvSpPr>
                  <a:spLocks noEditPoints="1"/>
                </p:cNvSpPr>
                <p:nvPr/>
              </p:nvSpPr>
              <p:spPr bwMode="auto">
                <a:xfrm>
                  <a:off x="9759362" y="2520844"/>
                  <a:ext cx="565049" cy="619200"/>
                </a:xfrm>
                <a:custGeom>
                  <a:avLst/>
                  <a:gdLst>
                    <a:gd name="T0" fmla="*/ 296212 w 105"/>
                    <a:gd name="T1" fmla="*/ 214585 h 105"/>
                    <a:gd name="T2" fmla="*/ 393700 w 105"/>
                    <a:gd name="T3" fmla="*/ 109175 h 105"/>
                    <a:gd name="T4" fmla="*/ 382451 w 105"/>
                    <a:gd name="T5" fmla="*/ 63999 h 105"/>
                    <a:gd name="T6" fmla="*/ 371203 w 105"/>
                    <a:gd name="T7" fmla="*/ 45176 h 105"/>
                    <a:gd name="T8" fmla="*/ 299962 w 105"/>
                    <a:gd name="T9" fmla="*/ 116704 h 105"/>
                    <a:gd name="T10" fmla="*/ 277465 w 105"/>
                    <a:gd name="T11" fmla="*/ 94116 h 105"/>
                    <a:gd name="T12" fmla="*/ 348706 w 105"/>
                    <a:gd name="T13" fmla="*/ 22588 h 105"/>
                    <a:gd name="T14" fmla="*/ 329958 w 105"/>
                    <a:gd name="T15" fmla="*/ 15059 h 105"/>
                    <a:gd name="T16" fmla="*/ 288713 w 105"/>
                    <a:gd name="T17" fmla="*/ 3765 h 105"/>
                    <a:gd name="T18" fmla="*/ 183727 w 105"/>
                    <a:gd name="T19" fmla="*/ 109175 h 105"/>
                    <a:gd name="T20" fmla="*/ 183727 w 105"/>
                    <a:gd name="T21" fmla="*/ 127998 h 105"/>
                    <a:gd name="T22" fmla="*/ 164979 w 105"/>
                    <a:gd name="T23" fmla="*/ 146821 h 105"/>
                    <a:gd name="T24" fmla="*/ 104987 w 105"/>
                    <a:gd name="T25" fmla="*/ 86587 h 105"/>
                    <a:gd name="T26" fmla="*/ 108736 w 105"/>
                    <a:gd name="T27" fmla="*/ 45176 h 105"/>
                    <a:gd name="T28" fmla="*/ 37495 w 105"/>
                    <a:gd name="T29" fmla="*/ 0 h 105"/>
                    <a:gd name="T30" fmla="*/ 0 w 105"/>
                    <a:gd name="T31" fmla="*/ 37646 h 105"/>
                    <a:gd name="T32" fmla="*/ 41245 w 105"/>
                    <a:gd name="T33" fmla="*/ 109175 h 105"/>
                    <a:gd name="T34" fmla="*/ 82490 w 105"/>
                    <a:gd name="T35" fmla="*/ 109175 h 105"/>
                    <a:gd name="T36" fmla="*/ 142482 w 105"/>
                    <a:gd name="T37" fmla="*/ 169409 h 105"/>
                    <a:gd name="T38" fmla="*/ 18748 w 105"/>
                    <a:gd name="T39" fmla="*/ 293643 h 105"/>
                    <a:gd name="T40" fmla="*/ 3750 w 105"/>
                    <a:gd name="T41" fmla="*/ 335054 h 105"/>
                    <a:gd name="T42" fmla="*/ 18748 w 105"/>
                    <a:gd name="T43" fmla="*/ 380229 h 105"/>
                    <a:gd name="T44" fmla="*/ 63742 w 105"/>
                    <a:gd name="T45" fmla="*/ 395288 h 105"/>
                    <a:gd name="T46" fmla="*/ 104987 w 105"/>
                    <a:gd name="T47" fmla="*/ 380229 h 105"/>
                    <a:gd name="T48" fmla="*/ 198725 w 105"/>
                    <a:gd name="T49" fmla="*/ 286113 h 105"/>
                    <a:gd name="T50" fmla="*/ 288713 w 105"/>
                    <a:gd name="T51" fmla="*/ 380229 h 105"/>
                    <a:gd name="T52" fmla="*/ 333708 w 105"/>
                    <a:gd name="T53" fmla="*/ 395288 h 105"/>
                    <a:gd name="T54" fmla="*/ 374952 w 105"/>
                    <a:gd name="T55" fmla="*/ 380229 h 105"/>
                    <a:gd name="T56" fmla="*/ 393700 w 105"/>
                    <a:gd name="T57" fmla="*/ 335054 h 105"/>
                    <a:gd name="T58" fmla="*/ 374952 w 105"/>
                    <a:gd name="T59" fmla="*/ 293643 h 105"/>
                    <a:gd name="T60" fmla="*/ 296212 w 105"/>
                    <a:gd name="T61" fmla="*/ 214585 h 105"/>
                    <a:gd name="T62" fmla="*/ 56243 w 105"/>
                    <a:gd name="T63" fmla="*/ 79058 h 105"/>
                    <a:gd name="T64" fmla="*/ 37495 w 105"/>
                    <a:gd name="T65" fmla="*/ 45176 h 105"/>
                    <a:gd name="T66" fmla="*/ 41245 w 105"/>
                    <a:gd name="T67" fmla="*/ 37646 h 105"/>
                    <a:gd name="T68" fmla="*/ 74990 w 105"/>
                    <a:gd name="T69" fmla="*/ 60234 h 105"/>
                    <a:gd name="T70" fmla="*/ 74990 w 105"/>
                    <a:gd name="T71" fmla="*/ 75293 h 105"/>
                    <a:gd name="T72" fmla="*/ 71241 w 105"/>
                    <a:gd name="T73" fmla="*/ 79058 h 105"/>
                    <a:gd name="T74" fmla="*/ 56243 w 105"/>
                    <a:gd name="T75" fmla="*/ 79058 h 105"/>
                    <a:gd name="T76" fmla="*/ 82490 w 105"/>
                    <a:gd name="T77" fmla="*/ 357642 h 105"/>
                    <a:gd name="T78" fmla="*/ 41245 w 105"/>
                    <a:gd name="T79" fmla="*/ 357642 h 105"/>
                    <a:gd name="T80" fmla="*/ 33746 w 105"/>
                    <a:gd name="T81" fmla="*/ 335054 h 105"/>
                    <a:gd name="T82" fmla="*/ 41245 w 105"/>
                    <a:gd name="T83" fmla="*/ 316230 h 105"/>
                    <a:gd name="T84" fmla="*/ 217472 w 105"/>
                    <a:gd name="T85" fmla="*/ 139292 h 105"/>
                    <a:gd name="T86" fmla="*/ 213723 w 105"/>
                    <a:gd name="T87" fmla="*/ 131763 h 105"/>
                    <a:gd name="T88" fmla="*/ 213723 w 105"/>
                    <a:gd name="T89" fmla="*/ 109175 h 105"/>
                    <a:gd name="T90" fmla="*/ 288713 w 105"/>
                    <a:gd name="T91" fmla="*/ 33882 h 105"/>
                    <a:gd name="T92" fmla="*/ 296212 w 105"/>
                    <a:gd name="T93" fmla="*/ 37646 h 105"/>
                    <a:gd name="T94" fmla="*/ 236220 w 105"/>
                    <a:gd name="T95" fmla="*/ 94116 h 105"/>
                    <a:gd name="T96" fmla="*/ 299962 w 105"/>
                    <a:gd name="T97" fmla="*/ 158115 h 105"/>
                    <a:gd name="T98" fmla="*/ 359954 w 105"/>
                    <a:gd name="T99" fmla="*/ 97881 h 105"/>
                    <a:gd name="T100" fmla="*/ 363704 w 105"/>
                    <a:gd name="T101" fmla="*/ 109175 h 105"/>
                    <a:gd name="T102" fmla="*/ 266216 w 105"/>
                    <a:gd name="T103" fmla="*/ 184468 h 105"/>
                    <a:gd name="T104" fmla="*/ 258717 w 105"/>
                    <a:gd name="T105" fmla="*/ 180703 h 105"/>
                    <a:gd name="T106" fmla="*/ 82490 w 105"/>
                    <a:gd name="T107" fmla="*/ 357642 h 105"/>
                    <a:gd name="T108" fmla="*/ 352455 w 105"/>
                    <a:gd name="T109" fmla="*/ 357642 h 105"/>
                    <a:gd name="T110" fmla="*/ 311210 w 105"/>
                    <a:gd name="T111" fmla="*/ 357642 h 105"/>
                    <a:gd name="T112" fmla="*/ 217472 w 105"/>
                    <a:gd name="T113" fmla="*/ 263525 h 105"/>
                    <a:gd name="T114" fmla="*/ 262467 w 105"/>
                    <a:gd name="T115" fmla="*/ 222114 h 105"/>
                    <a:gd name="T116" fmla="*/ 352455 w 105"/>
                    <a:gd name="T117" fmla="*/ 316230 h 105"/>
                    <a:gd name="T118" fmla="*/ 363704 w 105"/>
                    <a:gd name="T119" fmla="*/ 335054 h 105"/>
                    <a:gd name="T120" fmla="*/ 352455 w 105"/>
                    <a:gd name="T121" fmla="*/ 357642 h 10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05" h="105">
                      <a:moveTo>
                        <a:pt x="79" y="57"/>
                      </a:moveTo>
                      <a:cubicBezTo>
                        <a:pt x="93" y="56"/>
                        <a:pt x="105" y="44"/>
                        <a:pt x="105" y="29"/>
                      </a:cubicBezTo>
                      <a:cubicBezTo>
                        <a:pt x="105" y="25"/>
                        <a:pt x="104" y="21"/>
                        <a:pt x="102" y="17"/>
                      </a:cubicBezTo>
                      <a:cubicBezTo>
                        <a:pt x="99" y="12"/>
                        <a:pt x="99" y="12"/>
                        <a:pt x="99" y="12"/>
                      </a:cubicBezTo>
                      <a:cubicBezTo>
                        <a:pt x="80" y="31"/>
                        <a:pt x="80" y="31"/>
                        <a:pt x="80" y="31"/>
                      </a:cubicBezTo>
                      <a:cubicBezTo>
                        <a:pt x="74" y="25"/>
                        <a:pt x="74" y="25"/>
                        <a:pt x="74" y="25"/>
                      </a:cubicBezTo>
                      <a:cubicBezTo>
                        <a:pt x="93" y="6"/>
                        <a:pt x="93" y="6"/>
                        <a:pt x="93" y="6"/>
                      </a:cubicBezTo>
                      <a:cubicBezTo>
                        <a:pt x="88" y="4"/>
                        <a:pt x="88" y="4"/>
                        <a:pt x="88" y="4"/>
                      </a:cubicBezTo>
                      <a:cubicBezTo>
                        <a:pt x="84" y="2"/>
                        <a:pt x="81" y="1"/>
                        <a:pt x="77" y="1"/>
                      </a:cubicBezTo>
                      <a:cubicBezTo>
                        <a:pt x="61" y="1"/>
                        <a:pt x="49" y="14"/>
                        <a:pt x="49" y="29"/>
                      </a:cubicBezTo>
                      <a:cubicBezTo>
                        <a:pt x="49" y="31"/>
                        <a:pt x="49" y="33"/>
                        <a:pt x="49" y="34"/>
                      </a:cubicBezTo>
                      <a:cubicBezTo>
                        <a:pt x="44" y="39"/>
                        <a:pt x="44" y="39"/>
                        <a:pt x="44" y="39"/>
                      </a:cubicBezTo>
                      <a:cubicBezTo>
                        <a:pt x="28" y="23"/>
                        <a:pt x="28" y="23"/>
                        <a:pt x="28" y="23"/>
                      </a:cubicBezTo>
                      <a:cubicBezTo>
                        <a:pt x="29" y="12"/>
                        <a:pt x="29" y="12"/>
                        <a:pt x="29" y="12"/>
                      </a:cubicBezTo>
                      <a:cubicBezTo>
                        <a:pt x="10" y="0"/>
                        <a:pt x="10" y="0"/>
                        <a:pt x="10" y="0"/>
                      </a:cubicBezTo>
                      <a:cubicBezTo>
                        <a:pt x="0" y="10"/>
                        <a:pt x="0" y="10"/>
                        <a:pt x="0" y="10"/>
                      </a:cubicBezTo>
                      <a:cubicBezTo>
                        <a:pt x="11" y="29"/>
                        <a:pt x="11" y="29"/>
                        <a:pt x="11" y="29"/>
                      </a:cubicBezTo>
                      <a:cubicBezTo>
                        <a:pt x="22" y="29"/>
                        <a:pt x="22" y="29"/>
                        <a:pt x="22" y="29"/>
                      </a:cubicBezTo>
                      <a:cubicBezTo>
                        <a:pt x="38" y="45"/>
                        <a:pt x="38" y="45"/>
                        <a:pt x="38" y="45"/>
                      </a:cubicBezTo>
                      <a:cubicBezTo>
                        <a:pt x="5" y="78"/>
                        <a:pt x="5" y="78"/>
                        <a:pt x="5" y="78"/>
                      </a:cubicBezTo>
                      <a:cubicBezTo>
                        <a:pt x="2" y="81"/>
                        <a:pt x="1" y="85"/>
                        <a:pt x="1" y="89"/>
                      </a:cubicBezTo>
                      <a:cubicBezTo>
                        <a:pt x="1" y="94"/>
                        <a:pt x="2" y="98"/>
                        <a:pt x="5" y="101"/>
                      </a:cubicBezTo>
                      <a:cubicBezTo>
                        <a:pt x="8" y="104"/>
                        <a:pt x="12" y="105"/>
                        <a:pt x="17" y="105"/>
                      </a:cubicBezTo>
                      <a:cubicBezTo>
                        <a:pt x="21" y="105"/>
                        <a:pt x="25" y="104"/>
                        <a:pt x="28" y="101"/>
                      </a:cubicBezTo>
                      <a:cubicBezTo>
                        <a:pt x="53" y="76"/>
                        <a:pt x="53" y="76"/>
                        <a:pt x="53" y="76"/>
                      </a:cubicBezTo>
                      <a:cubicBezTo>
                        <a:pt x="77" y="101"/>
                        <a:pt x="77" y="101"/>
                        <a:pt x="77" y="101"/>
                      </a:cubicBezTo>
                      <a:cubicBezTo>
                        <a:pt x="80" y="104"/>
                        <a:pt x="84" y="105"/>
                        <a:pt x="89" y="105"/>
                      </a:cubicBezTo>
                      <a:cubicBezTo>
                        <a:pt x="93" y="105"/>
                        <a:pt x="97" y="104"/>
                        <a:pt x="100" y="101"/>
                      </a:cubicBezTo>
                      <a:cubicBezTo>
                        <a:pt x="103" y="98"/>
                        <a:pt x="105" y="94"/>
                        <a:pt x="105" y="89"/>
                      </a:cubicBezTo>
                      <a:cubicBezTo>
                        <a:pt x="105" y="85"/>
                        <a:pt x="103" y="81"/>
                        <a:pt x="100" y="78"/>
                      </a:cubicBezTo>
                      <a:cubicBezTo>
                        <a:pt x="99" y="77"/>
                        <a:pt x="87" y="65"/>
                        <a:pt x="79" y="57"/>
                      </a:cubicBezTo>
                      <a:close/>
                      <a:moveTo>
                        <a:pt x="15" y="21"/>
                      </a:moveTo>
                      <a:cubicBezTo>
                        <a:pt x="10" y="12"/>
                        <a:pt x="10" y="12"/>
                        <a:pt x="10" y="12"/>
                      </a:cubicBezTo>
                      <a:cubicBezTo>
                        <a:pt x="11" y="10"/>
                        <a:pt x="11" y="10"/>
                        <a:pt x="11" y="10"/>
                      </a:cubicBezTo>
                      <a:cubicBezTo>
                        <a:pt x="20" y="16"/>
                        <a:pt x="20" y="16"/>
                        <a:pt x="20" y="16"/>
                      </a:cubicBezTo>
                      <a:cubicBezTo>
                        <a:pt x="20" y="20"/>
                        <a:pt x="20" y="20"/>
                        <a:pt x="20" y="20"/>
                      </a:cubicBezTo>
                      <a:cubicBezTo>
                        <a:pt x="19" y="21"/>
                        <a:pt x="19" y="21"/>
                        <a:pt x="19" y="21"/>
                      </a:cubicBezTo>
                      <a:lnTo>
                        <a:pt x="15" y="21"/>
                      </a:lnTo>
                      <a:close/>
                      <a:moveTo>
                        <a:pt x="22" y="95"/>
                      </a:moveTo>
                      <a:cubicBezTo>
                        <a:pt x="19" y="98"/>
                        <a:pt x="14" y="98"/>
                        <a:pt x="11" y="95"/>
                      </a:cubicBezTo>
                      <a:cubicBezTo>
                        <a:pt x="9" y="94"/>
                        <a:pt x="9" y="92"/>
                        <a:pt x="9" y="89"/>
                      </a:cubicBezTo>
                      <a:cubicBezTo>
                        <a:pt x="9" y="87"/>
                        <a:pt x="9" y="85"/>
                        <a:pt x="11" y="84"/>
                      </a:cubicBezTo>
                      <a:cubicBezTo>
                        <a:pt x="58" y="37"/>
                        <a:pt x="58" y="37"/>
                        <a:pt x="58" y="37"/>
                      </a:cubicBezTo>
                      <a:cubicBezTo>
                        <a:pt x="57" y="35"/>
                        <a:pt x="57" y="35"/>
                        <a:pt x="57" y="35"/>
                      </a:cubicBezTo>
                      <a:cubicBezTo>
                        <a:pt x="57" y="33"/>
                        <a:pt x="57" y="31"/>
                        <a:pt x="57" y="29"/>
                      </a:cubicBezTo>
                      <a:cubicBezTo>
                        <a:pt x="57" y="18"/>
                        <a:pt x="66" y="9"/>
                        <a:pt x="77" y="9"/>
                      </a:cubicBezTo>
                      <a:cubicBezTo>
                        <a:pt x="77" y="9"/>
                        <a:pt x="78" y="9"/>
                        <a:pt x="79" y="10"/>
                      </a:cubicBezTo>
                      <a:cubicBezTo>
                        <a:pt x="63" y="25"/>
                        <a:pt x="63" y="25"/>
                        <a:pt x="63" y="25"/>
                      </a:cubicBezTo>
                      <a:cubicBezTo>
                        <a:pt x="80" y="42"/>
                        <a:pt x="80" y="42"/>
                        <a:pt x="80" y="42"/>
                      </a:cubicBezTo>
                      <a:cubicBezTo>
                        <a:pt x="96" y="26"/>
                        <a:pt x="96" y="26"/>
                        <a:pt x="96" y="26"/>
                      </a:cubicBezTo>
                      <a:cubicBezTo>
                        <a:pt x="97" y="27"/>
                        <a:pt x="97" y="28"/>
                        <a:pt x="97" y="29"/>
                      </a:cubicBezTo>
                      <a:cubicBezTo>
                        <a:pt x="97" y="42"/>
                        <a:pt x="85" y="52"/>
                        <a:pt x="71" y="49"/>
                      </a:cubicBezTo>
                      <a:cubicBezTo>
                        <a:pt x="69" y="48"/>
                        <a:pt x="69" y="48"/>
                        <a:pt x="69" y="48"/>
                      </a:cubicBezTo>
                      <a:lnTo>
                        <a:pt x="22" y="95"/>
                      </a:lnTo>
                      <a:close/>
                      <a:moveTo>
                        <a:pt x="94" y="95"/>
                      </a:moveTo>
                      <a:cubicBezTo>
                        <a:pt x="91" y="98"/>
                        <a:pt x="86" y="98"/>
                        <a:pt x="83" y="95"/>
                      </a:cubicBezTo>
                      <a:cubicBezTo>
                        <a:pt x="58" y="70"/>
                        <a:pt x="58" y="70"/>
                        <a:pt x="58" y="70"/>
                      </a:cubicBezTo>
                      <a:cubicBezTo>
                        <a:pt x="70" y="59"/>
                        <a:pt x="70" y="59"/>
                        <a:pt x="70" y="59"/>
                      </a:cubicBezTo>
                      <a:cubicBezTo>
                        <a:pt x="76" y="66"/>
                        <a:pt x="93" y="83"/>
                        <a:pt x="94" y="84"/>
                      </a:cubicBezTo>
                      <a:cubicBezTo>
                        <a:pt x="96" y="85"/>
                        <a:pt x="97" y="87"/>
                        <a:pt x="97" y="89"/>
                      </a:cubicBezTo>
                      <a:cubicBezTo>
                        <a:pt x="97" y="92"/>
                        <a:pt x="96" y="94"/>
                        <a:pt x="94" y="95"/>
                      </a:cubicBezTo>
                      <a:close/>
                    </a:path>
                  </a:pathLst>
                </a:custGeom>
                <a:solidFill>
                  <a:schemeClr val="bg1"/>
                </a:solidFill>
                <a:ln>
                  <a:noFill/>
                </a:ln>
              </p:spPr>
              <p:txBody>
                <a:bodyPr/>
                <a:lstStyle/>
                <a:p>
                  <a:endParaRPr lang="fr-CA"/>
                </a:p>
              </p:txBody>
            </p:sp>
          </p:grpSp>
          <p:grpSp>
            <p:nvGrpSpPr>
              <p:cNvPr id="30" name="Groupe 29">
                <a:extLst>
                  <a:ext uri="{FF2B5EF4-FFF2-40B4-BE49-F238E27FC236}">
                    <a16:creationId xmlns:a16="http://schemas.microsoft.com/office/drawing/2014/main" id="{21909273-2956-46E0-84CF-9A6C88737F9B}"/>
                  </a:ext>
                </a:extLst>
              </p:cNvPr>
              <p:cNvGrpSpPr/>
              <p:nvPr/>
            </p:nvGrpSpPr>
            <p:grpSpPr>
              <a:xfrm>
                <a:off x="4345669" y="2102441"/>
                <a:ext cx="1349299" cy="1325563"/>
                <a:chOff x="4345669" y="2102441"/>
                <a:chExt cx="1349299" cy="1325563"/>
              </a:xfrm>
            </p:grpSpPr>
            <p:sp>
              <p:nvSpPr>
                <p:cNvPr id="9" name="Ellipse 8">
                  <a:extLst>
                    <a:ext uri="{FF2B5EF4-FFF2-40B4-BE49-F238E27FC236}">
                      <a16:creationId xmlns:a16="http://schemas.microsoft.com/office/drawing/2014/main" id="{10B4DDEE-F0D5-4149-924D-AC973FD8B542}"/>
                    </a:ext>
                  </a:extLst>
                </p:cNvPr>
                <p:cNvSpPr/>
                <p:nvPr/>
              </p:nvSpPr>
              <p:spPr>
                <a:xfrm>
                  <a:off x="4345669" y="2102441"/>
                  <a:ext cx="1349299" cy="1325563"/>
                </a:xfrm>
                <a:prstGeom prst="ellipse">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7" name="Freeform 56">
                  <a:extLst>
                    <a:ext uri="{FF2B5EF4-FFF2-40B4-BE49-F238E27FC236}">
                      <a16:creationId xmlns:a16="http://schemas.microsoft.com/office/drawing/2014/main" id="{2A3649A5-C67B-44E1-8A11-155EF4EB29D6}"/>
                    </a:ext>
                  </a:extLst>
                </p:cNvPr>
                <p:cNvSpPr>
                  <a:spLocks noEditPoints="1"/>
                </p:cNvSpPr>
                <p:nvPr/>
              </p:nvSpPr>
              <p:spPr bwMode="auto">
                <a:xfrm>
                  <a:off x="4733199" y="2406319"/>
                  <a:ext cx="574238" cy="733725"/>
                </a:xfrm>
                <a:custGeom>
                  <a:avLst/>
                  <a:gdLst>
                    <a:gd name="T0" fmla="*/ 283519 w 176"/>
                    <a:gd name="T1" fmla="*/ 159508 h 194"/>
                    <a:gd name="T2" fmla="*/ 244199 w 176"/>
                    <a:gd name="T3" fmla="*/ 120149 h 194"/>
                    <a:gd name="T4" fmla="*/ 204879 w 176"/>
                    <a:gd name="T5" fmla="*/ 80790 h 194"/>
                    <a:gd name="T6" fmla="*/ 204879 w 176"/>
                    <a:gd name="T7" fmla="*/ 41431 h 194"/>
                    <a:gd name="T8" fmla="*/ 271102 w 176"/>
                    <a:gd name="T9" fmla="*/ 93219 h 194"/>
                    <a:gd name="T10" fmla="*/ 322839 w 176"/>
                    <a:gd name="T11" fmla="*/ 159508 h 194"/>
                    <a:gd name="T12" fmla="*/ 204879 w 176"/>
                    <a:gd name="T13" fmla="*/ 41431 h 194"/>
                    <a:gd name="T14" fmla="*/ 204879 w 176"/>
                    <a:gd name="T15" fmla="*/ 0 h 194"/>
                    <a:gd name="T16" fmla="*/ 300075 w 176"/>
                    <a:gd name="T17" fmla="*/ 64218 h 194"/>
                    <a:gd name="T18" fmla="*/ 364229 w 176"/>
                    <a:gd name="T19" fmla="*/ 159508 h 194"/>
                    <a:gd name="T20" fmla="*/ 4139 w 176"/>
                    <a:gd name="T21" fmla="*/ 306587 h 194"/>
                    <a:gd name="T22" fmla="*/ 39320 w 176"/>
                    <a:gd name="T23" fmla="*/ 356304 h 194"/>
                    <a:gd name="T24" fmla="*/ 64154 w 176"/>
                    <a:gd name="T25" fmla="*/ 348018 h 194"/>
                    <a:gd name="T26" fmla="*/ 4139 w 176"/>
                    <a:gd name="T27" fmla="*/ 306587 h 194"/>
                    <a:gd name="T28" fmla="*/ 74501 w 176"/>
                    <a:gd name="T29" fmla="*/ 343875 h 194"/>
                    <a:gd name="T30" fmla="*/ 80710 w 176"/>
                    <a:gd name="T31" fmla="*/ 225797 h 194"/>
                    <a:gd name="T32" fmla="*/ 76571 w 176"/>
                    <a:gd name="T33" fmla="*/ 263085 h 194"/>
                    <a:gd name="T34" fmla="*/ 39320 w 176"/>
                    <a:gd name="T35" fmla="*/ 281729 h 194"/>
                    <a:gd name="T36" fmla="*/ 76571 w 176"/>
                    <a:gd name="T37" fmla="*/ 263085 h 194"/>
                    <a:gd name="T38" fmla="*/ 271102 w 176"/>
                    <a:gd name="T39" fmla="*/ 234084 h 194"/>
                    <a:gd name="T40" fmla="*/ 138655 w 176"/>
                    <a:gd name="T41" fmla="*/ 80790 h 194"/>
                    <a:gd name="T42" fmla="*/ 86918 w 176"/>
                    <a:gd name="T43" fmla="*/ 219583 h 194"/>
                    <a:gd name="T44" fmla="*/ 262824 w 176"/>
                    <a:gd name="T45" fmla="*/ 242370 h 194"/>
                    <a:gd name="T46" fmla="*/ 86918 w 176"/>
                    <a:gd name="T47" fmla="*/ 219583 h 194"/>
                    <a:gd name="T48" fmla="*/ 180045 w 176"/>
                    <a:gd name="T49" fmla="*/ 358376 h 194"/>
                    <a:gd name="T50" fmla="*/ 169698 w 176"/>
                    <a:gd name="T51" fmla="*/ 348018 h 194"/>
                    <a:gd name="T52" fmla="*/ 163489 w 176"/>
                    <a:gd name="T53" fmla="*/ 341803 h 194"/>
                    <a:gd name="T54" fmla="*/ 153142 w 176"/>
                    <a:gd name="T55" fmla="*/ 331446 h 194"/>
                    <a:gd name="T56" fmla="*/ 149003 w 176"/>
                    <a:gd name="T57" fmla="*/ 327303 h 194"/>
                    <a:gd name="T58" fmla="*/ 151072 w 176"/>
                    <a:gd name="T59" fmla="*/ 314873 h 194"/>
                    <a:gd name="T60" fmla="*/ 84849 w 176"/>
                    <a:gd name="T61" fmla="*/ 345947 h 194"/>
                    <a:gd name="T62" fmla="*/ 109683 w 176"/>
                    <a:gd name="T63" fmla="*/ 356304 h 194"/>
                    <a:gd name="T64" fmla="*/ 190392 w 176"/>
                    <a:gd name="T65" fmla="*/ 366662 h 194"/>
                    <a:gd name="T66" fmla="*/ 180045 w 176"/>
                    <a:gd name="T67" fmla="*/ 360447 h 19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76" h="194">
                      <a:moveTo>
                        <a:pt x="126" y="50"/>
                      </a:moveTo>
                      <a:cubicBezTo>
                        <a:pt x="133" y="57"/>
                        <a:pt x="137" y="67"/>
                        <a:pt x="137" y="77"/>
                      </a:cubicBezTo>
                      <a:cubicBezTo>
                        <a:pt x="125" y="77"/>
                        <a:pt x="125" y="77"/>
                        <a:pt x="125" y="77"/>
                      </a:cubicBezTo>
                      <a:cubicBezTo>
                        <a:pt x="125" y="70"/>
                        <a:pt x="123" y="63"/>
                        <a:pt x="118" y="58"/>
                      </a:cubicBezTo>
                      <a:cubicBezTo>
                        <a:pt x="113" y="53"/>
                        <a:pt x="106" y="51"/>
                        <a:pt x="99" y="51"/>
                      </a:cubicBezTo>
                      <a:cubicBezTo>
                        <a:pt x="99" y="39"/>
                        <a:pt x="99" y="39"/>
                        <a:pt x="99" y="39"/>
                      </a:cubicBezTo>
                      <a:cubicBezTo>
                        <a:pt x="109" y="39"/>
                        <a:pt x="119" y="43"/>
                        <a:pt x="126" y="50"/>
                      </a:cubicBezTo>
                      <a:moveTo>
                        <a:pt x="99" y="20"/>
                      </a:moveTo>
                      <a:cubicBezTo>
                        <a:pt x="99" y="31"/>
                        <a:pt x="99" y="31"/>
                        <a:pt x="99" y="31"/>
                      </a:cubicBezTo>
                      <a:cubicBezTo>
                        <a:pt x="111" y="31"/>
                        <a:pt x="123" y="36"/>
                        <a:pt x="131" y="45"/>
                      </a:cubicBezTo>
                      <a:cubicBezTo>
                        <a:pt x="140" y="53"/>
                        <a:pt x="145" y="65"/>
                        <a:pt x="145" y="77"/>
                      </a:cubicBezTo>
                      <a:cubicBezTo>
                        <a:pt x="156" y="77"/>
                        <a:pt x="156" y="77"/>
                        <a:pt x="156" y="77"/>
                      </a:cubicBezTo>
                      <a:cubicBezTo>
                        <a:pt x="156" y="61"/>
                        <a:pt x="150" y="47"/>
                        <a:pt x="140" y="36"/>
                      </a:cubicBezTo>
                      <a:cubicBezTo>
                        <a:pt x="129" y="26"/>
                        <a:pt x="114" y="20"/>
                        <a:pt x="99" y="20"/>
                      </a:cubicBezTo>
                      <a:moveTo>
                        <a:pt x="153" y="23"/>
                      </a:moveTo>
                      <a:cubicBezTo>
                        <a:pt x="139" y="8"/>
                        <a:pt x="120" y="0"/>
                        <a:pt x="99" y="0"/>
                      </a:cubicBezTo>
                      <a:cubicBezTo>
                        <a:pt x="99" y="12"/>
                        <a:pt x="99" y="12"/>
                        <a:pt x="99" y="12"/>
                      </a:cubicBezTo>
                      <a:cubicBezTo>
                        <a:pt x="117" y="12"/>
                        <a:pt x="133" y="19"/>
                        <a:pt x="145" y="31"/>
                      </a:cubicBezTo>
                      <a:cubicBezTo>
                        <a:pt x="157" y="43"/>
                        <a:pt x="164" y="59"/>
                        <a:pt x="164" y="77"/>
                      </a:cubicBezTo>
                      <a:cubicBezTo>
                        <a:pt x="176" y="77"/>
                        <a:pt x="176" y="77"/>
                        <a:pt x="176" y="77"/>
                      </a:cubicBezTo>
                      <a:cubicBezTo>
                        <a:pt x="176" y="56"/>
                        <a:pt x="168" y="37"/>
                        <a:pt x="153" y="23"/>
                      </a:cubicBezTo>
                      <a:moveTo>
                        <a:pt x="2" y="148"/>
                      </a:moveTo>
                      <a:cubicBezTo>
                        <a:pt x="0" y="150"/>
                        <a:pt x="0" y="154"/>
                        <a:pt x="2" y="156"/>
                      </a:cubicBezTo>
                      <a:cubicBezTo>
                        <a:pt x="19" y="172"/>
                        <a:pt x="19" y="172"/>
                        <a:pt x="19" y="172"/>
                      </a:cubicBezTo>
                      <a:cubicBezTo>
                        <a:pt x="21" y="174"/>
                        <a:pt x="25" y="174"/>
                        <a:pt x="27" y="172"/>
                      </a:cubicBezTo>
                      <a:cubicBezTo>
                        <a:pt x="31" y="168"/>
                        <a:pt x="31" y="168"/>
                        <a:pt x="31" y="168"/>
                      </a:cubicBezTo>
                      <a:cubicBezTo>
                        <a:pt x="7" y="144"/>
                        <a:pt x="7" y="144"/>
                        <a:pt x="7" y="144"/>
                      </a:cubicBezTo>
                      <a:lnTo>
                        <a:pt x="2" y="148"/>
                      </a:lnTo>
                      <a:close/>
                      <a:moveTo>
                        <a:pt x="66" y="135"/>
                      </a:moveTo>
                      <a:cubicBezTo>
                        <a:pt x="36" y="166"/>
                        <a:pt x="36" y="166"/>
                        <a:pt x="36" y="166"/>
                      </a:cubicBezTo>
                      <a:cubicBezTo>
                        <a:pt x="9" y="139"/>
                        <a:pt x="9" y="139"/>
                        <a:pt x="9" y="139"/>
                      </a:cubicBezTo>
                      <a:cubicBezTo>
                        <a:pt x="39" y="109"/>
                        <a:pt x="39" y="109"/>
                        <a:pt x="39" y="109"/>
                      </a:cubicBezTo>
                      <a:lnTo>
                        <a:pt x="66" y="135"/>
                      </a:lnTo>
                      <a:close/>
                      <a:moveTo>
                        <a:pt x="37" y="127"/>
                      </a:moveTo>
                      <a:cubicBezTo>
                        <a:pt x="32" y="123"/>
                        <a:pt x="32" y="123"/>
                        <a:pt x="32" y="123"/>
                      </a:cubicBezTo>
                      <a:cubicBezTo>
                        <a:pt x="19" y="136"/>
                        <a:pt x="19" y="136"/>
                        <a:pt x="19" y="136"/>
                      </a:cubicBezTo>
                      <a:cubicBezTo>
                        <a:pt x="24" y="140"/>
                        <a:pt x="24" y="140"/>
                        <a:pt x="24" y="140"/>
                      </a:cubicBezTo>
                      <a:lnTo>
                        <a:pt x="37" y="127"/>
                      </a:lnTo>
                      <a:close/>
                      <a:moveTo>
                        <a:pt x="62" y="44"/>
                      </a:moveTo>
                      <a:cubicBezTo>
                        <a:pt x="131" y="113"/>
                        <a:pt x="131" y="113"/>
                        <a:pt x="131" y="113"/>
                      </a:cubicBezTo>
                      <a:cubicBezTo>
                        <a:pt x="136" y="108"/>
                        <a:pt x="136" y="108"/>
                        <a:pt x="136" y="108"/>
                      </a:cubicBezTo>
                      <a:cubicBezTo>
                        <a:pt x="67" y="39"/>
                        <a:pt x="67" y="39"/>
                        <a:pt x="67" y="39"/>
                      </a:cubicBezTo>
                      <a:lnTo>
                        <a:pt x="62" y="44"/>
                      </a:lnTo>
                      <a:close/>
                      <a:moveTo>
                        <a:pt x="42" y="106"/>
                      </a:moveTo>
                      <a:cubicBezTo>
                        <a:pt x="69" y="133"/>
                        <a:pt x="69" y="133"/>
                        <a:pt x="69" y="133"/>
                      </a:cubicBezTo>
                      <a:cubicBezTo>
                        <a:pt x="127" y="117"/>
                        <a:pt x="127" y="117"/>
                        <a:pt x="127" y="117"/>
                      </a:cubicBezTo>
                      <a:cubicBezTo>
                        <a:pt x="58" y="48"/>
                        <a:pt x="58" y="48"/>
                        <a:pt x="58" y="48"/>
                      </a:cubicBezTo>
                      <a:lnTo>
                        <a:pt x="42" y="106"/>
                      </a:lnTo>
                      <a:close/>
                      <a:moveTo>
                        <a:pt x="87" y="174"/>
                      </a:moveTo>
                      <a:cubicBezTo>
                        <a:pt x="87" y="174"/>
                        <a:pt x="87" y="173"/>
                        <a:pt x="87" y="173"/>
                      </a:cubicBezTo>
                      <a:cubicBezTo>
                        <a:pt x="86" y="172"/>
                        <a:pt x="86" y="171"/>
                        <a:pt x="85" y="169"/>
                      </a:cubicBezTo>
                      <a:cubicBezTo>
                        <a:pt x="84" y="168"/>
                        <a:pt x="83" y="168"/>
                        <a:pt x="82" y="168"/>
                      </a:cubicBezTo>
                      <a:cubicBezTo>
                        <a:pt x="81" y="168"/>
                        <a:pt x="80" y="168"/>
                        <a:pt x="80" y="167"/>
                      </a:cubicBezTo>
                      <a:cubicBezTo>
                        <a:pt x="79" y="167"/>
                        <a:pt x="79" y="166"/>
                        <a:pt x="79" y="165"/>
                      </a:cubicBezTo>
                      <a:cubicBezTo>
                        <a:pt x="79" y="164"/>
                        <a:pt x="79" y="163"/>
                        <a:pt x="78" y="162"/>
                      </a:cubicBezTo>
                      <a:cubicBezTo>
                        <a:pt x="76" y="161"/>
                        <a:pt x="75" y="161"/>
                        <a:pt x="74" y="160"/>
                      </a:cubicBezTo>
                      <a:cubicBezTo>
                        <a:pt x="74" y="160"/>
                        <a:pt x="73" y="160"/>
                        <a:pt x="72" y="160"/>
                      </a:cubicBezTo>
                      <a:cubicBezTo>
                        <a:pt x="72" y="159"/>
                        <a:pt x="72" y="159"/>
                        <a:pt x="72" y="158"/>
                      </a:cubicBezTo>
                      <a:cubicBezTo>
                        <a:pt x="72" y="157"/>
                        <a:pt x="72" y="156"/>
                        <a:pt x="70" y="155"/>
                      </a:cubicBezTo>
                      <a:cubicBezTo>
                        <a:pt x="73" y="152"/>
                        <a:pt x="73" y="152"/>
                        <a:pt x="73" y="152"/>
                      </a:cubicBezTo>
                      <a:cubicBezTo>
                        <a:pt x="64" y="144"/>
                        <a:pt x="64" y="144"/>
                        <a:pt x="64" y="144"/>
                      </a:cubicBezTo>
                      <a:cubicBezTo>
                        <a:pt x="41" y="167"/>
                        <a:pt x="41" y="167"/>
                        <a:pt x="41" y="167"/>
                      </a:cubicBezTo>
                      <a:cubicBezTo>
                        <a:pt x="49" y="176"/>
                        <a:pt x="49" y="176"/>
                        <a:pt x="49" y="176"/>
                      </a:cubicBezTo>
                      <a:cubicBezTo>
                        <a:pt x="53" y="172"/>
                        <a:pt x="53" y="172"/>
                        <a:pt x="53" y="172"/>
                      </a:cubicBezTo>
                      <a:cubicBezTo>
                        <a:pt x="75" y="194"/>
                        <a:pt x="75" y="194"/>
                        <a:pt x="75" y="194"/>
                      </a:cubicBezTo>
                      <a:cubicBezTo>
                        <a:pt x="92" y="177"/>
                        <a:pt x="92" y="177"/>
                        <a:pt x="92" y="177"/>
                      </a:cubicBezTo>
                      <a:cubicBezTo>
                        <a:pt x="91" y="175"/>
                        <a:pt x="90" y="175"/>
                        <a:pt x="89" y="175"/>
                      </a:cubicBezTo>
                      <a:cubicBezTo>
                        <a:pt x="88" y="175"/>
                        <a:pt x="88" y="175"/>
                        <a:pt x="87" y="174"/>
                      </a:cubicBezTo>
                    </a:path>
                  </a:pathLst>
                </a:custGeom>
                <a:solidFill>
                  <a:schemeClr val="bg1"/>
                </a:solidFill>
                <a:ln>
                  <a:noFill/>
                </a:ln>
              </p:spPr>
              <p:txBody>
                <a:bodyPr/>
                <a:lstStyle/>
                <a:p>
                  <a:endParaRPr lang="fr-CA"/>
                </a:p>
              </p:txBody>
            </p:sp>
          </p:grpSp>
          <p:sp>
            <p:nvSpPr>
              <p:cNvPr id="18" name="Rectangle 17">
                <a:extLst>
                  <a:ext uri="{FF2B5EF4-FFF2-40B4-BE49-F238E27FC236}">
                    <a16:creationId xmlns:a16="http://schemas.microsoft.com/office/drawing/2014/main" id="{22EDA5A3-05FD-4BC7-9ECB-505FEC5ACC7D}"/>
                  </a:ext>
                </a:extLst>
              </p:cNvPr>
              <p:cNvSpPr/>
              <p:nvPr/>
            </p:nvSpPr>
            <p:spPr>
              <a:xfrm>
                <a:off x="1400400" y="4100882"/>
                <a:ext cx="2077334" cy="427425"/>
              </a:xfrm>
              <a:prstGeom prst="rect">
                <a:avLst/>
              </a:prstGeom>
            </p:spPr>
            <p:txBody>
              <a:bodyPr wrap="square">
                <a:spAutoFit/>
              </a:bodyPr>
              <a:lstStyle/>
              <a:p>
                <a:pPr algn="ctr">
                  <a:lnSpc>
                    <a:spcPct val="120000"/>
                  </a:lnSpc>
                </a:pPr>
                <a:r>
                  <a:rPr lang="fr-CA" sz="2000" b="1" dirty="0">
                    <a:solidFill>
                      <a:schemeClr val="accent4"/>
                    </a:solidFill>
                    <a:latin typeface="Segoe UI" panose="020B0502040204020203" pitchFamily="34" charset="0"/>
                    <a:cs typeface="Segoe UI" panose="020B0502040204020203" pitchFamily="34" charset="0"/>
                  </a:rPr>
                  <a:t>Contexte</a:t>
                </a:r>
              </a:p>
            </p:txBody>
          </p:sp>
          <p:sp>
            <p:nvSpPr>
              <p:cNvPr id="20" name="Rectangle 19">
                <a:extLst>
                  <a:ext uri="{FF2B5EF4-FFF2-40B4-BE49-F238E27FC236}">
                    <a16:creationId xmlns:a16="http://schemas.microsoft.com/office/drawing/2014/main" id="{CEDFF0C5-65EC-424E-A88F-AB2E37D20C18}"/>
                  </a:ext>
                </a:extLst>
              </p:cNvPr>
              <p:cNvSpPr/>
              <p:nvPr/>
            </p:nvSpPr>
            <p:spPr>
              <a:xfrm>
                <a:off x="2097315" y="3487433"/>
                <a:ext cx="786241" cy="695447"/>
              </a:xfrm>
              <a:prstGeom prst="rect">
                <a:avLst/>
              </a:prstGeom>
            </p:spPr>
            <p:txBody>
              <a:bodyPr wrap="square">
                <a:spAutoFit/>
              </a:bodyPr>
              <a:lstStyle/>
              <a:p>
                <a:pPr>
                  <a:lnSpc>
                    <a:spcPct val="120000"/>
                  </a:lnSpc>
                </a:pPr>
                <a:r>
                  <a:rPr lang="fr-CA" sz="3600" b="1" dirty="0">
                    <a:solidFill>
                      <a:schemeClr val="accent4"/>
                    </a:solidFill>
                    <a:latin typeface="Segoe UI" panose="020B0502040204020203" pitchFamily="34" charset="0"/>
                    <a:cs typeface="Segoe UI" panose="020B0502040204020203" pitchFamily="34" charset="0"/>
                  </a:rPr>
                  <a:t>01</a:t>
                </a:r>
              </a:p>
            </p:txBody>
          </p:sp>
          <p:sp>
            <p:nvSpPr>
              <p:cNvPr id="21" name="Rectangle 20">
                <a:extLst>
                  <a:ext uri="{FF2B5EF4-FFF2-40B4-BE49-F238E27FC236}">
                    <a16:creationId xmlns:a16="http://schemas.microsoft.com/office/drawing/2014/main" id="{99F5BDFD-D8D3-47EF-ACCF-4A778B7A6173}"/>
                  </a:ext>
                </a:extLst>
              </p:cNvPr>
              <p:cNvSpPr/>
              <p:nvPr/>
            </p:nvSpPr>
            <p:spPr>
              <a:xfrm>
                <a:off x="6544149" y="4100880"/>
                <a:ext cx="2077334" cy="427425"/>
              </a:xfrm>
              <a:prstGeom prst="rect">
                <a:avLst/>
              </a:prstGeom>
            </p:spPr>
            <p:txBody>
              <a:bodyPr wrap="square">
                <a:spAutoFit/>
              </a:bodyPr>
              <a:lstStyle/>
              <a:p>
                <a:pPr algn="ctr">
                  <a:lnSpc>
                    <a:spcPct val="120000"/>
                  </a:lnSpc>
                </a:pPr>
                <a:r>
                  <a:rPr lang="fr-CA" sz="2000" b="1" dirty="0">
                    <a:solidFill>
                      <a:schemeClr val="accent4"/>
                    </a:solidFill>
                    <a:latin typeface="Segoe UI" panose="020B0502040204020203" pitchFamily="34" charset="0"/>
                    <a:cs typeface="Segoe UI" panose="020B0502040204020203" pitchFamily="34" charset="0"/>
                  </a:rPr>
                  <a:t>Formations</a:t>
                </a:r>
              </a:p>
            </p:txBody>
          </p:sp>
          <p:sp>
            <p:nvSpPr>
              <p:cNvPr id="23" name="Rectangle 22">
                <a:extLst>
                  <a:ext uri="{FF2B5EF4-FFF2-40B4-BE49-F238E27FC236}">
                    <a16:creationId xmlns:a16="http://schemas.microsoft.com/office/drawing/2014/main" id="{68B3EB5A-2666-4A79-9369-33B3C30F697A}"/>
                  </a:ext>
                </a:extLst>
              </p:cNvPr>
              <p:cNvSpPr/>
              <p:nvPr/>
            </p:nvSpPr>
            <p:spPr>
              <a:xfrm>
                <a:off x="7189389" y="3492758"/>
                <a:ext cx="786241" cy="695447"/>
              </a:xfrm>
              <a:prstGeom prst="rect">
                <a:avLst/>
              </a:prstGeom>
            </p:spPr>
            <p:txBody>
              <a:bodyPr wrap="square">
                <a:spAutoFit/>
              </a:bodyPr>
              <a:lstStyle/>
              <a:p>
                <a:pPr>
                  <a:lnSpc>
                    <a:spcPct val="120000"/>
                  </a:lnSpc>
                </a:pPr>
                <a:r>
                  <a:rPr lang="fr-CA" sz="3600" b="1" dirty="0">
                    <a:solidFill>
                      <a:schemeClr val="accent4"/>
                    </a:solidFill>
                    <a:latin typeface="Segoe UI" panose="020B0502040204020203" pitchFamily="34" charset="0"/>
                    <a:cs typeface="Segoe UI" panose="020B0502040204020203" pitchFamily="34" charset="0"/>
                  </a:rPr>
                  <a:t>03</a:t>
                </a:r>
              </a:p>
            </p:txBody>
          </p:sp>
          <p:sp>
            <p:nvSpPr>
              <p:cNvPr id="24" name="Rectangle 23">
                <a:extLst>
                  <a:ext uri="{FF2B5EF4-FFF2-40B4-BE49-F238E27FC236}">
                    <a16:creationId xmlns:a16="http://schemas.microsoft.com/office/drawing/2014/main" id="{3B645C4A-6549-42DE-A82E-C287AA58388F}"/>
                  </a:ext>
                </a:extLst>
              </p:cNvPr>
              <p:cNvSpPr/>
              <p:nvPr/>
            </p:nvSpPr>
            <p:spPr>
              <a:xfrm>
                <a:off x="8738338" y="4129301"/>
                <a:ext cx="2422924" cy="427425"/>
              </a:xfrm>
              <a:prstGeom prst="rect">
                <a:avLst/>
              </a:prstGeom>
            </p:spPr>
            <p:txBody>
              <a:bodyPr wrap="square">
                <a:spAutoFit/>
              </a:bodyPr>
              <a:lstStyle/>
              <a:p>
                <a:pPr algn="ctr">
                  <a:lnSpc>
                    <a:spcPct val="120000"/>
                  </a:lnSpc>
                </a:pPr>
                <a:r>
                  <a:rPr lang="fr-CA" sz="2000" b="1" dirty="0">
                    <a:solidFill>
                      <a:schemeClr val="accent3"/>
                    </a:solidFill>
                    <a:latin typeface="Segoe UI" panose="020B0502040204020203" pitchFamily="34" charset="0"/>
                    <a:cs typeface="Segoe UI" panose="020B0502040204020203" pitchFamily="34" charset="0"/>
                  </a:rPr>
                  <a:t>Outils disponibles</a:t>
                </a:r>
              </a:p>
            </p:txBody>
          </p:sp>
          <p:sp>
            <p:nvSpPr>
              <p:cNvPr id="26" name="Rectangle 25">
                <a:extLst>
                  <a:ext uri="{FF2B5EF4-FFF2-40B4-BE49-F238E27FC236}">
                    <a16:creationId xmlns:a16="http://schemas.microsoft.com/office/drawing/2014/main" id="{2EF54F06-E991-44E2-951A-B348118530A8}"/>
                  </a:ext>
                </a:extLst>
              </p:cNvPr>
              <p:cNvSpPr/>
              <p:nvPr/>
            </p:nvSpPr>
            <p:spPr>
              <a:xfrm>
                <a:off x="9735168" y="3487432"/>
                <a:ext cx="786241" cy="695447"/>
              </a:xfrm>
              <a:prstGeom prst="rect">
                <a:avLst/>
              </a:prstGeom>
            </p:spPr>
            <p:txBody>
              <a:bodyPr wrap="square">
                <a:spAutoFit/>
              </a:bodyPr>
              <a:lstStyle/>
              <a:p>
                <a:pPr>
                  <a:lnSpc>
                    <a:spcPct val="120000"/>
                  </a:lnSpc>
                </a:pPr>
                <a:r>
                  <a:rPr lang="fr-CA" sz="3600" b="1" dirty="0">
                    <a:solidFill>
                      <a:schemeClr val="accent3"/>
                    </a:solidFill>
                    <a:latin typeface="Segoe UI" panose="020B0502040204020203" pitchFamily="34" charset="0"/>
                    <a:cs typeface="Segoe UI" panose="020B0502040204020203" pitchFamily="34" charset="0"/>
                  </a:rPr>
                  <a:t>04</a:t>
                </a:r>
              </a:p>
            </p:txBody>
          </p:sp>
          <p:sp>
            <p:nvSpPr>
              <p:cNvPr id="27" name="Rectangle 26">
                <a:extLst>
                  <a:ext uri="{FF2B5EF4-FFF2-40B4-BE49-F238E27FC236}">
                    <a16:creationId xmlns:a16="http://schemas.microsoft.com/office/drawing/2014/main" id="{C9D5AB32-88C9-4C3D-B952-37A075C78B12}"/>
                  </a:ext>
                </a:extLst>
              </p:cNvPr>
              <p:cNvSpPr/>
              <p:nvPr/>
            </p:nvSpPr>
            <p:spPr>
              <a:xfrm>
                <a:off x="3735657" y="4109244"/>
                <a:ext cx="3143559" cy="427425"/>
              </a:xfrm>
              <a:prstGeom prst="rect">
                <a:avLst/>
              </a:prstGeom>
            </p:spPr>
            <p:txBody>
              <a:bodyPr wrap="square">
                <a:spAutoFit/>
              </a:bodyPr>
              <a:lstStyle/>
              <a:p>
                <a:pPr algn="ctr">
                  <a:lnSpc>
                    <a:spcPct val="120000"/>
                  </a:lnSpc>
                </a:pPr>
                <a:r>
                  <a:rPr lang="fr-CA" sz="2000" b="1" dirty="0">
                    <a:solidFill>
                      <a:schemeClr val="accent4"/>
                    </a:solidFill>
                    <a:latin typeface="Segoe UI" panose="020B0502040204020203" pitchFamily="34" charset="0"/>
                    <a:cs typeface="Segoe UI" panose="020B0502040204020203" pitchFamily="34" charset="0"/>
                  </a:rPr>
                  <a:t>Suivi - signalement</a:t>
                </a:r>
              </a:p>
            </p:txBody>
          </p:sp>
          <p:sp>
            <p:nvSpPr>
              <p:cNvPr id="29" name="Rectangle 28">
                <a:extLst>
                  <a:ext uri="{FF2B5EF4-FFF2-40B4-BE49-F238E27FC236}">
                    <a16:creationId xmlns:a16="http://schemas.microsoft.com/office/drawing/2014/main" id="{9346448A-5032-440A-BE0A-ED5F43C25E1D}"/>
                  </a:ext>
                </a:extLst>
              </p:cNvPr>
              <p:cNvSpPr/>
              <p:nvPr/>
            </p:nvSpPr>
            <p:spPr>
              <a:xfrm>
                <a:off x="4683662" y="3467376"/>
                <a:ext cx="786241" cy="695447"/>
              </a:xfrm>
              <a:prstGeom prst="rect">
                <a:avLst/>
              </a:prstGeom>
            </p:spPr>
            <p:txBody>
              <a:bodyPr wrap="square">
                <a:spAutoFit/>
              </a:bodyPr>
              <a:lstStyle/>
              <a:p>
                <a:pPr>
                  <a:lnSpc>
                    <a:spcPct val="120000"/>
                  </a:lnSpc>
                </a:pPr>
                <a:r>
                  <a:rPr lang="fr-CA" sz="3600" b="1" dirty="0">
                    <a:solidFill>
                      <a:schemeClr val="accent4"/>
                    </a:solidFill>
                    <a:latin typeface="Segoe UI" panose="020B0502040204020203" pitchFamily="34" charset="0"/>
                    <a:cs typeface="Segoe UI" panose="020B0502040204020203" pitchFamily="34" charset="0"/>
                  </a:rPr>
                  <a:t>02</a:t>
                </a:r>
              </a:p>
            </p:txBody>
          </p:sp>
        </p:grpSp>
        <p:sp>
          <p:nvSpPr>
            <p:cNvPr id="31" name="Rectangle 30">
              <a:extLst>
                <a:ext uri="{FF2B5EF4-FFF2-40B4-BE49-F238E27FC236}">
                  <a16:creationId xmlns:a16="http://schemas.microsoft.com/office/drawing/2014/main" id="{C304D278-7E45-4C92-BAB9-29871AB0889E}"/>
                </a:ext>
              </a:extLst>
            </p:cNvPr>
            <p:cNvSpPr/>
            <p:nvPr/>
          </p:nvSpPr>
          <p:spPr>
            <a:xfrm>
              <a:off x="1797656" y="4495214"/>
              <a:ext cx="2077334" cy="1246623"/>
            </a:xfrm>
            <a:prstGeom prst="rect">
              <a:avLst/>
            </a:prstGeom>
          </p:spPr>
          <p:txBody>
            <a:bodyPr wrap="square">
              <a:spAutoFit/>
            </a:bodyPr>
            <a:lstStyle/>
            <a:p>
              <a:pPr marL="171450" indent="-171450">
                <a:lnSpc>
                  <a:spcPct val="120000"/>
                </a:lnSpc>
                <a:buFont typeface="Arial" panose="020B0604020202020204" pitchFamily="34" charset="0"/>
                <a:buChar char="•"/>
              </a:pPr>
              <a:r>
                <a:rPr lang="fr-CA" sz="1600" dirty="0">
                  <a:solidFill>
                    <a:schemeClr val="tx2">
                      <a:lumMod val="75000"/>
                      <a:lumOff val="25000"/>
                    </a:schemeClr>
                  </a:solidFill>
                  <a:latin typeface="Arial Nova" panose="020B0504020202020204" pitchFamily="34" charset="0"/>
                  <a:cs typeface="Segoe UI Light" panose="020B0502040204020203" pitchFamily="34" charset="0"/>
                </a:rPr>
                <a:t>Définition</a:t>
              </a:r>
            </a:p>
            <a:p>
              <a:pPr marL="171450" indent="-171450">
                <a:lnSpc>
                  <a:spcPct val="120000"/>
                </a:lnSpc>
                <a:buFont typeface="Arial" panose="020B0604020202020204" pitchFamily="34" charset="0"/>
                <a:buChar char="•"/>
              </a:pPr>
              <a:r>
                <a:rPr lang="fr-CA" sz="1600" dirty="0">
                  <a:solidFill>
                    <a:schemeClr val="tx2">
                      <a:lumMod val="75000"/>
                      <a:lumOff val="25000"/>
                    </a:schemeClr>
                  </a:solidFill>
                  <a:latin typeface="Arial Nova" panose="020B0504020202020204" pitchFamily="34" charset="0"/>
                  <a:cs typeface="Segoe UI Light" panose="020B0502040204020203" pitchFamily="34" charset="0"/>
                </a:rPr>
                <a:t>Formes et types de maltraitance</a:t>
              </a:r>
            </a:p>
            <a:p>
              <a:pPr marL="171450" indent="-171450">
                <a:lnSpc>
                  <a:spcPct val="120000"/>
                </a:lnSpc>
                <a:buFont typeface="Arial" panose="020B0604020202020204" pitchFamily="34" charset="0"/>
                <a:buChar char="•"/>
              </a:pPr>
              <a:r>
                <a:rPr lang="fr-CA" sz="1600" dirty="0">
                  <a:solidFill>
                    <a:schemeClr val="tx2">
                      <a:lumMod val="75000"/>
                      <a:lumOff val="25000"/>
                    </a:schemeClr>
                  </a:solidFill>
                  <a:latin typeface="Arial Nova" panose="020B0504020202020204" pitchFamily="34" charset="0"/>
                  <a:cs typeface="Segoe UI Light" panose="020B0502040204020203" pitchFamily="34" charset="0"/>
                </a:rPr>
                <a:t>Vision et enjeux</a:t>
              </a:r>
            </a:p>
          </p:txBody>
        </p:sp>
        <p:sp>
          <p:nvSpPr>
            <p:cNvPr id="33" name="Rectangle 32">
              <a:extLst>
                <a:ext uri="{FF2B5EF4-FFF2-40B4-BE49-F238E27FC236}">
                  <a16:creationId xmlns:a16="http://schemas.microsoft.com/office/drawing/2014/main" id="{C728A80C-1882-40A2-8050-478FD122B454}"/>
                </a:ext>
              </a:extLst>
            </p:cNvPr>
            <p:cNvSpPr/>
            <p:nvPr/>
          </p:nvSpPr>
          <p:spPr>
            <a:xfrm>
              <a:off x="6796183" y="4495214"/>
              <a:ext cx="2223314" cy="951158"/>
            </a:xfrm>
            <a:prstGeom prst="rect">
              <a:avLst/>
            </a:prstGeom>
          </p:spPr>
          <p:txBody>
            <a:bodyPr wrap="square">
              <a:spAutoFit/>
            </a:bodyPr>
            <a:lstStyle/>
            <a:p>
              <a:pPr marL="171450" indent="-171450">
                <a:lnSpc>
                  <a:spcPct val="120000"/>
                </a:lnSpc>
                <a:buFont typeface="Arial" panose="020B0604020202020204" pitchFamily="34" charset="0"/>
                <a:buChar char="•"/>
              </a:pPr>
              <a:r>
                <a:rPr lang="fr-CA" sz="1600" dirty="0">
                  <a:solidFill>
                    <a:schemeClr val="tx2">
                      <a:lumMod val="75000"/>
                      <a:lumOff val="25000"/>
                    </a:schemeClr>
                  </a:solidFill>
                  <a:latin typeface="Arial Nova" panose="020B0504020202020204" pitchFamily="34" charset="0"/>
                  <a:cs typeface="Segoe UI Light" panose="020B0502040204020203" pitchFamily="34" charset="0"/>
                </a:rPr>
                <a:t>Formations obligatoires</a:t>
              </a:r>
            </a:p>
            <a:p>
              <a:pPr marL="171450" indent="-171450">
                <a:lnSpc>
                  <a:spcPct val="120000"/>
                </a:lnSpc>
                <a:buFont typeface="Arial" panose="020B0604020202020204" pitchFamily="34" charset="0"/>
                <a:buChar char="•"/>
              </a:pPr>
              <a:r>
                <a:rPr lang="fr-CA" sz="1600" dirty="0">
                  <a:solidFill>
                    <a:schemeClr val="tx2">
                      <a:lumMod val="75000"/>
                      <a:lumOff val="25000"/>
                    </a:schemeClr>
                  </a:solidFill>
                  <a:latin typeface="Arial Nova" panose="020B0504020202020204" pitchFamily="34" charset="0"/>
                  <a:cs typeface="Segoe UI Light" panose="020B0502040204020203" pitchFamily="34" charset="0"/>
                </a:rPr>
                <a:t>Formations ciblées</a:t>
              </a:r>
            </a:p>
          </p:txBody>
        </p:sp>
        <p:sp>
          <p:nvSpPr>
            <p:cNvPr id="34" name="Rectangle 33">
              <a:extLst>
                <a:ext uri="{FF2B5EF4-FFF2-40B4-BE49-F238E27FC236}">
                  <a16:creationId xmlns:a16="http://schemas.microsoft.com/office/drawing/2014/main" id="{4AB03301-A047-4D27-9F00-404EEE062905}"/>
                </a:ext>
              </a:extLst>
            </p:cNvPr>
            <p:cNvSpPr/>
            <p:nvPr/>
          </p:nvSpPr>
          <p:spPr>
            <a:xfrm>
              <a:off x="9019497" y="4492065"/>
              <a:ext cx="1860606" cy="655692"/>
            </a:xfrm>
            <a:prstGeom prst="rect">
              <a:avLst/>
            </a:prstGeom>
          </p:spPr>
          <p:txBody>
            <a:bodyPr wrap="square">
              <a:spAutoFit/>
            </a:bodyPr>
            <a:lstStyle/>
            <a:p>
              <a:pPr marL="171450" indent="-171450">
                <a:lnSpc>
                  <a:spcPct val="120000"/>
                </a:lnSpc>
                <a:buFont typeface="Arial" panose="020B0604020202020204" pitchFamily="34" charset="0"/>
                <a:buChar char="•"/>
              </a:pPr>
              <a:r>
                <a:rPr lang="fr-CA" sz="1600" dirty="0">
                  <a:solidFill>
                    <a:schemeClr val="tx2">
                      <a:lumMod val="75000"/>
                      <a:lumOff val="25000"/>
                    </a:schemeClr>
                  </a:solidFill>
                  <a:latin typeface="Arial Nova" panose="020B0504020202020204" pitchFamily="34" charset="0"/>
                  <a:cs typeface="Segoe UI Light" panose="020B0502040204020203" pitchFamily="34" charset="0"/>
                </a:rPr>
                <a:t>Boite à outils</a:t>
              </a:r>
            </a:p>
            <a:p>
              <a:pPr marL="171450" indent="-171450">
                <a:lnSpc>
                  <a:spcPct val="120000"/>
                </a:lnSpc>
                <a:buFont typeface="Arial" panose="020B0604020202020204" pitchFamily="34" charset="0"/>
                <a:buChar char="•"/>
              </a:pPr>
              <a:r>
                <a:rPr lang="fr-CA" sz="1600" dirty="0">
                  <a:solidFill>
                    <a:schemeClr val="tx2">
                      <a:lumMod val="75000"/>
                      <a:lumOff val="25000"/>
                    </a:schemeClr>
                  </a:solidFill>
                  <a:latin typeface="Arial Nova" panose="020B0504020202020204" pitchFamily="34" charset="0"/>
                  <a:cs typeface="Segoe UI Light" panose="020B0502040204020203" pitchFamily="34" charset="0"/>
                </a:rPr>
                <a:t>Autres outils</a:t>
              </a:r>
            </a:p>
          </p:txBody>
        </p:sp>
        <p:sp>
          <p:nvSpPr>
            <p:cNvPr id="35" name="Rectangle 34">
              <a:extLst>
                <a:ext uri="{FF2B5EF4-FFF2-40B4-BE49-F238E27FC236}">
                  <a16:creationId xmlns:a16="http://schemas.microsoft.com/office/drawing/2014/main" id="{7B920D57-AB13-49E4-8F04-8F3A5D58A8E8}"/>
                </a:ext>
              </a:extLst>
            </p:cNvPr>
            <p:cNvSpPr/>
            <p:nvPr/>
          </p:nvSpPr>
          <p:spPr>
            <a:xfrm>
              <a:off x="4070196" y="4506365"/>
              <a:ext cx="2492168" cy="655692"/>
            </a:xfrm>
            <a:prstGeom prst="rect">
              <a:avLst/>
            </a:prstGeom>
          </p:spPr>
          <p:txBody>
            <a:bodyPr wrap="square">
              <a:spAutoFit/>
            </a:bodyPr>
            <a:lstStyle/>
            <a:p>
              <a:pPr marL="171450" indent="-171450">
                <a:lnSpc>
                  <a:spcPct val="120000"/>
                </a:lnSpc>
                <a:buFont typeface="Arial" panose="020B0604020202020204" pitchFamily="34" charset="0"/>
                <a:buChar char="•"/>
              </a:pPr>
              <a:r>
                <a:rPr lang="fr-CA" sz="1600" dirty="0">
                  <a:solidFill>
                    <a:schemeClr val="tx2">
                      <a:lumMod val="75000"/>
                      <a:lumOff val="25000"/>
                    </a:schemeClr>
                  </a:solidFill>
                  <a:latin typeface="Arial Nova" panose="020B0504020202020204" pitchFamily="34" charset="0"/>
                  <a:cs typeface="Segoe UI Light" panose="020B0502040204020203" pitchFamily="34" charset="0"/>
                </a:rPr>
                <a:t>Suspicion de maltraitance </a:t>
              </a:r>
            </a:p>
          </p:txBody>
        </p:sp>
      </p:grpSp>
    </p:spTree>
    <p:extLst>
      <p:ext uri="{BB962C8B-B14F-4D97-AF65-F5344CB8AC3E}">
        <p14:creationId xmlns:p14="http://schemas.microsoft.com/office/powerpoint/2010/main" val="34963967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7EA086B-3550-4D81-9334-A132B6673B75}"/>
              </a:ext>
            </a:extLst>
          </p:cNvPr>
          <p:cNvSpPr>
            <a:spLocks noGrp="1"/>
          </p:cNvSpPr>
          <p:nvPr>
            <p:ph type="title"/>
          </p:nvPr>
        </p:nvSpPr>
        <p:spPr/>
        <p:txBody>
          <a:bodyPr/>
          <a:lstStyle/>
          <a:p>
            <a:r>
              <a:rPr lang="fr-CA" dirty="0"/>
              <a:t>Outils disponibles</a:t>
            </a:r>
            <a:br>
              <a:rPr lang="fr-CA" dirty="0"/>
            </a:br>
            <a:r>
              <a:rPr lang="fr-CA" sz="3200" dirty="0">
                <a:latin typeface="Arial Nova" panose="020B0504020202020204" pitchFamily="34" charset="0"/>
              </a:rPr>
              <a:t>Intranet</a:t>
            </a:r>
            <a:endParaRPr lang="fr-CA" dirty="0"/>
          </a:p>
        </p:txBody>
      </p:sp>
      <p:pic>
        <p:nvPicPr>
          <p:cNvPr id="4" name="Espace réservé du contenu 7">
            <a:hlinkClick r:id="rId3"/>
            <a:extLst>
              <a:ext uri="{FF2B5EF4-FFF2-40B4-BE49-F238E27FC236}">
                <a16:creationId xmlns:a16="http://schemas.microsoft.com/office/drawing/2014/main" id="{2725984A-F1EB-40DE-A65D-778C2F74E905}"/>
              </a:ext>
            </a:extLst>
          </p:cNvPr>
          <p:cNvPicPr>
            <a:picLocks noChangeAspect="1"/>
          </p:cNvPicPr>
          <p:nvPr/>
        </p:nvPicPr>
        <p:blipFill rotWithShape="1">
          <a:blip r:embed="rId4"/>
          <a:srcRect l="8611" r="2500"/>
          <a:stretch/>
        </p:blipFill>
        <p:spPr>
          <a:xfrm>
            <a:off x="1228755" y="2007940"/>
            <a:ext cx="5085517" cy="3152956"/>
          </a:xfrm>
          <a:prstGeom prst="rect">
            <a:avLst/>
          </a:prstGeom>
          <a:ln>
            <a:solidFill>
              <a:schemeClr val="tx1">
                <a:lumMod val="50000"/>
                <a:lumOff val="50000"/>
              </a:schemeClr>
            </a:solidFill>
          </a:ln>
        </p:spPr>
      </p:pic>
      <p:pic>
        <p:nvPicPr>
          <p:cNvPr id="7" name="Image 6">
            <a:hlinkClick r:id="rId5"/>
            <a:extLst>
              <a:ext uri="{FF2B5EF4-FFF2-40B4-BE49-F238E27FC236}">
                <a16:creationId xmlns:a16="http://schemas.microsoft.com/office/drawing/2014/main" id="{CB7C0CAB-0C9D-4C42-9571-05A6A1B66B8A}"/>
              </a:ext>
            </a:extLst>
          </p:cNvPr>
          <p:cNvPicPr>
            <a:picLocks noChangeAspect="1"/>
          </p:cNvPicPr>
          <p:nvPr/>
        </p:nvPicPr>
        <p:blipFill>
          <a:blip r:embed="rId6"/>
          <a:stretch>
            <a:fillRect/>
          </a:stretch>
        </p:blipFill>
        <p:spPr>
          <a:xfrm>
            <a:off x="8709020" y="1559772"/>
            <a:ext cx="2644780" cy="4049292"/>
          </a:xfrm>
          <a:prstGeom prst="rect">
            <a:avLst/>
          </a:prstGeom>
          <a:ln>
            <a:solidFill>
              <a:schemeClr val="tx1">
                <a:lumMod val="50000"/>
                <a:lumOff val="50000"/>
              </a:schemeClr>
            </a:solidFill>
          </a:ln>
        </p:spPr>
      </p:pic>
      <p:sp>
        <p:nvSpPr>
          <p:cNvPr id="8" name="ZoneTexte 7">
            <a:extLst>
              <a:ext uri="{FF2B5EF4-FFF2-40B4-BE49-F238E27FC236}">
                <a16:creationId xmlns:a16="http://schemas.microsoft.com/office/drawing/2014/main" id="{13B0FCE8-FC3E-4B32-99BE-09E6514CDDFD}"/>
              </a:ext>
            </a:extLst>
          </p:cNvPr>
          <p:cNvSpPr txBox="1"/>
          <p:nvPr/>
        </p:nvSpPr>
        <p:spPr>
          <a:xfrm>
            <a:off x="1127213" y="5292530"/>
            <a:ext cx="9334131" cy="954107"/>
          </a:xfrm>
          <a:prstGeom prst="rect">
            <a:avLst/>
          </a:prstGeom>
          <a:noFill/>
        </p:spPr>
        <p:txBody>
          <a:bodyPr wrap="square" rtlCol="0">
            <a:spAutoFit/>
          </a:bodyPr>
          <a:lstStyle/>
          <a:p>
            <a:r>
              <a:rPr lang="fr-CA" sz="2000" b="1" dirty="0">
                <a:solidFill>
                  <a:schemeClr val="tx1">
                    <a:lumMod val="75000"/>
                    <a:lumOff val="25000"/>
                  </a:schemeClr>
                </a:solidFill>
                <a:latin typeface="Arial Nova" panose="020B0504020202020204" pitchFamily="34" charset="0"/>
              </a:rPr>
              <a:t>Liens intranet :</a:t>
            </a:r>
          </a:p>
          <a:p>
            <a:r>
              <a:rPr lang="fr-CA" i="1" dirty="0">
                <a:solidFill>
                  <a:schemeClr val="tx1">
                    <a:lumMod val="75000"/>
                    <a:lumOff val="25000"/>
                  </a:schemeClr>
                </a:solidFill>
                <a:latin typeface="Arial Nova" panose="020B0504020202020204" pitchFamily="34" charset="0"/>
              </a:rPr>
              <a:t>Qualité, évaluation, performance et éthique &gt; Lutte à la maltraitance &gt; Maltraitance</a:t>
            </a:r>
          </a:p>
          <a:p>
            <a:r>
              <a:rPr lang="fr-CA" i="1" dirty="0">
                <a:solidFill>
                  <a:schemeClr val="tx1">
                    <a:lumMod val="75000"/>
                    <a:lumOff val="25000"/>
                  </a:schemeClr>
                </a:solidFill>
                <a:latin typeface="Arial Nova" panose="020B0504020202020204" pitchFamily="34" charset="0"/>
              </a:rPr>
              <a:t>Qualité, évaluation, performance et éthique &gt; Lutte à la maltraitance &gt; Bientraitance</a:t>
            </a:r>
          </a:p>
        </p:txBody>
      </p:sp>
      <p:pic>
        <p:nvPicPr>
          <p:cNvPr id="9" name="Image 8">
            <a:extLst>
              <a:ext uri="{FF2B5EF4-FFF2-40B4-BE49-F238E27FC236}">
                <a16:creationId xmlns:a16="http://schemas.microsoft.com/office/drawing/2014/main" id="{976FFA57-A403-4F26-8825-05FD5FD187F0}"/>
              </a:ext>
            </a:extLst>
          </p:cNvPr>
          <p:cNvPicPr>
            <a:picLocks noChangeAspect="1"/>
          </p:cNvPicPr>
          <p:nvPr/>
        </p:nvPicPr>
        <p:blipFill rotWithShape="1">
          <a:blip r:embed="rId7"/>
          <a:srcRect l="2495" t="5604" r="49182" b="20052"/>
          <a:stretch/>
        </p:blipFill>
        <p:spPr>
          <a:xfrm>
            <a:off x="6573603" y="2450019"/>
            <a:ext cx="1940312" cy="2560234"/>
          </a:xfrm>
          <a:prstGeom prst="rect">
            <a:avLst/>
          </a:prstGeom>
          <a:ln>
            <a:noFill/>
          </a:ln>
        </p:spPr>
      </p:pic>
    </p:spTree>
    <p:extLst>
      <p:ext uri="{BB962C8B-B14F-4D97-AF65-F5344CB8AC3E}">
        <p14:creationId xmlns:p14="http://schemas.microsoft.com/office/powerpoint/2010/main" val="16815213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a:extLst>
              <a:ext uri="{FF2B5EF4-FFF2-40B4-BE49-F238E27FC236}">
                <a16:creationId xmlns:a16="http://schemas.microsoft.com/office/drawing/2014/main" id="{F540ED28-C39D-449B-83FC-90E74157C710}"/>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149724" y="1580449"/>
            <a:ext cx="4345689" cy="4345689"/>
          </a:xfrm>
          <a:prstGeom prst="rect">
            <a:avLst/>
          </a:prstGeom>
        </p:spPr>
      </p:pic>
    </p:spTree>
    <p:extLst>
      <p:ext uri="{BB962C8B-B14F-4D97-AF65-F5344CB8AC3E}">
        <p14:creationId xmlns:p14="http://schemas.microsoft.com/office/powerpoint/2010/main" val="12170354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35717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D8FDB013-D861-41AB-8C62-6D0E70F1D58E}"/>
              </a:ext>
            </a:extLst>
          </p:cNvPr>
          <p:cNvSpPr>
            <a:spLocks noGrp="1"/>
          </p:cNvSpPr>
          <p:nvPr>
            <p:ph type="title"/>
          </p:nvPr>
        </p:nvSpPr>
        <p:spPr/>
        <p:txBody>
          <a:bodyPr>
            <a:normAutofit/>
          </a:bodyPr>
          <a:lstStyle/>
          <a:p>
            <a:r>
              <a:rPr lang="fr-CA" dirty="0"/>
              <a:t>Thèmes couverts par la présentation</a:t>
            </a:r>
          </a:p>
        </p:txBody>
      </p:sp>
      <p:grpSp>
        <p:nvGrpSpPr>
          <p:cNvPr id="32" name="Groupe 31">
            <a:extLst>
              <a:ext uri="{FF2B5EF4-FFF2-40B4-BE49-F238E27FC236}">
                <a16:creationId xmlns:a16="http://schemas.microsoft.com/office/drawing/2014/main" id="{6788EF2C-4C79-43BF-8D2D-C048CC1B962A}"/>
              </a:ext>
            </a:extLst>
          </p:cNvPr>
          <p:cNvGrpSpPr/>
          <p:nvPr/>
        </p:nvGrpSpPr>
        <p:grpSpPr>
          <a:xfrm>
            <a:off x="1400400" y="2102441"/>
            <a:ext cx="9760862" cy="3639396"/>
            <a:chOff x="1400400" y="2102441"/>
            <a:chExt cx="9760862" cy="3639396"/>
          </a:xfrm>
        </p:grpSpPr>
        <p:grpSp>
          <p:nvGrpSpPr>
            <p:cNvPr id="2" name="Groupe 1">
              <a:extLst>
                <a:ext uri="{FF2B5EF4-FFF2-40B4-BE49-F238E27FC236}">
                  <a16:creationId xmlns:a16="http://schemas.microsoft.com/office/drawing/2014/main" id="{CA59F661-77C4-435C-AC29-2CA5784A7D35}"/>
                </a:ext>
              </a:extLst>
            </p:cNvPr>
            <p:cNvGrpSpPr/>
            <p:nvPr/>
          </p:nvGrpSpPr>
          <p:grpSpPr>
            <a:xfrm>
              <a:off x="1854816" y="2161869"/>
              <a:ext cx="1349299" cy="1325563"/>
              <a:chOff x="1854816" y="2161869"/>
              <a:chExt cx="1349299" cy="1325563"/>
            </a:xfrm>
          </p:grpSpPr>
          <p:sp>
            <p:nvSpPr>
              <p:cNvPr id="6" name="Ellipse 5">
                <a:extLst>
                  <a:ext uri="{FF2B5EF4-FFF2-40B4-BE49-F238E27FC236}">
                    <a16:creationId xmlns:a16="http://schemas.microsoft.com/office/drawing/2014/main" id="{F00FEDDC-B8EF-46A7-9377-30FE243B96D0}"/>
                  </a:ext>
                </a:extLst>
              </p:cNvPr>
              <p:cNvSpPr/>
              <p:nvPr/>
            </p:nvSpPr>
            <p:spPr>
              <a:xfrm>
                <a:off x="1854816" y="2161869"/>
                <a:ext cx="1349299" cy="132556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4" name="Freeform 57">
                <a:extLst>
                  <a:ext uri="{FF2B5EF4-FFF2-40B4-BE49-F238E27FC236}">
                    <a16:creationId xmlns:a16="http://schemas.microsoft.com/office/drawing/2014/main" id="{77C54B76-7DDC-4870-A932-19DCD4F415AB}"/>
                  </a:ext>
                </a:extLst>
              </p:cNvPr>
              <p:cNvSpPr>
                <a:spLocks noEditPoints="1"/>
              </p:cNvSpPr>
              <p:nvPr/>
            </p:nvSpPr>
            <p:spPr bwMode="auto">
              <a:xfrm>
                <a:off x="2058285" y="2426375"/>
                <a:ext cx="864300" cy="796550"/>
              </a:xfrm>
              <a:custGeom>
                <a:avLst/>
                <a:gdLst>
                  <a:gd name="T0" fmla="*/ 397341 w 198"/>
                  <a:gd name="T1" fmla="*/ 39404 h 198"/>
                  <a:gd name="T2" fmla="*/ 380785 w 198"/>
                  <a:gd name="T3" fmla="*/ 35256 h 198"/>
                  <a:gd name="T4" fmla="*/ 393202 w 198"/>
                  <a:gd name="T5" fmla="*/ 45626 h 198"/>
                  <a:gd name="T6" fmla="*/ 366299 w 198"/>
                  <a:gd name="T7" fmla="*/ 51848 h 198"/>
                  <a:gd name="T8" fmla="*/ 376646 w 198"/>
                  <a:gd name="T9" fmla="*/ 60143 h 198"/>
                  <a:gd name="T10" fmla="*/ 349743 w 198"/>
                  <a:gd name="T11" fmla="*/ 68439 h 198"/>
                  <a:gd name="T12" fmla="*/ 202810 w 198"/>
                  <a:gd name="T13" fmla="*/ 215687 h 198"/>
                  <a:gd name="T14" fmla="*/ 194532 w 198"/>
                  <a:gd name="T15" fmla="*/ 207391 h 198"/>
                  <a:gd name="T16" fmla="*/ 341465 w 198"/>
                  <a:gd name="T17" fmla="*/ 60143 h 198"/>
                  <a:gd name="T18" fmla="*/ 347673 w 198"/>
                  <a:gd name="T19" fmla="*/ 33183 h 198"/>
                  <a:gd name="T20" fmla="*/ 358021 w 198"/>
                  <a:gd name="T21" fmla="*/ 43552 h 198"/>
                  <a:gd name="T22" fmla="*/ 364229 w 198"/>
                  <a:gd name="T23" fmla="*/ 16591 h 198"/>
                  <a:gd name="T24" fmla="*/ 374577 w 198"/>
                  <a:gd name="T25" fmla="*/ 29035 h 198"/>
                  <a:gd name="T26" fmla="*/ 368368 w 198"/>
                  <a:gd name="T27" fmla="*/ 10370 h 198"/>
                  <a:gd name="T28" fmla="*/ 384924 w 198"/>
                  <a:gd name="T29" fmla="*/ 16591 h 198"/>
                  <a:gd name="T30" fmla="*/ 399411 w 198"/>
                  <a:gd name="T31" fmla="*/ 18665 h 198"/>
                  <a:gd name="T32" fmla="*/ 409758 w 198"/>
                  <a:gd name="T33" fmla="*/ 29035 h 198"/>
                  <a:gd name="T34" fmla="*/ 215226 w 198"/>
                  <a:gd name="T35" fmla="*/ 167987 h 198"/>
                  <a:gd name="T36" fmla="*/ 146933 w 198"/>
                  <a:gd name="T37" fmla="*/ 213613 h 198"/>
                  <a:gd name="T38" fmla="*/ 246269 w 198"/>
                  <a:gd name="T39" fmla="*/ 213613 h 198"/>
                  <a:gd name="T40" fmla="*/ 211087 w 198"/>
                  <a:gd name="T41" fmla="*/ 223982 h 198"/>
                  <a:gd name="T42" fmla="*/ 198671 w 198"/>
                  <a:gd name="T43" fmla="*/ 230204 h 198"/>
                  <a:gd name="T44" fmla="*/ 180045 w 198"/>
                  <a:gd name="T45" fmla="*/ 213613 h 198"/>
                  <a:gd name="T46" fmla="*/ 186254 w 198"/>
                  <a:gd name="T47" fmla="*/ 199095 h 198"/>
                  <a:gd name="T48" fmla="*/ 196601 w 198"/>
                  <a:gd name="T49" fmla="*/ 91252 h 198"/>
                  <a:gd name="T50" fmla="*/ 196601 w 198"/>
                  <a:gd name="T51" fmla="*/ 335973 h 198"/>
                  <a:gd name="T52" fmla="*/ 295936 w 198"/>
                  <a:gd name="T53" fmla="*/ 141026 h 198"/>
                  <a:gd name="T54" fmla="*/ 285589 w 198"/>
                  <a:gd name="T55" fmla="*/ 213613 h 198"/>
                  <a:gd name="T56" fmla="*/ 107613 w 198"/>
                  <a:gd name="T57" fmla="*/ 213613 h 198"/>
                  <a:gd name="T58" fmla="*/ 246269 w 198"/>
                  <a:gd name="T59" fmla="*/ 138952 h 198"/>
                  <a:gd name="T60" fmla="*/ 324909 w 198"/>
                  <a:gd name="T61" fmla="*/ 111991 h 198"/>
                  <a:gd name="T62" fmla="*/ 196601 w 198"/>
                  <a:gd name="T63" fmla="*/ 377451 h 198"/>
                  <a:gd name="T64" fmla="*/ 196601 w 198"/>
                  <a:gd name="T65" fmla="*/ 49774 h 198"/>
                  <a:gd name="T66" fmla="*/ 322840 w 198"/>
                  <a:gd name="T67" fmla="*/ 62217 h 198"/>
                  <a:gd name="T68" fmla="*/ 0 w 198"/>
                  <a:gd name="T69" fmla="*/ 213613 h 198"/>
                  <a:gd name="T70" fmla="*/ 393202 w 198"/>
                  <a:gd name="T71" fmla="*/ 213613 h 198"/>
                  <a:gd name="T72" fmla="*/ 324909 w 198"/>
                  <a:gd name="T73" fmla="*/ 111991 h 19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98" h="198">
                    <a:moveTo>
                      <a:pt x="198" y="14"/>
                    </a:moveTo>
                    <a:cubicBezTo>
                      <a:pt x="192" y="19"/>
                      <a:pt x="192" y="19"/>
                      <a:pt x="192" y="19"/>
                    </a:cubicBezTo>
                    <a:cubicBezTo>
                      <a:pt x="185" y="17"/>
                      <a:pt x="185" y="17"/>
                      <a:pt x="185" y="17"/>
                    </a:cubicBezTo>
                    <a:cubicBezTo>
                      <a:pt x="184" y="17"/>
                      <a:pt x="184" y="17"/>
                      <a:pt x="184" y="17"/>
                    </a:cubicBezTo>
                    <a:cubicBezTo>
                      <a:pt x="183" y="19"/>
                      <a:pt x="183" y="19"/>
                      <a:pt x="183" y="19"/>
                    </a:cubicBezTo>
                    <a:cubicBezTo>
                      <a:pt x="190" y="22"/>
                      <a:pt x="190" y="22"/>
                      <a:pt x="190" y="22"/>
                    </a:cubicBezTo>
                    <a:cubicBezTo>
                      <a:pt x="184" y="27"/>
                      <a:pt x="184" y="27"/>
                      <a:pt x="184" y="27"/>
                    </a:cubicBezTo>
                    <a:cubicBezTo>
                      <a:pt x="177" y="25"/>
                      <a:pt x="177" y="25"/>
                      <a:pt x="177" y="25"/>
                    </a:cubicBezTo>
                    <a:cubicBezTo>
                      <a:pt x="175" y="27"/>
                      <a:pt x="175" y="27"/>
                      <a:pt x="175" y="27"/>
                    </a:cubicBezTo>
                    <a:cubicBezTo>
                      <a:pt x="182" y="29"/>
                      <a:pt x="182" y="29"/>
                      <a:pt x="182" y="29"/>
                    </a:cubicBezTo>
                    <a:cubicBezTo>
                      <a:pt x="176" y="35"/>
                      <a:pt x="176" y="35"/>
                      <a:pt x="176" y="35"/>
                    </a:cubicBezTo>
                    <a:cubicBezTo>
                      <a:pt x="169" y="33"/>
                      <a:pt x="169" y="33"/>
                      <a:pt x="169" y="33"/>
                    </a:cubicBezTo>
                    <a:cubicBezTo>
                      <a:pt x="106" y="95"/>
                      <a:pt x="106" y="95"/>
                      <a:pt x="106" y="95"/>
                    </a:cubicBezTo>
                    <a:cubicBezTo>
                      <a:pt x="98" y="104"/>
                      <a:pt x="98" y="104"/>
                      <a:pt x="98" y="104"/>
                    </a:cubicBezTo>
                    <a:cubicBezTo>
                      <a:pt x="97" y="105"/>
                      <a:pt x="95" y="105"/>
                      <a:pt x="94" y="104"/>
                    </a:cubicBezTo>
                    <a:cubicBezTo>
                      <a:pt x="93" y="103"/>
                      <a:pt x="93" y="101"/>
                      <a:pt x="94" y="100"/>
                    </a:cubicBezTo>
                    <a:cubicBezTo>
                      <a:pt x="103" y="92"/>
                      <a:pt x="103" y="92"/>
                      <a:pt x="103" y="92"/>
                    </a:cubicBezTo>
                    <a:cubicBezTo>
                      <a:pt x="165" y="29"/>
                      <a:pt x="165" y="29"/>
                      <a:pt x="165" y="29"/>
                    </a:cubicBezTo>
                    <a:cubicBezTo>
                      <a:pt x="163" y="21"/>
                      <a:pt x="163" y="21"/>
                      <a:pt x="163" y="21"/>
                    </a:cubicBezTo>
                    <a:cubicBezTo>
                      <a:pt x="168" y="16"/>
                      <a:pt x="168" y="16"/>
                      <a:pt x="168" y="16"/>
                    </a:cubicBezTo>
                    <a:cubicBezTo>
                      <a:pt x="171" y="24"/>
                      <a:pt x="171" y="24"/>
                      <a:pt x="171" y="24"/>
                    </a:cubicBezTo>
                    <a:cubicBezTo>
                      <a:pt x="173" y="21"/>
                      <a:pt x="173" y="21"/>
                      <a:pt x="173" y="21"/>
                    </a:cubicBezTo>
                    <a:cubicBezTo>
                      <a:pt x="170" y="13"/>
                      <a:pt x="170" y="13"/>
                      <a:pt x="170" y="13"/>
                    </a:cubicBezTo>
                    <a:cubicBezTo>
                      <a:pt x="176" y="8"/>
                      <a:pt x="176" y="8"/>
                      <a:pt x="176" y="8"/>
                    </a:cubicBezTo>
                    <a:cubicBezTo>
                      <a:pt x="178" y="16"/>
                      <a:pt x="178" y="16"/>
                      <a:pt x="178" y="16"/>
                    </a:cubicBezTo>
                    <a:cubicBezTo>
                      <a:pt x="181" y="14"/>
                      <a:pt x="181" y="14"/>
                      <a:pt x="181" y="14"/>
                    </a:cubicBezTo>
                    <a:cubicBezTo>
                      <a:pt x="181" y="13"/>
                      <a:pt x="181" y="13"/>
                      <a:pt x="181" y="13"/>
                    </a:cubicBezTo>
                    <a:cubicBezTo>
                      <a:pt x="178" y="5"/>
                      <a:pt x="178" y="5"/>
                      <a:pt x="178" y="5"/>
                    </a:cubicBezTo>
                    <a:cubicBezTo>
                      <a:pt x="184" y="0"/>
                      <a:pt x="184" y="0"/>
                      <a:pt x="184" y="0"/>
                    </a:cubicBezTo>
                    <a:cubicBezTo>
                      <a:pt x="186" y="8"/>
                      <a:pt x="186" y="8"/>
                      <a:pt x="186" y="8"/>
                    </a:cubicBezTo>
                    <a:cubicBezTo>
                      <a:pt x="189" y="5"/>
                      <a:pt x="189" y="5"/>
                      <a:pt x="189" y="5"/>
                    </a:cubicBezTo>
                    <a:cubicBezTo>
                      <a:pt x="193" y="9"/>
                      <a:pt x="193" y="9"/>
                      <a:pt x="193" y="9"/>
                    </a:cubicBezTo>
                    <a:cubicBezTo>
                      <a:pt x="190" y="11"/>
                      <a:pt x="190" y="11"/>
                      <a:pt x="190" y="11"/>
                    </a:cubicBezTo>
                    <a:lnTo>
                      <a:pt x="198" y="14"/>
                    </a:lnTo>
                    <a:close/>
                    <a:moveTo>
                      <a:pt x="90" y="96"/>
                    </a:moveTo>
                    <a:cubicBezTo>
                      <a:pt x="104" y="81"/>
                      <a:pt x="104" y="81"/>
                      <a:pt x="104" y="81"/>
                    </a:cubicBezTo>
                    <a:cubicBezTo>
                      <a:pt x="102" y="80"/>
                      <a:pt x="98" y="79"/>
                      <a:pt x="95" y="79"/>
                    </a:cubicBezTo>
                    <a:cubicBezTo>
                      <a:pt x="82" y="79"/>
                      <a:pt x="71" y="90"/>
                      <a:pt x="71" y="103"/>
                    </a:cubicBezTo>
                    <a:cubicBezTo>
                      <a:pt x="71" y="116"/>
                      <a:pt x="82" y="127"/>
                      <a:pt x="95" y="127"/>
                    </a:cubicBezTo>
                    <a:cubicBezTo>
                      <a:pt x="108" y="127"/>
                      <a:pt x="119" y="116"/>
                      <a:pt x="119" y="103"/>
                    </a:cubicBezTo>
                    <a:cubicBezTo>
                      <a:pt x="119" y="100"/>
                      <a:pt x="118" y="96"/>
                      <a:pt x="117" y="94"/>
                    </a:cubicBezTo>
                    <a:cubicBezTo>
                      <a:pt x="102" y="108"/>
                      <a:pt x="102" y="108"/>
                      <a:pt x="102" y="108"/>
                    </a:cubicBezTo>
                    <a:cubicBezTo>
                      <a:pt x="101" y="110"/>
                      <a:pt x="98" y="111"/>
                      <a:pt x="96" y="111"/>
                    </a:cubicBezTo>
                    <a:cubicBezTo>
                      <a:pt x="96" y="111"/>
                      <a:pt x="96" y="111"/>
                      <a:pt x="96" y="111"/>
                    </a:cubicBezTo>
                    <a:cubicBezTo>
                      <a:pt x="96" y="111"/>
                      <a:pt x="95" y="111"/>
                      <a:pt x="95" y="111"/>
                    </a:cubicBezTo>
                    <a:cubicBezTo>
                      <a:pt x="91" y="111"/>
                      <a:pt x="87" y="107"/>
                      <a:pt x="87" y="103"/>
                    </a:cubicBezTo>
                    <a:cubicBezTo>
                      <a:pt x="87" y="103"/>
                      <a:pt x="87" y="103"/>
                      <a:pt x="87" y="103"/>
                    </a:cubicBezTo>
                    <a:cubicBezTo>
                      <a:pt x="87" y="100"/>
                      <a:pt x="88" y="98"/>
                      <a:pt x="90" y="96"/>
                    </a:cubicBezTo>
                    <a:close/>
                    <a:moveTo>
                      <a:pt x="130" y="55"/>
                    </a:moveTo>
                    <a:cubicBezTo>
                      <a:pt x="120" y="48"/>
                      <a:pt x="108" y="44"/>
                      <a:pt x="95" y="44"/>
                    </a:cubicBezTo>
                    <a:cubicBezTo>
                      <a:pt x="62" y="44"/>
                      <a:pt x="36" y="70"/>
                      <a:pt x="36" y="103"/>
                    </a:cubicBezTo>
                    <a:cubicBezTo>
                      <a:pt x="36" y="136"/>
                      <a:pt x="62" y="162"/>
                      <a:pt x="95" y="162"/>
                    </a:cubicBezTo>
                    <a:cubicBezTo>
                      <a:pt x="128" y="162"/>
                      <a:pt x="154" y="136"/>
                      <a:pt x="154" y="103"/>
                    </a:cubicBezTo>
                    <a:cubicBezTo>
                      <a:pt x="154" y="90"/>
                      <a:pt x="150" y="78"/>
                      <a:pt x="143" y="68"/>
                    </a:cubicBezTo>
                    <a:cubicBezTo>
                      <a:pt x="131" y="79"/>
                      <a:pt x="131" y="79"/>
                      <a:pt x="131" y="79"/>
                    </a:cubicBezTo>
                    <a:cubicBezTo>
                      <a:pt x="136" y="86"/>
                      <a:pt x="138" y="94"/>
                      <a:pt x="138" y="103"/>
                    </a:cubicBezTo>
                    <a:cubicBezTo>
                      <a:pt x="138" y="127"/>
                      <a:pt x="119" y="146"/>
                      <a:pt x="95" y="146"/>
                    </a:cubicBezTo>
                    <a:cubicBezTo>
                      <a:pt x="71" y="146"/>
                      <a:pt x="52" y="127"/>
                      <a:pt x="52" y="103"/>
                    </a:cubicBezTo>
                    <a:cubicBezTo>
                      <a:pt x="52" y="79"/>
                      <a:pt x="71" y="60"/>
                      <a:pt x="95" y="60"/>
                    </a:cubicBezTo>
                    <a:cubicBezTo>
                      <a:pt x="104" y="60"/>
                      <a:pt x="112" y="62"/>
                      <a:pt x="119" y="67"/>
                    </a:cubicBezTo>
                    <a:lnTo>
                      <a:pt x="130" y="55"/>
                    </a:lnTo>
                    <a:close/>
                    <a:moveTo>
                      <a:pt x="157" y="54"/>
                    </a:moveTo>
                    <a:cubicBezTo>
                      <a:pt x="167" y="67"/>
                      <a:pt x="174" y="84"/>
                      <a:pt x="174" y="103"/>
                    </a:cubicBezTo>
                    <a:cubicBezTo>
                      <a:pt x="174" y="147"/>
                      <a:pt x="139" y="182"/>
                      <a:pt x="95" y="182"/>
                    </a:cubicBezTo>
                    <a:cubicBezTo>
                      <a:pt x="52" y="182"/>
                      <a:pt x="16" y="147"/>
                      <a:pt x="16" y="103"/>
                    </a:cubicBezTo>
                    <a:cubicBezTo>
                      <a:pt x="16" y="59"/>
                      <a:pt x="52" y="24"/>
                      <a:pt x="95" y="24"/>
                    </a:cubicBezTo>
                    <a:cubicBezTo>
                      <a:pt x="114" y="24"/>
                      <a:pt x="131" y="31"/>
                      <a:pt x="144" y="41"/>
                    </a:cubicBezTo>
                    <a:cubicBezTo>
                      <a:pt x="156" y="30"/>
                      <a:pt x="156" y="30"/>
                      <a:pt x="156" y="30"/>
                    </a:cubicBezTo>
                    <a:cubicBezTo>
                      <a:pt x="139" y="16"/>
                      <a:pt x="118" y="8"/>
                      <a:pt x="95" y="8"/>
                    </a:cubicBezTo>
                    <a:cubicBezTo>
                      <a:pt x="43" y="8"/>
                      <a:pt x="0" y="51"/>
                      <a:pt x="0" y="103"/>
                    </a:cubicBezTo>
                    <a:cubicBezTo>
                      <a:pt x="0" y="155"/>
                      <a:pt x="43" y="198"/>
                      <a:pt x="95" y="198"/>
                    </a:cubicBezTo>
                    <a:cubicBezTo>
                      <a:pt x="147" y="198"/>
                      <a:pt x="190" y="155"/>
                      <a:pt x="190" y="103"/>
                    </a:cubicBezTo>
                    <a:cubicBezTo>
                      <a:pt x="190" y="80"/>
                      <a:pt x="182" y="59"/>
                      <a:pt x="168" y="42"/>
                    </a:cubicBezTo>
                    <a:lnTo>
                      <a:pt x="157" y="54"/>
                    </a:lnTo>
                    <a:close/>
                  </a:path>
                </a:pathLst>
              </a:custGeom>
              <a:solidFill>
                <a:schemeClr val="bg1"/>
              </a:solidFill>
              <a:ln>
                <a:noFill/>
              </a:ln>
            </p:spPr>
            <p:txBody>
              <a:bodyPr/>
              <a:lstStyle/>
              <a:p>
                <a:endParaRPr lang="fr-CA"/>
              </a:p>
            </p:txBody>
          </p:sp>
        </p:grpSp>
        <p:grpSp>
          <p:nvGrpSpPr>
            <p:cNvPr id="3" name="Groupe 2">
              <a:extLst>
                <a:ext uri="{FF2B5EF4-FFF2-40B4-BE49-F238E27FC236}">
                  <a16:creationId xmlns:a16="http://schemas.microsoft.com/office/drawing/2014/main" id="{0BB28BC6-0461-4C25-9F4B-7508DF608353}"/>
                </a:ext>
              </a:extLst>
            </p:cNvPr>
            <p:cNvGrpSpPr/>
            <p:nvPr/>
          </p:nvGrpSpPr>
          <p:grpSpPr>
            <a:xfrm>
              <a:off x="6924719" y="2122496"/>
              <a:ext cx="1349299" cy="1325563"/>
              <a:chOff x="6924719" y="2122496"/>
              <a:chExt cx="1349299" cy="1325563"/>
            </a:xfrm>
          </p:grpSpPr>
          <p:sp>
            <p:nvSpPr>
              <p:cNvPr id="7" name="Ellipse 6">
                <a:extLst>
                  <a:ext uri="{FF2B5EF4-FFF2-40B4-BE49-F238E27FC236}">
                    <a16:creationId xmlns:a16="http://schemas.microsoft.com/office/drawing/2014/main" id="{37550A51-C7DB-4812-9D82-14D753C223BB}"/>
                  </a:ext>
                </a:extLst>
              </p:cNvPr>
              <p:cNvSpPr/>
              <p:nvPr/>
            </p:nvSpPr>
            <p:spPr>
              <a:xfrm>
                <a:off x="6924719" y="2122496"/>
                <a:ext cx="1349299" cy="1325563"/>
              </a:xfrm>
              <a:prstGeom prst="ellipse">
                <a:avLst/>
              </a:prstGeom>
              <a:solidFill>
                <a:srgbClr val="FF93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5" name="Freeform 64">
                <a:extLst>
                  <a:ext uri="{FF2B5EF4-FFF2-40B4-BE49-F238E27FC236}">
                    <a16:creationId xmlns:a16="http://schemas.microsoft.com/office/drawing/2014/main" id="{7E2F4703-82AB-466D-84F3-572CC22F355C}"/>
                  </a:ext>
                </a:extLst>
              </p:cNvPr>
              <p:cNvSpPr>
                <a:spLocks noEditPoints="1"/>
              </p:cNvSpPr>
              <p:nvPr/>
            </p:nvSpPr>
            <p:spPr bwMode="auto">
              <a:xfrm>
                <a:off x="7280007" y="2477302"/>
                <a:ext cx="605006" cy="619200"/>
              </a:xfrm>
              <a:custGeom>
                <a:avLst/>
                <a:gdLst>
                  <a:gd name="T0" fmla="*/ 89090 w 202"/>
                  <a:gd name="T1" fmla="*/ 244835 h 192"/>
                  <a:gd name="T2" fmla="*/ 60084 w 202"/>
                  <a:gd name="T3" fmla="*/ 182589 h 192"/>
                  <a:gd name="T4" fmla="*/ 142958 w 202"/>
                  <a:gd name="T5" fmla="*/ 159765 h 192"/>
                  <a:gd name="T6" fmla="*/ 101521 w 202"/>
                  <a:gd name="T7" fmla="*/ 300857 h 192"/>
                  <a:gd name="T8" fmla="*/ 101521 w 202"/>
                  <a:gd name="T9" fmla="*/ 97519 h 192"/>
                  <a:gd name="T10" fmla="*/ 101521 w 202"/>
                  <a:gd name="T11" fmla="*/ 300857 h 192"/>
                  <a:gd name="T12" fmla="*/ 178179 w 202"/>
                  <a:gd name="T13" fmla="*/ 199188 h 192"/>
                  <a:gd name="T14" fmla="*/ 24862 w 202"/>
                  <a:gd name="T15" fmla="*/ 199188 h 192"/>
                  <a:gd name="T16" fmla="*/ 366718 w 202"/>
                  <a:gd name="T17" fmla="*/ 157691 h 192"/>
                  <a:gd name="T18" fmla="*/ 211329 w 202"/>
                  <a:gd name="T19" fmla="*/ 174290 h 192"/>
                  <a:gd name="T20" fmla="*/ 366718 w 202"/>
                  <a:gd name="T21" fmla="*/ 157691 h 192"/>
                  <a:gd name="T22" fmla="*/ 194754 w 202"/>
                  <a:gd name="T23" fmla="*/ 105819 h 192"/>
                  <a:gd name="T24" fmla="*/ 316993 w 202"/>
                  <a:gd name="T25" fmla="*/ 122418 h 192"/>
                  <a:gd name="T26" fmla="*/ 418514 w 202"/>
                  <a:gd name="T27" fmla="*/ 101669 h 192"/>
                  <a:gd name="T28" fmla="*/ 397795 w 202"/>
                  <a:gd name="T29" fmla="*/ 398376 h 192"/>
                  <a:gd name="T30" fmla="*/ 93233 w 202"/>
                  <a:gd name="T31" fmla="*/ 377627 h 192"/>
                  <a:gd name="T32" fmla="*/ 101521 w 202"/>
                  <a:gd name="T33" fmla="*/ 313306 h 192"/>
                  <a:gd name="T34" fmla="*/ 118096 w 202"/>
                  <a:gd name="T35" fmla="*/ 373478 h 192"/>
                  <a:gd name="T36" fmla="*/ 393652 w 202"/>
                  <a:gd name="T37" fmla="*/ 114118 h 192"/>
                  <a:gd name="T38" fmla="*/ 304562 w 202"/>
                  <a:gd name="T39" fmla="*/ 80920 h 192"/>
                  <a:gd name="T40" fmla="*/ 118096 w 202"/>
                  <a:gd name="T41" fmla="*/ 24899 h 192"/>
                  <a:gd name="T42" fmla="*/ 101521 w 202"/>
                  <a:gd name="T43" fmla="*/ 85070 h 192"/>
                  <a:gd name="T44" fmla="*/ 93233 w 202"/>
                  <a:gd name="T45" fmla="*/ 20749 h 192"/>
                  <a:gd name="T46" fmla="*/ 316993 w 202"/>
                  <a:gd name="T47" fmla="*/ 0 h 192"/>
                  <a:gd name="T48" fmla="*/ 325281 w 202"/>
                  <a:gd name="T49" fmla="*/ 2075 h 192"/>
                  <a:gd name="T50" fmla="*/ 418514 w 202"/>
                  <a:gd name="T51" fmla="*/ 101669 h 192"/>
                  <a:gd name="T52" fmla="*/ 377077 w 202"/>
                  <a:gd name="T53" fmla="*/ 89220 h 192"/>
                  <a:gd name="T54" fmla="*/ 329424 w 202"/>
                  <a:gd name="T55" fmla="*/ 80920 h 192"/>
                  <a:gd name="T56" fmla="*/ 377077 w 202"/>
                  <a:gd name="T57" fmla="*/ 89220 h 192"/>
                  <a:gd name="T58" fmla="*/ 283844 w 202"/>
                  <a:gd name="T59" fmla="*/ 327830 h 192"/>
                  <a:gd name="T60" fmla="*/ 145030 w 202"/>
                  <a:gd name="T61" fmla="*/ 311231 h 192"/>
                  <a:gd name="T62" fmla="*/ 366718 w 202"/>
                  <a:gd name="T63" fmla="*/ 209562 h 192"/>
                  <a:gd name="T64" fmla="*/ 211329 w 202"/>
                  <a:gd name="T65" fmla="*/ 226161 h 192"/>
                  <a:gd name="T66" fmla="*/ 366718 w 202"/>
                  <a:gd name="T67" fmla="*/ 209562 h 192"/>
                  <a:gd name="T68" fmla="*/ 196826 w 202"/>
                  <a:gd name="T69" fmla="*/ 259359 h 192"/>
                  <a:gd name="T70" fmla="*/ 366718 w 202"/>
                  <a:gd name="T71" fmla="*/ 275958 h 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02" h="192">
                    <a:moveTo>
                      <a:pt x="78" y="87"/>
                    </a:moveTo>
                    <a:cubicBezTo>
                      <a:pt x="43" y="118"/>
                      <a:pt x="43" y="118"/>
                      <a:pt x="43" y="118"/>
                    </a:cubicBezTo>
                    <a:cubicBezTo>
                      <a:pt x="20" y="99"/>
                      <a:pt x="20" y="99"/>
                      <a:pt x="20" y="99"/>
                    </a:cubicBezTo>
                    <a:cubicBezTo>
                      <a:pt x="29" y="88"/>
                      <a:pt x="29" y="88"/>
                      <a:pt x="29" y="88"/>
                    </a:cubicBezTo>
                    <a:cubicBezTo>
                      <a:pt x="43" y="100"/>
                      <a:pt x="43" y="100"/>
                      <a:pt x="43" y="100"/>
                    </a:cubicBezTo>
                    <a:cubicBezTo>
                      <a:pt x="69" y="77"/>
                      <a:pt x="69" y="77"/>
                      <a:pt x="69" y="77"/>
                    </a:cubicBezTo>
                    <a:lnTo>
                      <a:pt x="78" y="87"/>
                    </a:lnTo>
                    <a:close/>
                    <a:moveTo>
                      <a:pt x="49" y="145"/>
                    </a:moveTo>
                    <a:cubicBezTo>
                      <a:pt x="22" y="145"/>
                      <a:pt x="0" y="123"/>
                      <a:pt x="0" y="96"/>
                    </a:cubicBezTo>
                    <a:cubicBezTo>
                      <a:pt x="0" y="69"/>
                      <a:pt x="22" y="47"/>
                      <a:pt x="49" y="47"/>
                    </a:cubicBezTo>
                    <a:cubicBezTo>
                      <a:pt x="76" y="47"/>
                      <a:pt x="98" y="69"/>
                      <a:pt x="98" y="96"/>
                    </a:cubicBezTo>
                    <a:cubicBezTo>
                      <a:pt x="98" y="123"/>
                      <a:pt x="76" y="145"/>
                      <a:pt x="49" y="145"/>
                    </a:cubicBezTo>
                    <a:moveTo>
                      <a:pt x="49" y="133"/>
                    </a:moveTo>
                    <a:cubicBezTo>
                      <a:pt x="69" y="133"/>
                      <a:pt x="86" y="116"/>
                      <a:pt x="86" y="96"/>
                    </a:cubicBezTo>
                    <a:cubicBezTo>
                      <a:pt x="86" y="76"/>
                      <a:pt x="69" y="59"/>
                      <a:pt x="49" y="59"/>
                    </a:cubicBezTo>
                    <a:cubicBezTo>
                      <a:pt x="29" y="59"/>
                      <a:pt x="12" y="76"/>
                      <a:pt x="12" y="96"/>
                    </a:cubicBezTo>
                    <a:cubicBezTo>
                      <a:pt x="12" y="116"/>
                      <a:pt x="29" y="133"/>
                      <a:pt x="49" y="133"/>
                    </a:cubicBezTo>
                    <a:moveTo>
                      <a:pt x="177" y="76"/>
                    </a:moveTo>
                    <a:cubicBezTo>
                      <a:pt x="100" y="76"/>
                      <a:pt x="100" y="76"/>
                      <a:pt x="100" y="76"/>
                    </a:cubicBezTo>
                    <a:cubicBezTo>
                      <a:pt x="101" y="79"/>
                      <a:pt x="102" y="81"/>
                      <a:pt x="102" y="84"/>
                    </a:cubicBezTo>
                    <a:cubicBezTo>
                      <a:pt x="177" y="84"/>
                      <a:pt x="177" y="84"/>
                      <a:pt x="177" y="84"/>
                    </a:cubicBezTo>
                    <a:lnTo>
                      <a:pt x="177" y="76"/>
                    </a:lnTo>
                    <a:close/>
                    <a:moveTo>
                      <a:pt x="144" y="51"/>
                    </a:moveTo>
                    <a:cubicBezTo>
                      <a:pt x="94" y="51"/>
                      <a:pt x="94" y="51"/>
                      <a:pt x="94" y="51"/>
                    </a:cubicBezTo>
                    <a:cubicBezTo>
                      <a:pt x="94" y="59"/>
                      <a:pt x="94" y="59"/>
                      <a:pt x="94" y="59"/>
                    </a:cubicBezTo>
                    <a:cubicBezTo>
                      <a:pt x="153" y="59"/>
                      <a:pt x="153" y="59"/>
                      <a:pt x="153" y="59"/>
                    </a:cubicBezTo>
                    <a:cubicBezTo>
                      <a:pt x="150" y="58"/>
                      <a:pt x="147" y="55"/>
                      <a:pt x="144" y="51"/>
                    </a:cubicBezTo>
                    <a:moveTo>
                      <a:pt x="202" y="49"/>
                    </a:moveTo>
                    <a:cubicBezTo>
                      <a:pt x="202" y="182"/>
                      <a:pt x="202" y="182"/>
                      <a:pt x="202" y="182"/>
                    </a:cubicBezTo>
                    <a:cubicBezTo>
                      <a:pt x="202" y="188"/>
                      <a:pt x="198" y="192"/>
                      <a:pt x="192" y="192"/>
                    </a:cubicBezTo>
                    <a:cubicBezTo>
                      <a:pt x="55" y="192"/>
                      <a:pt x="55" y="192"/>
                      <a:pt x="55" y="192"/>
                    </a:cubicBezTo>
                    <a:cubicBezTo>
                      <a:pt x="49" y="192"/>
                      <a:pt x="45" y="188"/>
                      <a:pt x="45" y="182"/>
                    </a:cubicBezTo>
                    <a:cubicBezTo>
                      <a:pt x="45" y="151"/>
                      <a:pt x="45" y="151"/>
                      <a:pt x="45" y="151"/>
                    </a:cubicBezTo>
                    <a:cubicBezTo>
                      <a:pt x="46" y="151"/>
                      <a:pt x="48" y="151"/>
                      <a:pt x="49" y="151"/>
                    </a:cubicBezTo>
                    <a:cubicBezTo>
                      <a:pt x="52" y="151"/>
                      <a:pt x="54" y="150"/>
                      <a:pt x="57" y="150"/>
                    </a:cubicBezTo>
                    <a:cubicBezTo>
                      <a:pt x="57" y="180"/>
                      <a:pt x="57" y="180"/>
                      <a:pt x="57" y="180"/>
                    </a:cubicBezTo>
                    <a:cubicBezTo>
                      <a:pt x="190" y="180"/>
                      <a:pt x="190" y="180"/>
                      <a:pt x="190" y="180"/>
                    </a:cubicBezTo>
                    <a:cubicBezTo>
                      <a:pt x="190" y="55"/>
                      <a:pt x="190" y="55"/>
                      <a:pt x="190" y="55"/>
                    </a:cubicBezTo>
                    <a:cubicBezTo>
                      <a:pt x="163" y="55"/>
                      <a:pt x="163" y="55"/>
                      <a:pt x="163" y="55"/>
                    </a:cubicBezTo>
                    <a:cubicBezTo>
                      <a:pt x="154" y="55"/>
                      <a:pt x="147" y="48"/>
                      <a:pt x="147" y="39"/>
                    </a:cubicBezTo>
                    <a:cubicBezTo>
                      <a:pt x="147" y="12"/>
                      <a:pt x="147" y="12"/>
                      <a:pt x="147" y="12"/>
                    </a:cubicBezTo>
                    <a:cubicBezTo>
                      <a:pt x="57" y="12"/>
                      <a:pt x="57" y="12"/>
                      <a:pt x="57" y="12"/>
                    </a:cubicBezTo>
                    <a:cubicBezTo>
                      <a:pt x="57" y="42"/>
                      <a:pt x="57" y="42"/>
                      <a:pt x="57" y="42"/>
                    </a:cubicBezTo>
                    <a:cubicBezTo>
                      <a:pt x="54" y="42"/>
                      <a:pt x="52" y="41"/>
                      <a:pt x="49" y="41"/>
                    </a:cubicBezTo>
                    <a:cubicBezTo>
                      <a:pt x="48" y="41"/>
                      <a:pt x="46" y="41"/>
                      <a:pt x="45" y="42"/>
                    </a:cubicBezTo>
                    <a:cubicBezTo>
                      <a:pt x="45" y="10"/>
                      <a:pt x="45" y="10"/>
                      <a:pt x="45" y="10"/>
                    </a:cubicBezTo>
                    <a:cubicBezTo>
                      <a:pt x="45" y="4"/>
                      <a:pt x="49" y="0"/>
                      <a:pt x="55" y="0"/>
                    </a:cubicBezTo>
                    <a:cubicBezTo>
                      <a:pt x="153" y="0"/>
                      <a:pt x="153" y="0"/>
                      <a:pt x="153" y="0"/>
                    </a:cubicBezTo>
                    <a:cubicBezTo>
                      <a:pt x="153" y="0"/>
                      <a:pt x="153" y="0"/>
                      <a:pt x="153" y="0"/>
                    </a:cubicBezTo>
                    <a:cubicBezTo>
                      <a:pt x="155" y="0"/>
                      <a:pt x="156" y="0"/>
                      <a:pt x="157" y="1"/>
                    </a:cubicBezTo>
                    <a:cubicBezTo>
                      <a:pt x="200" y="44"/>
                      <a:pt x="200" y="44"/>
                      <a:pt x="200" y="44"/>
                    </a:cubicBezTo>
                    <a:cubicBezTo>
                      <a:pt x="202" y="46"/>
                      <a:pt x="202" y="46"/>
                      <a:pt x="202" y="49"/>
                    </a:cubicBezTo>
                    <a:cubicBezTo>
                      <a:pt x="202" y="49"/>
                      <a:pt x="202" y="49"/>
                      <a:pt x="202" y="49"/>
                    </a:cubicBezTo>
                    <a:moveTo>
                      <a:pt x="182" y="43"/>
                    </a:moveTo>
                    <a:cubicBezTo>
                      <a:pt x="159" y="20"/>
                      <a:pt x="159" y="20"/>
                      <a:pt x="159" y="20"/>
                    </a:cubicBezTo>
                    <a:cubicBezTo>
                      <a:pt x="159" y="39"/>
                      <a:pt x="159" y="39"/>
                      <a:pt x="159" y="39"/>
                    </a:cubicBezTo>
                    <a:cubicBezTo>
                      <a:pt x="159" y="42"/>
                      <a:pt x="161" y="43"/>
                      <a:pt x="163" y="43"/>
                    </a:cubicBezTo>
                    <a:lnTo>
                      <a:pt x="182" y="43"/>
                    </a:lnTo>
                    <a:close/>
                    <a:moveTo>
                      <a:pt x="70" y="158"/>
                    </a:moveTo>
                    <a:cubicBezTo>
                      <a:pt x="137" y="158"/>
                      <a:pt x="137" y="158"/>
                      <a:pt x="137" y="158"/>
                    </a:cubicBezTo>
                    <a:cubicBezTo>
                      <a:pt x="137" y="150"/>
                      <a:pt x="137" y="150"/>
                      <a:pt x="137" y="150"/>
                    </a:cubicBezTo>
                    <a:cubicBezTo>
                      <a:pt x="70" y="150"/>
                      <a:pt x="70" y="150"/>
                      <a:pt x="70" y="150"/>
                    </a:cubicBezTo>
                    <a:lnTo>
                      <a:pt x="70" y="158"/>
                    </a:lnTo>
                    <a:close/>
                    <a:moveTo>
                      <a:pt x="177" y="101"/>
                    </a:moveTo>
                    <a:cubicBezTo>
                      <a:pt x="103" y="101"/>
                      <a:pt x="103" y="101"/>
                      <a:pt x="103" y="101"/>
                    </a:cubicBezTo>
                    <a:cubicBezTo>
                      <a:pt x="103" y="103"/>
                      <a:pt x="103" y="106"/>
                      <a:pt x="102" y="109"/>
                    </a:cubicBezTo>
                    <a:cubicBezTo>
                      <a:pt x="177" y="109"/>
                      <a:pt x="177" y="109"/>
                      <a:pt x="177" y="109"/>
                    </a:cubicBezTo>
                    <a:lnTo>
                      <a:pt x="177" y="101"/>
                    </a:lnTo>
                    <a:close/>
                    <a:moveTo>
                      <a:pt x="177" y="125"/>
                    </a:moveTo>
                    <a:cubicBezTo>
                      <a:pt x="95" y="125"/>
                      <a:pt x="95" y="125"/>
                      <a:pt x="95" y="125"/>
                    </a:cubicBezTo>
                    <a:cubicBezTo>
                      <a:pt x="93" y="128"/>
                      <a:pt x="91" y="131"/>
                      <a:pt x="89" y="133"/>
                    </a:cubicBezTo>
                    <a:cubicBezTo>
                      <a:pt x="177" y="133"/>
                      <a:pt x="177" y="133"/>
                      <a:pt x="177" y="133"/>
                    </a:cubicBezTo>
                    <a:lnTo>
                      <a:pt x="177" y="125"/>
                    </a:lnTo>
                    <a:close/>
                  </a:path>
                </a:pathLst>
              </a:custGeom>
              <a:solidFill>
                <a:schemeClr val="bg1"/>
              </a:solidFill>
              <a:ln>
                <a:noFill/>
              </a:ln>
            </p:spPr>
            <p:txBody>
              <a:bodyPr/>
              <a:lstStyle/>
              <a:p>
                <a:endParaRPr lang="fr-CA"/>
              </a:p>
            </p:txBody>
          </p:sp>
        </p:grpSp>
        <p:grpSp>
          <p:nvGrpSpPr>
            <p:cNvPr id="5" name="Groupe 4">
              <a:extLst>
                <a:ext uri="{FF2B5EF4-FFF2-40B4-BE49-F238E27FC236}">
                  <a16:creationId xmlns:a16="http://schemas.microsoft.com/office/drawing/2014/main" id="{781E412A-0A87-4995-AD33-755EBD00F45C}"/>
                </a:ext>
              </a:extLst>
            </p:cNvPr>
            <p:cNvGrpSpPr/>
            <p:nvPr/>
          </p:nvGrpSpPr>
          <p:grpSpPr>
            <a:xfrm>
              <a:off x="9367238" y="2122496"/>
              <a:ext cx="1349299" cy="1325563"/>
              <a:chOff x="9367238" y="2122496"/>
              <a:chExt cx="1349299" cy="1325563"/>
            </a:xfrm>
          </p:grpSpPr>
          <p:sp>
            <p:nvSpPr>
              <p:cNvPr id="8" name="Ellipse 7">
                <a:extLst>
                  <a:ext uri="{FF2B5EF4-FFF2-40B4-BE49-F238E27FC236}">
                    <a16:creationId xmlns:a16="http://schemas.microsoft.com/office/drawing/2014/main" id="{D72DEB41-B6B1-4386-A3BA-6B5BF828EF7E}"/>
                  </a:ext>
                </a:extLst>
              </p:cNvPr>
              <p:cNvSpPr/>
              <p:nvPr/>
            </p:nvSpPr>
            <p:spPr>
              <a:xfrm>
                <a:off x="9367238" y="2122496"/>
                <a:ext cx="1349299" cy="1325563"/>
              </a:xfrm>
              <a:prstGeom prst="ellipse">
                <a:avLst/>
              </a:prstGeom>
              <a:solidFill>
                <a:srgbClr val="0072D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6" name="Freeform 41">
                <a:extLst>
                  <a:ext uri="{FF2B5EF4-FFF2-40B4-BE49-F238E27FC236}">
                    <a16:creationId xmlns:a16="http://schemas.microsoft.com/office/drawing/2014/main" id="{BD0E9389-5437-44EA-8032-4F79984FC220}"/>
                  </a:ext>
                </a:extLst>
              </p:cNvPr>
              <p:cNvSpPr>
                <a:spLocks noEditPoints="1"/>
              </p:cNvSpPr>
              <p:nvPr/>
            </p:nvSpPr>
            <p:spPr bwMode="auto">
              <a:xfrm>
                <a:off x="9759362" y="2520844"/>
                <a:ext cx="565049" cy="619200"/>
              </a:xfrm>
              <a:custGeom>
                <a:avLst/>
                <a:gdLst>
                  <a:gd name="T0" fmla="*/ 296212 w 105"/>
                  <a:gd name="T1" fmla="*/ 214585 h 105"/>
                  <a:gd name="T2" fmla="*/ 393700 w 105"/>
                  <a:gd name="T3" fmla="*/ 109175 h 105"/>
                  <a:gd name="T4" fmla="*/ 382451 w 105"/>
                  <a:gd name="T5" fmla="*/ 63999 h 105"/>
                  <a:gd name="T6" fmla="*/ 371203 w 105"/>
                  <a:gd name="T7" fmla="*/ 45176 h 105"/>
                  <a:gd name="T8" fmla="*/ 299962 w 105"/>
                  <a:gd name="T9" fmla="*/ 116704 h 105"/>
                  <a:gd name="T10" fmla="*/ 277465 w 105"/>
                  <a:gd name="T11" fmla="*/ 94116 h 105"/>
                  <a:gd name="T12" fmla="*/ 348706 w 105"/>
                  <a:gd name="T13" fmla="*/ 22588 h 105"/>
                  <a:gd name="T14" fmla="*/ 329958 w 105"/>
                  <a:gd name="T15" fmla="*/ 15059 h 105"/>
                  <a:gd name="T16" fmla="*/ 288713 w 105"/>
                  <a:gd name="T17" fmla="*/ 3765 h 105"/>
                  <a:gd name="T18" fmla="*/ 183727 w 105"/>
                  <a:gd name="T19" fmla="*/ 109175 h 105"/>
                  <a:gd name="T20" fmla="*/ 183727 w 105"/>
                  <a:gd name="T21" fmla="*/ 127998 h 105"/>
                  <a:gd name="T22" fmla="*/ 164979 w 105"/>
                  <a:gd name="T23" fmla="*/ 146821 h 105"/>
                  <a:gd name="T24" fmla="*/ 104987 w 105"/>
                  <a:gd name="T25" fmla="*/ 86587 h 105"/>
                  <a:gd name="T26" fmla="*/ 108736 w 105"/>
                  <a:gd name="T27" fmla="*/ 45176 h 105"/>
                  <a:gd name="T28" fmla="*/ 37495 w 105"/>
                  <a:gd name="T29" fmla="*/ 0 h 105"/>
                  <a:gd name="T30" fmla="*/ 0 w 105"/>
                  <a:gd name="T31" fmla="*/ 37646 h 105"/>
                  <a:gd name="T32" fmla="*/ 41245 w 105"/>
                  <a:gd name="T33" fmla="*/ 109175 h 105"/>
                  <a:gd name="T34" fmla="*/ 82490 w 105"/>
                  <a:gd name="T35" fmla="*/ 109175 h 105"/>
                  <a:gd name="T36" fmla="*/ 142482 w 105"/>
                  <a:gd name="T37" fmla="*/ 169409 h 105"/>
                  <a:gd name="T38" fmla="*/ 18748 w 105"/>
                  <a:gd name="T39" fmla="*/ 293643 h 105"/>
                  <a:gd name="T40" fmla="*/ 3750 w 105"/>
                  <a:gd name="T41" fmla="*/ 335054 h 105"/>
                  <a:gd name="T42" fmla="*/ 18748 w 105"/>
                  <a:gd name="T43" fmla="*/ 380229 h 105"/>
                  <a:gd name="T44" fmla="*/ 63742 w 105"/>
                  <a:gd name="T45" fmla="*/ 395288 h 105"/>
                  <a:gd name="T46" fmla="*/ 104987 w 105"/>
                  <a:gd name="T47" fmla="*/ 380229 h 105"/>
                  <a:gd name="T48" fmla="*/ 198725 w 105"/>
                  <a:gd name="T49" fmla="*/ 286113 h 105"/>
                  <a:gd name="T50" fmla="*/ 288713 w 105"/>
                  <a:gd name="T51" fmla="*/ 380229 h 105"/>
                  <a:gd name="T52" fmla="*/ 333708 w 105"/>
                  <a:gd name="T53" fmla="*/ 395288 h 105"/>
                  <a:gd name="T54" fmla="*/ 374952 w 105"/>
                  <a:gd name="T55" fmla="*/ 380229 h 105"/>
                  <a:gd name="T56" fmla="*/ 393700 w 105"/>
                  <a:gd name="T57" fmla="*/ 335054 h 105"/>
                  <a:gd name="T58" fmla="*/ 374952 w 105"/>
                  <a:gd name="T59" fmla="*/ 293643 h 105"/>
                  <a:gd name="T60" fmla="*/ 296212 w 105"/>
                  <a:gd name="T61" fmla="*/ 214585 h 105"/>
                  <a:gd name="T62" fmla="*/ 56243 w 105"/>
                  <a:gd name="T63" fmla="*/ 79058 h 105"/>
                  <a:gd name="T64" fmla="*/ 37495 w 105"/>
                  <a:gd name="T65" fmla="*/ 45176 h 105"/>
                  <a:gd name="T66" fmla="*/ 41245 w 105"/>
                  <a:gd name="T67" fmla="*/ 37646 h 105"/>
                  <a:gd name="T68" fmla="*/ 74990 w 105"/>
                  <a:gd name="T69" fmla="*/ 60234 h 105"/>
                  <a:gd name="T70" fmla="*/ 74990 w 105"/>
                  <a:gd name="T71" fmla="*/ 75293 h 105"/>
                  <a:gd name="T72" fmla="*/ 71241 w 105"/>
                  <a:gd name="T73" fmla="*/ 79058 h 105"/>
                  <a:gd name="T74" fmla="*/ 56243 w 105"/>
                  <a:gd name="T75" fmla="*/ 79058 h 105"/>
                  <a:gd name="T76" fmla="*/ 82490 w 105"/>
                  <a:gd name="T77" fmla="*/ 357642 h 105"/>
                  <a:gd name="T78" fmla="*/ 41245 w 105"/>
                  <a:gd name="T79" fmla="*/ 357642 h 105"/>
                  <a:gd name="T80" fmla="*/ 33746 w 105"/>
                  <a:gd name="T81" fmla="*/ 335054 h 105"/>
                  <a:gd name="T82" fmla="*/ 41245 w 105"/>
                  <a:gd name="T83" fmla="*/ 316230 h 105"/>
                  <a:gd name="T84" fmla="*/ 217472 w 105"/>
                  <a:gd name="T85" fmla="*/ 139292 h 105"/>
                  <a:gd name="T86" fmla="*/ 213723 w 105"/>
                  <a:gd name="T87" fmla="*/ 131763 h 105"/>
                  <a:gd name="T88" fmla="*/ 213723 w 105"/>
                  <a:gd name="T89" fmla="*/ 109175 h 105"/>
                  <a:gd name="T90" fmla="*/ 288713 w 105"/>
                  <a:gd name="T91" fmla="*/ 33882 h 105"/>
                  <a:gd name="T92" fmla="*/ 296212 w 105"/>
                  <a:gd name="T93" fmla="*/ 37646 h 105"/>
                  <a:gd name="T94" fmla="*/ 236220 w 105"/>
                  <a:gd name="T95" fmla="*/ 94116 h 105"/>
                  <a:gd name="T96" fmla="*/ 299962 w 105"/>
                  <a:gd name="T97" fmla="*/ 158115 h 105"/>
                  <a:gd name="T98" fmla="*/ 359954 w 105"/>
                  <a:gd name="T99" fmla="*/ 97881 h 105"/>
                  <a:gd name="T100" fmla="*/ 363704 w 105"/>
                  <a:gd name="T101" fmla="*/ 109175 h 105"/>
                  <a:gd name="T102" fmla="*/ 266216 w 105"/>
                  <a:gd name="T103" fmla="*/ 184468 h 105"/>
                  <a:gd name="T104" fmla="*/ 258717 w 105"/>
                  <a:gd name="T105" fmla="*/ 180703 h 105"/>
                  <a:gd name="T106" fmla="*/ 82490 w 105"/>
                  <a:gd name="T107" fmla="*/ 357642 h 105"/>
                  <a:gd name="T108" fmla="*/ 352455 w 105"/>
                  <a:gd name="T109" fmla="*/ 357642 h 105"/>
                  <a:gd name="T110" fmla="*/ 311210 w 105"/>
                  <a:gd name="T111" fmla="*/ 357642 h 105"/>
                  <a:gd name="T112" fmla="*/ 217472 w 105"/>
                  <a:gd name="T113" fmla="*/ 263525 h 105"/>
                  <a:gd name="T114" fmla="*/ 262467 w 105"/>
                  <a:gd name="T115" fmla="*/ 222114 h 105"/>
                  <a:gd name="T116" fmla="*/ 352455 w 105"/>
                  <a:gd name="T117" fmla="*/ 316230 h 105"/>
                  <a:gd name="T118" fmla="*/ 363704 w 105"/>
                  <a:gd name="T119" fmla="*/ 335054 h 105"/>
                  <a:gd name="T120" fmla="*/ 352455 w 105"/>
                  <a:gd name="T121" fmla="*/ 357642 h 10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05" h="105">
                    <a:moveTo>
                      <a:pt x="79" y="57"/>
                    </a:moveTo>
                    <a:cubicBezTo>
                      <a:pt x="93" y="56"/>
                      <a:pt x="105" y="44"/>
                      <a:pt x="105" y="29"/>
                    </a:cubicBezTo>
                    <a:cubicBezTo>
                      <a:pt x="105" y="25"/>
                      <a:pt x="104" y="21"/>
                      <a:pt x="102" y="17"/>
                    </a:cubicBezTo>
                    <a:cubicBezTo>
                      <a:pt x="99" y="12"/>
                      <a:pt x="99" y="12"/>
                      <a:pt x="99" y="12"/>
                    </a:cubicBezTo>
                    <a:cubicBezTo>
                      <a:pt x="80" y="31"/>
                      <a:pt x="80" y="31"/>
                      <a:pt x="80" y="31"/>
                    </a:cubicBezTo>
                    <a:cubicBezTo>
                      <a:pt x="74" y="25"/>
                      <a:pt x="74" y="25"/>
                      <a:pt x="74" y="25"/>
                    </a:cubicBezTo>
                    <a:cubicBezTo>
                      <a:pt x="93" y="6"/>
                      <a:pt x="93" y="6"/>
                      <a:pt x="93" y="6"/>
                    </a:cubicBezTo>
                    <a:cubicBezTo>
                      <a:pt x="88" y="4"/>
                      <a:pt x="88" y="4"/>
                      <a:pt x="88" y="4"/>
                    </a:cubicBezTo>
                    <a:cubicBezTo>
                      <a:pt x="84" y="2"/>
                      <a:pt x="81" y="1"/>
                      <a:pt x="77" y="1"/>
                    </a:cubicBezTo>
                    <a:cubicBezTo>
                      <a:pt x="61" y="1"/>
                      <a:pt x="49" y="14"/>
                      <a:pt x="49" y="29"/>
                    </a:cubicBezTo>
                    <a:cubicBezTo>
                      <a:pt x="49" y="31"/>
                      <a:pt x="49" y="33"/>
                      <a:pt x="49" y="34"/>
                    </a:cubicBezTo>
                    <a:cubicBezTo>
                      <a:pt x="44" y="39"/>
                      <a:pt x="44" y="39"/>
                      <a:pt x="44" y="39"/>
                    </a:cubicBezTo>
                    <a:cubicBezTo>
                      <a:pt x="28" y="23"/>
                      <a:pt x="28" y="23"/>
                      <a:pt x="28" y="23"/>
                    </a:cubicBezTo>
                    <a:cubicBezTo>
                      <a:pt x="29" y="12"/>
                      <a:pt x="29" y="12"/>
                      <a:pt x="29" y="12"/>
                    </a:cubicBezTo>
                    <a:cubicBezTo>
                      <a:pt x="10" y="0"/>
                      <a:pt x="10" y="0"/>
                      <a:pt x="10" y="0"/>
                    </a:cubicBezTo>
                    <a:cubicBezTo>
                      <a:pt x="0" y="10"/>
                      <a:pt x="0" y="10"/>
                      <a:pt x="0" y="10"/>
                    </a:cubicBezTo>
                    <a:cubicBezTo>
                      <a:pt x="11" y="29"/>
                      <a:pt x="11" y="29"/>
                      <a:pt x="11" y="29"/>
                    </a:cubicBezTo>
                    <a:cubicBezTo>
                      <a:pt x="22" y="29"/>
                      <a:pt x="22" y="29"/>
                      <a:pt x="22" y="29"/>
                    </a:cubicBezTo>
                    <a:cubicBezTo>
                      <a:pt x="38" y="45"/>
                      <a:pt x="38" y="45"/>
                      <a:pt x="38" y="45"/>
                    </a:cubicBezTo>
                    <a:cubicBezTo>
                      <a:pt x="5" y="78"/>
                      <a:pt x="5" y="78"/>
                      <a:pt x="5" y="78"/>
                    </a:cubicBezTo>
                    <a:cubicBezTo>
                      <a:pt x="2" y="81"/>
                      <a:pt x="1" y="85"/>
                      <a:pt x="1" y="89"/>
                    </a:cubicBezTo>
                    <a:cubicBezTo>
                      <a:pt x="1" y="94"/>
                      <a:pt x="2" y="98"/>
                      <a:pt x="5" y="101"/>
                    </a:cubicBezTo>
                    <a:cubicBezTo>
                      <a:pt x="8" y="104"/>
                      <a:pt x="12" y="105"/>
                      <a:pt x="17" y="105"/>
                    </a:cubicBezTo>
                    <a:cubicBezTo>
                      <a:pt x="21" y="105"/>
                      <a:pt x="25" y="104"/>
                      <a:pt x="28" y="101"/>
                    </a:cubicBezTo>
                    <a:cubicBezTo>
                      <a:pt x="53" y="76"/>
                      <a:pt x="53" y="76"/>
                      <a:pt x="53" y="76"/>
                    </a:cubicBezTo>
                    <a:cubicBezTo>
                      <a:pt x="77" y="101"/>
                      <a:pt x="77" y="101"/>
                      <a:pt x="77" y="101"/>
                    </a:cubicBezTo>
                    <a:cubicBezTo>
                      <a:pt x="80" y="104"/>
                      <a:pt x="84" y="105"/>
                      <a:pt x="89" y="105"/>
                    </a:cubicBezTo>
                    <a:cubicBezTo>
                      <a:pt x="93" y="105"/>
                      <a:pt x="97" y="104"/>
                      <a:pt x="100" y="101"/>
                    </a:cubicBezTo>
                    <a:cubicBezTo>
                      <a:pt x="103" y="98"/>
                      <a:pt x="105" y="94"/>
                      <a:pt x="105" y="89"/>
                    </a:cubicBezTo>
                    <a:cubicBezTo>
                      <a:pt x="105" y="85"/>
                      <a:pt x="103" y="81"/>
                      <a:pt x="100" y="78"/>
                    </a:cubicBezTo>
                    <a:cubicBezTo>
                      <a:pt x="99" y="77"/>
                      <a:pt x="87" y="65"/>
                      <a:pt x="79" y="57"/>
                    </a:cubicBezTo>
                    <a:close/>
                    <a:moveTo>
                      <a:pt x="15" y="21"/>
                    </a:moveTo>
                    <a:cubicBezTo>
                      <a:pt x="10" y="12"/>
                      <a:pt x="10" y="12"/>
                      <a:pt x="10" y="12"/>
                    </a:cubicBezTo>
                    <a:cubicBezTo>
                      <a:pt x="11" y="10"/>
                      <a:pt x="11" y="10"/>
                      <a:pt x="11" y="10"/>
                    </a:cubicBezTo>
                    <a:cubicBezTo>
                      <a:pt x="20" y="16"/>
                      <a:pt x="20" y="16"/>
                      <a:pt x="20" y="16"/>
                    </a:cubicBezTo>
                    <a:cubicBezTo>
                      <a:pt x="20" y="20"/>
                      <a:pt x="20" y="20"/>
                      <a:pt x="20" y="20"/>
                    </a:cubicBezTo>
                    <a:cubicBezTo>
                      <a:pt x="19" y="21"/>
                      <a:pt x="19" y="21"/>
                      <a:pt x="19" y="21"/>
                    </a:cubicBezTo>
                    <a:lnTo>
                      <a:pt x="15" y="21"/>
                    </a:lnTo>
                    <a:close/>
                    <a:moveTo>
                      <a:pt x="22" y="95"/>
                    </a:moveTo>
                    <a:cubicBezTo>
                      <a:pt x="19" y="98"/>
                      <a:pt x="14" y="98"/>
                      <a:pt x="11" y="95"/>
                    </a:cubicBezTo>
                    <a:cubicBezTo>
                      <a:pt x="9" y="94"/>
                      <a:pt x="9" y="92"/>
                      <a:pt x="9" y="89"/>
                    </a:cubicBezTo>
                    <a:cubicBezTo>
                      <a:pt x="9" y="87"/>
                      <a:pt x="9" y="85"/>
                      <a:pt x="11" y="84"/>
                    </a:cubicBezTo>
                    <a:cubicBezTo>
                      <a:pt x="58" y="37"/>
                      <a:pt x="58" y="37"/>
                      <a:pt x="58" y="37"/>
                    </a:cubicBezTo>
                    <a:cubicBezTo>
                      <a:pt x="57" y="35"/>
                      <a:pt x="57" y="35"/>
                      <a:pt x="57" y="35"/>
                    </a:cubicBezTo>
                    <a:cubicBezTo>
                      <a:pt x="57" y="33"/>
                      <a:pt x="57" y="31"/>
                      <a:pt x="57" y="29"/>
                    </a:cubicBezTo>
                    <a:cubicBezTo>
                      <a:pt x="57" y="18"/>
                      <a:pt x="66" y="9"/>
                      <a:pt x="77" y="9"/>
                    </a:cubicBezTo>
                    <a:cubicBezTo>
                      <a:pt x="77" y="9"/>
                      <a:pt x="78" y="9"/>
                      <a:pt x="79" y="10"/>
                    </a:cubicBezTo>
                    <a:cubicBezTo>
                      <a:pt x="63" y="25"/>
                      <a:pt x="63" y="25"/>
                      <a:pt x="63" y="25"/>
                    </a:cubicBezTo>
                    <a:cubicBezTo>
                      <a:pt x="80" y="42"/>
                      <a:pt x="80" y="42"/>
                      <a:pt x="80" y="42"/>
                    </a:cubicBezTo>
                    <a:cubicBezTo>
                      <a:pt x="96" y="26"/>
                      <a:pt x="96" y="26"/>
                      <a:pt x="96" y="26"/>
                    </a:cubicBezTo>
                    <a:cubicBezTo>
                      <a:pt x="97" y="27"/>
                      <a:pt x="97" y="28"/>
                      <a:pt x="97" y="29"/>
                    </a:cubicBezTo>
                    <a:cubicBezTo>
                      <a:pt x="97" y="42"/>
                      <a:pt x="85" y="52"/>
                      <a:pt x="71" y="49"/>
                    </a:cubicBezTo>
                    <a:cubicBezTo>
                      <a:pt x="69" y="48"/>
                      <a:pt x="69" y="48"/>
                      <a:pt x="69" y="48"/>
                    </a:cubicBezTo>
                    <a:lnTo>
                      <a:pt x="22" y="95"/>
                    </a:lnTo>
                    <a:close/>
                    <a:moveTo>
                      <a:pt x="94" y="95"/>
                    </a:moveTo>
                    <a:cubicBezTo>
                      <a:pt x="91" y="98"/>
                      <a:pt x="86" y="98"/>
                      <a:pt x="83" y="95"/>
                    </a:cubicBezTo>
                    <a:cubicBezTo>
                      <a:pt x="58" y="70"/>
                      <a:pt x="58" y="70"/>
                      <a:pt x="58" y="70"/>
                    </a:cubicBezTo>
                    <a:cubicBezTo>
                      <a:pt x="70" y="59"/>
                      <a:pt x="70" y="59"/>
                      <a:pt x="70" y="59"/>
                    </a:cubicBezTo>
                    <a:cubicBezTo>
                      <a:pt x="76" y="66"/>
                      <a:pt x="93" y="83"/>
                      <a:pt x="94" y="84"/>
                    </a:cubicBezTo>
                    <a:cubicBezTo>
                      <a:pt x="96" y="85"/>
                      <a:pt x="97" y="87"/>
                      <a:pt x="97" y="89"/>
                    </a:cubicBezTo>
                    <a:cubicBezTo>
                      <a:pt x="97" y="92"/>
                      <a:pt x="96" y="94"/>
                      <a:pt x="94" y="95"/>
                    </a:cubicBezTo>
                    <a:close/>
                  </a:path>
                </a:pathLst>
              </a:custGeom>
              <a:solidFill>
                <a:schemeClr val="bg1"/>
              </a:solidFill>
              <a:ln>
                <a:noFill/>
              </a:ln>
            </p:spPr>
            <p:txBody>
              <a:bodyPr/>
              <a:lstStyle/>
              <a:p>
                <a:endParaRPr lang="fr-CA"/>
              </a:p>
            </p:txBody>
          </p:sp>
        </p:grpSp>
        <p:grpSp>
          <p:nvGrpSpPr>
            <p:cNvPr id="30" name="Groupe 29">
              <a:extLst>
                <a:ext uri="{FF2B5EF4-FFF2-40B4-BE49-F238E27FC236}">
                  <a16:creationId xmlns:a16="http://schemas.microsoft.com/office/drawing/2014/main" id="{21909273-2956-46E0-84CF-9A6C88737F9B}"/>
                </a:ext>
              </a:extLst>
            </p:cNvPr>
            <p:cNvGrpSpPr/>
            <p:nvPr/>
          </p:nvGrpSpPr>
          <p:grpSpPr>
            <a:xfrm>
              <a:off x="4345669" y="2102441"/>
              <a:ext cx="1349299" cy="1325563"/>
              <a:chOff x="4345669" y="2102441"/>
              <a:chExt cx="1349299" cy="1325563"/>
            </a:xfrm>
          </p:grpSpPr>
          <p:sp>
            <p:nvSpPr>
              <p:cNvPr id="9" name="Ellipse 8">
                <a:extLst>
                  <a:ext uri="{FF2B5EF4-FFF2-40B4-BE49-F238E27FC236}">
                    <a16:creationId xmlns:a16="http://schemas.microsoft.com/office/drawing/2014/main" id="{10B4DDEE-F0D5-4149-924D-AC973FD8B542}"/>
                  </a:ext>
                </a:extLst>
              </p:cNvPr>
              <p:cNvSpPr/>
              <p:nvPr/>
            </p:nvSpPr>
            <p:spPr>
              <a:xfrm>
                <a:off x="4345669" y="2102441"/>
                <a:ext cx="1349299" cy="1325563"/>
              </a:xfrm>
              <a:prstGeom prst="ellipse">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7" name="Freeform 56">
                <a:extLst>
                  <a:ext uri="{FF2B5EF4-FFF2-40B4-BE49-F238E27FC236}">
                    <a16:creationId xmlns:a16="http://schemas.microsoft.com/office/drawing/2014/main" id="{2A3649A5-C67B-44E1-8A11-155EF4EB29D6}"/>
                  </a:ext>
                </a:extLst>
              </p:cNvPr>
              <p:cNvSpPr>
                <a:spLocks noEditPoints="1"/>
              </p:cNvSpPr>
              <p:nvPr/>
            </p:nvSpPr>
            <p:spPr bwMode="auto">
              <a:xfrm>
                <a:off x="4733199" y="2406319"/>
                <a:ext cx="574238" cy="733725"/>
              </a:xfrm>
              <a:custGeom>
                <a:avLst/>
                <a:gdLst>
                  <a:gd name="T0" fmla="*/ 283519 w 176"/>
                  <a:gd name="T1" fmla="*/ 159508 h 194"/>
                  <a:gd name="T2" fmla="*/ 244199 w 176"/>
                  <a:gd name="T3" fmla="*/ 120149 h 194"/>
                  <a:gd name="T4" fmla="*/ 204879 w 176"/>
                  <a:gd name="T5" fmla="*/ 80790 h 194"/>
                  <a:gd name="T6" fmla="*/ 204879 w 176"/>
                  <a:gd name="T7" fmla="*/ 41431 h 194"/>
                  <a:gd name="T8" fmla="*/ 271102 w 176"/>
                  <a:gd name="T9" fmla="*/ 93219 h 194"/>
                  <a:gd name="T10" fmla="*/ 322839 w 176"/>
                  <a:gd name="T11" fmla="*/ 159508 h 194"/>
                  <a:gd name="T12" fmla="*/ 204879 w 176"/>
                  <a:gd name="T13" fmla="*/ 41431 h 194"/>
                  <a:gd name="T14" fmla="*/ 204879 w 176"/>
                  <a:gd name="T15" fmla="*/ 0 h 194"/>
                  <a:gd name="T16" fmla="*/ 300075 w 176"/>
                  <a:gd name="T17" fmla="*/ 64218 h 194"/>
                  <a:gd name="T18" fmla="*/ 364229 w 176"/>
                  <a:gd name="T19" fmla="*/ 159508 h 194"/>
                  <a:gd name="T20" fmla="*/ 4139 w 176"/>
                  <a:gd name="T21" fmla="*/ 306587 h 194"/>
                  <a:gd name="T22" fmla="*/ 39320 w 176"/>
                  <a:gd name="T23" fmla="*/ 356304 h 194"/>
                  <a:gd name="T24" fmla="*/ 64154 w 176"/>
                  <a:gd name="T25" fmla="*/ 348018 h 194"/>
                  <a:gd name="T26" fmla="*/ 4139 w 176"/>
                  <a:gd name="T27" fmla="*/ 306587 h 194"/>
                  <a:gd name="T28" fmla="*/ 74501 w 176"/>
                  <a:gd name="T29" fmla="*/ 343875 h 194"/>
                  <a:gd name="T30" fmla="*/ 80710 w 176"/>
                  <a:gd name="T31" fmla="*/ 225797 h 194"/>
                  <a:gd name="T32" fmla="*/ 76571 w 176"/>
                  <a:gd name="T33" fmla="*/ 263085 h 194"/>
                  <a:gd name="T34" fmla="*/ 39320 w 176"/>
                  <a:gd name="T35" fmla="*/ 281729 h 194"/>
                  <a:gd name="T36" fmla="*/ 76571 w 176"/>
                  <a:gd name="T37" fmla="*/ 263085 h 194"/>
                  <a:gd name="T38" fmla="*/ 271102 w 176"/>
                  <a:gd name="T39" fmla="*/ 234084 h 194"/>
                  <a:gd name="T40" fmla="*/ 138655 w 176"/>
                  <a:gd name="T41" fmla="*/ 80790 h 194"/>
                  <a:gd name="T42" fmla="*/ 86918 w 176"/>
                  <a:gd name="T43" fmla="*/ 219583 h 194"/>
                  <a:gd name="T44" fmla="*/ 262824 w 176"/>
                  <a:gd name="T45" fmla="*/ 242370 h 194"/>
                  <a:gd name="T46" fmla="*/ 86918 w 176"/>
                  <a:gd name="T47" fmla="*/ 219583 h 194"/>
                  <a:gd name="T48" fmla="*/ 180045 w 176"/>
                  <a:gd name="T49" fmla="*/ 358376 h 194"/>
                  <a:gd name="T50" fmla="*/ 169698 w 176"/>
                  <a:gd name="T51" fmla="*/ 348018 h 194"/>
                  <a:gd name="T52" fmla="*/ 163489 w 176"/>
                  <a:gd name="T53" fmla="*/ 341803 h 194"/>
                  <a:gd name="T54" fmla="*/ 153142 w 176"/>
                  <a:gd name="T55" fmla="*/ 331446 h 194"/>
                  <a:gd name="T56" fmla="*/ 149003 w 176"/>
                  <a:gd name="T57" fmla="*/ 327303 h 194"/>
                  <a:gd name="T58" fmla="*/ 151072 w 176"/>
                  <a:gd name="T59" fmla="*/ 314873 h 194"/>
                  <a:gd name="T60" fmla="*/ 84849 w 176"/>
                  <a:gd name="T61" fmla="*/ 345947 h 194"/>
                  <a:gd name="T62" fmla="*/ 109683 w 176"/>
                  <a:gd name="T63" fmla="*/ 356304 h 194"/>
                  <a:gd name="T64" fmla="*/ 190392 w 176"/>
                  <a:gd name="T65" fmla="*/ 366662 h 194"/>
                  <a:gd name="T66" fmla="*/ 180045 w 176"/>
                  <a:gd name="T67" fmla="*/ 360447 h 19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76" h="194">
                    <a:moveTo>
                      <a:pt x="126" y="50"/>
                    </a:moveTo>
                    <a:cubicBezTo>
                      <a:pt x="133" y="57"/>
                      <a:pt x="137" y="67"/>
                      <a:pt x="137" y="77"/>
                    </a:cubicBezTo>
                    <a:cubicBezTo>
                      <a:pt x="125" y="77"/>
                      <a:pt x="125" y="77"/>
                      <a:pt x="125" y="77"/>
                    </a:cubicBezTo>
                    <a:cubicBezTo>
                      <a:pt x="125" y="70"/>
                      <a:pt x="123" y="63"/>
                      <a:pt x="118" y="58"/>
                    </a:cubicBezTo>
                    <a:cubicBezTo>
                      <a:pt x="113" y="53"/>
                      <a:pt x="106" y="51"/>
                      <a:pt x="99" y="51"/>
                    </a:cubicBezTo>
                    <a:cubicBezTo>
                      <a:pt x="99" y="39"/>
                      <a:pt x="99" y="39"/>
                      <a:pt x="99" y="39"/>
                    </a:cubicBezTo>
                    <a:cubicBezTo>
                      <a:pt x="109" y="39"/>
                      <a:pt x="119" y="43"/>
                      <a:pt x="126" y="50"/>
                    </a:cubicBezTo>
                    <a:moveTo>
                      <a:pt x="99" y="20"/>
                    </a:moveTo>
                    <a:cubicBezTo>
                      <a:pt x="99" y="31"/>
                      <a:pt x="99" y="31"/>
                      <a:pt x="99" y="31"/>
                    </a:cubicBezTo>
                    <a:cubicBezTo>
                      <a:pt x="111" y="31"/>
                      <a:pt x="123" y="36"/>
                      <a:pt x="131" y="45"/>
                    </a:cubicBezTo>
                    <a:cubicBezTo>
                      <a:pt x="140" y="53"/>
                      <a:pt x="145" y="65"/>
                      <a:pt x="145" y="77"/>
                    </a:cubicBezTo>
                    <a:cubicBezTo>
                      <a:pt x="156" y="77"/>
                      <a:pt x="156" y="77"/>
                      <a:pt x="156" y="77"/>
                    </a:cubicBezTo>
                    <a:cubicBezTo>
                      <a:pt x="156" y="61"/>
                      <a:pt x="150" y="47"/>
                      <a:pt x="140" y="36"/>
                    </a:cubicBezTo>
                    <a:cubicBezTo>
                      <a:pt x="129" y="26"/>
                      <a:pt x="114" y="20"/>
                      <a:pt x="99" y="20"/>
                    </a:cubicBezTo>
                    <a:moveTo>
                      <a:pt x="153" y="23"/>
                    </a:moveTo>
                    <a:cubicBezTo>
                      <a:pt x="139" y="8"/>
                      <a:pt x="120" y="0"/>
                      <a:pt x="99" y="0"/>
                    </a:cubicBezTo>
                    <a:cubicBezTo>
                      <a:pt x="99" y="12"/>
                      <a:pt x="99" y="12"/>
                      <a:pt x="99" y="12"/>
                    </a:cubicBezTo>
                    <a:cubicBezTo>
                      <a:pt x="117" y="12"/>
                      <a:pt x="133" y="19"/>
                      <a:pt x="145" y="31"/>
                    </a:cubicBezTo>
                    <a:cubicBezTo>
                      <a:pt x="157" y="43"/>
                      <a:pt x="164" y="59"/>
                      <a:pt x="164" y="77"/>
                    </a:cubicBezTo>
                    <a:cubicBezTo>
                      <a:pt x="176" y="77"/>
                      <a:pt x="176" y="77"/>
                      <a:pt x="176" y="77"/>
                    </a:cubicBezTo>
                    <a:cubicBezTo>
                      <a:pt x="176" y="56"/>
                      <a:pt x="168" y="37"/>
                      <a:pt x="153" y="23"/>
                    </a:cubicBezTo>
                    <a:moveTo>
                      <a:pt x="2" y="148"/>
                    </a:moveTo>
                    <a:cubicBezTo>
                      <a:pt x="0" y="150"/>
                      <a:pt x="0" y="154"/>
                      <a:pt x="2" y="156"/>
                    </a:cubicBezTo>
                    <a:cubicBezTo>
                      <a:pt x="19" y="172"/>
                      <a:pt x="19" y="172"/>
                      <a:pt x="19" y="172"/>
                    </a:cubicBezTo>
                    <a:cubicBezTo>
                      <a:pt x="21" y="174"/>
                      <a:pt x="25" y="174"/>
                      <a:pt x="27" y="172"/>
                    </a:cubicBezTo>
                    <a:cubicBezTo>
                      <a:pt x="31" y="168"/>
                      <a:pt x="31" y="168"/>
                      <a:pt x="31" y="168"/>
                    </a:cubicBezTo>
                    <a:cubicBezTo>
                      <a:pt x="7" y="144"/>
                      <a:pt x="7" y="144"/>
                      <a:pt x="7" y="144"/>
                    </a:cubicBezTo>
                    <a:lnTo>
                      <a:pt x="2" y="148"/>
                    </a:lnTo>
                    <a:close/>
                    <a:moveTo>
                      <a:pt x="66" y="135"/>
                    </a:moveTo>
                    <a:cubicBezTo>
                      <a:pt x="36" y="166"/>
                      <a:pt x="36" y="166"/>
                      <a:pt x="36" y="166"/>
                    </a:cubicBezTo>
                    <a:cubicBezTo>
                      <a:pt x="9" y="139"/>
                      <a:pt x="9" y="139"/>
                      <a:pt x="9" y="139"/>
                    </a:cubicBezTo>
                    <a:cubicBezTo>
                      <a:pt x="39" y="109"/>
                      <a:pt x="39" y="109"/>
                      <a:pt x="39" y="109"/>
                    </a:cubicBezTo>
                    <a:lnTo>
                      <a:pt x="66" y="135"/>
                    </a:lnTo>
                    <a:close/>
                    <a:moveTo>
                      <a:pt x="37" y="127"/>
                    </a:moveTo>
                    <a:cubicBezTo>
                      <a:pt x="32" y="123"/>
                      <a:pt x="32" y="123"/>
                      <a:pt x="32" y="123"/>
                    </a:cubicBezTo>
                    <a:cubicBezTo>
                      <a:pt x="19" y="136"/>
                      <a:pt x="19" y="136"/>
                      <a:pt x="19" y="136"/>
                    </a:cubicBezTo>
                    <a:cubicBezTo>
                      <a:pt x="24" y="140"/>
                      <a:pt x="24" y="140"/>
                      <a:pt x="24" y="140"/>
                    </a:cubicBezTo>
                    <a:lnTo>
                      <a:pt x="37" y="127"/>
                    </a:lnTo>
                    <a:close/>
                    <a:moveTo>
                      <a:pt x="62" y="44"/>
                    </a:moveTo>
                    <a:cubicBezTo>
                      <a:pt x="131" y="113"/>
                      <a:pt x="131" y="113"/>
                      <a:pt x="131" y="113"/>
                    </a:cubicBezTo>
                    <a:cubicBezTo>
                      <a:pt x="136" y="108"/>
                      <a:pt x="136" y="108"/>
                      <a:pt x="136" y="108"/>
                    </a:cubicBezTo>
                    <a:cubicBezTo>
                      <a:pt x="67" y="39"/>
                      <a:pt x="67" y="39"/>
                      <a:pt x="67" y="39"/>
                    </a:cubicBezTo>
                    <a:lnTo>
                      <a:pt x="62" y="44"/>
                    </a:lnTo>
                    <a:close/>
                    <a:moveTo>
                      <a:pt x="42" y="106"/>
                    </a:moveTo>
                    <a:cubicBezTo>
                      <a:pt x="69" y="133"/>
                      <a:pt x="69" y="133"/>
                      <a:pt x="69" y="133"/>
                    </a:cubicBezTo>
                    <a:cubicBezTo>
                      <a:pt x="127" y="117"/>
                      <a:pt x="127" y="117"/>
                      <a:pt x="127" y="117"/>
                    </a:cubicBezTo>
                    <a:cubicBezTo>
                      <a:pt x="58" y="48"/>
                      <a:pt x="58" y="48"/>
                      <a:pt x="58" y="48"/>
                    </a:cubicBezTo>
                    <a:lnTo>
                      <a:pt x="42" y="106"/>
                    </a:lnTo>
                    <a:close/>
                    <a:moveTo>
                      <a:pt x="87" y="174"/>
                    </a:moveTo>
                    <a:cubicBezTo>
                      <a:pt x="87" y="174"/>
                      <a:pt x="87" y="173"/>
                      <a:pt x="87" y="173"/>
                    </a:cubicBezTo>
                    <a:cubicBezTo>
                      <a:pt x="86" y="172"/>
                      <a:pt x="86" y="171"/>
                      <a:pt x="85" y="169"/>
                    </a:cubicBezTo>
                    <a:cubicBezTo>
                      <a:pt x="84" y="168"/>
                      <a:pt x="83" y="168"/>
                      <a:pt x="82" y="168"/>
                    </a:cubicBezTo>
                    <a:cubicBezTo>
                      <a:pt x="81" y="168"/>
                      <a:pt x="80" y="168"/>
                      <a:pt x="80" y="167"/>
                    </a:cubicBezTo>
                    <a:cubicBezTo>
                      <a:pt x="79" y="167"/>
                      <a:pt x="79" y="166"/>
                      <a:pt x="79" y="165"/>
                    </a:cubicBezTo>
                    <a:cubicBezTo>
                      <a:pt x="79" y="164"/>
                      <a:pt x="79" y="163"/>
                      <a:pt x="78" y="162"/>
                    </a:cubicBezTo>
                    <a:cubicBezTo>
                      <a:pt x="76" y="161"/>
                      <a:pt x="75" y="161"/>
                      <a:pt x="74" y="160"/>
                    </a:cubicBezTo>
                    <a:cubicBezTo>
                      <a:pt x="74" y="160"/>
                      <a:pt x="73" y="160"/>
                      <a:pt x="72" y="160"/>
                    </a:cubicBezTo>
                    <a:cubicBezTo>
                      <a:pt x="72" y="159"/>
                      <a:pt x="72" y="159"/>
                      <a:pt x="72" y="158"/>
                    </a:cubicBezTo>
                    <a:cubicBezTo>
                      <a:pt x="72" y="157"/>
                      <a:pt x="72" y="156"/>
                      <a:pt x="70" y="155"/>
                    </a:cubicBezTo>
                    <a:cubicBezTo>
                      <a:pt x="73" y="152"/>
                      <a:pt x="73" y="152"/>
                      <a:pt x="73" y="152"/>
                    </a:cubicBezTo>
                    <a:cubicBezTo>
                      <a:pt x="64" y="144"/>
                      <a:pt x="64" y="144"/>
                      <a:pt x="64" y="144"/>
                    </a:cubicBezTo>
                    <a:cubicBezTo>
                      <a:pt x="41" y="167"/>
                      <a:pt x="41" y="167"/>
                      <a:pt x="41" y="167"/>
                    </a:cubicBezTo>
                    <a:cubicBezTo>
                      <a:pt x="49" y="176"/>
                      <a:pt x="49" y="176"/>
                      <a:pt x="49" y="176"/>
                    </a:cubicBezTo>
                    <a:cubicBezTo>
                      <a:pt x="53" y="172"/>
                      <a:pt x="53" y="172"/>
                      <a:pt x="53" y="172"/>
                    </a:cubicBezTo>
                    <a:cubicBezTo>
                      <a:pt x="75" y="194"/>
                      <a:pt x="75" y="194"/>
                      <a:pt x="75" y="194"/>
                    </a:cubicBezTo>
                    <a:cubicBezTo>
                      <a:pt x="92" y="177"/>
                      <a:pt x="92" y="177"/>
                      <a:pt x="92" y="177"/>
                    </a:cubicBezTo>
                    <a:cubicBezTo>
                      <a:pt x="91" y="175"/>
                      <a:pt x="90" y="175"/>
                      <a:pt x="89" y="175"/>
                    </a:cubicBezTo>
                    <a:cubicBezTo>
                      <a:pt x="88" y="175"/>
                      <a:pt x="88" y="175"/>
                      <a:pt x="87" y="174"/>
                    </a:cubicBezTo>
                  </a:path>
                </a:pathLst>
              </a:custGeom>
              <a:solidFill>
                <a:schemeClr val="bg1"/>
              </a:solidFill>
              <a:ln>
                <a:noFill/>
              </a:ln>
            </p:spPr>
            <p:txBody>
              <a:bodyPr/>
              <a:lstStyle/>
              <a:p>
                <a:endParaRPr lang="fr-CA"/>
              </a:p>
            </p:txBody>
          </p:sp>
        </p:grpSp>
        <p:sp>
          <p:nvSpPr>
            <p:cNvPr id="18" name="Rectangle 17">
              <a:extLst>
                <a:ext uri="{FF2B5EF4-FFF2-40B4-BE49-F238E27FC236}">
                  <a16:creationId xmlns:a16="http://schemas.microsoft.com/office/drawing/2014/main" id="{22EDA5A3-05FD-4BC7-9ECB-505FEC5ACC7D}"/>
                </a:ext>
              </a:extLst>
            </p:cNvPr>
            <p:cNvSpPr/>
            <p:nvPr/>
          </p:nvSpPr>
          <p:spPr>
            <a:xfrm>
              <a:off x="1400400" y="4100882"/>
              <a:ext cx="2077334" cy="427425"/>
            </a:xfrm>
            <a:prstGeom prst="rect">
              <a:avLst/>
            </a:prstGeom>
          </p:spPr>
          <p:txBody>
            <a:bodyPr wrap="square">
              <a:spAutoFit/>
            </a:bodyPr>
            <a:lstStyle/>
            <a:p>
              <a:pPr algn="ctr">
                <a:lnSpc>
                  <a:spcPct val="120000"/>
                </a:lnSpc>
              </a:pPr>
              <a:r>
                <a:rPr lang="fr-CA" sz="2000" b="1" dirty="0">
                  <a:solidFill>
                    <a:schemeClr val="bg2"/>
                  </a:solidFill>
                  <a:latin typeface="Segoe UI" panose="020B0502040204020203" pitchFamily="34" charset="0"/>
                  <a:cs typeface="Segoe UI" panose="020B0502040204020203" pitchFamily="34" charset="0"/>
                </a:rPr>
                <a:t>Contexte</a:t>
              </a:r>
            </a:p>
          </p:txBody>
        </p:sp>
        <p:sp>
          <p:nvSpPr>
            <p:cNvPr id="19" name="Rectangle 18">
              <a:extLst>
                <a:ext uri="{FF2B5EF4-FFF2-40B4-BE49-F238E27FC236}">
                  <a16:creationId xmlns:a16="http://schemas.microsoft.com/office/drawing/2014/main" id="{43599DCD-94EF-489F-9519-C8FA54743AE8}"/>
                </a:ext>
              </a:extLst>
            </p:cNvPr>
            <p:cNvSpPr/>
            <p:nvPr/>
          </p:nvSpPr>
          <p:spPr>
            <a:xfrm>
              <a:off x="1797656" y="4495214"/>
              <a:ext cx="2077334" cy="1246623"/>
            </a:xfrm>
            <a:prstGeom prst="rect">
              <a:avLst/>
            </a:prstGeom>
          </p:spPr>
          <p:txBody>
            <a:bodyPr wrap="square">
              <a:spAutoFit/>
            </a:bodyPr>
            <a:lstStyle/>
            <a:p>
              <a:pPr marL="171450" indent="-171450">
                <a:lnSpc>
                  <a:spcPct val="120000"/>
                </a:lnSpc>
                <a:buFont typeface="Arial" panose="020B0604020202020204" pitchFamily="34" charset="0"/>
                <a:buChar char="•"/>
              </a:pPr>
              <a:r>
                <a:rPr lang="fr-CA" sz="1600" dirty="0">
                  <a:solidFill>
                    <a:schemeClr val="tx2">
                      <a:lumMod val="75000"/>
                      <a:lumOff val="25000"/>
                    </a:schemeClr>
                  </a:solidFill>
                  <a:latin typeface="Arial Nova" panose="020B0504020202020204" pitchFamily="34" charset="0"/>
                  <a:cs typeface="Segoe UI Light" panose="020B0502040204020203" pitchFamily="34" charset="0"/>
                </a:rPr>
                <a:t>Définition</a:t>
              </a:r>
            </a:p>
            <a:p>
              <a:pPr marL="171450" indent="-171450">
                <a:lnSpc>
                  <a:spcPct val="120000"/>
                </a:lnSpc>
                <a:buFont typeface="Arial" panose="020B0604020202020204" pitchFamily="34" charset="0"/>
                <a:buChar char="•"/>
              </a:pPr>
              <a:r>
                <a:rPr lang="fr-CA" sz="1600" dirty="0">
                  <a:solidFill>
                    <a:schemeClr val="tx2">
                      <a:lumMod val="75000"/>
                      <a:lumOff val="25000"/>
                    </a:schemeClr>
                  </a:solidFill>
                  <a:latin typeface="Arial Nova" panose="020B0504020202020204" pitchFamily="34" charset="0"/>
                  <a:cs typeface="Segoe UI Light" panose="020B0502040204020203" pitchFamily="34" charset="0"/>
                </a:rPr>
                <a:t>Formes et types de maltraitance</a:t>
              </a:r>
            </a:p>
            <a:p>
              <a:pPr marL="171450" indent="-171450">
                <a:lnSpc>
                  <a:spcPct val="120000"/>
                </a:lnSpc>
                <a:buFont typeface="Arial" panose="020B0604020202020204" pitchFamily="34" charset="0"/>
                <a:buChar char="•"/>
              </a:pPr>
              <a:r>
                <a:rPr lang="fr-CA" sz="1600" dirty="0">
                  <a:solidFill>
                    <a:schemeClr val="tx2">
                      <a:lumMod val="75000"/>
                      <a:lumOff val="25000"/>
                    </a:schemeClr>
                  </a:solidFill>
                  <a:latin typeface="Arial Nova" panose="020B0504020202020204" pitchFamily="34" charset="0"/>
                  <a:cs typeface="Segoe UI Light" panose="020B0502040204020203" pitchFamily="34" charset="0"/>
                </a:rPr>
                <a:t>Vision et enjeux</a:t>
              </a:r>
            </a:p>
          </p:txBody>
        </p:sp>
        <p:sp>
          <p:nvSpPr>
            <p:cNvPr id="20" name="Rectangle 19">
              <a:extLst>
                <a:ext uri="{FF2B5EF4-FFF2-40B4-BE49-F238E27FC236}">
                  <a16:creationId xmlns:a16="http://schemas.microsoft.com/office/drawing/2014/main" id="{CEDFF0C5-65EC-424E-A88F-AB2E37D20C18}"/>
                </a:ext>
              </a:extLst>
            </p:cNvPr>
            <p:cNvSpPr/>
            <p:nvPr/>
          </p:nvSpPr>
          <p:spPr>
            <a:xfrm>
              <a:off x="2097315" y="3487433"/>
              <a:ext cx="786241" cy="695447"/>
            </a:xfrm>
            <a:prstGeom prst="rect">
              <a:avLst/>
            </a:prstGeom>
          </p:spPr>
          <p:txBody>
            <a:bodyPr wrap="square">
              <a:spAutoFit/>
            </a:bodyPr>
            <a:lstStyle/>
            <a:p>
              <a:pPr>
                <a:lnSpc>
                  <a:spcPct val="120000"/>
                </a:lnSpc>
              </a:pPr>
              <a:r>
                <a:rPr lang="fr-CA" sz="3600" b="1" dirty="0">
                  <a:solidFill>
                    <a:schemeClr val="bg2"/>
                  </a:solidFill>
                  <a:latin typeface="Segoe UI" panose="020B0502040204020203" pitchFamily="34" charset="0"/>
                  <a:cs typeface="Segoe UI" panose="020B0502040204020203" pitchFamily="34" charset="0"/>
                </a:rPr>
                <a:t>01</a:t>
              </a:r>
            </a:p>
          </p:txBody>
        </p:sp>
        <p:sp>
          <p:nvSpPr>
            <p:cNvPr id="21" name="Rectangle 20">
              <a:extLst>
                <a:ext uri="{FF2B5EF4-FFF2-40B4-BE49-F238E27FC236}">
                  <a16:creationId xmlns:a16="http://schemas.microsoft.com/office/drawing/2014/main" id="{99F5BDFD-D8D3-47EF-ACCF-4A778B7A6173}"/>
                </a:ext>
              </a:extLst>
            </p:cNvPr>
            <p:cNvSpPr/>
            <p:nvPr/>
          </p:nvSpPr>
          <p:spPr>
            <a:xfrm>
              <a:off x="6544149" y="4100880"/>
              <a:ext cx="2077334" cy="427425"/>
            </a:xfrm>
            <a:prstGeom prst="rect">
              <a:avLst/>
            </a:prstGeom>
          </p:spPr>
          <p:txBody>
            <a:bodyPr wrap="square">
              <a:spAutoFit/>
            </a:bodyPr>
            <a:lstStyle/>
            <a:p>
              <a:pPr algn="ctr">
                <a:lnSpc>
                  <a:spcPct val="120000"/>
                </a:lnSpc>
              </a:pPr>
              <a:r>
                <a:rPr lang="fr-CA" sz="2000" b="1" dirty="0">
                  <a:solidFill>
                    <a:schemeClr val="accent2"/>
                  </a:solidFill>
                  <a:latin typeface="Segoe UI" panose="020B0502040204020203" pitchFamily="34" charset="0"/>
                  <a:cs typeface="Segoe UI" panose="020B0502040204020203" pitchFamily="34" charset="0"/>
                </a:rPr>
                <a:t>Formations</a:t>
              </a:r>
            </a:p>
          </p:txBody>
        </p:sp>
        <p:sp>
          <p:nvSpPr>
            <p:cNvPr id="22" name="Rectangle 21">
              <a:extLst>
                <a:ext uri="{FF2B5EF4-FFF2-40B4-BE49-F238E27FC236}">
                  <a16:creationId xmlns:a16="http://schemas.microsoft.com/office/drawing/2014/main" id="{EDA88446-790B-4414-B6E1-D902A5097956}"/>
                </a:ext>
              </a:extLst>
            </p:cNvPr>
            <p:cNvSpPr/>
            <p:nvPr/>
          </p:nvSpPr>
          <p:spPr>
            <a:xfrm>
              <a:off x="6796183" y="4495214"/>
              <a:ext cx="2223314" cy="951158"/>
            </a:xfrm>
            <a:prstGeom prst="rect">
              <a:avLst/>
            </a:prstGeom>
          </p:spPr>
          <p:txBody>
            <a:bodyPr wrap="square">
              <a:spAutoFit/>
            </a:bodyPr>
            <a:lstStyle/>
            <a:p>
              <a:pPr marL="171450" indent="-171450">
                <a:lnSpc>
                  <a:spcPct val="120000"/>
                </a:lnSpc>
                <a:buFont typeface="Arial" panose="020B0604020202020204" pitchFamily="34" charset="0"/>
                <a:buChar char="•"/>
              </a:pPr>
              <a:r>
                <a:rPr lang="fr-CA" sz="1600" dirty="0">
                  <a:solidFill>
                    <a:schemeClr val="tx2">
                      <a:lumMod val="75000"/>
                      <a:lumOff val="25000"/>
                    </a:schemeClr>
                  </a:solidFill>
                  <a:latin typeface="Arial Nova" panose="020B0504020202020204" pitchFamily="34" charset="0"/>
                  <a:cs typeface="Segoe UI Light" panose="020B0502040204020203" pitchFamily="34" charset="0"/>
                </a:rPr>
                <a:t>Formations obligatoires</a:t>
              </a:r>
            </a:p>
            <a:p>
              <a:pPr marL="171450" indent="-171450">
                <a:lnSpc>
                  <a:spcPct val="120000"/>
                </a:lnSpc>
                <a:buFont typeface="Arial" panose="020B0604020202020204" pitchFamily="34" charset="0"/>
                <a:buChar char="•"/>
              </a:pPr>
              <a:r>
                <a:rPr lang="fr-CA" sz="1600" dirty="0">
                  <a:solidFill>
                    <a:schemeClr val="tx2">
                      <a:lumMod val="75000"/>
                      <a:lumOff val="25000"/>
                    </a:schemeClr>
                  </a:solidFill>
                  <a:latin typeface="Arial Nova" panose="020B0504020202020204" pitchFamily="34" charset="0"/>
                  <a:cs typeface="Segoe UI Light" panose="020B0502040204020203" pitchFamily="34" charset="0"/>
                </a:rPr>
                <a:t>Formations ciblées</a:t>
              </a:r>
            </a:p>
          </p:txBody>
        </p:sp>
        <p:sp>
          <p:nvSpPr>
            <p:cNvPr id="23" name="Rectangle 22">
              <a:extLst>
                <a:ext uri="{FF2B5EF4-FFF2-40B4-BE49-F238E27FC236}">
                  <a16:creationId xmlns:a16="http://schemas.microsoft.com/office/drawing/2014/main" id="{68B3EB5A-2666-4A79-9369-33B3C30F697A}"/>
                </a:ext>
              </a:extLst>
            </p:cNvPr>
            <p:cNvSpPr/>
            <p:nvPr/>
          </p:nvSpPr>
          <p:spPr>
            <a:xfrm>
              <a:off x="7189389" y="3492758"/>
              <a:ext cx="786241" cy="695447"/>
            </a:xfrm>
            <a:prstGeom prst="rect">
              <a:avLst/>
            </a:prstGeom>
          </p:spPr>
          <p:txBody>
            <a:bodyPr wrap="square">
              <a:spAutoFit/>
            </a:bodyPr>
            <a:lstStyle/>
            <a:p>
              <a:pPr>
                <a:lnSpc>
                  <a:spcPct val="120000"/>
                </a:lnSpc>
              </a:pPr>
              <a:r>
                <a:rPr lang="fr-CA" sz="3600" b="1" dirty="0">
                  <a:solidFill>
                    <a:schemeClr val="accent2"/>
                  </a:solidFill>
                  <a:latin typeface="Segoe UI" panose="020B0502040204020203" pitchFamily="34" charset="0"/>
                  <a:cs typeface="Segoe UI" panose="020B0502040204020203" pitchFamily="34" charset="0"/>
                </a:rPr>
                <a:t>03</a:t>
              </a:r>
            </a:p>
          </p:txBody>
        </p:sp>
        <p:sp>
          <p:nvSpPr>
            <p:cNvPr id="24" name="Rectangle 23">
              <a:extLst>
                <a:ext uri="{FF2B5EF4-FFF2-40B4-BE49-F238E27FC236}">
                  <a16:creationId xmlns:a16="http://schemas.microsoft.com/office/drawing/2014/main" id="{3B645C4A-6549-42DE-A82E-C287AA58388F}"/>
                </a:ext>
              </a:extLst>
            </p:cNvPr>
            <p:cNvSpPr/>
            <p:nvPr/>
          </p:nvSpPr>
          <p:spPr>
            <a:xfrm>
              <a:off x="8738338" y="4129301"/>
              <a:ext cx="2422924" cy="427425"/>
            </a:xfrm>
            <a:prstGeom prst="rect">
              <a:avLst/>
            </a:prstGeom>
          </p:spPr>
          <p:txBody>
            <a:bodyPr wrap="square">
              <a:spAutoFit/>
            </a:bodyPr>
            <a:lstStyle/>
            <a:p>
              <a:pPr algn="ctr">
                <a:lnSpc>
                  <a:spcPct val="120000"/>
                </a:lnSpc>
              </a:pPr>
              <a:r>
                <a:rPr lang="fr-CA" sz="2000" b="1" dirty="0">
                  <a:solidFill>
                    <a:schemeClr val="accent3"/>
                  </a:solidFill>
                  <a:latin typeface="Segoe UI" panose="020B0502040204020203" pitchFamily="34" charset="0"/>
                  <a:cs typeface="Segoe UI" panose="020B0502040204020203" pitchFamily="34" charset="0"/>
                </a:rPr>
                <a:t>Outils disponibles</a:t>
              </a:r>
            </a:p>
          </p:txBody>
        </p:sp>
        <p:sp>
          <p:nvSpPr>
            <p:cNvPr id="25" name="Rectangle 24">
              <a:extLst>
                <a:ext uri="{FF2B5EF4-FFF2-40B4-BE49-F238E27FC236}">
                  <a16:creationId xmlns:a16="http://schemas.microsoft.com/office/drawing/2014/main" id="{316E1CBC-3CAA-403D-91A1-FCCAAC9D9FD5}"/>
                </a:ext>
              </a:extLst>
            </p:cNvPr>
            <p:cNvSpPr/>
            <p:nvPr/>
          </p:nvSpPr>
          <p:spPr>
            <a:xfrm>
              <a:off x="9019497" y="4492065"/>
              <a:ext cx="1860606" cy="655692"/>
            </a:xfrm>
            <a:prstGeom prst="rect">
              <a:avLst/>
            </a:prstGeom>
          </p:spPr>
          <p:txBody>
            <a:bodyPr wrap="square">
              <a:spAutoFit/>
            </a:bodyPr>
            <a:lstStyle/>
            <a:p>
              <a:pPr marL="171450" indent="-171450">
                <a:lnSpc>
                  <a:spcPct val="120000"/>
                </a:lnSpc>
                <a:buFont typeface="Arial" panose="020B0604020202020204" pitchFamily="34" charset="0"/>
                <a:buChar char="•"/>
              </a:pPr>
              <a:r>
                <a:rPr lang="fr-CA" sz="1600" dirty="0">
                  <a:solidFill>
                    <a:schemeClr val="tx2">
                      <a:lumMod val="75000"/>
                      <a:lumOff val="25000"/>
                    </a:schemeClr>
                  </a:solidFill>
                  <a:latin typeface="Arial Nova" panose="020B0504020202020204" pitchFamily="34" charset="0"/>
                  <a:cs typeface="Segoe UI Light" panose="020B0502040204020203" pitchFamily="34" charset="0"/>
                </a:rPr>
                <a:t>Boite à outils</a:t>
              </a:r>
            </a:p>
            <a:p>
              <a:pPr marL="171450" indent="-171450">
                <a:lnSpc>
                  <a:spcPct val="120000"/>
                </a:lnSpc>
                <a:buFont typeface="Arial" panose="020B0604020202020204" pitchFamily="34" charset="0"/>
                <a:buChar char="•"/>
              </a:pPr>
              <a:r>
                <a:rPr lang="fr-CA" sz="1600" dirty="0">
                  <a:solidFill>
                    <a:schemeClr val="tx2">
                      <a:lumMod val="75000"/>
                      <a:lumOff val="25000"/>
                    </a:schemeClr>
                  </a:solidFill>
                  <a:latin typeface="Arial Nova" panose="020B0504020202020204" pitchFamily="34" charset="0"/>
                  <a:cs typeface="Segoe UI Light" panose="020B0502040204020203" pitchFamily="34" charset="0"/>
                </a:rPr>
                <a:t>Autres outils</a:t>
              </a:r>
            </a:p>
          </p:txBody>
        </p:sp>
        <p:sp>
          <p:nvSpPr>
            <p:cNvPr id="26" name="Rectangle 25">
              <a:extLst>
                <a:ext uri="{FF2B5EF4-FFF2-40B4-BE49-F238E27FC236}">
                  <a16:creationId xmlns:a16="http://schemas.microsoft.com/office/drawing/2014/main" id="{2EF54F06-E991-44E2-951A-B348118530A8}"/>
                </a:ext>
              </a:extLst>
            </p:cNvPr>
            <p:cNvSpPr/>
            <p:nvPr/>
          </p:nvSpPr>
          <p:spPr>
            <a:xfrm>
              <a:off x="9735168" y="3487432"/>
              <a:ext cx="786241" cy="695447"/>
            </a:xfrm>
            <a:prstGeom prst="rect">
              <a:avLst/>
            </a:prstGeom>
          </p:spPr>
          <p:txBody>
            <a:bodyPr wrap="square">
              <a:spAutoFit/>
            </a:bodyPr>
            <a:lstStyle/>
            <a:p>
              <a:pPr>
                <a:lnSpc>
                  <a:spcPct val="120000"/>
                </a:lnSpc>
              </a:pPr>
              <a:r>
                <a:rPr lang="fr-CA" sz="3600" b="1" dirty="0">
                  <a:solidFill>
                    <a:schemeClr val="accent3"/>
                  </a:solidFill>
                  <a:latin typeface="Segoe UI" panose="020B0502040204020203" pitchFamily="34" charset="0"/>
                  <a:cs typeface="Segoe UI" panose="020B0502040204020203" pitchFamily="34" charset="0"/>
                </a:rPr>
                <a:t>04</a:t>
              </a:r>
            </a:p>
          </p:txBody>
        </p:sp>
        <p:sp>
          <p:nvSpPr>
            <p:cNvPr id="27" name="Rectangle 26">
              <a:extLst>
                <a:ext uri="{FF2B5EF4-FFF2-40B4-BE49-F238E27FC236}">
                  <a16:creationId xmlns:a16="http://schemas.microsoft.com/office/drawing/2014/main" id="{C9D5AB32-88C9-4C3D-B952-37A075C78B12}"/>
                </a:ext>
              </a:extLst>
            </p:cNvPr>
            <p:cNvSpPr/>
            <p:nvPr/>
          </p:nvSpPr>
          <p:spPr>
            <a:xfrm>
              <a:off x="3735657" y="4109244"/>
              <a:ext cx="3143559" cy="427425"/>
            </a:xfrm>
            <a:prstGeom prst="rect">
              <a:avLst/>
            </a:prstGeom>
          </p:spPr>
          <p:txBody>
            <a:bodyPr wrap="square">
              <a:spAutoFit/>
            </a:bodyPr>
            <a:lstStyle/>
            <a:p>
              <a:pPr algn="ctr">
                <a:lnSpc>
                  <a:spcPct val="120000"/>
                </a:lnSpc>
              </a:pPr>
              <a:r>
                <a:rPr lang="fr-CA" sz="2000" b="1" dirty="0">
                  <a:solidFill>
                    <a:schemeClr val="accent5"/>
                  </a:solidFill>
                  <a:latin typeface="Segoe UI" panose="020B0502040204020203" pitchFamily="34" charset="0"/>
                  <a:cs typeface="Segoe UI" panose="020B0502040204020203" pitchFamily="34" charset="0"/>
                </a:rPr>
                <a:t>Suivi - signalement</a:t>
              </a:r>
            </a:p>
          </p:txBody>
        </p:sp>
        <p:sp>
          <p:nvSpPr>
            <p:cNvPr id="28" name="Rectangle 27">
              <a:extLst>
                <a:ext uri="{FF2B5EF4-FFF2-40B4-BE49-F238E27FC236}">
                  <a16:creationId xmlns:a16="http://schemas.microsoft.com/office/drawing/2014/main" id="{8D8FAF1C-23F2-4C0D-BB56-75BC759A7281}"/>
                </a:ext>
              </a:extLst>
            </p:cNvPr>
            <p:cNvSpPr/>
            <p:nvPr/>
          </p:nvSpPr>
          <p:spPr>
            <a:xfrm>
              <a:off x="4070196" y="4506365"/>
              <a:ext cx="2492168" cy="655692"/>
            </a:xfrm>
            <a:prstGeom prst="rect">
              <a:avLst/>
            </a:prstGeom>
          </p:spPr>
          <p:txBody>
            <a:bodyPr wrap="square">
              <a:spAutoFit/>
            </a:bodyPr>
            <a:lstStyle/>
            <a:p>
              <a:pPr marL="171450" indent="-171450">
                <a:lnSpc>
                  <a:spcPct val="120000"/>
                </a:lnSpc>
                <a:buFont typeface="Arial" panose="020B0604020202020204" pitchFamily="34" charset="0"/>
                <a:buChar char="•"/>
              </a:pPr>
              <a:r>
                <a:rPr lang="fr-CA" sz="1600" dirty="0">
                  <a:solidFill>
                    <a:schemeClr val="tx2">
                      <a:lumMod val="75000"/>
                      <a:lumOff val="25000"/>
                    </a:schemeClr>
                  </a:solidFill>
                  <a:latin typeface="Arial Nova" panose="020B0504020202020204" pitchFamily="34" charset="0"/>
                  <a:cs typeface="Segoe UI Light" panose="020B0502040204020203" pitchFamily="34" charset="0"/>
                </a:rPr>
                <a:t>Suspicion de maltraitance </a:t>
              </a:r>
            </a:p>
          </p:txBody>
        </p:sp>
        <p:sp>
          <p:nvSpPr>
            <p:cNvPr id="29" name="Rectangle 28">
              <a:extLst>
                <a:ext uri="{FF2B5EF4-FFF2-40B4-BE49-F238E27FC236}">
                  <a16:creationId xmlns:a16="http://schemas.microsoft.com/office/drawing/2014/main" id="{9346448A-5032-440A-BE0A-ED5F43C25E1D}"/>
                </a:ext>
              </a:extLst>
            </p:cNvPr>
            <p:cNvSpPr/>
            <p:nvPr/>
          </p:nvSpPr>
          <p:spPr>
            <a:xfrm>
              <a:off x="4683662" y="3467376"/>
              <a:ext cx="786241" cy="695447"/>
            </a:xfrm>
            <a:prstGeom prst="rect">
              <a:avLst/>
            </a:prstGeom>
          </p:spPr>
          <p:txBody>
            <a:bodyPr wrap="square">
              <a:spAutoFit/>
            </a:bodyPr>
            <a:lstStyle/>
            <a:p>
              <a:pPr>
                <a:lnSpc>
                  <a:spcPct val="120000"/>
                </a:lnSpc>
              </a:pPr>
              <a:r>
                <a:rPr lang="fr-CA" sz="3600" b="1" dirty="0">
                  <a:solidFill>
                    <a:schemeClr val="accent5"/>
                  </a:solidFill>
                  <a:latin typeface="Segoe UI" panose="020B0502040204020203" pitchFamily="34" charset="0"/>
                  <a:cs typeface="Segoe UI" panose="020B0502040204020203" pitchFamily="34" charset="0"/>
                </a:rPr>
                <a:t>02</a:t>
              </a:r>
            </a:p>
          </p:txBody>
        </p:sp>
      </p:grpSp>
    </p:spTree>
    <p:extLst>
      <p:ext uri="{BB962C8B-B14F-4D97-AF65-F5344CB8AC3E}">
        <p14:creationId xmlns:p14="http://schemas.microsoft.com/office/powerpoint/2010/main" val="13727634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a:extLst>
              <a:ext uri="{FF2B5EF4-FFF2-40B4-BE49-F238E27FC236}">
                <a16:creationId xmlns:a16="http://schemas.microsoft.com/office/drawing/2014/main" id="{11551F01-5CE4-42B0-A7DF-837B63409BC5}"/>
              </a:ext>
            </a:extLst>
          </p:cNvPr>
          <p:cNvGrpSpPr/>
          <p:nvPr/>
        </p:nvGrpSpPr>
        <p:grpSpPr>
          <a:xfrm>
            <a:off x="1400400" y="2102441"/>
            <a:ext cx="9760862" cy="3639396"/>
            <a:chOff x="1400400" y="2102441"/>
            <a:chExt cx="9760862" cy="3639396"/>
          </a:xfrm>
        </p:grpSpPr>
        <p:grpSp>
          <p:nvGrpSpPr>
            <p:cNvPr id="32" name="Groupe 31">
              <a:extLst>
                <a:ext uri="{FF2B5EF4-FFF2-40B4-BE49-F238E27FC236}">
                  <a16:creationId xmlns:a16="http://schemas.microsoft.com/office/drawing/2014/main" id="{6788EF2C-4C79-43BF-8D2D-C048CC1B962A}"/>
                </a:ext>
              </a:extLst>
            </p:cNvPr>
            <p:cNvGrpSpPr/>
            <p:nvPr/>
          </p:nvGrpSpPr>
          <p:grpSpPr>
            <a:xfrm>
              <a:off x="1400400" y="2102441"/>
              <a:ext cx="9760862" cy="2454285"/>
              <a:chOff x="1400400" y="2102441"/>
              <a:chExt cx="9760862" cy="2454285"/>
            </a:xfrm>
          </p:grpSpPr>
          <p:grpSp>
            <p:nvGrpSpPr>
              <p:cNvPr id="2" name="Groupe 1">
                <a:extLst>
                  <a:ext uri="{FF2B5EF4-FFF2-40B4-BE49-F238E27FC236}">
                    <a16:creationId xmlns:a16="http://schemas.microsoft.com/office/drawing/2014/main" id="{CA59F661-77C4-435C-AC29-2CA5784A7D35}"/>
                  </a:ext>
                </a:extLst>
              </p:cNvPr>
              <p:cNvGrpSpPr/>
              <p:nvPr/>
            </p:nvGrpSpPr>
            <p:grpSpPr>
              <a:xfrm>
                <a:off x="1854816" y="2161869"/>
                <a:ext cx="1349299" cy="1325563"/>
                <a:chOff x="1854816" y="2161869"/>
                <a:chExt cx="1349299" cy="1325563"/>
              </a:xfrm>
            </p:grpSpPr>
            <p:sp>
              <p:nvSpPr>
                <p:cNvPr id="6" name="Ellipse 5">
                  <a:extLst>
                    <a:ext uri="{FF2B5EF4-FFF2-40B4-BE49-F238E27FC236}">
                      <a16:creationId xmlns:a16="http://schemas.microsoft.com/office/drawing/2014/main" id="{F00FEDDC-B8EF-46A7-9377-30FE243B96D0}"/>
                    </a:ext>
                  </a:extLst>
                </p:cNvPr>
                <p:cNvSpPr/>
                <p:nvPr/>
              </p:nvSpPr>
              <p:spPr>
                <a:xfrm>
                  <a:off x="1854816" y="2161869"/>
                  <a:ext cx="1349299" cy="1325563"/>
                </a:xfrm>
                <a:prstGeom prst="ellipse">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4" name="Freeform 57">
                  <a:extLst>
                    <a:ext uri="{FF2B5EF4-FFF2-40B4-BE49-F238E27FC236}">
                      <a16:creationId xmlns:a16="http://schemas.microsoft.com/office/drawing/2014/main" id="{77C54B76-7DDC-4870-A932-19DCD4F415AB}"/>
                    </a:ext>
                  </a:extLst>
                </p:cNvPr>
                <p:cNvSpPr>
                  <a:spLocks noEditPoints="1"/>
                </p:cNvSpPr>
                <p:nvPr/>
              </p:nvSpPr>
              <p:spPr bwMode="auto">
                <a:xfrm>
                  <a:off x="2058285" y="2426375"/>
                  <a:ext cx="864300" cy="796550"/>
                </a:xfrm>
                <a:custGeom>
                  <a:avLst/>
                  <a:gdLst>
                    <a:gd name="T0" fmla="*/ 397341 w 198"/>
                    <a:gd name="T1" fmla="*/ 39404 h 198"/>
                    <a:gd name="T2" fmla="*/ 380785 w 198"/>
                    <a:gd name="T3" fmla="*/ 35256 h 198"/>
                    <a:gd name="T4" fmla="*/ 393202 w 198"/>
                    <a:gd name="T5" fmla="*/ 45626 h 198"/>
                    <a:gd name="T6" fmla="*/ 366299 w 198"/>
                    <a:gd name="T7" fmla="*/ 51848 h 198"/>
                    <a:gd name="T8" fmla="*/ 376646 w 198"/>
                    <a:gd name="T9" fmla="*/ 60143 h 198"/>
                    <a:gd name="T10" fmla="*/ 349743 w 198"/>
                    <a:gd name="T11" fmla="*/ 68439 h 198"/>
                    <a:gd name="T12" fmla="*/ 202810 w 198"/>
                    <a:gd name="T13" fmla="*/ 215687 h 198"/>
                    <a:gd name="T14" fmla="*/ 194532 w 198"/>
                    <a:gd name="T15" fmla="*/ 207391 h 198"/>
                    <a:gd name="T16" fmla="*/ 341465 w 198"/>
                    <a:gd name="T17" fmla="*/ 60143 h 198"/>
                    <a:gd name="T18" fmla="*/ 347673 w 198"/>
                    <a:gd name="T19" fmla="*/ 33183 h 198"/>
                    <a:gd name="T20" fmla="*/ 358021 w 198"/>
                    <a:gd name="T21" fmla="*/ 43552 h 198"/>
                    <a:gd name="T22" fmla="*/ 364229 w 198"/>
                    <a:gd name="T23" fmla="*/ 16591 h 198"/>
                    <a:gd name="T24" fmla="*/ 374577 w 198"/>
                    <a:gd name="T25" fmla="*/ 29035 h 198"/>
                    <a:gd name="T26" fmla="*/ 368368 w 198"/>
                    <a:gd name="T27" fmla="*/ 10370 h 198"/>
                    <a:gd name="T28" fmla="*/ 384924 w 198"/>
                    <a:gd name="T29" fmla="*/ 16591 h 198"/>
                    <a:gd name="T30" fmla="*/ 399411 w 198"/>
                    <a:gd name="T31" fmla="*/ 18665 h 198"/>
                    <a:gd name="T32" fmla="*/ 409758 w 198"/>
                    <a:gd name="T33" fmla="*/ 29035 h 198"/>
                    <a:gd name="T34" fmla="*/ 215226 w 198"/>
                    <a:gd name="T35" fmla="*/ 167987 h 198"/>
                    <a:gd name="T36" fmla="*/ 146933 w 198"/>
                    <a:gd name="T37" fmla="*/ 213613 h 198"/>
                    <a:gd name="T38" fmla="*/ 246269 w 198"/>
                    <a:gd name="T39" fmla="*/ 213613 h 198"/>
                    <a:gd name="T40" fmla="*/ 211087 w 198"/>
                    <a:gd name="T41" fmla="*/ 223982 h 198"/>
                    <a:gd name="T42" fmla="*/ 198671 w 198"/>
                    <a:gd name="T43" fmla="*/ 230204 h 198"/>
                    <a:gd name="T44" fmla="*/ 180045 w 198"/>
                    <a:gd name="T45" fmla="*/ 213613 h 198"/>
                    <a:gd name="T46" fmla="*/ 186254 w 198"/>
                    <a:gd name="T47" fmla="*/ 199095 h 198"/>
                    <a:gd name="T48" fmla="*/ 196601 w 198"/>
                    <a:gd name="T49" fmla="*/ 91252 h 198"/>
                    <a:gd name="T50" fmla="*/ 196601 w 198"/>
                    <a:gd name="T51" fmla="*/ 335973 h 198"/>
                    <a:gd name="T52" fmla="*/ 295936 w 198"/>
                    <a:gd name="T53" fmla="*/ 141026 h 198"/>
                    <a:gd name="T54" fmla="*/ 285589 w 198"/>
                    <a:gd name="T55" fmla="*/ 213613 h 198"/>
                    <a:gd name="T56" fmla="*/ 107613 w 198"/>
                    <a:gd name="T57" fmla="*/ 213613 h 198"/>
                    <a:gd name="T58" fmla="*/ 246269 w 198"/>
                    <a:gd name="T59" fmla="*/ 138952 h 198"/>
                    <a:gd name="T60" fmla="*/ 324909 w 198"/>
                    <a:gd name="T61" fmla="*/ 111991 h 198"/>
                    <a:gd name="T62" fmla="*/ 196601 w 198"/>
                    <a:gd name="T63" fmla="*/ 377451 h 198"/>
                    <a:gd name="T64" fmla="*/ 196601 w 198"/>
                    <a:gd name="T65" fmla="*/ 49774 h 198"/>
                    <a:gd name="T66" fmla="*/ 322840 w 198"/>
                    <a:gd name="T67" fmla="*/ 62217 h 198"/>
                    <a:gd name="T68" fmla="*/ 0 w 198"/>
                    <a:gd name="T69" fmla="*/ 213613 h 198"/>
                    <a:gd name="T70" fmla="*/ 393202 w 198"/>
                    <a:gd name="T71" fmla="*/ 213613 h 198"/>
                    <a:gd name="T72" fmla="*/ 324909 w 198"/>
                    <a:gd name="T73" fmla="*/ 111991 h 19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98" h="198">
                      <a:moveTo>
                        <a:pt x="198" y="14"/>
                      </a:moveTo>
                      <a:cubicBezTo>
                        <a:pt x="192" y="19"/>
                        <a:pt x="192" y="19"/>
                        <a:pt x="192" y="19"/>
                      </a:cubicBezTo>
                      <a:cubicBezTo>
                        <a:pt x="185" y="17"/>
                        <a:pt x="185" y="17"/>
                        <a:pt x="185" y="17"/>
                      </a:cubicBezTo>
                      <a:cubicBezTo>
                        <a:pt x="184" y="17"/>
                        <a:pt x="184" y="17"/>
                        <a:pt x="184" y="17"/>
                      </a:cubicBezTo>
                      <a:cubicBezTo>
                        <a:pt x="183" y="19"/>
                        <a:pt x="183" y="19"/>
                        <a:pt x="183" y="19"/>
                      </a:cubicBezTo>
                      <a:cubicBezTo>
                        <a:pt x="190" y="22"/>
                        <a:pt x="190" y="22"/>
                        <a:pt x="190" y="22"/>
                      </a:cubicBezTo>
                      <a:cubicBezTo>
                        <a:pt x="184" y="27"/>
                        <a:pt x="184" y="27"/>
                        <a:pt x="184" y="27"/>
                      </a:cubicBezTo>
                      <a:cubicBezTo>
                        <a:pt x="177" y="25"/>
                        <a:pt x="177" y="25"/>
                        <a:pt x="177" y="25"/>
                      </a:cubicBezTo>
                      <a:cubicBezTo>
                        <a:pt x="175" y="27"/>
                        <a:pt x="175" y="27"/>
                        <a:pt x="175" y="27"/>
                      </a:cubicBezTo>
                      <a:cubicBezTo>
                        <a:pt x="182" y="29"/>
                        <a:pt x="182" y="29"/>
                        <a:pt x="182" y="29"/>
                      </a:cubicBezTo>
                      <a:cubicBezTo>
                        <a:pt x="176" y="35"/>
                        <a:pt x="176" y="35"/>
                        <a:pt x="176" y="35"/>
                      </a:cubicBezTo>
                      <a:cubicBezTo>
                        <a:pt x="169" y="33"/>
                        <a:pt x="169" y="33"/>
                        <a:pt x="169" y="33"/>
                      </a:cubicBezTo>
                      <a:cubicBezTo>
                        <a:pt x="106" y="95"/>
                        <a:pt x="106" y="95"/>
                        <a:pt x="106" y="95"/>
                      </a:cubicBezTo>
                      <a:cubicBezTo>
                        <a:pt x="98" y="104"/>
                        <a:pt x="98" y="104"/>
                        <a:pt x="98" y="104"/>
                      </a:cubicBezTo>
                      <a:cubicBezTo>
                        <a:pt x="97" y="105"/>
                        <a:pt x="95" y="105"/>
                        <a:pt x="94" y="104"/>
                      </a:cubicBezTo>
                      <a:cubicBezTo>
                        <a:pt x="93" y="103"/>
                        <a:pt x="93" y="101"/>
                        <a:pt x="94" y="100"/>
                      </a:cubicBezTo>
                      <a:cubicBezTo>
                        <a:pt x="103" y="92"/>
                        <a:pt x="103" y="92"/>
                        <a:pt x="103" y="92"/>
                      </a:cubicBezTo>
                      <a:cubicBezTo>
                        <a:pt x="165" y="29"/>
                        <a:pt x="165" y="29"/>
                        <a:pt x="165" y="29"/>
                      </a:cubicBezTo>
                      <a:cubicBezTo>
                        <a:pt x="163" y="21"/>
                        <a:pt x="163" y="21"/>
                        <a:pt x="163" y="21"/>
                      </a:cubicBezTo>
                      <a:cubicBezTo>
                        <a:pt x="168" y="16"/>
                        <a:pt x="168" y="16"/>
                        <a:pt x="168" y="16"/>
                      </a:cubicBezTo>
                      <a:cubicBezTo>
                        <a:pt x="171" y="24"/>
                        <a:pt x="171" y="24"/>
                        <a:pt x="171" y="24"/>
                      </a:cubicBezTo>
                      <a:cubicBezTo>
                        <a:pt x="173" y="21"/>
                        <a:pt x="173" y="21"/>
                        <a:pt x="173" y="21"/>
                      </a:cubicBezTo>
                      <a:cubicBezTo>
                        <a:pt x="170" y="13"/>
                        <a:pt x="170" y="13"/>
                        <a:pt x="170" y="13"/>
                      </a:cubicBezTo>
                      <a:cubicBezTo>
                        <a:pt x="176" y="8"/>
                        <a:pt x="176" y="8"/>
                        <a:pt x="176" y="8"/>
                      </a:cubicBezTo>
                      <a:cubicBezTo>
                        <a:pt x="178" y="16"/>
                        <a:pt x="178" y="16"/>
                        <a:pt x="178" y="16"/>
                      </a:cubicBezTo>
                      <a:cubicBezTo>
                        <a:pt x="181" y="14"/>
                        <a:pt x="181" y="14"/>
                        <a:pt x="181" y="14"/>
                      </a:cubicBezTo>
                      <a:cubicBezTo>
                        <a:pt x="181" y="13"/>
                        <a:pt x="181" y="13"/>
                        <a:pt x="181" y="13"/>
                      </a:cubicBezTo>
                      <a:cubicBezTo>
                        <a:pt x="178" y="5"/>
                        <a:pt x="178" y="5"/>
                        <a:pt x="178" y="5"/>
                      </a:cubicBezTo>
                      <a:cubicBezTo>
                        <a:pt x="184" y="0"/>
                        <a:pt x="184" y="0"/>
                        <a:pt x="184" y="0"/>
                      </a:cubicBezTo>
                      <a:cubicBezTo>
                        <a:pt x="186" y="8"/>
                        <a:pt x="186" y="8"/>
                        <a:pt x="186" y="8"/>
                      </a:cubicBezTo>
                      <a:cubicBezTo>
                        <a:pt x="189" y="5"/>
                        <a:pt x="189" y="5"/>
                        <a:pt x="189" y="5"/>
                      </a:cubicBezTo>
                      <a:cubicBezTo>
                        <a:pt x="193" y="9"/>
                        <a:pt x="193" y="9"/>
                        <a:pt x="193" y="9"/>
                      </a:cubicBezTo>
                      <a:cubicBezTo>
                        <a:pt x="190" y="11"/>
                        <a:pt x="190" y="11"/>
                        <a:pt x="190" y="11"/>
                      </a:cubicBezTo>
                      <a:lnTo>
                        <a:pt x="198" y="14"/>
                      </a:lnTo>
                      <a:close/>
                      <a:moveTo>
                        <a:pt x="90" y="96"/>
                      </a:moveTo>
                      <a:cubicBezTo>
                        <a:pt x="104" y="81"/>
                        <a:pt x="104" y="81"/>
                        <a:pt x="104" y="81"/>
                      </a:cubicBezTo>
                      <a:cubicBezTo>
                        <a:pt x="102" y="80"/>
                        <a:pt x="98" y="79"/>
                        <a:pt x="95" y="79"/>
                      </a:cubicBezTo>
                      <a:cubicBezTo>
                        <a:pt x="82" y="79"/>
                        <a:pt x="71" y="90"/>
                        <a:pt x="71" y="103"/>
                      </a:cubicBezTo>
                      <a:cubicBezTo>
                        <a:pt x="71" y="116"/>
                        <a:pt x="82" y="127"/>
                        <a:pt x="95" y="127"/>
                      </a:cubicBezTo>
                      <a:cubicBezTo>
                        <a:pt x="108" y="127"/>
                        <a:pt x="119" y="116"/>
                        <a:pt x="119" y="103"/>
                      </a:cubicBezTo>
                      <a:cubicBezTo>
                        <a:pt x="119" y="100"/>
                        <a:pt x="118" y="96"/>
                        <a:pt x="117" y="94"/>
                      </a:cubicBezTo>
                      <a:cubicBezTo>
                        <a:pt x="102" y="108"/>
                        <a:pt x="102" y="108"/>
                        <a:pt x="102" y="108"/>
                      </a:cubicBezTo>
                      <a:cubicBezTo>
                        <a:pt x="101" y="110"/>
                        <a:pt x="98" y="111"/>
                        <a:pt x="96" y="111"/>
                      </a:cubicBezTo>
                      <a:cubicBezTo>
                        <a:pt x="96" y="111"/>
                        <a:pt x="96" y="111"/>
                        <a:pt x="96" y="111"/>
                      </a:cubicBezTo>
                      <a:cubicBezTo>
                        <a:pt x="96" y="111"/>
                        <a:pt x="95" y="111"/>
                        <a:pt x="95" y="111"/>
                      </a:cubicBezTo>
                      <a:cubicBezTo>
                        <a:pt x="91" y="111"/>
                        <a:pt x="87" y="107"/>
                        <a:pt x="87" y="103"/>
                      </a:cubicBezTo>
                      <a:cubicBezTo>
                        <a:pt x="87" y="103"/>
                        <a:pt x="87" y="103"/>
                        <a:pt x="87" y="103"/>
                      </a:cubicBezTo>
                      <a:cubicBezTo>
                        <a:pt x="87" y="100"/>
                        <a:pt x="88" y="98"/>
                        <a:pt x="90" y="96"/>
                      </a:cubicBezTo>
                      <a:close/>
                      <a:moveTo>
                        <a:pt x="130" y="55"/>
                      </a:moveTo>
                      <a:cubicBezTo>
                        <a:pt x="120" y="48"/>
                        <a:pt x="108" y="44"/>
                        <a:pt x="95" y="44"/>
                      </a:cubicBezTo>
                      <a:cubicBezTo>
                        <a:pt x="62" y="44"/>
                        <a:pt x="36" y="70"/>
                        <a:pt x="36" y="103"/>
                      </a:cubicBezTo>
                      <a:cubicBezTo>
                        <a:pt x="36" y="136"/>
                        <a:pt x="62" y="162"/>
                        <a:pt x="95" y="162"/>
                      </a:cubicBezTo>
                      <a:cubicBezTo>
                        <a:pt x="128" y="162"/>
                        <a:pt x="154" y="136"/>
                        <a:pt x="154" y="103"/>
                      </a:cubicBezTo>
                      <a:cubicBezTo>
                        <a:pt x="154" y="90"/>
                        <a:pt x="150" y="78"/>
                        <a:pt x="143" y="68"/>
                      </a:cubicBezTo>
                      <a:cubicBezTo>
                        <a:pt x="131" y="79"/>
                        <a:pt x="131" y="79"/>
                        <a:pt x="131" y="79"/>
                      </a:cubicBezTo>
                      <a:cubicBezTo>
                        <a:pt x="136" y="86"/>
                        <a:pt x="138" y="94"/>
                        <a:pt x="138" y="103"/>
                      </a:cubicBezTo>
                      <a:cubicBezTo>
                        <a:pt x="138" y="127"/>
                        <a:pt x="119" y="146"/>
                        <a:pt x="95" y="146"/>
                      </a:cubicBezTo>
                      <a:cubicBezTo>
                        <a:pt x="71" y="146"/>
                        <a:pt x="52" y="127"/>
                        <a:pt x="52" y="103"/>
                      </a:cubicBezTo>
                      <a:cubicBezTo>
                        <a:pt x="52" y="79"/>
                        <a:pt x="71" y="60"/>
                        <a:pt x="95" y="60"/>
                      </a:cubicBezTo>
                      <a:cubicBezTo>
                        <a:pt x="104" y="60"/>
                        <a:pt x="112" y="62"/>
                        <a:pt x="119" y="67"/>
                      </a:cubicBezTo>
                      <a:lnTo>
                        <a:pt x="130" y="55"/>
                      </a:lnTo>
                      <a:close/>
                      <a:moveTo>
                        <a:pt x="157" y="54"/>
                      </a:moveTo>
                      <a:cubicBezTo>
                        <a:pt x="167" y="67"/>
                        <a:pt x="174" y="84"/>
                        <a:pt x="174" y="103"/>
                      </a:cubicBezTo>
                      <a:cubicBezTo>
                        <a:pt x="174" y="147"/>
                        <a:pt x="139" y="182"/>
                        <a:pt x="95" y="182"/>
                      </a:cubicBezTo>
                      <a:cubicBezTo>
                        <a:pt x="52" y="182"/>
                        <a:pt x="16" y="147"/>
                        <a:pt x="16" y="103"/>
                      </a:cubicBezTo>
                      <a:cubicBezTo>
                        <a:pt x="16" y="59"/>
                        <a:pt x="52" y="24"/>
                        <a:pt x="95" y="24"/>
                      </a:cubicBezTo>
                      <a:cubicBezTo>
                        <a:pt x="114" y="24"/>
                        <a:pt x="131" y="31"/>
                        <a:pt x="144" y="41"/>
                      </a:cubicBezTo>
                      <a:cubicBezTo>
                        <a:pt x="156" y="30"/>
                        <a:pt x="156" y="30"/>
                        <a:pt x="156" y="30"/>
                      </a:cubicBezTo>
                      <a:cubicBezTo>
                        <a:pt x="139" y="16"/>
                        <a:pt x="118" y="8"/>
                        <a:pt x="95" y="8"/>
                      </a:cubicBezTo>
                      <a:cubicBezTo>
                        <a:pt x="43" y="8"/>
                        <a:pt x="0" y="51"/>
                        <a:pt x="0" y="103"/>
                      </a:cubicBezTo>
                      <a:cubicBezTo>
                        <a:pt x="0" y="155"/>
                        <a:pt x="43" y="198"/>
                        <a:pt x="95" y="198"/>
                      </a:cubicBezTo>
                      <a:cubicBezTo>
                        <a:pt x="147" y="198"/>
                        <a:pt x="190" y="155"/>
                        <a:pt x="190" y="103"/>
                      </a:cubicBezTo>
                      <a:cubicBezTo>
                        <a:pt x="190" y="80"/>
                        <a:pt x="182" y="59"/>
                        <a:pt x="168" y="42"/>
                      </a:cubicBezTo>
                      <a:lnTo>
                        <a:pt x="157" y="54"/>
                      </a:lnTo>
                      <a:close/>
                    </a:path>
                  </a:pathLst>
                </a:custGeom>
                <a:solidFill>
                  <a:schemeClr val="bg1"/>
                </a:solidFill>
                <a:ln>
                  <a:noFill/>
                </a:ln>
              </p:spPr>
              <p:txBody>
                <a:bodyPr/>
                <a:lstStyle/>
                <a:p>
                  <a:endParaRPr lang="fr-CA"/>
                </a:p>
              </p:txBody>
            </p:sp>
          </p:grpSp>
          <p:grpSp>
            <p:nvGrpSpPr>
              <p:cNvPr id="3" name="Groupe 2">
                <a:extLst>
                  <a:ext uri="{FF2B5EF4-FFF2-40B4-BE49-F238E27FC236}">
                    <a16:creationId xmlns:a16="http://schemas.microsoft.com/office/drawing/2014/main" id="{0BB28BC6-0461-4C25-9F4B-7508DF608353}"/>
                  </a:ext>
                </a:extLst>
              </p:cNvPr>
              <p:cNvGrpSpPr/>
              <p:nvPr/>
            </p:nvGrpSpPr>
            <p:grpSpPr>
              <a:xfrm>
                <a:off x="6924719" y="2122496"/>
                <a:ext cx="1349299" cy="1325563"/>
                <a:chOff x="6924719" y="2122496"/>
                <a:chExt cx="1349299" cy="1325563"/>
              </a:xfrm>
            </p:grpSpPr>
            <p:sp>
              <p:nvSpPr>
                <p:cNvPr id="7" name="Ellipse 6">
                  <a:extLst>
                    <a:ext uri="{FF2B5EF4-FFF2-40B4-BE49-F238E27FC236}">
                      <a16:creationId xmlns:a16="http://schemas.microsoft.com/office/drawing/2014/main" id="{37550A51-C7DB-4812-9D82-14D753C223BB}"/>
                    </a:ext>
                  </a:extLst>
                </p:cNvPr>
                <p:cNvSpPr/>
                <p:nvPr/>
              </p:nvSpPr>
              <p:spPr>
                <a:xfrm>
                  <a:off x="6924719" y="2122496"/>
                  <a:ext cx="1349299" cy="1325563"/>
                </a:xfrm>
                <a:prstGeom prst="ellipse">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5" name="Freeform 64">
                  <a:extLst>
                    <a:ext uri="{FF2B5EF4-FFF2-40B4-BE49-F238E27FC236}">
                      <a16:creationId xmlns:a16="http://schemas.microsoft.com/office/drawing/2014/main" id="{7E2F4703-82AB-466D-84F3-572CC22F355C}"/>
                    </a:ext>
                  </a:extLst>
                </p:cNvPr>
                <p:cNvSpPr>
                  <a:spLocks noEditPoints="1"/>
                </p:cNvSpPr>
                <p:nvPr/>
              </p:nvSpPr>
              <p:spPr bwMode="auto">
                <a:xfrm>
                  <a:off x="7280007" y="2477302"/>
                  <a:ext cx="605006" cy="619200"/>
                </a:xfrm>
                <a:custGeom>
                  <a:avLst/>
                  <a:gdLst>
                    <a:gd name="T0" fmla="*/ 89090 w 202"/>
                    <a:gd name="T1" fmla="*/ 244835 h 192"/>
                    <a:gd name="T2" fmla="*/ 60084 w 202"/>
                    <a:gd name="T3" fmla="*/ 182589 h 192"/>
                    <a:gd name="T4" fmla="*/ 142958 w 202"/>
                    <a:gd name="T5" fmla="*/ 159765 h 192"/>
                    <a:gd name="T6" fmla="*/ 101521 w 202"/>
                    <a:gd name="T7" fmla="*/ 300857 h 192"/>
                    <a:gd name="T8" fmla="*/ 101521 w 202"/>
                    <a:gd name="T9" fmla="*/ 97519 h 192"/>
                    <a:gd name="T10" fmla="*/ 101521 w 202"/>
                    <a:gd name="T11" fmla="*/ 300857 h 192"/>
                    <a:gd name="T12" fmla="*/ 178179 w 202"/>
                    <a:gd name="T13" fmla="*/ 199188 h 192"/>
                    <a:gd name="T14" fmla="*/ 24862 w 202"/>
                    <a:gd name="T15" fmla="*/ 199188 h 192"/>
                    <a:gd name="T16" fmla="*/ 366718 w 202"/>
                    <a:gd name="T17" fmla="*/ 157691 h 192"/>
                    <a:gd name="T18" fmla="*/ 211329 w 202"/>
                    <a:gd name="T19" fmla="*/ 174290 h 192"/>
                    <a:gd name="T20" fmla="*/ 366718 w 202"/>
                    <a:gd name="T21" fmla="*/ 157691 h 192"/>
                    <a:gd name="T22" fmla="*/ 194754 w 202"/>
                    <a:gd name="T23" fmla="*/ 105819 h 192"/>
                    <a:gd name="T24" fmla="*/ 316993 w 202"/>
                    <a:gd name="T25" fmla="*/ 122418 h 192"/>
                    <a:gd name="T26" fmla="*/ 418514 w 202"/>
                    <a:gd name="T27" fmla="*/ 101669 h 192"/>
                    <a:gd name="T28" fmla="*/ 397795 w 202"/>
                    <a:gd name="T29" fmla="*/ 398376 h 192"/>
                    <a:gd name="T30" fmla="*/ 93233 w 202"/>
                    <a:gd name="T31" fmla="*/ 377627 h 192"/>
                    <a:gd name="T32" fmla="*/ 101521 w 202"/>
                    <a:gd name="T33" fmla="*/ 313306 h 192"/>
                    <a:gd name="T34" fmla="*/ 118096 w 202"/>
                    <a:gd name="T35" fmla="*/ 373478 h 192"/>
                    <a:gd name="T36" fmla="*/ 393652 w 202"/>
                    <a:gd name="T37" fmla="*/ 114118 h 192"/>
                    <a:gd name="T38" fmla="*/ 304562 w 202"/>
                    <a:gd name="T39" fmla="*/ 80920 h 192"/>
                    <a:gd name="T40" fmla="*/ 118096 w 202"/>
                    <a:gd name="T41" fmla="*/ 24899 h 192"/>
                    <a:gd name="T42" fmla="*/ 101521 w 202"/>
                    <a:gd name="T43" fmla="*/ 85070 h 192"/>
                    <a:gd name="T44" fmla="*/ 93233 w 202"/>
                    <a:gd name="T45" fmla="*/ 20749 h 192"/>
                    <a:gd name="T46" fmla="*/ 316993 w 202"/>
                    <a:gd name="T47" fmla="*/ 0 h 192"/>
                    <a:gd name="T48" fmla="*/ 325281 w 202"/>
                    <a:gd name="T49" fmla="*/ 2075 h 192"/>
                    <a:gd name="T50" fmla="*/ 418514 w 202"/>
                    <a:gd name="T51" fmla="*/ 101669 h 192"/>
                    <a:gd name="T52" fmla="*/ 377077 w 202"/>
                    <a:gd name="T53" fmla="*/ 89220 h 192"/>
                    <a:gd name="T54" fmla="*/ 329424 w 202"/>
                    <a:gd name="T55" fmla="*/ 80920 h 192"/>
                    <a:gd name="T56" fmla="*/ 377077 w 202"/>
                    <a:gd name="T57" fmla="*/ 89220 h 192"/>
                    <a:gd name="T58" fmla="*/ 283844 w 202"/>
                    <a:gd name="T59" fmla="*/ 327830 h 192"/>
                    <a:gd name="T60" fmla="*/ 145030 w 202"/>
                    <a:gd name="T61" fmla="*/ 311231 h 192"/>
                    <a:gd name="T62" fmla="*/ 366718 w 202"/>
                    <a:gd name="T63" fmla="*/ 209562 h 192"/>
                    <a:gd name="T64" fmla="*/ 211329 w 202"/>
                    <a:gd name="T65" fmla="*/ 226161 h 192"/>
                    <a:gd name="T66" fmla="*/ 366718 w 202"/>
                    <a:gd name="T67" fmla="*/ 209562 h 192"/>
                    <a:gd name="T68" fmla="*/ 196826 w 202"/>
                    <a:gd name="T69" fmla="*/ 259359 h 192"/>
                    <a:gd name="T70" fmla="*/ 366718 w 202"/>
                    <a:gd name="T71" fmla="*/ 275958 h 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02" h="192">
                      <a:moveTo>
                        <a:pt x="78" y="87"/>
                      </a:moveTo>
                      <a:cubicBezTo>
                        <a:pt x="43" y="118"/>
                        <a:pt x="43" y="118"/>
                        <a:pt x="43" y="118"/>
                      </a:cubicBezTo>
                      <a:cubicBezTo>
                        <a:pt x="20" y="99"/>
                        <a:pt x="20" y="99"/>
                        <a:pt x="20" y="99"/>
                      </a:cubicBezTo>
                      <a:cubicBezTo>
                        <a:pt x="29" y="88"/>
                        <a:pt x="29" y="88"/>
                        <a:pt x="29" y="88"/>
                      </a:cubicBezTo>
                      <a:cubicBezTo>
                        <a:pt x="43" y="100"/>
                        <a:pt x="43" y="100"/>
                        <a:pt x="43" y="100"/>
                      </a:cubicBezTo>
                      <a:cubicBezTo>
                        <a:pt x="69" y="77"/>
                        <a:pt x="69" y="77"/>
                        <a:pt x="69" y="77"/>
                      </a:cubicBezTo>
                      <a:lnTo>
                        <a:pt x="78" y="87"/>
                      </a:lnTo>
                      <a:close/>
                      <a:moveTo>
                        <a:pt x="49" y="145"/>
                      </a:moveTo>
                      <a:cubicBezTo>
                        <a:pt x="22" y="145"/>
                        <a:pt x="0" y="123"/>
                        <a:pt x="0" y="96"/>
                      </a:cubicBezTo>
                      <a:cubicBezTo>
                        <a:pt x="0" y="69"/>
                        <a:pt x="22" y="47"/>
                        <a:pt x="49" y="47"/>
                      </a:cubicBezTo>
                      <a:cubicBezTo>
                        <a:pt x="76" y="47"/>
                        <a:pt x="98" y="69"/>
                        <a:pt x="98" y="96"/>
                      </a:cubicBezTo>
                      <a:cubicBezTo>
                        <a:pt x="98" y="123"/>
                        <a:pt x="76" y="145"/>
                        <a:pt x="49" y="145"/>
                      </a:cubicBezTo>
                      <a:moveTo>
                        <a:pt x="49" y="133"/>
                      </a:moveTo>
                      <a:cubicBezTo>
                        <a:pt x="69" y="133"/>
                        <a:pt x="86" y="116"/>
                        <a:pt x="86" y="96"/>
                      </a:cubicBezTo>
                      <a:cubicBezTo>
                        <a:pt x="86" y="76"/>
                        <a:pt x="69" y="59"/>
                        <a:pt x="49" y="59"/>
                      </a:cubicBezTo>
                      <a:cubicBezTo>
                        <a:pt x="29" y="59"/>
                        <a:pt x="12" y="76"/>
                        <a:pt x="12" y="96"/>
                      </a:cubicBezTo>
                      <a:cubicBezTo>
                        <a:pt x="12" y="116"/>
                        <a:pt x="29" y="133"/>
                        <a:pt x="49" y="133"/>
                      </a:cubicBezTo>
                      <a:moveTo>
                        <a:pt x="177" y="76"/>
                      </a:moveTo>
                      <a:cubicBezTo>
                        <a:pt x="100" y="76"/>
                        <a:pt x="100" y="76"/>
                        <a:pt x="100" y="76"/>
                      </a:cubicBezTo>
                      <a:cubicBezTo>
                        <a:pt x="101" y="79"/>
                        <a:pt x="102" y="81"/>
                        <a:pt x="102" y="84"/>
                      </a:cubicBezTo>
                      <a:cubicBezTo>
                        <a:pt x="177" y="84"/>
                        <a:pt x="177" y="84"/>
                        <a:pt x="177" y="84"/>
                      </a:cubicBezTo>
                      <a:lnTo>
                        <a:pt x="177" y="76"/>
                      </a:lnTo>
                      <a:close/>
                      <a:moveTo>
                        <a:pt x="144" y="51"/>
                      </a:moveTo>
                      <a:cubicBezTo>
                        <a:pt x="94" y="51"/>
                        <a:pt x="94" y="51"/>
                        <a:pt x="94" y="51"/>
                      </a:cubicBezTo>
                      <a:cubicBezTo>
                        <a:pt x="94" y="59"/>
                        <a:pt x="94" y="59"/>
                        <a:pt x="94" y="59"/>
                      </a:cubicBezTo>
                      <a:cubicBezTo>
                        <a:pt x="153" y="59"/>
                        <a:pt x="153" y="59"/>
                        <a:pt x="153" y="59"/>
                      </a:cubicBezTo>
                      <a:cubicBezTo>
                        <a:pt x="150" y="58"/>
                        <a:pt x="147" y="55"/>
                        <a:pt x="144" y="51"/>
                      </a:cubicBezTo>
                      <a:moveTo>
                        <a:pt x="202" y="49"/>
                      </a:moveTo>
                      <a:cubicBezTo>
                        <a:pt x="202" y="182"/>
                        <a:pt x="202" y="182"/>
                        <a:pt x="202" y="182"/>
                      </a:cubicBezTo>
                      <a:cubicBezTo>
                        <a:pt x="202" y="188"/>
                        <a:pt x="198" y="192"/>
                        <a:pt x="192" y="192"/>
                      </a:cubicBezTo>
                      <a:cubicBezTo>
                        <a:pt x="55" y="192"/>
                        <a:pt x="55" y="192"/>
                        <a:pt x="55" y="192"/>
                      </a:cubicBezTo>
                      <a:cubicBezTo>
                        <a:pt x="49" y="192"/>
                        <a:pt x="45" y="188"/>
                        <a:pt x="45" y="182"/>
                      </a:cubicBezTo>
                      <a:cubicBezTo>
                        <a:pt x="45" y="151"/>
                        <a:pt x="45" y="151"/>
                        <a:pt x="45" y="151"/>
                      </a:cubicBezTo>
                      <a:cubicBezTo>
                        <a:pt x="46" y="151"/>
                        <a:pt x="48" y="151"/>
                        <a:pt x="49" y="151"/>
                      </a:cubicBezTo>
                      <a:cubicBezTo>
                        <a:pt x="52" y="151"/>
                        <a:pt x="54" y="150"/>
                        <a:pt x="57" y="150"/>
                      </a:cubicBezTo>
                      <a:cubicBezTo>
                        <a:pt x="57" y="180"/>
                        <a:pt x="57" y="180"/>
                        <a:pt x="57" y="180"/>
                      </a:cubicBezTo>
                      <a:cubicBezTo>
                        <a:pt x="190" y="180"/>
                        <a:pt x="190" y="180"/>
                        <a:pt x="190" y="180"/>
                      </a:cubicBezTo>
                      <a:cubicBezTo>
                        <a:pt x="190" y="55"/>
                        <a:pt x="190" y="55"/>
                        <a:pt x="190" y="55"/>
                      </a:cubicBezTo>
                      <a:cubicBezTo>
                        <a:pt x="163" y="55"/>
                        <a:pt x="163" y="55"/>
                        <a:pt x="163" y="55"/>
                      </a:cubicBezTo>
                      <a:cubicBezTo>
                        <a:pt x="154" y="55"/>
                        <a:pt x="147" y="48"/>
                        <a:pt x="147" y="39"/>
                      </a:cubicBezTo>
                      <a:cubicBezTo>
                        <a:pt x="147" y="12"/>
                        <a:pt x="147" y="12"/>
                        <a:pt x="147" y="12"/>
                      </a:cubicBezTo>
                      <a:cubicBezTo>
                        <a:pt x="57" y="12"/>
                        <a:pt x="57" y="12"/>
                        <a:pt x="57" y="12"/>
                      </a:cubicBezTo>
                      <a:cubicBezTo>
                        <a:pt x="57" y="42"/>
                        <a:pt x="57" y="42"/>
                        <a:pt x="57" y="42"/>
                      </a:cubicBezTo>
                      <a:cubicBezTo>
                        <a:pt x="54" y="42"/>
                        <a:pt x="52" y="41"/>
                        <a:pt x="49" y="41"/>
                      </a:cubicBezTo>
                      <a:cubicBezTo>
                        <a:pt x="48" y="41"/>
                        <a:pt x="46" y="41"/>
                        <a:pt x="45" y="42"/>
                      </a:cubicBezTo>
                      <a:cubicBezTo>
                        <a:pt x="45" y="10"/>
                        <a:pt x="45" y="10"/>
                        <a:pt x="45" y="10"/>
                      </a:cubicBezTo>
                      <a:cubicBezTo>
                        <a:pt x="45" y="4"/>
                        <a:pt x="49" y="0"/>
                        <a:pt x="55" y="0"/>
                      </a:cubicBezTo>
                      <a:cubicBezTo>
                        <a:pt x="153" y="0"/>
                        <a:pt x="153" y="0"/>
                        <a:pt x="153" y="0"/>
                      </a:cubicBezTo>
                      <a:cubicBezTo>
                        <a:pt x="153" y="0"/>
                        <a:pt x="153" y="0"/>
                        <a:pt x="153" y="0"/>
                      </a:cubicBezTo>
                      <a:cubicBezTo>
                        <a:pt x="155" y="0"/>
                        <a:pt x="156" y="0"/>
                        <a:pt x="157" y="1"/>
                      </a:cubicBezTo>
                      <a:cubicBezTo>
                        <a:pt x="200" y="44"/>
                        <a:pt x="200" y="44"/>
                        <a:pt x="200" y="44"/>
                      </a:cubicBezTo>
                      <a:cubicBezTo>
                        <a:pt x="202" y="46"/>
                        <a:pt x="202" y="46"/>
                        <a:pt x="202" y="49"/>
                      </a:cubicBezTo>
                      <a:cubicBezTo>
                        <a:pt x="202" y="49"/>
                        <a:pt x="202" y="49"/>
                        <a:pt x="202" y="49"/>
                      </a:cubicBezTo>
                      <a:moveTo>
                        <a:pt x="182" y="43"/>
                      </a:moveTo>
                      <a:cubicBezTo>
                        <a:pt x="159" y="20"/>
                        <a:pt x="159" y="20"/>
                        <a:pt x="159" y="20"/>
                      </a:cubicBezTo>
                      <a:cubicBezTo>
                        <a:pt x="159" y="39"/>
                        <a:pt x="159" y="39"/>
                        <a:pt x="159" y="39"/>
                      </a:cubicBezTo>
                      <a:cubicBezTo>
                        <a:pt x="159" y="42"/>
                        <a:pt x="161" y="43"/>
                        <a:pt x="163" y="43"/>
                      </a:cubicBezTo>
                      <a:lnTo>
                        <a:pt x="182" y="43"/>
                      </a:lnTo>
                      <a:close/>
                      <a:moveTo>
                        <a:pt x="70" y="158"/>
                      </a:moveTo>
                      <a:cubicBezTo>
                        <a:pt x="137" y="158"/>
                        <a:pt x="137" y="158"/>
                        <a:pt x="137" y="158"/>
                      </a:cubicBezTo>
                      <a:cubicBezTo>
                        <a:pt x="137" y="150"/>
                        <a:pt x="137" y="150"/>
                        <a:pt x="137" y="150"/>
                      </a:cubicBezTo>
                      <a:cubicBezTo>
                        <a:pt x="70" y="150"/>
                        <a:pt x="70" y="150"/>
                        <a:pt x="70" y="150"/>
                      </a:cubicBezTo>
                      <a:lnTo>
                        <a:pt x="70" y="158"/>
                      </a:lnTo>
                      <a:close/>
                      <a:moveTo>
                        <a:pt x="177" y="101"/>
                      </a:moveTo>
                      <a:cubicBezTo>
                        <a:pt x="103" y="101"/>
                        <a:pt x="103" y="101"/>
                        <a:pt x="103" y="101"/>
                      </a:cubicBezTo>
                      <a:cubicBezTo>
                        <a:pt x="103" y="103"/>
                        <a:pt x="103" y="106"/>
                        <a:pt x="102" y="109"/>
                      </a:cubicBezTo>
                      <a:cubicBezTo>
                        <a:pt x="177" y="109"/>
                        <a:pt x="177" y="109"/>
                        <a:pt x="177" y="109"/>
                      </a:cubicBezTo>
                      <a:lnTo>
                        <a:pt x="177" y="101"/>
                      </a:lnTo>
                      <a:close/>
                      <a:moveTo>
                        <a:pt x="177" y="125"/>
                      </a:moveTo>
                      <a:cubicBezTo>
                        <a:pt x="95" y="125"/>
                        <a:pt x="95" y="125"/>
                        <a:pt x="95" y="125"/>
                      </a:cubicBezTo>
                      <a:cubicBezTo>
                        <a:pt x="93" y="128"/>
                        <a:pt x="91" y="131"/>
                        <a:pt x="89" y="133"/>
                      </a:cubicBezTo>
                      <a:cubicBezTo>
                        <a:pt x="177" y="133"/>
                        <a:pt x="177" y="133"/>
                        <a:pt x="177" y="133"/>
                      </a:cubicBezTo>
                      <a:lnTo>
                        <a:pt x="177" y="125"/>
                      </a:lnTo>
                      <a:close/>
                    </a:path>
                  </a:pathLst>
                </a:custGeom>
                <a:solidFill>
                  <a:schemeClr val="bg1"/>
                </a:solidFill>
                <a:ln>
                  <a:noFill/>
                </a:ln>
              </p:spPr>
              <p:txBody>
                <a:bodyPr/>
                <a:lstStyle/>
                <a:p>
                  <a:endParaRPr lang="fr-CA"/>
                </a:p>
              </p:txBody>
            </p:sp>
          </p:grpSp>
          <p:grpSp>
            <p:nvGrpSpPr>
              <p:cNvPr id="5" name="Groupe 4">
                <a:extLst>
                  <a:ext uri="{FF2B5EF4-FFF2-40B4-BE49-F238E27FC236}">
                    <a16:creationId xmlns:a16="http://schemas.microsoft.com/office/drawing/2014/main" id="{781E412A-0A87-4995-AD33-755EBD00F45C}"/>
                  </a:ext>
                </a:extLst>
              </p:cNvPr>
              <p:cNvGrpSpPr/>
              <p:nvPr/>
            </p:nvGrpSpPr>
            <p:grpSpPr>
              <a:xfrm>
                <a:off x="9367238" y="2122496"/>
                <a:ext cx="1349299" cy="1325563"/>
                <a:chOff x="9367238" y="2122496"/>
                <a:chExt cx="1349299" cy="1325563"/>
              </a:xfrm>
            </p:grpSpPr>
            <p:sp>
              <p:nvSpPr>
                <p:cNvPr id="8" name="Ellipse 7">
                  <a:extLst>
                    <a:ext uri="{FF2B5EF4-FFF2-40B4-BE49-F238E27FC236}">
                      <a16:creationId xmlns:a16="http://schemas.microsoft.com/office/drawing/2014/main" id="{D72DEB41-B6B1-4386-A3BA-6B5BF828EF7E}"/>
                    </a:ext>
                  </a:extLst>
                </p:cNvPr>
                <p:cNvSpPr/>
                <p:nvPr/>
              </p:nvSpPr>
              <p:spPr>
                <a:xfrm>
                  <a:off x="9367238" y="2122496"/>
                  <a:ext cx="1349299" cy="1325563"/>
                </a:xfrm>
                <a:prstGeom prst="ellipse">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6" name="Freeform 41">
                  <a:extLst>
                    <a:ext uri="{FF2B5EF4-FFF2-40B4-BE49-F238E27FC236}">
                      <a16:creationId xmlns:a16="http://schemas.microsoft.com/office/drawing/2014/main" id="{BD0E9389-5437-44EA-8032-4F79984FC220}"/>
                    </a:ext>
                  </a:extLst>
                </p:cNvPr>
                <p:cNvSpPr>
                  <a:spLocks noEditPoints="1"/>
                </p:cNvSpPr>
                <p:nvPr/>
              </p:nvSpPr>
              <p:spPr bwMode="auto">
                <a:xfrm>
                  <a:off x="9759362" y="2520844"/>
                  <a:ext cx="565049" cy="619200"/>
                </a:xfrm>
                <a:custGeom>
                  <a:avLst/>
                  <a:gdLst>
                    <a:gd name="T0" fmla="*/ 296212 w 105"/>
                    <a:gd name="T1" fmla="*/ 214585 h 105"/>
                    <a:gd name="T2" fmla="*/ 393700 w 105"/>
                    <a:gd name="T3" fmla="*/ 109175 h 105"/>
                    <a:gd name="T4" fmla="*/ 382451 w 105"/>
                    <a:gd name="T5" fmla="*/ 63999 h 105"/>
                    <a:gd name="T6" fmla="*/ 371203 w 105"/>
                    <a:gd name="T7" fmla="*/ 45176 h 105"/>
                    <a:gd name="T8" fmla="*/ 299962 w 105"/>
                    <a:gd name="T9" fmla="*/ 116704 h 105"/>
                    <a:gd name="T10" fmla="*/ 277465 w 105"/>
                    <a:gd name="T11" fmla="*/ 94116 h 105"/>
                    <a:gd name="T12" fmla="*/ 348706 w 105"/>
                    <a:gd name="T13" fmla="*/ 22588 h 105"/>
                    <a:gd name="T14" fmla="*/ 329958 w 105"/>
                    <a:gd name="T15" fmla="*/ 15059 h 105"/>
                    <a:gd name="T16" fmla="*/ 288713 w 105"/>
                    <a:gd name="T17" fmla="*/ 3765 h 105"/>
                    <a:gd name="T18" fmla="*/ 183727 w 105"/>
                    <a:gd name="T19" fmla="*/ 109175 h 105"/>
                    <a:gd name="T20" fmla="*/ 183727 w 105"/>
                    <a:gd name="T21" fmla="*/ 127998 h 105"/>
                    <a:gd name="T22" fmla="*/ 164979 w 105"/>
                    <a:gd name="T23" fmla="*/ 146821 h 105"/>
                    <a:gd name="T24" fmla="*/ 104987 w 105"/>
                    <a:gd name="T25" fmla="*/ 86587 h 105"/>
                    <a:gd name="T26" fmla="*/ 108736 w 105"/>
                    <a:gd name="T27" fmla="*/ 45176 h 105"/>
                    <a:gd name="T28" fmla="*/ 37495 w 105"/>
                    <a:gd name="T29" fmla="*/ 0 h 105"/>
                    <a:gd name="T30" fmla="*/ 0 w 105"/>
                    <a:gd name="T31" fmla="*/ 37646 h 105"/>
                    <a:gd name="T32" fmla="*/ 41245 w 105"/>
                    <a:gd name="T33" fmla="*/ 109175 h 105"/>
                    <a:gd name="T34" fmla="*/ 82490 w 105"/>
                    <a:gd name="T35" fmla="*/ 109175 h 105"/>
                    <a:gd name="T36" fmla="*/ 142482 w 105"/>
                    <a:gd name="T37" fmla="*/ 169409 h 105"/>
                    <a:gd name="T38" fmla="*/ 18748 w 105"/>
                    <a:gd name="T39" fmla="*/ 293643 h 105"/>
                    <a:gd name="T40" fmla="*/ 3750 w 105"/>
                    <a:gd name="T41" fmla="*/ 335054 h 105"/>
                    <a:gd name="T42" fmla="*/ 18748 w 105"/>
                    <a:gd name="T43" fmla="*/ 380229 h 105"/>
                    <a:gd name="T44" fmla="*/ 63742 w 105"/>
                    <a:gd name="T45" fmla="*/ 395288 h 105"/>
                    <a:gd name="T46" fmla="*/ 104987 w 105"/>
                    <a:gd name="T47" fmla="*/ 380229 h 105"/>
                    <a:gd name="T48" fmla="*/ 198725 w 105"/>
                    <a:gd name="T49" fmla="*/ 286113 h 105"/>
                    <a:gd name="T50" fmla="*/ 288713 w 105"/>
                    <a:gd name="T51" fmla="*/ 380229 h 105"/>
                    <a:gd name="T52" fmla="*/ 333708 w 105"/>
                    <a:gd name="T53" fmla="*/ 395288 h 105"/>
                    <a:gd name="T54" fmla="*/ 374952 w 105"/>
                    <a:gd name="T55" fmla="*/ 380229 h 105"/>
                    <a:gd name="T56" fmla="*/ 393700 w 105"/>
                    <a:gd name="T57" fmla="*/ 335054 h 105"/>
                    <a:gd name="T58" fmla="*/ 374952 w 105"/>
                    <a:gd name="T59" fmla="*/ 293643 h 105"/>
                    <a:gd name="T60" fmla="*/ 296212 w 105"/>
                    <a:gd name="T61" fmla="*/ 214585 h 105"/>
                    <a:gd name="T62" fmla="*/ 56243 w 105"/>
                    <a:gd name="T63" fmla="*/ 79058 h 105"/>
                    <a:gd name="T64" fmla="*/ 37495 w 105"/>
                    <a:gd name="T65" fmla="*/ 45176 h 105"/>
                    <a:gd name="T66" fmla="*/ 41245 w 105"/>
                    <a:gd name="T67" fmla="*/ 37646 h 105"/>
                    <a:gd name="T68" fmla="*/ 74990 w 105"/>
                    <a:gd name="T69" fmla="*/ 60234 h 105"/>
                    <a:gd name="T70" fmla="*/ 74990 w 105"/>
                    <a:gd name="T71" fmla="*/ 75293 h 105"/>
                    <a:gd name="T72" fmla="*/ 71241 w 105"/>
                    <a:gd name="T73" fmla="*/ 79058 h 105"/>
                    <a:gd name="T74" fmla="*/ 56243 w 105"/>
                    <a:gd name="T75" fmla="*/ 79058 h 105"/>
                    <a:gd name="T76" fmla="*/ 82490 w 105"/>
                    <a:gd name="T77" fmla="*/ 357642 h 105"/>
                    <a:gd name="T78" fmla="*/ 41245 w 105"/>
                    <a:gd name="T79" fmla="*/ 357642 h 105"/>
                    <a:gd name="T80" fmla="*/ 33746 w 105"/>
                    <a:gd name="T81" fmla="*/ 335054 h 105"/>
                    <a:gd name="T82" fmla="*/ 41245 w 105"/>
                    <a:gd name="T83" fmla="*/ 316230 h 105"/>
                    <a:gd name="T84" fmla="*/ 217472 w 105"/>
                    <a:gd name="T85" fmla="*/ 139292 h 105"/>
                    <a:gd name="T86" fmla="*/ 213723 w 105"/>
                    <a:gd name="T87" fmla="*/ 131763 h 105"/>
                    <a:gd name="T88" fmla="*/ 213723 w 105"/>
                    <a:gd name="T89" fmla="*/ 109175 h 105"/>
                    <a:gd name="T90" fmla="*/ 288713 w 105"/>
                    <a:gd name="T91" fmla="*/ 33882 h 105"/>
                    <a:gd name="T92" fmla="*/ 296212 w 105"/>
                    <a:gd name="T93" fmla="*/ 37646 h 105"/>
                    <a:gd name="T94" fmla="*/ 236220 w 105"/>
                    <a:gd name="T95" fmla="*/ 94116 h 105"/>
                    <a:gd name="T96" fmla="*/ 299962 w 105"/>
                    <a:gd name="T97" fmla="*/ 158115 h 105"/>
                    <a:gd name="T98" fmla="*/ 359954 w 105"/>
                    <a:gd name="T99" fmla="*/ 97881 h 105"/>
                    <a:gd name="T100" fmla="*/ 363704 w 105"/>
                    <a:gd name="T101" fmla="*/ 109175 h 105"/>
                    <a:gd name="T102" fmla="*/ 266216 w 105"/>
                    <a:gd name="T103" fmla="*/ 184468 h 105"/>
                    <a:gd name="T104" fmla="*/ 258717 w 105"/>
                    <a:gd name="T105" fmla="*/ 180703 h 105"/>
                    <a:gd name="T106" fmla="*/ 82490 w 105"/>
                    <a:gd name="T107" fmla="*/ 357642 h 105"/>
                    <a:gd name="T108" fmla="*/ 352455 w 105"/>
                    <a:gd name="T109" fmla="*/ 357642 h 105"/>
                    <a:gd name="T110" fmla="*/ 311210 w 105"/>
                    <a:gd name="T111" fmla="*/ 357642 h 105"/>
                    <a:gd name="T112" fmla="*/ 217472 w 105"/>
                    <a:gd name="T113" fmla="*/ 263525 h 105"/>
                    <a:gd name="T114" fmla="*/ 262467 w 105"/>
                    <a:gd name="T115" fmla="*/ 222114 h 105"/>
                    <a:gd name="T116" fmla="*/ 352455 w 105"/>
                    <a:gd name="T117" fmla="*/ 316230 h 105"/>
                    <a:gd name="T118" fmla="*/ 363704 w 105"/>
                    <a:gd name="T119" fmla="*/ 335054 h 105"/>
                    <a:gd name="T120" fmla="*/ 352455 w 105"/>
                    <a:gd name="T121" fmla="*/ 357642 h 10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05" h="105">
                      <a:moveTo>
                        <a:pt x="79" y="57"/>
                      </a:moveTo>
                      <a:cubicBezTo>
                        <a:pt x="93" y="56"/>
                        <a:pt x="105" y="44"/>
                        <a:pt x="105" y="29"/>
                      </a:cubicBezTo>
                      <a:cubicBezTo>
                        <a:pt x="105" y="25"/>
                        <a:pt x="104" y="21"/>
                        <a:pt x="102" y="17"/>
                      </a:cubicBezTo>
                      <a:cubicBezTo>
                        <a:pt x="99" y="12"/>
                        <a:pt x="99" y="12"/>
                        <a:pt x="99" y="12"/>
                      </a:cubicBezTo>
                      <a:cubicBezTo>
                        <a:pt x="80" y="31"/>
                        <a:pt x="80" y="31"/>
                        <a:pt x="80" y="31"/>
                      </a:cubicBezTo>
                      <a:cubicBezTo>
                        <a:pt x="74" y="25"/>
                        <a:pt x="74" y="25"/>
                        <a:pt x="74" y="25"/>
                      </a:cubicBezTo>
                      <a:cubicBezTo>
                        <a:pt x="93" y="6"/>
                        <a:pt x="93" y="6"/>
                        <a:pt x="93" y="6"/>
                      </a:cubicBezTo>
                      <a:cubicBezTo>
                        <a:pt x="88" y="4"/>
                        <a:pt x="88" y="4"/>
                        <a:pt x="88" y="4"/>
                      </a:cubicBezTo>
                      <a:cubicBezTo>
                        <a:pt x="84" y="2"/>
                        <a:pt x="81" y="1"/>
                        <a:pt x="77" y="1"/>
                      </a:cubicBezTo>
                      <a:cubicBezTo>
                        <a:pt x="61" y="1"/>
                        <a:pt x="49" y="14"/>
                        <a:pt x="49" y="29"/>
                      </a:cubicBezTo>
                      <a:cubicBezTo>
                        <a:pt x="49" y="31"/>
                        <a:pt x="49" y="33"/>
                        <a:pt x="49" y="34"/>
                      </a:cubicBezTo>
                      <a:cubicBezTo>
                        <a:pt x="44" y="39"/>
                        <a:pt x="44" y="39"/>
                        <a:pt x="44" y="39"/>
                      </a:cubicBezTo>
                      <a:cubicBezTo>
                        <a:pt x="28" y="23"/>
                        <a:pt x="28" y="23"/>
                        <a:pt x="28" y="23"/>
                      </a:cubicBezTo>
                      <a:cubicBezTo>
                        <a:pt x="29" y="12"/>
                        <a:pt x="29" y="12"/>
                        <a:pt x="29" y="12"/>
                      </a:cubicBezTo>
                      <a:cubicBezTo>
                        <a:pt x="10" y="0"/>
                        <a:pt x="10" y="0"/>
                        <a:pt x="10" y="0"/>
                      </a:cubicBezTo>
                      <a:cubicBezTo>
                        <a:pt x="0" y="10"/>
                        <a:pt x="0" y="10"/>
                        <a:pt x="0" y="10"/>
                      </a:cubicBezTo>
                      <a:cubicBezTo>
                        <a:pt x="11" y="29"/>
                        <a:pt x="11" y="29"/>
                        <a:pt x="11" y="29"/>
                      </a:cubicBezTo>
                      <a:cubicBezTo>
                        <a:pt x="22" y="29"/>
                        <a:pt x="22" y="29"/>
                        <a:pt x="22" y="29"/>
                      </a:cubicBezTo>
                      <a:cubicBezTo>
                        <a:pt x="38" y="45"/>
                        <a:pt x="38" y="45"/>
                        <a:pt x="38" y="45"/>
                      </a:cubicBezTo>
                      <a:cubicBezTo>
                        <a:pt x="5" y="78"/>
                        <a:pt x="5" y="78"/>
                        <a:pt x="5" y="78"/>
                      </a:cubicBezTo>
                      <a:cubicBezTo>
                        <a:pt x="2" y="81"/>
                        <a:pt x="1" y="85"/>
                        <a:pt x="1" y="89"/>
                      </a:cubicBezTo>
                      <a:cubicBezTo>
                        <a:pt x="1" y="94"/>
                        <a:pt x="2" y="98"/>
                        <a:pt x="5" y="101"/>
                      </a:cubicBezTo>
                      <a:cubicBezTo>
                        <a:pt x="8" y="104"/>
                        <a:pt x="12" y="105"/>
                        <a:pt x="17" y="105"/>
                      </a:cubicBezTo>
                      <a:cubicBezTo>
                        <a:pt x="21" y="105"/>
                        <a:pt x="25" y="104"/>
                        <a:pt x="28" y="101"/>
                      </a:cubicBezTo>
                      <a:cubicBezTo>
                        <a:pt x="53" y="76"/>
                        <a:pt x="53" y="76"/>
                        <a:pt x="53" y="76"/>
                      </a:cubicBezTo>
                      <a:cubicBezTo>
                        <a:pt x="77" y="101"/>
                        <a:pt x="77" y="101"/>
                        <a:pt x="77" y="101"/>
                      </a:cubicBezTo>
                      <a:cubicBezTo>
                        <a:pt x="80" y="104"/>
                        <a:pt x="84" y="105"/>
                        <a:pt x="89" y="105"/>
                      </a:cubicBezTo>
                      <a:cubicBezTo>
                        <a:pt x="93" y="105"/>
                        <a:pt x="97" y="104"/>
                        <a:pt x="100" y="101"/>
                      </a:cubicBezTo>
                      <a:cubicBezTo>
                        <a:pt x="103" y="98"/>
                        <a:pt x="105" y="94"/>
                        <a:pt x="105" y="89"/>
                      </a:cubicBezTo>
                      <a:cubicBezTo>
                        <a:pt x="105" y="85"/>
                        <a:pt x="103" y="81"/>
                        <a:pt x="100" y="78"/>
                      </a:cubicBezTo>
                      <a:cubicBezTo>
                        <a:pt x="99" y="77"/>
                        <a:pt x="87" y="65"/>
                        <a:pt x="79" y="57"/>
                      </a:cubicBezTo>
                      <a:close/>
                      <a:moveTo>
                        <a:pt x="15" y="21"/>
                      </a:moveTo>
                      <a:cubicBezTo>
                        <a:pt x="10" y="12"/>
                        <a:pt x="10" y="12"/>
                        <a:pt x="10" y="12"/>
                      </a:cubicBezTo>
                      <a:cubicBezTo>
                        <a:pt x="11" y="10"/>
                        <a:pt x="11" y="10"/>
                        <a:pt x="11" y="10"/>
                      </a:cubicBezTo>
                      <a:cubicBezTo>
                        <a:pt x="20" y="16"/>
                        <a:pt x="20" y="16"/>
                        <a:pt x="20" y="16"/>
                      </a:cubicBezTo>
                      <a:cubicBezTo>
                        <a:pt x="20" y="20"/>
                        <a:pt x="20" y="20"/>
                        <a:pt x="20" y="20"/>
                      </a:cubicBezTo>
                      <a:cubicBezTo>
                        <a:pt x="19" y="21"/>
                        <a:pt x="19" y="21"/>
                        <a:pt x="19" y="21"/>
                      </a:cubicBezTo>
                      <a:lnTo>
                        <a:pt x="15" y="21"/>
                      </a:lnTo>
                      <a:close/>
                      <a:moveTo>
                        <a:pt x="22" y="95"/>
                      </a:moveTo>
                      <a:cubicBezTo>
                        <a:pt x="19" y="98"/>
                        <a:pt x="14" y="98"/>
                        <a:pt x="11" y="95"/>
                      </a:cubicBezTo>
                      <a:cubicBezTo>
                        <a:pt x="9" y="94"/>
                        <a:pt x="9" y="92"/>
                        <a:pt x="9" y="89"/>
                      </a:cubicBezTo>
                      <a:cubicBezTo>
                        <a:pt x="9" y="87"/>
                        <a:pt x="9" y="85"/>
                        <a:pt x="11" y="84"/>
                      </a:cubicBezTo>
                      <a:cubicBezTo>
                        <a:pt x="58" y="37"/>
                        <a:pt x="58" y="37"/>
                        <a:pt x="58" y="37"/>
                      </a:cubicBezTo>
                      <a:cubicBezTo>
                        <a:pt x="57" y="35"/>
                        <a:pt x="57" y="35"/>
                        <a:pt x="57" y="35"/>
                      </a:cubicBezTo>
                      <a:cubicBezTo>
                        <a:pt x="57" y="33"/>
                        <a:pt x="57" y="31"/>
                        <a:pt x="57" y="29"/>
                      </a:cubicBezTo>
                      <a:cubicBezTo>
                        <a:pt x="57" y="18"/>
                        <a:pt x="66" y="9"/>
                        <a:pt x="77" y="9"/>
                      </a:cubicBezTo>
                      <a:cubicBezTo>
                        <a:pt x="77" y="9"/>
                        <a:pt x="78" y="9"/>
                        <a:pt x="79" y="10"/>
                      </a:cubicBezTo>
                      <a:cubicBezTo>
                        <a:pt x="63" y="25"/>
                        <a:pt x="63" y="25"/>
                        <a:pt x="63" y="25"/>
                      </a:cubicBezTo>
                      <a:cubicBezTo>
                        <a:pt x="80" y="42"/>
                        <a:pt x="80" y="42"/>
                        <a:pt x="80" y="42"/>
                      </a:cubicBezTo>
                      <a:cubicBezTo>
                        <a:pt x="96" y="26"/>
                        <a:pt x="96" y="26"/>
                        <a:pt x="96" y="26"/>
                      </a:cubicBezTo>
                      <a:cubicBezTo>
                        <a:pt x="97" y="27"/>
                        <a:pt x="97" y="28"/>
                        <a:pt x="97" y="29"/>
                      </a:cubicBezTo>
                      <a:cubicBezTo>
                        <a:pt x="97" y="42"/>
                        <a:pt x="85" y="52"/>
                        <a:pt x="71" y="49"/>
                      </a:cubicBezTo>
                      <a:cubicBezTo>
                        <a:pt x="69" y="48"/>
                        <a:pt x="69" y="48"/>
                        <a:pt x="69" y="48"/>
                      </a:cubicBezTo>
                      <a:lnTo>
                        <a:pt x="22" y="95"/>
                      </a:lnTo>
                      <a:close/>
                      <a:moveTo>
                        <a:pt x="94" y="95"/>
                      </a:moveTo>
                      <a:cubicBezTo>
                        <a:pt x="91" y="98"/>
                        <a:pt x="86" y="98"/>
                        <a:pt x="83" y="95"/>
                      </a:cubicBezTo>
                      <a:cubicBezTo>
                        <a:pt x="58" y="70"/>
                        <a:pt x="58" y="70"/>
                        <a:pt x="58" y="70"/>
                      </a:cubicBezTo>
                      <a:cubicBezTo>
                        <a:pt x="70" y="59"/>
                        <a:pt x="70" y="59"/>
                        <a:pt x="70" y="59"/>
                      </a:cubicBezTo>
                      <a:cubicBezTo>
                        <a:pt x="76" y="66"/>
                        <a:pt x="93" y="83"/>
                        <a:pt x="94" y="84"/>
                      </a:cubicBezTo>
                      <a:cubicBezTo>
                        <a:pt x="96" y="85"/>
                        <a:pt x="97" y="87"/>
                        <a:pt x="97" y="89"/>
                      </a:cubicBezTo>
                      <a:cubicBezTo>
                        <a:pt x="97" y="92"/>
                        <a:pt x="96" y="94"/>
                        <a:pt x="94" y="95"/>
                      </a:cubicBezTo>
                      <a:close/>
                    </a:path>
                  </a:pathLst>
                </a:custGeom>
                <a:solidFill>
                  <a:schemeClr val="bg1"/>
                </a:solidFill>
                <a:ln>
                  <a:noFill/>
                </a:ln>
              </p:spPr>
              <p:txBody>
                <a:bodyPr/>
                <a:lstStyle/>
                <a:p>
                  <a:endParaRPr lang="fr-CA"/>
                </a:p>
              </p:txBody>
            </p:sp>
          </p:grpSp>
          <p:grpSp>
            <p:nvGrpSpPr>
              <p:cNvPr id="30" name="Groupe 29">
                <a:extLst>
                  <a:ext uri="{FF2B5EF4-FFF2-40B4-BE49-F238E27FC236}">
                    <a16:creationId xmlns:a16="http://schemas.microsoft.com/office/drawing/2014/main" id="{21909273-2956-46E0-84CF-9A6C88737F9B}"/>
                  </a:ext>
                </a:extLst>
              </p:cNvPr>
              <p:cNvGrpSpPr/>
              <p:nvPr/>
            </p:nvGrpSpPr>
            <p:grpSpPr>
              <a:xfrm>
                <a:off x="4345669" y="2102441"/>
                <a:ext cx="1349299" cy="1325563"/>
                <a:chOff x="4345669" y="2102441"/>
                <a:chExt cx="1349299" cy="1325563"/>
              </a:xfrm>
            </p:grpSpPr>
            <p:sp>
              <p:nvSpPr>
                <p:cNvPr id="9" name="Ellipse 8">
                  <a:extLst>
                    <a:ext uri="{FF2B5EF4-FFF2-40B4-BE49-F238E27FC236}">
                      <a16:creationId xmlns:a16="http://schemas.microsoft.com/office/drawing/2014/main" id="{10B4DDEE-F0D5-4149-924D-AC973FD8B542}"/>
                    </a:ext>
                  </a:extLst>
                </p:cNvPr>
                <p:cNvSpPr/>
                <p:nvPr/>
              </p:nvSpPr>
              <p:spPr>
                <a:xfrm>
                  <a:off x="4345669" y="2102441"/>
                  <a:ext cx="1349299" cy="1325563"/>
                </a:xfrm>
                <a:prstGeom prst="ellipse">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17" name="Freeform 56">
                  <a:extLst>
                    <a:ext uri="{FF2B5EF4-FFF2-40B4-BE49-F238E27FC236}">
                      <a16:creationId xmlns:a16="http://schemas.microsoft.com/office/drawing/2014/main" id="{2A3649A5-C67B-44E1-8A11-155EF4EB29D6}"/>
                    </a:ext>
                  </a:extLst>
                </p:cNvPr>
                <p:cNvSpPr>
                  <a:spLocks noEditPoints="1"/>
                </p:cNvSpPr>
                <p:nvPr/>
              </p:nvSpPr>
              <p:spPr bwMode="auto">
                <a:xfrm>
                  <a:off x="4733199" y="2406319"/>
                  <a:ext cx="574238" cy="733725"/>
                </a:xfrm>
                <a:custGeom>
                  <a:avLst/>
                  <a:gdLst>
                    <a:gd name="T0" fmla="*/ 283519 w 176"/>
                    <a:gd name="T1" fmla="*/ 159508 h 194"/>
                    <a:gd name="T2" fmla="*/ 244199 w 176"/>
                    <a:gd name="T3" fmla="*/ 120149 h 194"/>
                    <a:gd name="T4" fmla="*/ 204879 w 176"/>
                    <a:gd name="T5" fmla="*/ 80790 h 194"/>
                    <a:gd name="T6" fmla="*/ 204879 w 176"/>
                    <a:gd name="T7" fmla="*/ 41431 h 194"/>
                    <a:gd name="T8" fmla="*/ 271102 w 176"/>
                    <a:gd name="T9" fmla="*/ 93219 h 194"/>
                    <a:gd name="T10" fmla="*/ 322839 w 176"/>
                    <a:gd name="T11" fmla="*/ 159508 h 194"/>
                    <a:gd name="T12" fmla="*/ 204879 w 176"/>
                    <a:gd name="T13" fmla="*/ 41431 h 194"/>
                    <a:gd name="T14" fmla="*/ 204879 w 176"/>
                    <a:gd name="T15" fmla="*/ 0 h 194"/>
                    <a:gd name="T16" fmla="*/ 300075 w 176"/>
                    <a:gd name="T17" fmla="*/ 64218 h 194"/>
                    <a:gd name="T18" fmla="*/ 364229 w 176"/>
                    <a:gd name="T19" fmla="*/ 159508 h 194"/>
                    <a:gd name="T20" fmla="*/ 4139 w 176"/>
                    <a:gd name="T21" fmla="*/ 306587 h 194"/>
                    <a:gd name="T22" fmla="*/ 39320 w 176"/>
                    <a:gd name="T23" fmla="*/ 356304 h 194"/>
                    <a:gd name="T24" fmla="*/ 64154 w 176"/>
                    <a:gd name="T25" fmla="*/ 348018 h 194"/>
                    <a:gd name="T26" fmla="*/ 4139 w 176"/>
                    <a:gd name="T27" fmla="*/ 306587 h 194"/>
                    <a:gd name="T28" fmla="*/ 74501 w 176"/>
                    <a:gd name="T29" fmla="*/ 343875 h 194"/>
                    <a:gd name="T30" fmla="*/ 80710 w 176"/>
                    <a:gd name="T31" fmla="*/ 225797 h 194"/>
                    <a:gd name="T32" fmla="*/ 76571 w 176"/>
                    <a:gd name="T33" fmla="*/ 263085 h 194"/>
                    <a:gd name="T34" fmla="*/ 39320 w 176"/>
                    <a:gd name="T35" fmla="*/ 281729 h 194"/>
                    <a:gd name="T36" fmla="*/ 76571 w 176"/>
                    <a:gd name="T37" fmla="*/ 263085 h 194"/>
                    <a:gd name="T38" fmla="*/ 271102 w 176"/>
                    <a:gd name="T39" fmla="*/ 234084 h 194"/>
                    <a:gd name="T40" fmla="*/ 138655 w 176"/>
                    <a:gd name="T41" fmla="*/ 80790 h 194"/>
                    <a:gd name="T42" fmla="*/ 86918 w 176"/>
                    <a:gd name="T43" fmla="*/ 219583 h 194"/>
                    <a:gd name="T44" fmla="*/ 262824 w 176"/>
                    <a:gd name="T45" fmla="*/ 242370 h 194"/>
                    <a:gd name="T46" fmla="*/ 86918 w 176"/>
                    <a:gd name="T47" fmla="*/ 219583 h 194"/>
                    <a:gd name="T48" fmla="*/ 180045 w 176"/>
                    <a:gd name="T49" fmla="*/ 358376 h 194"/>
                    <a:gd name="T50" fmla="*/ 169698 w 176"/>
                    <a:gd name="T51" fmla="*/ 348018 h 194"/>
                    <a:gd name="T52" fmla="*/ 163489 w 176"/>
                    <a:gd name="T53" fmla="*/ 341803 h 194"/>
                    <a:gd name="T54" fmla="*/ 153142 w 176"/>
                    <a:gd name="T55" fmla="*/ 331446 h 194"/>
                    <a:gd name="T56" fmla="*/ 149003 w 176"/>
                    <a:gd name="T57" fmla="*/ 327303 h 194"/>
                    <a:gd name="T58" fmla="*/ 151072 w 176"/>
                    <a:gd name="T59" fmla="*/ 314873 h 194"/>
                    <a:gd name="T60" fmla="*/ 84849 w 176"/>
                    <a:gd name="T61" fmla="*/ 345947 h 194"/>
                    <a:gd name="T62" fmla="*/ 109683 w 176"/>
                    <a:gd name="T63" fmla="*/ 356304 h 194"/>
                    <a:gd name="T64" fmla="*/ 190392 w 176"/>
                    <a:gd name="T65" fmla="*/ 366662 h 194"/>
                    <a:gd name="T66" fmla="*/ 180045 w 176"/>
                    <a:gd name="T67" fmla="*/ 360447 h 19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76" h="194">
                      <a:moveTo>
                        <a:pt x="126" y="50"/>
                      </a:moveTo>
                      <a:cubicBezTo>
                        <a:pt x="133" y="57"/>
                        <a:pt x="137" y="67"/>
                        <a:pt x="137" y="77"/>
                      </a:cubicBezTo>
                      <a:cubicBezTo>
                        <a:pt x="125" y="77"/>
                        <a:pt x="125" y="77"/>
                        <a:pt x="125" y="77"/>
                      </a:cubicBezTo>
                      <a:cubicBezTo>
                        <a:pt x="125" y="70"/>
                        <a:pt x="123" y="63"/>
                        <a:pt x="118" y="58"/>
                      </a:cubicBezTo>
                      <a:cubicBezTo>
                        <a:pt x="113" y="53"/>
                        <a:pt x="106" y="51"/>
                        <a:pt x="99" y="51"/>
                      </a:cubicBezTo>
                      <a:cubicBezTo>
                        <a:pt x="99" y="39"/>
                        <a:pt x="99" y="39"/>
                        <a:pt x="99" y="39"/>
                      </a:cubicBezTo>
                      <a:cubicBezTo>
                        <a:pt x="109" y="39"/>
                        <a:pt x="119" y="43"/>
                        <a:pt x="126" y="50"/>
                      </a:cubicBezTo>
                      <a:moveTo>
                        <a:pt x="99" y="20"/>
                      </a:moveTo>
                      <a:cubicBezTo>
                        <a:pt x="99" y="31"/>
                        <a:pt x="99" y="31"/>
                        <a:pt x="99" y="31"/>
                      </a:cubicBezTo>
                      <a:cubicBezTo>
                        <a:pt x="111" y="31"/>
                        <a:pt x="123" y="36"/>
                        <a:pt x="131" y="45"/>
                      </a:cubicBezTo>
                      <a:cubicBezTo>
                        <a:pt x="140" y="53"/>
                        <a:pt x="145" y="65"/>
                        <a:pt x="145" y="77"/>
                      </a:cubicBezTo>
                      <a:cubicBezTo>
                        <a:pt x="156" y="77"/>
                        <a:pt x="156" y="77"/>
                        <a:pt x="156" y="77"/>
                      </a:cubicBezTo>
                      <a:cubicBezTo>
                        <a:pt x="156" y="61"/>
                        <a:pt x="150" y="47"/>
                        <a:pt x="140" y="36"/>
                      </a:cubicBezTo>
                      <a:cubicBezTo>
                        <a:pt x="129" y="26"/>
                        <a:pt x="114" y="20"/>
                        <a:pt x="99" y="20"/>
                      </a:cubicBezTo>
                      <a:moveTo>
                        <a:pt x="153" y="23"/>
                      </a:moveTo>
                      <a:cubicBezTo>
                        <a:pt x="139" y="8"/>
                        <a:pt x="120" y="0"/>
                        <a:pt x="99" y="0"/>
                      </a:cubicBezTo>
                      <a:cubicBezTo>
                        <a:pt x="99" y="12"/>
                        <a:pt x="99" y="12"/>
                        <a:pt x="99" y="12"/>
                      </a:cubicBezTo>
                      <a:cubicBezTo>
                        <a:pt x="117" y="12"/>
                        <a:pt x="133" y="19"/>
                        <a:pt x="145" y="31"/>
                      </a:cubicBezTo>
                      <a:cubicBezTo>
                        <a:pt x="157" y="43"/>
                        <a:pt x="164" y="59"/>
                        <a:pt x="164" y="77"/>
                      </a:cubicBezTo>
                      <a:cubicBezTo>
                        <a:pt x="176" y="77"/>
                        <a:pt x="176" y="77"/>
                        <a:pt x="176" y="77"/>
                      </a:cubicBezTo>
                      <a:cubicBezTo>
                        <a:pt x="176" y="56"/>
                        <a:pt x="168" y="37"/>
                        <a:pt x="153" y="23"/>
                      </a:cubicBezTo>
                      <a:moveTo>
                        <a:pt x="2" y="148"/>
                      </a:moveTo>
                      <a:cubicBezTo>
                        <a:pt x="0" y="150"/>
                        <a:pt x="0" y="154"/>
                        <a:pt x="2" y="156"/>
                      </a:cubicBezTo>
                      <a:cubicBezTo>
                        <a:pt x="19" y="172"/>
                        <a:pt x="19" y="172"/>
                        <a:pt x="19" y="172"/>
                      </a:cubicBezTo>
                      <a:cubicBezTo>
                        <a:pt x="21" y="174"/>
                        <a:pt x="25" y="174"/>
                        <a:pt x="27" y="172"/>
                      </a:cubicBezTo>
                      <a:cubicBezTo>
                        <a:pt x="31" y="168"/>
                        <a:pt x="31" y="168"/>
                        <a:pt x="31" y="168"/>
                      </a:cubicBezTo>
                      <a:cubicBezTo>
                        <a:pt x="7" y="144"/>
                        <a:pt x="7" y="144"/>
                        <a:pt x="7" y="144"/>
                      </a:cubicBezTo>
                      <a:lnTo>
                        <a:pt x="2" y="148"/>
                      </a:lnTo>
                      <a:close/>
                      <a:moveTo>
                        <a:pt x="66" y="135"/>
                      </a:moveTo>
                      <a:cubicBezTo>
                        <a:pt x="36" y="166"/>
                        <a:pt x="36" y="166"/>
                        <a:pt x="36" y="166"/>
                      </a:cubicBezTo>
                      <a:cubicBezTo>
                        <a:pt x="9" y="139"/>
                        <a:pt x="9" y="139"/>
                        <a:pt x="9" y="139"/>
                      </a:cubicBezTo>
                      <a:cubicBezTo>
                        <a:pt x="39" y="109"/>
                        <a:pt x="39" y="109"/>
                        <a:pt x="39" y="109"/>
                      </a:cubicBezTo>
                      <a:lnTo>
                        <a:pt x="66" y="135"/>
                      </a:lnTo>
                      <a:close/>
                      <a:moveTo>
                        <a:pt x="37" y="127"/>
                      </a:moveTo>
                      <a:cubicBezTo>
                        <a:pt x="32" y="123"/>
                        <a:pt x="32" y="123"/>
                        <a:pt x="32" y="123"/>
                      </a:cubicBezTo>
                      <a:cubicBezTo>
                        <a:pt x="19" y="136"/>
                        <a:pt x="19" y="136"/>
                        <a:pt x="19" y="136"/>
                      </a:cubicBezTo>
                      <a:cubicBezTo>
                        <a:pt x="24" y="140"/>
                        <a:pt x="24" y="140"/>
                        <a:pt x="24" y="140"/>
                      </a:cubicBezTo>
                      <a:lnTo>
                        <a:pt x="37" y="127"/>
                      </a:lnTo>
                      <a:close/>
                      <a:moveTo>
                        <a:pt x="62" y="44"/>
                      </a:moveTo>
                      <a:cubicBezTo>
                        <a:pt x="131" y="113"/>
                        <a:pt x="131" y="113"/>
                        <a:pt x="131" y="113"/>
                      </a:cubicBezTo>
                      <a:cubicBezTo>
                        <a:pt x="136" y="108"/>
                        <a:pt x="136" y="108"/>
                        <a:pt x="136" y="108"/>
                      </a:cubicBezTo>
                      <a:cubicBezTo>
                        <a:pt x="67" y="39"/>
                        <a:pt x="67" y="39"/>
                        <a:pt x="67" y="39"/>
                      </a:cubicBezTo>
                      <a:lnTo>
                        <a:pt x="62" y="44"/>
                      </a:lnTo>
                      <a:close/>
                      <a:moveTo>
                        <a:pt x="42" y="106"/>
                      </a:moveTo>
                      <a:cubicBezTo>
                        <a:pt x="69" y="133"/>
                        <a:pt x="69" y="133"/>
                        <a:pt x="69" y="133"/>
                      </a:cubicBezTo>
                      <a:cubicBezTo>
                        <a:pt x="127" y="117"/>
                        <a:pt x="127" y="117"/>
                        <a:pt x="127" y="117"/>
                      </a:cubicBezTo>
                      <a:cubicBezTo>
                        <a:pt x="58" y="48"/>
                        <a:pt x="58" y="48"/>
                        <a:pt x="58" y="48"/>
                      </a:cubicBezTo>
                      <a:lnTo>
                        <a:pt x="42" y="106"/>
                      </a:lnTo>
                      <a:close/>
                      <a:moveTo>
                        <a:pt x="87" y="174"/>
                      </a:moveTo>
                      <a:cubicBezTo>
                        <a:pt x="87" y="174"/>
                        <a:pt x="87" y="173"/>
                        <a:pt x="87" y="173"/>
                      </a:cubicBezTo>
                      <a:cubicBezTo>
                        <a:pt x="86" y="172"/>
                        <a:pt x="86" y="171"/>
                        <a:pt x="85" y="169"/>
                      </a:cubicBezTo>
                      <a:cubicBezTo>
                        <a:pt x="84" y="168"/>
                        <a:pt x="83" y="168"/>
                        <a:pt x="82" y="168"/>
                      </a:cubicBezTo>
                      <a:cubicBezTo>
                        <a:pt x="81" y="168"/>
                        <a:pt x="80" y="168"/>
                        <a:pt x="80" y="167"/>
                      </a:cubicBezTo>
                      <a:cubicBezTo>
                        <a:pt x="79" y="167"/>
                        <a:pt x="79" y="166"/>
                        <a:pt x="79" y="165"/>
                      </a:cubicBezTo>
                      <a:cubicBezTo>
                        <a:pt x="79" y="164"/>
                        <a:pt x="79" y="163"/>
                        <a:pt x="78" y="162"/>
                      </a:cubicBezTo>
                      <a:cubicBezTo>
                        <a:pt x="76" y="161"/>
                        <a:pt x="75" y="161"/>
                        <a:pt x="74" y="160"/>
                      </a:cubicBezTo>
                      <a:cubicBezTo>
                        <a:pt x="74" y="160"/>
                        <a:pt x="73" y="160"/>
                        <a:pt x="72" y="160"/>
                      </a:cubicBezTo>
                      <a:cubicBezTo>
                        <a:pt x="72" y="159"/>
                        <a:pt x="72" y="159"/>
                        <a:pt x="72" y="158"/>
                      </a:cubicBezTo>
                      <a:cubicBezTo>
                        <a:pt x="72" y="157"/>
                        <a:pt x="72" y="156"/>
                        <a:pt x="70" y="155"/>
                      </a:cubicBezTo>
                      <a:cubicBezTo>
                        <a:pt x="73" y="152"/>
                        <a:pt x="73" y="152"/>
                        <a:pt x="73" y="152"/>
                      </a:cubicBezTo>
                      <a:cubicBezTo>
                        <a:pt x="64" y="144"/>
                        <a:pt x="64" y="144"/>
                        <a:pt x="64" y="144"/>
                      </a:cubicBezTo>
                      <a:cubicBezTo>
                        <a:pt x="41" y="167"/>
                        <a:pt x="41" y="167"/>
                        <a:pt x="41" y="167"/>
                      </a:cubicBezTo>
                      <a:cubicBezTo>
                        <a:pt x="49" y="176"/>
                        <a:pt x="49" y="176"/>
                        <a:pt x="49" y="176"/>
                      </a:cubicBezTo>
                      <a:cubicBezTo>
                        <a:pt x="53" y="172"/>
                        <a:pt x="53" y="172"/>
                        <a:pt x="53" y="172"/>
                      </a:cubicBezTo>
                      <a:cubicBezTo>
                        <a:pt x="75" y="194"/>
                        <a:pt x="75" y="194"/>
                        <a:pt x="75" y="194"/>
                      </a:cubicBezTo>
                      <a:cubicBezTo>
                        <a:pt x="92" y="177"/>
                        <a:pt x="92" y="177"/>
                        <a:pt x="92" y="177"/>
                      </a:cubicBezTo>
                      <a:cubicBezTo>
                        <a:pt x="91" y="175"/>
                        <a:pt x="90" y="175"/>
                        <a:pt x="89" y="175"/>
                      </a:cubicBezTo>
                      <a:cubicBezTo>
                        <a:pt x="88" y="175"/>
                        <a:pt x="88" y="175"/>
                        <a:pt x="87" y="174"/>
                      </a:cubicBezTo>
                    </a:path>
                  </a:pathLst>
                </a:custGeom>
                <a:solidFill>
                  <a:schemeClr val="bg1"/>
                </a:solidFill>
                <a:ln>
                  <a:noFill/>
                </a:ln>
              </p:spPr>
              <p:txBody>
                <a:bodyPr/>
                <a:lstStyle/>
                <a:p>
                  <a:endParaRPr lang="fr-CA"/>
                </a:p>
              </p:txBody>
            </p:sp>
          </p:grpSp>
          <p:sp>
            <p:nvSpPr>
              <p:cNvPr id="18" name="Rectangle 17">
                <a:extLst>
                  <a:ext uri="{FF2B5EF4-FFF2-40B4-BE49-F238E27FC236}">
                    <a16:creationId xmlns:a16="http://schemas.microsoft.com/office/drawing/2014/main" id="{22EDA5A3-05FD-4BC7-9ECB-505FEC5ACC7D}"/>
                  </a:ext>
                </a:extLst>
              </p:cNvPr>
              <p:cNvSpPr/>
              <p:nvPr/>
            </p:nvSpPr>
            <p:spPr>
              <a:xfrm>
                <a:off x="1400400" y="4100882"/>
                <a:ext cx="2077334" cy="427425"/>
              </a:xfrm>
              <a:prstGeom prst="rect">
                <a:avLst/>
              </a:prstGeom>
            </p:spPr>
            <p:txBody>
              <a:bodyPr wrap="square">
                <a:spAutoFit/>
              </a:bodyPr>
              <a:lstStyle/>
              <a:p>
                <a:pPr algn="ctr">
                  <a:lnSpc>
                    <a:spcPct val="120000"/>
                  </a:lnSpc>
                </a:pPr>
                <a:r>
                  <a:rPr lang="fr-CA" sz="2000" b="1" dirty="0">
                    <a:solidFill>
                      <a:schemeClr val="bg2"/>
                    </a:solidFill>
                    <a:latin typeface="Segoe UI" panose="020B0502040204020203" pitchFamily="34" charset="0"/>
                    <a:cs typeface="Segoe UI" panose="020B0502040204020203" pitchFamily="34" charset="0"/>
                  </a:rPr>
                  <a:t>Contexte</a:t>
                </a:r>
              </a:p>
            </p:txBody>
          </p:sp>
          <p:sp>
            <p:nvSpPr>
              <p:cNvPr id="20" name="Rectangle 19">
                <a:extLst>
                  <a:ext uri="{FF2B5EF4-FFF2-40B4-BE49-F238E27FC236}">
                    <a16:creationId xmlns:a16="http://schemas.microsoft.com/office/drawing/2014/main" id="{CEDFF0C5-65EC-424E-A88F-AB2E37D20C18}"/>
                  </a:ext>
                </a:extLst>
              </p:cNvPr>
              <p:cNvSpPr/>
              <p:nvPr/>
            </p:nvSpPr>
            <p:spPr>
              <a:xfrm>
                <a:off x="2097315" y="3487433"/>
                <a:ext cx="786241" cy="695447"/>
              </a:xfrm>
              <a:prstGeom prst="rect">
                <a:avLst/>
              </a:prstGeom>
            </p:spPr>
            <p:txBody>
              <a:bodyPr wrap="square">
                <a:spAutoFit/>
              </a:bodyPr>
              <a:lstStyle/>
              <a:p>
                <a:pPr>
                  <a:lnSpc>
                    <a:spcPct val="120000"/>
                  </a:lnSpc>
                </a:pPr>
                <a:r>
                  <a:rPr lang="fr-CA" sz="3600" b="1" dirty="0">
                    <a:solidFill>
                      <a:schemeClr val="bg2"/>
                    </a:solidFill>
                    <a:latin typeface="Segoe UI" panose="020B0502040204020203" pitchFamily="34" charset="0"/>
                    <a:cs typeface="Segoe UI" panose="020B0502040204020203" pitchFamily="34" charset="0"/>
                  </a:rPr>
                  <a:t>01</a:t>
                </a:r>
              </a:p>
            </p:txBody>
          </p:sp>
          <p:sp>
            <p:nvSpPr>
              <p:cNvPr id="21" name="Rectangle 20">
                <a:extLst>
                  <a:ext uri="{FF2B5EF4-FFF2-40B4-BE49-F238E27FC236}">
                    <a16:creationId xmlns:a16="http://schemas.microsoft.com/office/drawing/2014/main" id="{99F5BDFD-D8D3-47EF-ACCF-4A778B7A6173}"/>
                  </a:ext>
                </a:extLst>
              </p:cNvPr>
              <p:cNvSpPr/>
              <p:nvPr/>
            </p:nvSpPr>
            <p:spPr>
              <a:xfrm>
                <a:off x="6544149" y="4100880"/>
                <a:ext cx="2077334" cy="427425"/>
              </a:xfrm>
              <a:prstGeom prst="rect">
                <a:avLst/>
              </a:prstGeom>
            </p:spPr>
            <p:txBody>
              <a:bodyPr wrap="square">
                <a:spAutoFit/>
              </a:bodyPr>
              <a:lstStyle/>
              <a:p>
                <a:pPr algn="ctr">
                  <a:lnSpc>
                    <a:spcPct val="120000"/>
                  </a:lnSpc>
                </a:pPr>
                <a:r>
                  <a:rPr lang="fr-CA" sz="2000" b="1" dirty="0">
                    <a:solidFill>
                      <a:schemeClr val="accent4"/>
                    </a:solidFill>
                    <a:latin typeface="Segoe UI" panose="020B0502040204020203" pitchFamily="34" charset="0"/>
                    <a:cs typeface="Segoe UI" panose="020B0502040204020203" pitchFamily="34" charset="0"/>
                  </a:rPr>
                  <a:t>Formations</a:t>
                </a:r>
              </a:p>
            </p:txBody>
          </p:sp>
          <p:sp>
            <p:nvSpPr>
              <p:cNvPr id="23" name="Rectangle 22">
                <a:extLst>
                  <a:ext uri="{FF2B5EF4-FFF2-40B4-BE49-F238E27FC236}">
                    <a16:creationId xmlns:a16="http://schemas.microsoft.com/office/drawing/2014/main" id="{68B3EB5A-2666-4A79-9369-33B3C30F697A}"/>
                  </a:ext>
                </a:extLst>
              </p:cNvPr>
              <p:cNvSpPr/>
              <p:nvPr/>
            </p:nvSpPr>
            <p:spPr>
              <a:xfrm>
                <a:off x="7189389" y="3492758"/>
                <a:ext cx="786241" cy="695447"/>
              </a:xfrm>
              <a:prstGeom prst="rect">
                <a:avLst/>
              </a:prstGeom>
            </p:spPr>
            <p:txBody>
              <a:bodyPr wrap="square">
                <a:spAutoFit/>
              </a:bodyPr>
              <a:lstStyle/>
              <a:p>
                <a:pPr>
                  <a:lnSpc>
                    <a:spcPct val="120000"/>
                  </a:lnSpc>
                </a:pPr>
                <a:r>
                  <a:rPr lang="fr-CA" sz="3600" b="1" dirty="0">
                    <a:solidFill>
                      <a:schemeClr val="accent4"/>
                    </a:solidFill>
                    <a:latin typeface="Segoe UI" panose="020B0502040204020203" pitchFamily="34" charset="0"/>
                    <a:cs typeface="Segoe UI" panose="020B0502040204020203" pitchFamily="34" charset="0"/>
                  </a:rPr>
                  <a:t>03</a:t>
                </a:r>
              </a:p>
            </p:txBody>
          </p:sp>
          <p:sp>
            <p:nvSpPr>
              <p:cNvPr id="24" name="Rectangle 23">
                <a:extLst>
                  <a:ext uri="{FF2B5EF4-FFF2-40B4-BE49-F238E27FC236}">
                    <a16:creationId xmlns:a16="http://schemas.microsoft.com/office/drawing/2014/main" id="{3B645C4A-6549-42DE-A82E-C287AA58388F}"/>
                  </a:ext>
                </a:extLst>
              </p:cNvPr>
              <p:cNvSpPr/>
              <p:nvPr/>
            </p:nvSpPr>
            <p:spPr>
              <a:xfrm>
                <a:off x="8738338" y="4129301"/>
                <a:ext cx="2422924" cy="427425"/>
              </a:xfrm>
              <a:prstGeom prst="rect">
                <a:avLst/>
              </a:prstGeom>
            </p:spPr>
            <p:txBody>
              <a:bodyPr wrap="square">
                <a:spAutoFit/>
              </a:bodyPr>
              <a:lstStyle/>
              <a:p>
                <a:pPr algn="ctr">
                  <a:lnSpc>
                    <a:spcPct val="120000"/>
                  </a:lnSpc>
                </a:pPr>
                <a:r>
                  <a:rPr lang="fr-CA" sz="2000" b="1" dirty="0">
                    <a:solidFill>
                      <a:schemeClr val="accent4"/>
                    </a:solidFill>
                    <a:latin typeface="Segoe UI" panose="020B0502040204020203" pitchFamily="34" charset="0"/>
                    <a:cs typeface="Segoe UI" panose="020B0502040204020203" pitchFamily="34" charset="0"/>
                  </a:rPr>
                  <a:t>Outils disponibles</a:t>
                </a:r>
              </a:p>
            </p:txBody>
          </p:sp>
          <p:sp>
            <p:nvSpPr>
              <p:cNvPr id="26" name="Rectangle 25">
                <a:extLst>
                  <a:ext uri="{FF2B5EF4-FFF2-40B4-BE49-F238E27FC236}">
                    <a16:creationId xmlns:a16="http://schemas.microsoft.com/office/drawing/2014/main" id="{2EF54F06-E991-44E2-951A-B348118530A8}"/>
                  </a:ext>
                </a:extLst>
              </p:cNvPr>
              <p:cNvSpPr/>
              <p:nvPr/>
            </p:nvSpPr>
            <p:spPr>
              <a:xfrm>
                <a:off x="9735168" y="3487432"/>
                <a:ext cx="786241" cy="695447"/>
              </a:xfrm>
              <a:prstGeom prst="rect">
                <a:avLst/>
              </a:prstGeom>
            </p:spPr>
            <p:txBody>
              <a:bodyPr wrap="square">
                <a:spAutoFit/>
              </a:bodyPr>
              <a:lstStyle/>
              <a:p>
                <a:pPr>
                  <a:lnSpc>
                    <a:spcPct val="120000"/>
                  </a:lnSpc>
                </a:pPr>
                <a:r>
                  <a:rPr lang="fr-CA" sz="3600" b="1" dirty="0">
                    <a:solidFill>
                      <a:schemeClr val="accent4"/>
                    </a:solidFill>
                    <a:latin typeface="Segoe UI" panose="020B0502040204020203" pitchFamily="34" charset="0"/>
                    <a:cs typeface="Segoe UI" panose="020B0502040204020203" pitchFamily="34" charset="0"/>
                  </a:rPr>
                  <a:t>04</a:t>
                </a:r>
              </a:p>
            </p:txBody>
          </p:sp>
          <p:sp>
            <p:nvSpPr>
              <p:cNvPr id="27" name="Rectangle 26">
                <a:extLst>
                  <a:ext uri="{FF2B5EF4-FFF2-40B4-BE49-F238E27FC236}">
                    <a16:creationId xmlns:a16="http://schemas.microsoft.com/office/drawing/2014/main" id="{C9D5AB32-88C9-4C3D-B952-37A075C78B12}"/>
                  </a:ext>
                </a:extLst>
              </p:cNvPr>
              <p:cNvSpPr/>
              <p:nvPr/>
            </p:nvSpPr>
            <p:spPr>
              <a:xfrm>
                <a:off x="3735657" y="4109244"/>
                <a:ext cx="3143559" cy="427425"/>
              </a:xfrm>
              <a:prstGeom prst="rect">
                <a:avLst/>
              </a:prstGeom>
            </p:spPr>
            <p:txBody>
              <a:bodyPr wrap="square">
                <a:spAutoFit/>
              </a:bodyPr>
              <a:lstStyle/>
              <a:p>
                <a:pPr algn="ctr">
                  <a:lnSpc>
                    <a:spcPct val="120000"/>
                  </a:lnSpc>
                </a:pPr>
                <a:r>
                  <a:rPr lang="fr-CA" sz="2000" b="1" dirty="0">
                    <a:solidFill>
                      <a:schemeClr val="accent4"/>
                    </a:solidFill>
                    <a:latin typeface="Segoe UI" panose="020B0502040204020203" pitchFamily="34" charset="0"/>
                    <a:cs typeface="Segoe UI" panose="020B0502040204020203" pitchFamily="34" charset="0"/>
                  </a:rPr>
                  <a:t>Suivi - signalement</a:t>
                </a:r>
              </a:p>
            </p:txBody>
          </p:sp>
          <p:sp>
            <p:nvSpPr>
              <p:cNvPr id="29" name="Rectangle 28">
                <a:extLst>
                  <a:ext uri="{FF2B5EF4-FFF2-40B4-BE49-F238E27FC236}">
                    <a16:creationId xmlns:a16="http://schemas.microsoft.com/office/drawing/2014/main" id="{9346448A-5032-440A-BE0A-ED5F43C25E1D}"/>
                  </a:ext>
                </a:extLst>
              </p:cNvPr>
              <p:cNvSpPr/>
              <p:nvPr/>
            </p:nvSpPr>
            <p:spPr>
              <a:xfrm>
                <a:off x="4683662" y="3467376"/>
                <a:ext cx="786241" cy="695447"/>
              </a:xfrm>
              <a:prstGeom prst="rect">
                <a:avLst/>
              </a:prstGeom>
            </p:spPr>
            <p:txBody>
              <a:bodyPr wrap="square">
                <a:spAutoFit/>
              </a:bodyPr>
              <a:lstStyle/>
              <a:p>
                <a:pPr>
                  <a:lnSpc>
                    <a:spcPct val="120000"/>
                  </a:lnSpc>
                </a:pPr>
                <a:r>
                  <a:rPr lang="fr-CA" sz="3600" b="1" dirty="0">
                    <a:solidFill>
                      <a:schemeClr val="accent4"/>
                    </a:solidFill>
                    <a:latin typeface="Segoe UI" panose="020B0502040204020203" pitchFamily="34" charset="0"/>
                    <a:cs typeface="Segoe UI" panose="020B0502040204020203" pitchFamily="34" charset="0"/>
                  </a:rPr>
                  <a:t>02</a:t>
                </a:r>
              </a:p>
            </p:txBody>
          </p:sp>
        </p:grpSp>
        <p:sp>
          <p:nvSpPr>
            <p:cNvPr id="31" name="Rectangle 30">
              <a:extLst>
                <a:ext uri="{FF2B5EF4-FFF2-40B4-BE49-F238E27FC236}">
                  <a16:creationId xmlns:a16="http://schemas.microsoft.com/office/drawing/2014/main" id="{5594AA28-754C-4625-A8BD-1930A72D9242}"/>
                </a:ext>
              </a:extLst>
            </p:cNvPr>
            <p:cNvSpPr/>
            <p:nvPr/>
          </p:nvSpPr>
          <p:spPr>
            <a:xfrm>
              <a:off x="1797656" y="4495214"/>
              <a:ext cx="2077334" cy="1246623"/>
            </a:xfrm>
            <a:prstGeom prst="rect">
              <a:avLst/>
            </a:prstGeom>
          </p:spPr>
          <p:txBody>
            <a:bodyPr wrap="square">
              <a:spAutoFit/>
            </a:bodyPr>
            <a:lstStyle/>
            <a:p>
              <a:pPr marL="171450" indent="-171450">
                <a:lnSpc>
                  <a:spcPct val="120000"/>
                </a:lnSpc>
                <a:buFont typeface="Arial" panose="020B0604020202020204" pitchFamily="34" charset="0"/>
                <a:buChar char="•"/>
              </a:pPr>
              <a:r>
                <a:rPr lang="fr-CA" sz="1600" dirty="0">
                  <a:solidFill>
                    <a:schemeClr val="tx2">
                      <a:lumMod val="75000"/>
                      <a:lumOff val="25000"/>
                    </a:schemeClr>
                  </a:solidFill>
                  <a:latin typeface="Arial Nova" panose="020B0504020202020204" pitchFamily="34" charset="0"/>
                  <a:cs typeface="Segoe UI Light" panose="020B0502040204020203" pitchFamily="34" charset="0"/>
                </a:rPr>
                <a:t>Définition</a:t>
              </a:r>
            </a:p>
            <a:p>
              <a:pPr marL="171450" indent="-171450">
                <a:lnSpc>
                  <a:spcPct val="120000"/>
                </a:lnSpc>
                <a:buFont typeface="Arial" panose="020B0604020202020204" pitchFamily="34" charset="0"/>
                <a:buChar char="•"/>
              </a:pPr>
              <a:r>
                <a:rPr lang="fr-CA" sz="1600" dirty="0">
                  <a:solidFill>
                    <a:schemeClr val="tx2">
                      <a:lumMod val="75000"/>
                      <a:lumOff val="25000"/>
                    </a:schemeClr>
                  </a:solidFill>
                  <a:latin typeface="Arial Nova" panose="020B0504020202020204" pitchFamily="34" charset="0"/>
                  <a:cs typeface="Segoe UI Light" panose="020B0502040204020203" pitchFamily="34" charset="0"/>
                </a:rPr>
                <a:t>Formes et types de maltraitance</a:t>
              </a:r>
            </a:p>
            <a:p>
              <a:pPr marL="171450" indent="-171450">
                <a:lnSpc>
                  <a:spcPct val="120000"/>
                </a:lnSpc>
                <a:buFont typeface="Arial" panose="020B0604020202020204" pitchFamily="34" charset="0"/>
                <a:buChar char="•"/>
              </a:pPr>
              <a:r>
                <a:rPr lang="fr-CA" sz="1600" dirty="0">
                  <a:solidFill>
                    <a:schemeClr val="tx2">
                      <a:lumMod val="75000"/>
                      <a:lumOff val="25000"/>
                    </a:schemeClr>
                  </a:solidFill>
                  <a:latin typeface="Arial Nova" panose="020B0504020202020204" pitchFamily="34" charset="0"/>
                  <a:cs typeface="Segoe UI Light" panose="020B0502040204020203" pitchFamily="34" charset="0"/>
                </a:rPr>
                <a:t>Vision et enjeux</a:t>
              </a:r>
            </a:p>
          </p:txBody>
        </p:sp>
        <p:sp>
          <p:nvSpPr>
            <p:cNvPr id="33" name="Rectangle 32">
              <a:extLst>
                <a:ext uri="{FF2B5EF4-FFF2-40B4-BE49-F238E27FC236}">
                  <a16:creationId xmlns:a16="http://schemas.microsoft.com/office/drawing/2014/main" id="{80104C8D-E618-4394-902D-EB4794BEF575}"/>
                </a:ext>
              </a:extLst>
            </p:cNvPr>
            <p:cNvSpPr/>
            <p:nvPr/>
          </p:nvSpPr>
          <p:spPr>
            <a:xfrm>
              <a:off x="6796183" y="4495214"/>
              <a:ext cx="2223314" cy="951158"/>
            </a:xfrm>
            <a:prstGeom prst="rect">
              <a:avLst/>
            </a:prstGeom>
          </p:spPr>
          <p:txBody>
            <a:bodyPr wrap="square">
              <a:spAutoFit/>
            </a:bodyPr>
            <a:lstStyle/>
            <a:p>
              <a:pPr marL="171450" indent="-171450">
                <a:lnSpc>
                  <a:spcPct val="120000"/>
                </a:lnSpc>
                <a:buFont typeface="Arial" panose="020B0604020202020204" pitchFamily="34" charset="0"/>
                <a:buChar char="•"/>
              </a:pPr>
              <a:r>
                <a:rPr lang="fr-CA" sz="1600" dirty="0">
                  <a:solidFill>
                    <a:schemeClr val="tx2">
                      <a:lumMod val="75000"/>
                      <a:lumOff val="25000"/>
                    </a:schemeClr>
                  </a:solidFill>
                  <a:latin typeface="Arial Nova" panose="020B0504020202020204" pitchFamily="34" charset="0"/>
                  <a:cs typeface="Segoe UI Light" panose="020B0502040204020203" pitchFamily="34" charset="0"/>
                </a:rPr>
                <a:t>Formations obligatoires</a:t>
              </a:r>
            </a:p>
            <a:p>
              <a:pPr marL="171450" indent="-171450">
                <a:lnSpc>
                  <a:spcPct val="120000"/>
                </a:lnSpc>
                <a:buFont typeface="Arial" panose="020B0604020202020204" pitchFamily="34" charset="0"/>
                <a:buChar char="•"/>
              </a:pPr>
              <a:r>
                <a:rPr lang="fr-CA" sz="1600" dirty="0">
                  <a:solidFill>
                    <a:schemeClr val="tx2">
                      <a:lumMod val="75000"/>
                      <a:lumOff val="25000"/>
                    </a:schemeClr>
                  </a:solidFill>
                  <a:latin typeface="Arial Nova" panose="020B0504020202020204" pitchFamily="34" charset="0"/>
                  <a:cs typeface="Segoe UI Light" panose="020B0502040204020203" pitchFamily="34" charset="0"/>
                </a:rPr>
                <a:t>Formations ciblées</a:t>
              </a:r>
            </a:p>
          </p:txBody>
        </p:sp>
        <p:sp>
          <p:nvSpPr>
            <p:cNvPr id="34" name="Rectangle 33">
              <a:extLst>
                <a:ext uri="{FF2B5EF4-FFF2-40B4-BE49-F238E27FC236}">
                  <a16:creationId xmlns:a16="http://schemas.microsoft.com/office/drawing/2014/main" id="{0D0DC1BE-FA97-4B1A-BC6C-3011142D2ED1}"/>
                </a:ext>
              </a:extLst>
            </p:cNvPr>
            <p:cNvSpPr/>
            <p:nvPr/>
          </p:nvSpPr>
          <p:spPr>
            <a:xfrm>
              <a:off x="9019497" y="4492065"/>
              <a:ext cx="1860606" cy="655692"/>
            </a:xfrm>
            <a:prstGeom prst="rect">
              <a:avLst/>
            </a:prstGeom>
          </p:spPr>
          <p:txBody>
            <a:bodyPr wrap="square">
              <a:spAutoFit/>
            </a:bodyPr>
            <a:lstStyle/>
            <a:p>
              <a:pPr marL="171450" indent="-171450">
                <a:lnSpc>
                  <a:spcPct val="120000"/>
                </a:lnSpc>
                <a:buFont typeface="Arial" panose="020B0604020202020204" pitchFamily="34" charset="0"/>
                <a:buChar char="•"/>
              </a:pPr>
              <a:r>
                <a:rPr lang="fr-CA" sz="1600" dirty="0">
                  <a:solidFill>
                    <a:schemeClr val="tx2">
                      <a:lumMod val="75000"/>
                      <a:lumOff val="25000"/>
                    </a:schemeClr>
                  </a:solidFill>
                  <a:latin typeface="Arial Nova" panose="020B0504020202020204" pitchFamily="34" charset="0"/>
                  <a:cs typeface="Segoe UI Light" panose="020B0502040204020203" pitchFamily="34" charset="0"/>
                </a:rPr>
                <a:t>Boite à outils</a:t>
              </a:r>
            </a:p>
            <a:p>
              <a:pPr marL="171450" indent="-171450">
                <a:lnSpc>
                  <a:spcPct val="120000"/>
                </a:lnSpc>
                <a:buFont typeface="Arial" panose="020B0604020202020204" pitchFamily="34" charset="0"/>
                <a:buChar char="•"/>
              </a:pPr>
              <a:r>
                <a:rPr lang="fr-CA" sz="1600" dirty="0">
                  <a:solidFill>
                    <a:schemeClr val="tx2">
                      <a:lumMod val="75000"/>
                      <a:lumOff val="25000"/>
                    </a:schemeClr>
                  </a:solidFill>
                  <a:latin typeface="Arial Nova" panose="020B0504020202020204" pitchFamily="34" charset="0"/>
                  <a:cs typeface="Segoe UI Light" panose="020B0502040204020203" pitchFamily="34" charset="0"/>
                </a:rPr>
                <a:t>Autres outils</a:t>
              </a:r>
            </a:p>
          </p:txBody>
        </p:sp>
        <p:sp>
          <p:nvSpPr>
            <p:cNvPr id="35" name="Rectangle 34">
              <a:extLst>
                <a:ext uri="{FF2B5EF4-FFF2-40B4-BE49-F238E27FC236}">
                  <a16:creationId xmlns:a16="http://schemas.microsoft.com/office/drawing/2014/main" id="{3CD7653C-601B-43E0-BCF1-45B282B1A7AC}"/>
                </a:ext>
              </a:extLst>
            </p:cNvPr>
            <p:cNvSpPr/>
            <p:nvPr/>
          </p:nvSpPr>
          <p:spPr>
            <a:xfrm>
              <a:off x="4070196" y="4506365"/>
              <a:ext cx="2492168" cy="655692"/>
            </a:xfrm>
            <a:prstGeom prst="rect">
              <a:avLst/>
            </a:prstGeom>
          </p:spPr>
          <p:txBody>
            <a:bodyPr wrap="square">
              <a:spAutoFit/>
            </a:bodyPr>
            <a:lstStyle/>
            <a:p>
              <a:pPr marL="171450" indent="-171450">
                <a:lnSpc>
                  <a:spcPct val="120000"/>
                </a:lnSpc>
                <a:buFont typeface="Arial" panose="020B0604020202020204" pitchFamily="34" charset="0"/>
                <a:buChar char="•"/>
              </a:pPr>
              <a:r>
                <a:rPr lang="fr-CA" sz="1600" dirty="0">
                  <a:solidFill>
                    <a:schemeClr val="tx2">
                      <a:lumMod val="75000"/>
                      <a:lumOff val="25000"/>
                    </a:schemeClr>
                  </a:solidFill>
                  <a:latin typeface="Arial Nova" panose="020B0504020202020204" pitchFamily="34" charset="0"/>
                  <a:cs typeface="Segoe UI Light" panose="020B0502040204020203" pitchFamily="34" charset="0"/>
                </a:rPr>
                <a:t>Suspicion de maltraitance </a:t>
              </a:r>
            </a:p>
          </p:txBody>
        </p:sp>
      </p:grpSp>
    </p:spTree>
    <p:extLst>
      <p:ext uri="{BB962C8B-B14F-4D97-AF65-F5344CB8AC3E}">
        <p14:creationId xmlns:p14="http://schemas.microsoft.com/office/powerpoint/2010/main" val="20980596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3849430-26B6-4C7B-89E8-CA9BF9A8172D}"/>
              </a:ext>
            </a:extLst>
          </p:cNvPr>
          <p:cNvSpPr>
            <a:spLocks noGrp="1"/>
          </p:cNvSpPr>
          <p:nvPr>
            <p:ph type="title"/>
          </p:nvPr>
        </p:nvSpPr>
        <p:spPr/>
        <p:txBody>
          <a:bodyPr>
            <a:normAutofit/>
          </a:bodyPr>
          <a:lstStyle/>
          <a:p>
            <a:r>
              <a:rPr lang="fr-CA" sz="4000" dirty="0"/>
              <a:t>Contexte</a:t>
            </a:r>
            <a:br>
              <a:rPr lang="fr-CA" sz="4000" dirty="0"/>
            </a:br>
            <a:r>
              <a:rPr lang="fr-CA" sz="3200" dirty="0">
                <a:latin typeface="+mn-lt"/>
              </a:rPr>
              <a:t>Définition de la maltraitance</a:t>
            </a:r>
            <a:endParaRPr lang="fr-CA" dirty="0">
              <a:latin typeface="+mn-lt"/>
            </a:endParaRPr>
          </a:p>
        </p:txBody>
      </p:sp>
      <p:sp>
        <p:nvSpPr>
          <p:cNvPr id="3" name="Espace réservé du contenu 2">
            <a:extLst>
              <a:ext uri="{FF2B5EF4-FFF2-40B4-BE49-F238E27FC236}">
                <a16:creationId xmlns:a16="http://schemas.microsoft.com/office/drawing/2014/main" id="{4EE2802D-4743-47F4-B625-74D717F3A691}"/>
              </a:ext>
            </a:extLst>
          </p:cNvPr>
          <p:cNvSpPr>
            <a:spLocks noGrp="1"/>
          </p:cNvSpPr>
          <p:nvPr>
            <p:ph idx="1"/>
          </p:nvPr>
        </p:nvSpPr>
        <p:spPr>
          <a:xfrm>
            <a:off x="1232452" y="2132377"/>
            <a:ext cx="10121348" cy="3284449"/>
          </a:xfrm>
        </p:spPr>
        <p:txBody>
          <a:bodyPr>
            <a:normAutofit fontScale="55000" lnSpcReduction="20000"/>
          </a:bodyPr>
          <a:lstStyle/>
          <a:p>
            <a:pPr marL="109728" indent="0" algn="just">
              <a:lnSpc>
                <a:spcPct val="120000"/>
              </a:lnSpc>
              <a:spcBef>
                <a:spcPts val="600"/>
              </a:spcBef>
              <a:buNone/>
            </a:pPr>
            <a:r>
              <a:rPr lang="fr-FR" sz="4400" dirty="0">
                <a:solidFill>
                  <a:schemeClr val="tx2">
                    <a:lumMod val="75000"/>
                    <a:lumOff val="25000"/>
                  </a:schemeClr>
                </a:solidFill>
                <a:latin typeface="Arial Nova" panose="020B0504020202020204" pitchFamily="34" charset="0"/>
                <a:cs typeface="Arial" panose="020B0604020202020204" pitchFamily="34" charset="0"/>
              </a:rPr>
              <a:t>«Il y a maltraitance quand une </a:t>
            </a:r>
            <a:r>
              <a:rPr lang="fr-FR" sz="4400" dirty="0">
                <a:solidFill>
                  <a:schemeClr val="bg2"/>
                </a:solidFill>
                <a:latin typeface="Arial Nova" panose="020B0504020202020204" pitchFamily="34" charset="0"/>
                <a:cs typeface="Arial" panose="020B0604020202020204" pitchFamily="34" charset="0"/>
              </a:rPr>
              <a:t>attitude,</a:t>
            </a:r>
            <a:r>
              <a:rPr lang="fr-FR" sz="4400" dirty="0">
                <a:latin typeface="Arial Nova" panose="020B0504020202020204" pitchFamily="34" charset="0"/>
                <a:cs typeface="Arial" panose="020B0604020202020204" pitchFamily="34" charset="0"/>
              </a:rPr>
              <a:t> </a:t>
            </a:r>
            <a:r>
              <a:rPr lang="fr-FR" sz="4400" dirty="0">
                <a:solidFill>
                  <a:schemeClr val="tx2">
                    <a:lumMod val="75000"/>
                    <a:lumOff val="25000"/>
                  </a:schemeClr>
                </a:solidFill>
                <a:latin typeface="Arial Nova" panose="020B0504020202020204" pitchFamily="34" charset="0"/>
                <a:cs typeface="Arial" panose="020B0604020202020204" pitchFamily="34" charset="0"/>
              </a:rPr>
              <a:t>une</a:t>
            </a:r>
            <a:r>
              <a:rPr lang="fr-FR" sz="4400" dirty="0">
                <a:latin typeface="Arial Nova" panose="020B0504020202020204" pitchFamily="34" charset="0"/>
                <a:cs typeface="Arial" panose="020B0604020202020204" pitchFamily="34" charset="0"/>
              </a:rPr>
              <a:t> </a:t>
            </a:r>
            <a:r>
              <a:rPr lang="fr-FR" sz="4400" dirty="0">
                <a:solidFill>
                  <a:schemeClr val="bg2"/>
                </a:solidFill>
                <a:latin typeface="Arial Nova" panose="020B0504020202020204" pitchFamily="34" charset="0"/>
                <a:cs typeface="Arial" panose="020B0604020202020204" pitchFamily="34" charset="0"/>
              </a:rPr>
              <a:t>parole, </a:t>
            </a:r>
            <a:r>
              <a:rPr lang="fr-FR" sz="4400" dirty="0">
                <a:solidFill>
                  <a:schemeClr val="tx2">
                    <a:lumMod val="75000"/>
                    <a:lumOff val="25000"/>
                  </a:schemeClr>
                </a:solidFill>
                <a:latin typeface="Arial Nova" panose="020B0504020202020204" pitchFamily="34" charset="0"/>
                <a:cs typeface="Arial" panose="020B0604020202020204" pitchFamily="34" charset="0"/>
              </a:rPr>
              <a:t>un geste ou un </a:t>
            </a:r>
            <a:r>
              <a:rPr lang="fr-FR" sz="4400" dirty="0">
                <a:solidFill>
                  <a:schemeClr val="bg2"/>
                </a:solidFill>
                <a:latin typeface="Arial Nova" panose="020B0504020202020204" pitchFamily="34" charset="0"/>
                <a:cs typeface="Arial" panose="020B0604020202020204" pitchFamily="34" charset="0"/>
              </a:rPr>
              <a:t>défaut d’action appropriée,</a:t>
            </a:r>
            <a:r>
              <a:rPr lang="fr-FR" sz="4400" dirty="0">
                <a:latin typeface="Arial Nova" panose="020B0504020202020204" pitchFamily="34" charset="0"/>
                <a:cs typeface="Arial" panose="020B0604020202020204" pitchFamily="34" charset="0"/>
              </a:rPr>
              <a:t> </a:t>
            </a:r>
            <a:r>
              <a:rPr lang="fr-FR" sz="4400" dirty="0">
                <a:solidFill>
                  <a:schemeClr val="bg2"/>
                </a:solidFill>
                <a:latin typeface="Arial Nova" panose="020B0504020202020204" pitchFamily="34" charset="0"/>
                <a:cs typeface="Arial" panose="020B0604020202020204" pitchFamily="34" charset="0"/>
              </a:rPr>
              <a:t>singulier ou répétitif, </a:t>
            </a:r>
            <a:r>
              <a:rPr lang="fr-FR" sz="4400" dirty="0">
                <a:solidFill>
                  <a:schemeClr val="tx2">
                    <a:lumMod val="75000"/>
                    <a:lumOff val="25000"/>
                  </a:schemeClr>
                </a:solidFill>
                <a:latin typeface="Arial Nova" panose="020B0504020202020204" pitchFamily="34" charset="0"/>
                <a:cs typeface="Arial" panose="020B0604020202020204" pitchFamily="34" charset="0"/>
              </a:rPr>
              <a:t>se produit dans une relation avec une personne, une collectivité ou une organisation où il devrait y avoir de la confiance, et que cela cause, intentionnellement ou non, du tort ou de la détresse chez une personne adulte ».</a:t>
            </a:r>
          </a:p>
          <a:p>
            <a:pPr marL="109728" indent="0" algn="just">
              <a:lnSpc>
                <a:spcPct val="120000"/>
              </a:lnSpc>
              <a:spcBef>
                <a:spcPts val="600"/>
              </a:spcBef>
              <a:buNone/>
            </a:pPr>
            <a:r>
              <a:rPr lang="fr-FR" sz="2900" i="1" dirty="0">
                <a:solidFill>
                  <a:schemeClr val="tx2">
                    <a:lumMod val="75000"/>
                    <a:lumOff val="25000"/>
                  </a:schemeClr>
                </a:solidFill>
              </a:rPr>
              <a:t> </a:t>
            </a:r>
            <a:endParaRPr lang="fr-FR" sz="2400" dirty="0">
              <a:solidFill>
                <a:schemeClr val="tx2">
                  <a:lumMod val="75000"/>
                  <a:lumOff val="25000"/>
                </a:schemeClr>
              </a:solidFill>
            </a:endParaRPr>
          </a:p>
          <a:p>
            <a:pPr marL="109728" indent="0" algn="just">
              <a:lnSpc>
                <a:spcPct val="120000"/>
              </a:lnSpc>
              <a:buNone/>
            </a:pPr>
            <a:r>
              <a:rPr lang="fr-FR" sz="2500" dirty="0">
                <a:solidFill>
                  <a:schemeClr val="tx2">
                    <a:lumMod val="75000"/>
                    <a:lumOff val="25000"/>
                  </a:schemeClr>
                </a:solidFill>
              </a:rPr>
              <a:t>(Traduction libre de OMS, 2002, dans MFA, 2017, modifiée par la Loi visant à renforcer la lutte contre la maltraitance envers les aînés et toute autre personne majeure en situation de vulnérabilité ainsi que la surveillance de la qualité des services de santé et des services sociaux (2022, chapitre 6) sanctionnée le 6 avril 2022. </a:t>
            </a:r>
            <a:r>
              <a:rPr lang="fr-FR" sz="2500" i="1" dirty="0">
                <a:solidFill>
                  <a:schemeClr val="tx2">
                    <a:lumMod val="75000"/>
                    <a:lumOff val="25000"/>
                  </a:schemeClr>
                </a:solidFill>
              </a:rPr>
              <a:t>Plan d’action gouvernemental pour contrer la maltraitance envers les personnes aînées</a:t>
            </a:r>
            <a:r>
              <a:rPr lang="fr-FR" sz="2500" dirty="0">
                <a:solidFill>
                  <a:schemeClr val="tx2">
                    <a:lumMod val="75000"/>
                    <a:lumOff val="25000"/>
                  </a:schemeClr>
                </a:solidFill>
              </a:rPr>
              <a:t>, p. 6)</a:t>
            </a:r>
            <a:r>
              <a:rPr lang="fr-CA" sz="2500" dirty="0">
                <a:solidFill>
                  <a:schemeClr val="tx2">
                    <a:lumMod val="75000"/>
                    <a:lumOff val="25000"/>
                  </a:schemeClr>
                </a:solidFill>
              </a:rPr>
              <a:t>.</a:t>
            </a:r>
            <a:endParaRPr lang="fr-FR" sz="2500" dirty="0">
              <a:solidFill>
                <a:schemeClr val="tx2">
                  <a:lumMod val="75000"/>
                  <a:lumOff val="25000"/>
                </a:schemeClr>
              </a:solidFill>
            </a:endParaRPr>
          </a:p>
        </p:txBody>
      </p:sp>
    </p:spTree>
    <p:extLst>
      <p:ext uri="{BB962C8B-B14F-4D97-AF65-F5344CB8AC3E}">
        <p14:creationId xmlns:p14="http://schemas.microsoft.com/office/powerpoint/2010/main" val="2621100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004909E-82ED-934E-AEBA-5F42C1A5E320}"/>
              </a:ext>
            </a:extLst>
          </p:cNvPr>
          <p:cNvSpPr>
            <a:spLocks noGrp="1"/>
          </p:cNvSpPr>
          <p:nvPr>
            <p:ph type="title"/>
          </p:nvPr>
        </p:nvSpPr>
        <p:spPr>
          <a:xfrm>
            <a:off x="778253" y="287268"/>
            <a:ext cx="10246479" cy="1325563"/>
          </a:xfrm>
        </p:spPr>
        <p:txBody>
          <a:bodyPr>
            <a:normAutofit/>
          </a:bodyPr>
          <a:lstStyle/>
          <a:p>
            <a:r>
              <a:rPr lang="fr-CA" sz="4000" dirty="0"/>
              <a:t>Contexte</a:t>
            </a:r>
            <a:br>
              <a:rPr lang="fr-CA" sz="4000" dirty="0"/>
            </a:br>
            <a:r>
              <a:rPr lang="fr-FR" sz="3200" dirty="0">
                <a:latin typeface="+mn-lt"/>
              </a:rPr>
              <a:t>Formes de maltraitance</a:t>
            </a:r>
            <a:endParaRPr lang="fr-FR" sz="4000" dirty="0">
              <a:latin typeface="+mn-lt"/>
            </a:endParaRPr>
          </a:p>
        </p:txBody>
      </p:sp>
      <p:sp>
        <p:nvSpPr>
          <p:cNvPr id="5" name="Espace réservé du contenu 2">
            <a:extLst>
              <a:ext uri="{FF2B5EF4-FFF2-40B4-BE49-F238E27FC236}">
                <a16:creationId xmlns:a16="http://schemas.microsoft.com/office/drawing/2014/main" id="{0A933388-1D2D-8842-8B64-6420EF3A2BF8}"/>
              </a:ext>
            </a:extLst>
          </p:cNvPr>
          <p:cNvSpPr txBox="1">
            <a:spLocks/>
          </p:cNvSpPr>
          <p:nvPr/>
        </p:nvSpPr>
        <p:spPr>
          <a:xfrm>
            <a:off x="1167268" y="2085816"/>
            <a:ext cx="4501269" cy="3447097"/>
          </a:xfrm>
          <a:prstGeom prst="rect">
            <a:avLst/>
          </a:prstGeom>
          <a:solidFill>
            <a:schemeClr val="bg2">
              <a:lumMod val="20000"/>
              <a:lumOff val="80000"/>
            </a:schemeClr>
          </a:solidFill>
        </p:spPr>
        <p:txBody>
          <a:bodyPr vert="horz" lIns="91440" tIns="45720" rIns="91440" bIns="45720" numCol="1" rtlCol="0">
            <a:normAutofit/>
          </a:bodyPr>
          <a:lstStyle>
            <a:lvl1pPr marL="228600" indent="-228600" algn="l" defTabSz="914400" rtl="0" eaLnBrk="1" latinLnBrk="0" hangingPunct="1">
              <a:lnSpc>
                <a:spcPct val="90000"/>
              </a:lnSpc>
              <a:spcBef>
                <a:spcPts val="1000"/>
              </a:spcBef>
              <a:buClr>
                <a:schemeClr val="bg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fr-CA" sz="3200" b="1" dirty="0">
                <a:solidFill>
                  <a:schemeClr val="accent4">
                    <a:lumMod val="50000"/>
                  </a:schemeClr>
                </a:solidFill>
                <a:latin typeface="Arial Nova" panose="020B0504020202020204" pitchFamily="34" charset="0"/>
              </a:rPr>
              <a:t>Violence</a:t>
            </a:r>
          </a:p>
          <a:p>
            <a:pPr marL="0" indent="0">
              <a:spcBef>
                <a:spcPts val="0"/>
              </a:spcBef>
              <a:buFont typeface="Arial" panose="020B0604020202020204" pitchFamily="34" charset="0"/>
              <a:buNone/>
            </a:pPr>
            <a:endParaRPr lang="fr-CA" sz="2400" dirty="0"/>
          </a:p>
          <a:p>
            <a:pPr marL="85725" indent="0" algn="ctr">
              <a:spcBef>
                <a:spcPts val="0"/>
              </a:spcBef>
              <a:buFont typeface="Arial" panose="020B0604020202020204" pitchFamily="34" charset="0"/>
              <a:buNone/>
            </a:pPr>
            <a:r>
              <a:rPr lang="fr-CA" sz="2400" dirty="0">
                <a:solidFill>
                  <a:schemeClr val="bg2"/>
                </a:solidFill>
              </a:rPr>
              <a:t>Malmener </a:t>
            </a:r>
            <a:r>
              <a:rPr lang="fr-CA" sz="2400" dirty="0">
                <a:solidFill>
                  <a:schemeClr val="tx2">
                    <a:lumMod val="75000"/>
                    <a:lumOff val="25000"/>
                  </a:schemeClr>
                </a:solidFill>
              </a:rPr>
              <a:t>une personne aînée ou en situation de vulnérabilité ou </a:t>
            </a:r>
            <a:r>
              <a:rPr lang="fr-CA" sz="2400" dirty="0">
                <a:solidFill>
                  <a:schemeClr val="bg2"/>
                </a:solidFill>
              </a:rPr>
              <a:t>la faire agir contre sa volonté</a:t>
            </a:r>
            <a:r>
              <a:rPr lang="fr-CA" sz="2400" dirty="0">
                <a:solidFill>
                  <a:schemeClr val="tx2">
                    <a:lumMod val="75000"/>
                    <a:lumOff val="25000"/>
                  </a:schemeClr>
                </a:solidFill>
              </a:rPr>
              <a:t>, en employant </a:t>
            </a:r>
            <a:r>
              <a:rPr lang="fr-CA" sz="2400" dirty="0">
                <a:solidFill>
                  <a:schemeClr val="bg2"/>
                </a:solidFill>
              </a:rPr>
              <a:t>la force </a:t>
            </a:r>
            <a:r>
              <a:rPr lang="fr-CA" sz="2400" dirty="0">
                <a:solidFill>
                  <a:schemeClr val="tx2">
                    <a:lumMod val="75000"/>
                    <a:lumOff val="25000"/>
                  </a:schemeClr>
                </a:solidFill>
              </a:rPr>
              <a:t>et/ou </a:t>
            </a:r>
            <a:r>
              <a:rPr lang="fr-CA" sz="2400" dirty="0">
                <a:solidFill>
                  <a:schemeClr val="bg2"/>
                </a:solidFill>
              </a:rPr>
              <a:t>l’intimidation</a:t>
            </a:r>
            <a:r>
              <a:rPr lang="fr-CA" sz="2400" dirty="0"/>
              <a:t>.</a:t>
            </a:r>
          </a:p>
          <a:p>
            <a:pPr marL="85725" indent="0" algn="ctr">
              <a:spcBef>
                <a:spcPts val="0"/>
              </a:spcBef>
              <a:buFont typeface="Arial" panose="020B0604020202020204" pitchFamily="34" charset="0"/>
              <a:buNone/>
            </a:pPr>
            <a:endParaRPr lang="fr-CA" sz="3600" b="1" dirty="0"/>
          </a:p>
        </p:txBody>
      </p:sp>
      <p:sp>
        <p:nvSpPr>
          <p:cNvPr id="10" name="ZoneTexte 9">
            <a:extLst>
              <a:ext uri="{FF2B5EF4-FFF2-40B4-BE49-F238E27FC236}">
                <a16:creationId xmlns:a16="http://schemas.microsoft.com/office/drawing/2014/main" id="{639614E7-25AD-494C-BEEA-FBFD67E6DD96}"/>
              </a:ext>
            </a:extLst>
          </p:cNvPr>
          <p:cNvSpPr txBox="1"/>
          <p:nvPr/>
        </p:nvSpPr>
        <p:spPr>
          <a:xfrm>
            <a:off x="6523463" y="2085816"/>
            <a:ext cx="4501269" cy="3447098"/>
          </a:xfrm>
          <a:prstGeom prst="rect">
            <a:avLst/>
          </a:prstGeom>
          <a:solidFill>
            <a:schemeClr val="bg2">
              <a:lumMod val="20000"/>
              <a:lumOff val="80000"/>
            </a:schemeClr>
          </a:solidFill>
        </p:spPr>
        <p:txBody>
          <a:bodyPr wrap="square" rtlCol="0">
            <a:spAutoFit/>
          </a:bodyPr>
          <a:lstStyle/>
          <a:p>
            <a:pPr algn="ctr"/>
            <a:r>
              <a:rPr lang="fr-CA" sz="3200" b="1" dirty="0">
                <a:solidFill>
                  <a:schemeClr val="accent4">
                    <a:lumMod val="75000"/>
                  </a:schemeClr>
                </a:solidFill>
                <a:latin typeface="Arial Nova" panose="020B0504020202020204" pitchFamily="34" charset="0"/>
              </a:rPr>
              <a:t>Négligence</a:t>
            </a:r>
          </a:p>
          <a:p>
            <a:pPr algn="ctr"/>
            <a:endParaRPr lang="fr-CA" sz="2400" dirty="0"/>
          </a:p>
          <a:p>
            <a:pPr marL="266700" indent="0" algn="ctr">
              <a:buFont typeface="Arial" panose="020B0604020202020204" pitchFamily="34" charset="0"/>
              <a:buNone/>
            </a:pPr>
            <a:r>
              <a:rPr lang="fr-CA" sz="2400" dirty="0">
                <a:solidFill>
                  <a:schemeClr val="bg2"/>
                </a:solidFill>
              </a:rPr>
              <a:t>Ne pas se soucier </a:t>
            </a:r>
            <a:r>
              <a:rPr lang="fr-CA" sz="2400" dirty="0">
                <a:solidFill>
                  <a:schemeClr val="tx2">
                    <a:lumMod val="75000"/>
                    <a:lumOff val="25000"/>
                  </a:schemeClr>
                </a:solidFill>
              </a:rPr>
              <a:t>de la personne aînée ou en situation de vulnérabilité, notamment par </a:t>
            </a:r>
            <a:r>
              <a:rPr lang="fr-CA" sz="2400" dirty="0">
                <a:solidFill>
                  <a:schemeClr val="bg2"/>
                </a:solidFill>
              </a:rPr>
              <a:t>une absence d’action appropriée</a:t>
            </a:r>
            <a:r>
              <a:rPr lang="fr-CA" sz="2400" dirty="0">
                <a:solidFill>
                  <a:schemeClr val="tx2">
                    <a:lumMod val="75000"/>
                    <a:lumOff val="25000"/>
                  </a:schemeClr>
                </a:solidFill>
              </a:rPr>
              <a:t>, afin de répondre à ses besoins</a:t>
            </a:r>
            <a:r>
              <a:rPr lang="fr-CA" sz="2400" dirty="0"/>
              <a:t>.</a:t>
            </a:r>
          </a:p>
          <a:p>
            <a:pPr marL="266700" indent="0" algn="ctr">
              <a:buFont typeface="Arial" panose="020B0604020202020204" pitchFamily="34" charset="0"/>
              <a:buNone/>
            </a:pPr>
            <a:endParaRPr lang="fr-FR" dirty="0"/>
          </a:p>
        </p:txBody>
      </p:sp>
    </p:spTree>
    <p:extLst>
      <p:ext uri="{BB962C8B-B14F-4D97-AF65-F5344CB8AC3E}">
        <p14:creationId xmlns:p14="http://schemas.microsoft.com/office/powerpoint/2010/main" val="3894949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004909E-82ED-934E-AEBA-5F42C1A5E320}"/>
              </a:ext>
            </a:extLst>
          </p:cNvPr>
          <p:cNvSpPr>
            <a:spLocks noGrp="1"/>
          </p:cNvSpPr>
          <p:nvPr>
            <p:ph type="title"/>
          </p:nvPr>
        </p:nvSpPr>
        <p:spPr>
          <a:xfrm>
            <a:off x="1098733" y="267094"/>
            <a:ext cx="10202330" cy="1325563"/>
          </a:xfrm>
        </p:spPr>
        <p:txBody>
          <a:bodyPr>
            <a:normAutofit/>
          </a:bodyPr>
          <a:lstStyle/>
          <a:p>
            <a:r>
              <a:rPr lang="fr-CA" sz="4000" dirty="0"/>
              <a:t>Contexte</a:t>
            </a:r>
            <a:br>
              <a:rPr lang="fr-CA" sz="4000" dirty="0"/>
            </a:br>
            <a:r>
              <a:rPr lang="fr-FR" sz="3200" dirty="0">
                <a:latin typeface="+mn-lt"/>
              </a:rPr>
              <a:t>Intention de la personne maltraitante</a:t>
            </a:r>
            <a:endParaRPr lang="fr-FR" sz="3600" dirty="0">
              <a:latin typeface="+mn-lt"/>
            </a:endParaRPr>
          </a:p>
        </p:txBody>
      </p:sp>
      <p:sp>
        <p:nvSpPr>
          <p:cNvPr id="4" name="Espace réservé du contenu 2">
            <a:extLst>
              <a:ext uri="{FF2B5EF4-FFF2-40B4-BE49-F238E27FC236}">
                <a16:creationId xmlns:a16="http://schemas.microsoft.com/office/drawing/2014/main" id="{7309BA05-F776-BB42-9666-BAF7B8334461}"/>
              </a:ext>
            </a:extLst>
          </p:cNvPr>
          <p:cNvSpPr txBox="1">
            <a:spLocks/>
          </p:cNvSpPr>
          <p:nvPr/>
        </p:nvSpPr>
        <p:spPr>
          <a:xfrm>
            <a:off x="890938" y="2120863"/>
            <a:ext cx="4925954" cy="3289660"/>
          </a:xfrm>
          <a:prstGeom prst="rect">
            <a:avLst/>
          </a:prstGeom>
          <a:solidFill>
            <a:schemeClr val="bg2">
              <a:lumMod val="20000"/>
              <a:lumOff val="80000"/>
            </a:schemeClr>
          </a:solidFill>
        </p:spPr>
        <p:txBody>
          <a:bodyPr vert="horz" lIns="91440" tIns="45720" rIns="91440" bIns="45720" numCol="1" rtlCol="0">
            <a:normAutofit/>
          </a:bodyPr>
          <a:lstStyle>
            <a:lvl1pPr marL="228600" indent="-228600" algn="l" defTabSz="914400" rtl="0" eaLnBrk="1" latinLnBrk="0" hangingPunct="1">
              <a:lnSpc>
                <a:spcPct val="90000"/>
              </a:lnSpc>
              <a:spcBef>
                <a:spcPts val="1000"/>
              </a:spcBef>
              <a:buClr>
                <a:schemeClr val="bg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ctr">
              <a:spcBef>
                <a:spcPts val="0"/>
              </a:spcBef>
              <a:buFont typeface="Arial" panose="020B0604020202020204" pitchFamily="34" charset="0"/>
              <a:buNone/>
            </a:pPr>
            <a:r>
              <a:rPr lang="fr-CA" sz="3200" b="1" dirty="0">
                <a:solidFill>
                  <a:schemeClr val="accent4">
                    <a:lumMod val="75000"/>
                  </a:schemeClr>
                </a:solidFill>
              </a:rPr>
              <a:t>Intentionnelle</a:t>
            </a:r>
          </a:p>
          <a:p>
            <a:pPr marL="457200" lvl="1" indent="0" algn="ctr">
              <a:spcBef>
                <a:spcPts val="0"/>
              </a:spcBef>
              <a:buFont typeface="Arial" panose="020B0604020202020204" pitchFamily="34" charset="0"/>
              <a:buNone/>
            </a:pPr>
            <a:endParaRPr lang="fr-CA" sz="1400" b="1" dirty="0">
              <a:solidFill>
                <a:schemeClr val="accent4">
                  <a:lumMod val="75000"/>
                </a:schemeClr>
              </a:solidFill>
            </a:endParaRPr>
          </a:p>
          <a:p>
            <a:pPr marL="457200" lvl="1" indent="0" algn="ctr">
              <a:spcBef>
                <a:spcPts val="0"/>
              </a:spcBef>
              <a:buFont typeface="Arial" panose="020B0604020202020204" pitchFamily="34" charset="0"/>
              <a:buNone/>
            </a:pPr>
            <a:endParaRPr lang="fr-CA" sz="2000" dirty="0"/>
          </a:p>
          <a:p>
            <a:pPr marL="457200" lvl="1" indent="0" algn="ctr">
              <a:spcBef>
                <a:spcPts val="0"/>
              </a:spcBef>
              <a:buNone/>
            </a:pPr>
            <a:r>
              <a:rPr lang="fr-CA" sz="2800" dirty="0">
                <a:solidFill>
                  <a:schemeClr val="tx2">
                    <a:lumMod val="75000"/>
                    <a:lumOff val="25000"/>
                  </a:schemeClr>
                </a:solidFill>
              </a:rPr>
              <a:t>La personne maltraitante </a:t>
            </a:r>
            <a:r>
              <a:rPr lang="fr-CA" sz="2800" dirty="0">
                <a:solidFill>
                  <a:schemeClr val="bg2"/>
                </a:solidFill>
              </a:rPr>
              <a:t>veut causer du tort </a:t>
            </a:r>
            <a:br>
              <a:rPr lang="fr-CA" sz="2800" dirty="0"/>
            </a:br>
            <a:r>
              <a:rPr lang="fr-CA" sz="2800" dirty="0">
                <a:solidFill>
                  <a:schemeClr val="tx2">
                    <a:lumMod val="75000"/>
                    <a:lumOff val="25000"/>
                  </a:schemeClr>
                </a:solidFill>
              </a:rPr>
              <a:t>à la personne maltraitée.</a:t>
            </a:r>
          </a:p>
          <a:p>
            <a:pPr marL="457200" lvl="1" indent="0">
              <a:spcBef>
                <a:spcPts val="0"/>
              </a:spcBef>
              <a:buFont typeface="Arial" panose="020B0604020202020204" pitchFamily="34" charset="0"/>
              <a:buNone/>
            </a:pPr>
            <a:endParaRPr lang="fr-CA" dirty="0">
              <a:solidFill>
                <a:schemeClr val="tx2">
                  <a:lumMod val="75000"/>
                  <a:lumOff val="25000"/>
                </a:schemeClr>
              </a:solidFill>
            </a:endParaRPr>
          </a:p>
          <a:p>
            <a:pPr marL="457200" lvl="1" indent="0">
              <a:spcBef>
                <a:spcPts val="0"/>
              </a:spcBef>
              <a:buFont typeface="Arial" panose="020B0604020202020204" pitchFamily="34" charset="0"/>
              <a:buNone/>
            </a:pPr>
            <a:endParaRPr lang="fr-CA" dirty="0"/>
          </a:p>
          <a:p>
            <a:pPr marL="457200" lvl="1" indent="0">
              <a:spcBef>
                <a:spcPts val="0"/>
              </a:spcBef>
              <a:buFont typeface="Arial" panose="020B0604020202020204" pitchFamily="34" charset="0"/>
              <a:buNone/>
            </a:pPr>
            <a:endParaRPr lang="fr-CA" dirty="0"/>
          </a:p>
          <a:p>
            <a:pPr marL="457200" lvl="1" indent="0">
              <a:spcBef>
                <a:spcPts val="0"/>
              </a:spcBef>
              <a:buFont typeface="Arial" panose="020B0604020202020204" pitchFamily="34" charset="0"/>
              <a:buNone/>
            </a:pPr>
            <a:endParaRPr lang="fr-CA" dirty="0"/>
          </a:p>
        </p:txBody>
      </p:sp>
      <p:sp>
        <p:nvSpPr>
          <p:cNvPr id="5" name="ZoneTexte 4">
            <a:extLst>
              <a:ext uri="{FF2B5EF4-FFF2-40B4-BE49-F238E27FC236}">
                <a16:creationId xmlns:a16="http://schemas.microsoft.com/office/drawing/2014/main" id="{B3D2402A-053A-3B4D-BED3-E2429FDC4382}"/>
              </a:ext>
            </a:extLst>
          </p:cNvPr>
          <p:cNvSpPr txBox="1"/>
          <p:nvPr/>
        </p:nvSpPr>
        <p:spPr>
          <a:xfrm>
            <a:off x="6375107" y="2166557"/>
            <a:ext cx="4925955" cy="3243965"/>
          </a:xfrm>
          <a:prstGeom prst="rect">
            <a:avLst/>
          </a:prstGeom>
          <a:solidFill>
            <a:schemeClr val="bg2">
              <a:lumMod val="20000"/>
              <a:lumOff val="80000"/>
            </a:schemeClr>
          </a:solidFill>
        </p:spPr>
        <p:txBody>
          <a:bodyPr wrap="square" rtlCol="0">
            <a:spAutoFit/>
          </a:bodyPr>
          <a:lstStyle/>
          <a:p>
            <a:pPr marL="0" lvl="1" algn="ctr">
              <a:lnSpc>
                <a:spcPct val="90000"/>
              </a:lnSpc>
              <a:buClr>
                <a:schemeClr val="bg2"/>
              </a:buClr>
            </a:pPr>
            <a:r>
              <a:rPr lang="fr-CA" sz="3200" b="1" dirty="0">
                <a:solidFill>
                  <a:schemeClr val="accent4">
                    <a:lumMod val="75000"/>
                  </a:schemeClr>
                </a:solidFill>
              </a:rPr>
              <a:t>Non intentionnelle</a:t>
            </a:r>
          </a:p>
          <a:p>
            <a:pPr lvl="1"/>
            <a:endParaRPr lang="fr-CA" sz="2800" dirty="0">
              <a:effectLst>
                <a:outerShdw blurRad="38100" dist="38100" dir="2700000" algn="tl">
                  <a:srgbClr val="000000">
                    <a:alpha val="43137"/>
                  </a:srgbClr>
                </a:outerShdw>
              </a:effectLst>
            </a:endParaRPr>
          </a:p>
          <a:p>
            <a:pPr lvl="1"/>
            <a:endParaRPr lang="fr-CA" dirty="0"/>
          </a:p>
          <a:p>
            <a:pPr lvl="1" algn="ctr"/>
            <a:r>
              <a:rPr lang="fr-CA" sz="2800" dirty="0">
                <a:solidFill>
                  <a:schemeClr val="tx2">
                    <a:lumMod val="75000"/>
                    <a:lumOff val="25000"/>
                  </a:schemeClr>
                </a:solidFill>
              </a:rPr>
              <a:t>La personne maltraitante </a:t>
            </a:r>
            <a:r>
              <a:rPr lang="fr-CA" sz="2800" dirty="0">
                <a:solidFill>
                  <a:schemeClr val="bg2"/>
                </a:solidFill>
              </a:rPr>
              <a:t>ne veut pas causer du tort </a:t>
            </a:r>
            <a:br>
              <a:rPr lang="fr-CA" sz="2800" dirty="0">
                <a:solidFill>
                  <a:schemeClr val="bg2"/>
                </a:solidFill>
              </a:rPr>
            </a:br>
            <a:r>
              <a:rPr lang="fr-CA" sz="2800" dirty="0">
                <a:solidFill>
                  <a:schemeClr val="bg2"/>
                </a:solidFill>
              </a:rPr>
              <a:t>ou ne comprend pas le tort </a:t>
            </a:r>
            <a:r>
              <a:rPr lang="fr-CA" sz="2800" dirty="0">
                <a:solidFill>
                  <a:schemeClr val="tx2">
                    <a:lumMod val="75000"/>
                    <a:lumOff val="25000"/>
                  </a:schemeClr>
                </a:solidFill>
              </a:rPr>
              <a:t>qu’elle cause.</a:t>
            </a:r>
          </a:p>
          <a:p>
            <a:endParaRPr lang="fr-FR" dirty="0"/>
          </a:p>
        </p:txBody>
      </p:sp>
    </p:spTree>
    <p:extLst>
      <p:ext uri="{BB962C8B-B14F-4D97-AF65-F5344CB8AC3E}">
        <p14:creationId xmlns:p14="http://schemas.microsoft.com/office/powerpoint/2010/main" val="365987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8766169-538D-4F1B-8A06-47DB6CF5BDA5}"/>
              </a:ext>
            </a:extLst>
          </p:cNvPr>
          <p:cNvSpPr>
            <a:spLocks noGrp="1"/>
          </p:cNvSpPr>
          <p:nvPr>
            <p:ph type="title"/>
          </p:nvPr>
        </p:nvSpPr>
        <p:spPr>
          <a:xfrm>
            <a:off x="1882439" y="167268"/>
            <a:ext cx="9268651" cy="1325563"/>
          </a:xfrm>
        </p:spPr>
        <p:txBody>
          <a:bodyPr/>
          <a:lstStyle/>
          <a:p>
            <a:r>
              <a:rPr lang="fr-CA" dirty="0"/>
              <a:t>Contexte</a:t>
            </a:r>
            <a:br>
              <a:rPr lang="fr-CA" dirty="0"/>
            </a:br>
            <a:r>
              <a:rPr lang="fr-CA" sz="3200" dirty="0">
                <a:latin typeface="+mn-lt"/>
              </a:rPr>
              <a:t>Types de maltraitance</a:t>
            </a:r>
          </a:p>
        </p:txBody>
      </p:sp>
      <p:grpSp>
        <p:nvGrpSpPr>
          <p:cNvPr id="13" name="Groupe 12">
            <a:extLst>
              <a:ext uri="{FF2B5EF4-FFF2-40B4-BE49-F238E27FC236}">
                <a16:creationId xmlns:a16="http://schemas.microsoft.com/office/drawing/2014/main" id="{C32191BB-D49C-479B-B485-6F03304335C3}"/>
              </a:ext>
            </a:extLst>
          </p:cNvPr>
          <p:cNvGrpSpPr/>
          <p:nvPr/>
        </p:nvGrpSpPr>
        <p:grpSpPr>
          <a:xfrm>
            <a:off x="2429785" y="1756744"/>
            <a:ext cx="2341186" cy="1069269"/>
            <a:chOff x="1020254" y="569"/>
            <a:chExt cx="2341186" cy="1404711"/>
          </a:xfrm>
          <a:solidFill>
            <a:schemeClr val="accent4"/>
          </a:solidFill>
        </p:grpSpPr>
        <p:sp>
          <p:nvSpPr>
            <p:cNvPr id="32" name="Rectangle 31">
              <a:extLst>
                <a:ext uri="{FF2B5EF4-FFF2-40B4-BE49-F238E27FC236}">
                  <a16:creationId xmlns:a16="http://schemas.microsoft.com/office/drawing/2014/main" id="{B67D5F13-E887-4402-A707-1870FE327F4C}"/>
                </a:ext>
              </a:extLst>
            </p:cNvPr>
            <p:cNvSpPr/>
            <p:nvPr/>
          </p:nvSpPr>
          <p:spPr>
            <a:xfrm>
              <a:off x="1020254" y="569"/>
              <a:ext cx="2341186" cy="1404711"/>
            </a:xfrm>
            <a:prstGeom prst="rect">
              <a:avLst/>
            </a:prstGeom>
            <a:grpFill/>
            <a:ln>
              <a:solidFill>
                <a:schemeClr val="accent4"/>
              </a:solidFill>
            </a:ln>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33" name="ZoneTexte 32">
              <a:extLst>
                <a:ext uri="{FF2B5EF4-FFF2-40B4-BE49-F238E27FC236}">
                  <a16:creationId xmlns:a16="http://schemas.microsoft.com/office/drawing/2014/main" id="{0F8BB2C5-1069-4A04-B62A-B413D35BC9C7}"/>
                </a:ext>
              </a:extLst>
            </p:cNvPr>
            <p:cNvSpPr txBox="1"/>
            <p:nvPr/>
          </p:nvSpPr>
          <p:spPr>
            <a:xfrm>
              <a:off x="1020254" y="569"/>
              <a:ext cx="2341186" cy="1404711"/>
            </a:xfrm>
            <a:prstGeom prst="rect">
              <a:avLst/>
            </a:prstGeom>
            <a:grpFill/>
            <a:ln>
              <a:solidFill>
                <a:schemeClr val="accent4"/>
              </a:solidFill>
            </a:ln>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endParaRPr lang="fr-CA" sz="1600" b="1" kern="1200" dirty="0"/>
            </a:p>
            <a:p>
              <a:pPr marL="0" lvl="0" indent="0" algn="ctr" defTabSz="889000">
                <a:lnSpc>
                  <a:spcPct val="90000"/>
                </a:lnSpc>
                <a:spcBef>
                  <a:spcPct val="0"/>
                </a:spcBef>
                <a:spcAft>
                  <a:spcPct val="35000"/>
                </a:spcAft>
                <a:buNone/>
              </a:pPr>
              <a:r>
                <a:rPr lang="fr-CA" sz="1600" b="1" kern="1200" dirty="0"/>
                <a:t>Maltraitance psychologique</a:t>
              </a:r>
              <a:endParaRPr lang="fr-CA" sz="1600" kern="1200" dirty="0"/>
            </a:p>
          </p:txBody>
        </p:sp>
      </p:grpSp>
      <p:grpSp>
        <p:nvGrpSpPr>
          <p:cNvPr id="14" name="Groupe 13">
            <a:extLst>
              <a:ext uri="{FF2B5EF4-FFF2-40B4-BE49-F238E27FC236}">
                <a16:creationId xmlns:a16="http://schemas.microsoft.com/office/drawing/2014/main" id="{EE4A4FC5-8A91-440C-A814-4815DDDC3028}"/>
              </a:ext>
            </a:extLst>
          </p:cNvPr>
          <p:cNvGrpSpPr/>
          <p:nvPr/>
        </p:nvGrpSpPr>
        <p:grpSpPr>
          <a:xfrm>
            <a:off x="5304549" y="1751591"/>
            <a:ext cx="2341186" cy="1069269"/>
            <a:chOff x="3595559" y="569"/>
            <a:chExt cx="2341186" cy="1404711"/>
          </a:xfrm>
          <a:solidFill>
            <a:schemeClr val="accent4"/>
          </a:solidFill>
        </p:grpSpPr>
        <p:sp>
          <p:nvSpPr>
            <p:cNvPr id="30" name="Rectangle 29">
              <a:extLst>
                <a:ext uri="{FF2B5EF4-FFF2-40B4-BE49-F238E27FC236}">
                  <a16:creationId xmlns:a16="http://schemas.microsoft.com/office/drawing/2014/main" id="{CE7CDD15-B147-48D4-BCDC-4E19FB01D98C}"/>
                </a:ext>
              </a:extLst>
            </p:cNvPr>
            <p:cNvSpPr/>
            <p:nvPr/>
          </p:nvSpPr>
          <p:spPr>
            <a:xfrm>
              <a:off x="3595559" y="569"/>
              <a:ext cx="2341186" cy="1404711"/>
            </a:xfrm>
            <a:prstGeom prst="rect">
              <a:avLst/>
            </a:prstGeom>
            <a:grpFill/>
            <a:ln>
              <a:solidFill>
                <a:schemeClr val="accent4"/>
              </a:solidFill>
            </a:ln>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31" name="ZoneTexte 30">
              <a:extLst>
                <a:ext uri="{FF2B5EF4-FFF2-40B4-BE49-F238E27FC236}">
                  <a16:creationId xmlns:a16="http://schemas.microsoft.com/office/drawing/2014/main" id="{18728047-887D-4443-9750-FECA6CA2C72F}"/>
                </a:ext>
              </a:extLst>
            </p:cNvPr>
            <p:cNvSpPr txBox="1"/>
            <p:nvPr/>
          </p:nvSpPr>
          <p:spPr>
            <a:xfrm>
              <a:off x="3595559" y="569"/>
              <a:ext cx="2341186" cy="1404711"/>
            </a:xfrm>
            <a:prstGeom prst="rect">
              <a:avLst/>
            </a:prstGeom>
            <a:grpFill/>
            <a:ln>
              <a:solidFill>
                <a:schemeClr val="accent4"/>
              </a:solidFill>
            </a:ln>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Font typeface="Times New Roman" panose="02020603050405020304" pitchFamily="18" charset="0"/>
                <a:buNone/>
              </a:pPr>
              <a:endParaRPr lang="fr-CA" sz="1600" b="1" kern="1200" dirty="0"/>
            </a:p>
            <a:p>
              <a:pPr marL="0" lvl="0" indent="0" algn="ctr" defTabSz="889000">
                <a:lnSpc>
                  <a:spcPct val="90000"/>
                </a:lnSpc>
                <a:spcBef>
                  <a:spcPct val="0"/>
                </a:spcBef>
                <a:spcAft>
                  <a:spcPct val="35000"/>
                </a:spcAft>
                <a:buFont typeface="Times New Roman" panose="02020603050405020304" pitchFamily="18" charset="0"/>
                <a:buNone/>
              </a:pPr>
              <a:r>
                <a:rPr lang="fr-CA" sz="1600" b="1" kern="1200" dirty="0"/>
                <a:t>Maltraitance physique</a:t>
              </a:r>
              <a:endParaRPr lang="fr-CA" sz="1600" kern="1200" dirty="0"/>
            </a:p>
          </p:txBody>
        </p:sp>
      </p:grpSp>
      <p:grpSp>
        <p:nvGrpSpPr>
          <p:cNvPr id="15" name="Groupe 14">
            <a:extLst>
              <a:ext uri="{FF2B5EF4-FFF2-40B4-BE49-F238E27FC236}">
                <a16:creationId xmlns:a16="http://schemas.microsoft.com/office/drawing/2014/main" id="{8A303B02-609D-4845-9CEF-0379B9667ABC}"/>
              </a:ext>
            </a:extLst>
          </p:cNvPr>
          <p:cNvGrpSpPr/>
          <p:nvPr/>
        </p:nvGrpSpPr>
        <p:grpSpPr>
          <a:xfrm>
            <a:off x="8203525" y="1762742"/>
            <a:ext cx="2341186" cy="1069269"/>
            <a:chOff x="6170864" y="569"/>
            <a:chExt cx="2341186" cy="1404711"/>
          </a:xfrm>
          <a:solidFill>
            <a:schemeClr val="accent4"/>
          </a:solidFill>
        </p:grpSpPr>
        <p:sp>
          <p:nvSpPr>
            <p:cNvPr id="28" name="Rectangle 27">
              <a:extLst>
                <a:ext uri="{FF2B5EF4-FFF2-40B4-BE49-F238E27FC236}">
                  <a16:creationId xmlns:a16="http://schemas.microsoft.com/office/drawing/2014/main" id="{E8EC2ADA-E403-4A3A-916B-829F4CF4485B}"/>
                </a:ext>
              </a:extLst>
            </p:cNvPr>
            <p:cNvSpPr/>
            <p:nvPr/>
          </p:nvSpPr>
          <p:spPr>
            <a:xfrm>
              <a:off x="6170864" y="569"/>
              <a:ext cx="2341186" cy="1404711"/>
            </a:xfrm>
            <a:prstGeom prst="rect">
              <a:avLst/>
            </a:prstGeom>
            <a:grpFill/>
            <a:ln>
              <a:solidFill>
                <a:schemeClr val="accent4"/>
              </a:solidFill>
            </a:ln>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29" name="ZoneTexte 28">
              <a:extLst>
                <a:ext uri="{FF2B5EF4-FFF2-40B4-BE49-F238E27FC236}">
                  <a16:creationId xmlns:a16="http://schemas.microsoft.com/office/drawing/2014/main" id="{507109F1-2CAC-4DD4-8BB1-0AB5EC6BA127}"/>
                </a:ext>
              </a:extLst>
            </p:cNvPr>
            <p:cNvSpPr txBox="1"/>
            <p:nvPr/>
          </p:nvSpPr>
          <p:spPr>
            <a:xfrm>
              <a:off x="6170864" y="569"/>
              <a:ext cx="2341186" cy="1404711"/>
            </a:xfrm>
            <a:prstGeom prst="rect">
              <a:avLst/>
            </a:prstGeom>
            <a:grpFill/>
            <a:ln>
              <a:solidFill>
                <a:schemeClr val="accent4"/>
              </a:solidFill>
            </a:ln>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Font typeface="Times New Roman" panose="02020603050405020304" pitchFamily="18" charset="0"/>
                <a:buNone/>
              </a:pPr>
              <a:endParaRPr lang="fr-CA" sz="1600" b="1" kern="1200" dirty="0"/>
            </a:p>
            <a:p>
              <a:pPr marL="0" lvl="0" indent="0" algn="ctr" defTabSz="889000">
                <a:lnSpc>
                  <a:spcPct val="90000"/>
                </a:lnSpc>
                <a:spcBef>
                  <a:spcPct val="0"/>
                </a:spcBef>
                <a:spcAft>
                  <a:spcPct val="35000"/>
                </a:spcAft>
                <a:buFont typeface="Times New Roman" panose="02020603050405020304" pitchFamily="18" charset="0"/>
                <a:buNone/>
              </a:pPr>
              <a:r>
                <a:rPr lang="fr-CA" sz="1600" b="1" kern="1200" dirty="0"/>
                <a:t>Maltraitance sexuelle</a:t>
              </a:r>
              <a:endParaRPr lang="fr-CA" sz="1600" kern="1200" dirty="0"/>
            </a:p>
          </p:txBody>
        </p:sp>
      </p:grpSp>
      <p:grpSp>
        <p:nvGrpSpPr>
          <p:cNvPr id="16" name="Groupe 15">
            <a:extLst>
              <a:ext uri="{FF2B5EF4-FFF2-40B4-BE49-F238E27FC236}">
                <a16:creationId xmlns:a16="http://schemas.microsoft.com/office/drawing/2014/main" id="{DEBDA537-85D4-4401-AB0D-4DD2380CDC2F}"/>
              </a:ext>
            </a:extLst>
          </p:cNvPr>
          <p:cNvGrpSpPr/>
          <p:nvPr/>
        </p:nvGrpSpPr>
        <p:grpSpPr>
          <a:xfrm>
            <a:off x="2405573" y="3368062"/>
            <a:ext cx="2341186" cy="1069269"/>
            <a:chOff x="1020254" y="1639400"/>
            <a:chExt cx="2341186" cy="1404711"/>
          </a:xfrm>
          <a:solidFill>
            <a:schemeClr val="accent4"/>
          </a:solidFill>
        </p:grpSpPr>
        <p:sp>
          <p:nvSpPr>
            <p:cNvPr id="26" name="Rectangle 25">
              <a:extLst>
                <a:ext uri="{FF2B5EF4-FFF2-40B4-BE49-F238E27FC236}">
                  <a16:creationId xmlns:a16="http://schemas.microsoft.com/office/drawing/2014/main" id="{6147E400-264B-47B7-80DD-35DD15394572}"/>
                </a:ext>
              </a:extLst>
            </p:cNvPr>
            <p:cNvSpPr/>
            <p:nvPr/>
          </p:nvSpPr>
          <p:spPr>
            <a:xfrm>
              <a:off x="1020254" y="1639400"/>
              <a:ext cx="2341186" cy="1404711"/>
            </a:xfrm>
            <a:prstGeom prst="rect">
              <a:avLst/>
            </a:prstGeom>
            <a:grpFill/>
            <a:ln>
              <a:solidFill>
                <a:schemeClr val="accent4"/>
              </a:solidFill>
            </a:ln>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27" name="ZoneTexte 26">
              <a:extLst>
                <a:ext uri="{FF2B5EF4-FFF2-40B4-BE49-F238E27FC236}">
                  <a16:creationId xmlns:a16="http://schemas.microsoft.com/office/drawing/2014/main" id="{F72EB956-6B20-441E-8C84-98798742C646}"/>
                </a:ext>
              </a:extLst>
            </p:cNvPr>
            <p:cNvSpPr txBox="1"/>
            <p:nvPr/>
          </p:nvSpPr>
          <p:spPr>
            <a:xfrm>
              <a:off x="1020254" y="1639400"/>
              <a:ext cx="2341186" cy="1404711"/>
            </a:xfrm>
            <a:prstGeom prst="rect">
              <a:avLst/>
            </a:prstGeom>
            <a:grpFill/>
            <a:ln>
              <a:solidFill>
                <a:schemeClr val="accent4"/>
              </a:solidFill>
            </a:ln>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Font typeface="Times New Roman" panose="02020603050405020304" pitchFamily="18" charset="0"/>
                <a:buNone/>
              </a:pPr>
              <a:endParaRPr lang="fr-CA" sz="1600" b="1" kern="1200" dirty="0"/>
            </a:p>
            <a:p>
              <a:pPr marL="0" lvl="0" indent="0" algn="ctr" defTabSz="889000">
                <a:lnSpc>
                  <a:spcPct val="90000"/>
                </a:lnSpc>
                <a:spcBef>
                  <a:spcPct val="0"/>
                </a:spcBef>
                <a:spcAft>
                  <a:spcPct val="35000"/>
                </a:spcAft>
                <a:buFont typeface="Times New Roman" panose="02020603050405020304" pitchFamily="18" charset="0"/>
                <a:buNone/>
              </a:pPr>
              <a:r>
                <a:rPr lang="fr-CA" sz="1600" b="1" kern="1200" dirty="0"/>
                <a:t>Maltraitance matérielle ou financière</a:t>
              </a:r>
              <a:endParaRPr lang="fr-CA" sz="1600" kern="1200" dirty="0"/>
            </a:p>
          </p:txBody>
        </p:sp>
      </p:grpSp>
      <p:grpSp>
        <p:nvGrpSpPr>
          <p:cNvPr id="17" name="Groupe 16">
            <a:extLst>
              <a:ext uri="{FF2B5EF4-FFF2-40B4-BE49-F238E27FC236}">
                <a16:creationId xmlns:a16="http://schemas.microsoft.com/office/drawing/2014/main" id="{AF3AA179-E772-41A2-83FE-365F6B26AF16}"/>
              </a:ext>
            </a:extLst>
          </p:cNvPr>
          <p:cNvGrpSpPr/>
          <p:nvPr/>
        </p:nvGrpSpPr>
        <p:grpSpPr>
          <a:xfrm>
            <a:off x="5304549" y="3373467"/>
            <a:ext cx="2341186" cy="1069269"/>
            <a:chOff x="3595559" y="1639400"/>
            <a:chExt cx="2341186" cy="1404711"/>
          </a:xfrm>
          <a:solidFill>
            <a:schemeClr val="accent4"/>
          </a:solidFill>
        </p:grpSpPr>
        <p:sp>
          <p:nvSpPr>
            <p:cNvPr id="24" name="Rectangle 23">
              <a:extLst>
                <a:ext uri="{FF2B5EF4-FFF2-40B4-BE49-F238E27FC236}">
                  <a16:creationId xmlns:a16="http://schemas.microsoft.com/office/drawing/2014/main" id="{9D714A70-C4AF-46F4-9611-5F44BA3FD1B5}"/>
                </a:ext>
              </a:extLst>
            </p:cNvPr>
            <p:cNvSpPr/>
            <p:nvPr/>
          </p:nvSpPr>
          <p:spPr>
            <a:xfrm>
              <a:off x="3595559" y="1639400"/>
              <a:ext cx="2341186" cy="1404711"/>
            </a:xfrm>
            <a:prstGeom prst="rect">
              <a:avLst/>
            </a:prstGeom>
            <a:grpFill/>
            <a:ln>
              <a:solidFill>
                <a:schemeClr val="accent4"/>
              </a:solidFill>
            </a:ln>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25" name="ZoneTexte 24">
              <a:extLst>
                <a:ext uri="{FF2B5EF4-FFF2-40B4-BE49-F238E27FC236}">
                  <a16:creationId xmlns:a16="http://schemas.microsoft.com/office/drawing/2014/main" id="{6355A51F-DC39-4A76-852F-D5728015F29B}"/>
                </a:ext>
              </a:extLst>
            </p:cNvPr>
            <p:cNvSpPr txBox="1"/>
            <p:nvPr/>
          </p:nvSpPr>
          <p:spPr>
            <a:xfrm>
              <a:off x="3595559" y="1639400"/>
              <a:ext cx="2341186" cy="1404711"/>
            </a:xfrm>
            <a:prstGeom prst="rect">
              <a:avLst/>
            </a:prstGeom>
            <a:grpFill/>
            <a:ln>
              <a:solidFill>
                <a:schemeClr val="accent4"/>
              </a:solidFill>
            </a:ln>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Font typeface="Times New Roman" panose="02020603050405020304" pitchFamily="18" charset="0"/>
                <a:buNone/>
              </a:pPr>
              <a:r>
                <a:rPr lang="fr-CA" sz="1600" b="1" kern="1200" dirty="0"/>
                <a:t>Violation des droits</a:t>
              </a:r>
              <a:endParaRPr lang="fr-CA" sz="1600" kern="1200" dirty="0"/>
            </a:p>
          </p:txBody>
        </p:sp>
      </p:grpSp>
      <p:grpSp>
        <p:nvGrpSpPr>
          <p:cNvPr id="18" name="Groupe 17">
            <a:extLst>
              <a:ext uri="{FF2B5EF4-FFF2-40B4-BE49-F238E27FC236}">
                <a16:creationId xmlns:a16="http://schemas.microsoft.com/office/drawing/2014/main" id="{C9F6D3A9-3D23-48BB-82A4-B2791BEB0D9E}"/>
              </a:ext>
            </a:extLst>
          </p:cNvPr>
          <p:cNvGrpSpPr/>
          <p:nvPr/>
        </p:nvGrpSpPr>
        <p:grpSpPr>
          <a:xfrm>
            <a:off x="8203525" y="3373466"/>
            <a:ext cx="2341186" cy="1069269"/>
            <a:chOff x="6170864" y="1639400"/>
            <a:chExt cx="2341186" cy="1404711"/>
          </a:xfrm>
          <a:solidFill>
            <a:schemeClr val="accent4"/>
          </a:solidFill>
        </p:grpSpPr>
        <p:sp>
          <p:nvSpPr>
            <p:cNvPr id="22" name="Rectangle 21">
              <a:extLst>
                <a:ext uri="{FF2B5EF4-FFF2-40B4-BE49-F238E27FC236}">
                  <a16:creationId xmlns:a16="http://schemas.microsoft.com/office/drawing/2014/main" id="{1A4D07AF-7149-490C-A9A4-A8E16E6786FA}"/>
                </a:ext>
              </a:extLst>
            </p:cNvPr>
            <p:cNvSpPr/>
            <p:nvPr/>
          </p:nvSpPr>
          <p:spPr>
            <a:xfrm>
              <a:off x="6170864" y="1639400"/>
              <a:ext cx="2341186" cy="1404711"/>
            </a:xfrm>
            <a:prstGeom prst="rect">
              <a:avLst/>
            </a:prstGeom>
            <a:grpFill/>
            <a:ln>
              <a:solidFill>
                <a:schemeClr val="accent4"/>
              </a:solidFill>
            </a:ln>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23" name="ZoneTexte 22">
              <a:extLst>
                <a:ext uri="{FF2B5EF4-FFF2-40B4-BE49-F238E27FC236}">
                  <a16:creationId xmlns:a16="http://schemas.microsoft.com/office/drawing/2014/main" id="{231ACCD8-B08B-41E4-AA03-BA4F4C4659D8}"/>
                </a:ext>
              </a:extLst>
            </p:cNvPr>
            <p:cNvSpPr txBox="1"/>
            <p:nvPr/>
          </p:nvSpPr>
          <p:spPr>
            <a:xfrm>
              <a:off x="6170864" y="1639400"/>
              <a:ext cx="2341186" cy="1404711"/>
            </a:xfrm>
            <a:prstGeom prst="rect">
              <a:avLst/>
            </a:prstGeom>
            <a:grpFill/>
            <a:ln>
              <a:solidFill>
                <a:schemeClr val="accent4"/>
              </a:solidFill>
            </a:ln>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Font typeface="Times New Roman" panose="02020603050405020304" pitchFamily="18" charset="0"/>
                <a:buNone/>
              </a:pPr>
              <a:endParaRPr lang="fr-CA" sz="1600" b="1" kern="1200" dirty="0"/>
            </a:p>
            <a:p>
              <a:pPr marL="0" lvl="0" indent="0" algn="ctr" defTabSz="889000">
                <a:lnSpc>
                  <a:spcPct val="90000"/>
                </a:lnSpc>
                <a:spcBef>
                  <a:spcPct val="0"/>
                </a:spcBef>
                <a:spcAft>
                  <a:spcPct val="35000"/>
                </a:spcAft>
                <a:buFont typeface="Times New Roman" panose="02020603050405020304" pitchFamily="18" charset="0"/>
                <a:buNone/>
              </a:pPr>
              <a:r>
                <a:rPr lang="fr-CA" sz="1600" b="1" kern="1200" dirty="0"/>
                <a:t>Maltraitance organisationnelle</a:t>
              </a:r>
              <a:endParaRPr lang="fr-CA" sz="1600" kern="1200" dirty="0"/>
            </a:p>
          </p:txBody>
        </p:sp>
      </p:grpSp>
      <p:grpSp>
        <p:nvGrpSpPr>
          <p:cNvPr id="19" name="Groupe 18">
            <a:extLst>
              <a:ext uri="{FF2B5EF4-FFF2-40B4-BE49-F238E27FC236}">
                <a16:creationId xmlns:a16="http://schemas.microsoft.com/office/drawing/2014/main" id="{52140232-A961-4AD9-A387-0B6169B03720}"/>
              </a:ext>
            </a:extLst>
          </p:cNvPr>
          <p:cNvGrpSpPr/>
          <p:nvPr/>
        </p:nvGrpSpPr>
        <p:grpSpPr>
          <a:xfrm>
            <a:off x="5304549" y="4917291"/>
            <a:ext cx="2341186" cy="1069269"/>
            <a:chOff x="3595559" y="3278230"/>
            <a:chExt cx="2341186" cy="1404711"/>
          </a:xfrm>
          <a:solidFill>
            <a:schemeClr val="accent4"/>
          </a:solidFill>
        </p:grpSpPr>
        <p:sp>
          <p:nvSpPr>
            <p:cNvPr id="20" name="Rectangle 19">
              <a:extLst>
                <a:ext uri="{FF2B5EF4-FFF2-40B4-BE49-F238E27FC236}">
                  <a16:creationId xmlns:a16="http://schemas.microsoft.com/office/drawing/2014/main" id="{C736340D-114C-4C12-8330-654CD5F97A7F}"/>
                </a:ext>
              </a:extLst>
            </p:cNvPr>
            <p:cNvSpPr/>
            <p:nvPr/>
          </p:nvSpPr>
          <p:spPr>
            <a:xfrm>
              <a:off x="3595559" y="3278230"/>
              <a:ext cx="2341186" cy="1404711"/>
            </a:xfrm>
            <a:prstGeom prst="rect">
              <a:avLst/>
            </a:prstGeom>
            <a:grpFill/>
            <a:ln>
              <a:solidFill>
                <a:schemeClr val="accent4"/>
              </a:solidFill>
            </a:ln>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21" name="ZoneTexte 20">
              <a:extLst>
                <a:ext uri="{FF2B5EF4-FFF2-40B4-BE49-F238E27FC236}">
                  <a16:creationId xmlns:a16="http://schemas.microsoft.com/office/drawing/2014/main" id="{6BBEE051-40CD-453C-A5D8-90CCED19993D}"/>
                </a:ext>
              </a:extLst>
            </p:cNvPr>
            <p:cNvSpPr txBox="1"/>
            <p:nvPr/>
          </p:nvSpPr>
          <p:spPr>
            <a:xfrm>
              <a:off x="3595559" y="3278230"/>
              <a:ext cx="2341186" cy="1404711"/>
            </a:xfrm>
            <a:prstGeom prst="rect">
              <a:avLst/>
            </a:prstGeom>
            <a:grpFill/>
            <a:ln>
              <a:solidFill>
                <a:schemeClr val="accent4"/>
              </a:solidFill>
            </a:ln>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Font typeface="Times New Roman" panose="02020603050405020304" pitchFamily="18" charset="0"/>
                <a:buNone/>
              </a:pPr>
              <a:r>
                <a:rPr lang="fr-CA" sz="1600" b="1" kern="1200" dirty="0"/>
                <a:t>Âgisme</a:t>
              </a:r>
              <a:endParaRPr lang="fr-CA" sz="1600" kern="1200" dirty="0"/>
            </a:p>
          </p:txBody>
        </p:sp>
      </p:grpSp>
      <p:grpSp>
        <p:nvGrpSpPr>
          <p:cNvPr id="40" name="Groupe 39">
            <a:extLst>
              <a:ext uri="{FF2B5EF4-FFF2-40B4-BE49-F238E27FC236}">
                <a16:creationId xmlns:a16="http://schemas.microsoft.com/office/drawing/2014/main" id="{B5E103C4-22D2-4C74-B05B-EE9D8603233C}"/>
              </a:ext>
            </a:extLst>
          </p:cNvPr>
          <p:cNvGrpSpPr/>
          <p:nvPr/>
        </p:nvGrpSpPr>
        <p:grpSpPr>
          <a:xfrm>
            <a:off x="6077007" y="1320216"/>
            <a:ext cx="888815" cy="865357"/>
            <a:chOff x="2085278" y="1103971"/>
            <a:chExt cx="992459" cy="992458"/>
          </a:xfrm>
        </p:grpSpPr>
        <p:sp>
          <p:nvSpPr>
            <p:cNvPr id="41" name="Ellipse 40">
              <a:extLst>
                <a:ext uri="{FF2B5EF4-FFF2-40B4-BE49-F238E27FC236}">
                  <a16:creationId xmlns:a16="http://schemas.microsoft.com/office/drawing/2014/main" id="{7E2904C5-393A-4A26-867A-47D6ABB54289}"/>
                </a:ext>
              </a:extLst>
            </p:cNvPr>
            <p:cNvSpPr/>
            <p:nvPr/>
          </p:nvSpPr>
          <p:spPr>
            <a:xfrm>
              <a:off x="2085278" y="1103971"/>
              <a:ext cx="992459" cy="992458"/>
            </a:xfrm>
            <a:prstGeom prst="ellipse">
              <a:avLst/>
            </a:prstGeom>
            <a:ln>
              <a:solidFill>
                <a:schemeClr val="accent4"/>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CA"/>
            </a:p>
          </p:txBody>
        </p:sp>
        <p:pic>
          <p:nvPicPr>
            <p:cNvPr id="42" name="Image 41">
              <a:extLst>
                <a:ext uri="{FF2B5EF4-FFF2-40B4-BE49-F238E27FC236}">
                  <a16:creationId xmlns:a16="http://schemas.microsoft.com/office/drawing/2014/main" id="{D4EC4967-ABAE-44A4-AD6A-58DC000AD23B}"/>
                </a:ext>
              </a:extLst>
            </p:cNvPr>
            <p:cNvPicPr>
              <a:picLocks noChangeAspect="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2267095" y="1285788"/>
              <a:ext cx="628824" cy="628824"/>
            </a:xfrm>
            <a:prstGeom prst="rect">
              <a:avLst/>
            </a:prstGeom>
          </p:spPr>
        </p:pic>
      </p:grpSp>
      <p:grpSp>
        <p:nvGrpSpPr>
          <p:cNvPr id="43" name="Groupe 42">
            <a:extLst>
              <a:ext uri="{FF2B5EF4-FFF2-40B4-BE49-F238E27FC236}">
                <a16:creationId xmlns:a16="http://schemas.microsoft.com/office/drawing/2014/main" id="{7D9C7A49-20E5-453B-B178-7A5D3C9CD4FB}"/>
              </a:ext>
            </a:extLst>
          </p:cNvPr>
          <p:cNvGrpSpPr/>
          <p:nvPr/>
        </p:nvGrpSpPr>
        <p:grpSpPr>
          <a:xfrm>
            <a:off x="6190654" y="2959015"/>
            <a:ext cx="738995" cy="728886"/>
            <a:chOff x="2085278" y="1103971"/>
            <a:chExt cx="992459" cy="992458"/>
          </a:xfrm>
        </p:grpSpPr>
        <p:sp>
          <p:nvSpPr>
            <p:cNvPr id="44" name="Ellipse 43">
              <a:extLst>
                <a:ext uri="{FF2B5EF4-FFF2-40B4-BE49-F238E27FC236}">
                  <a16:creationId xmlns:a16="http://schemas.microsoft.com/office/drawing/2014/main" id="{3905AD03-088C-4EFC-A175-A67CB33CDD14}"/>
                </a:ext>
              </a:extLst>
            </p:cNvPr>
            <p:cNvSpPr/>
            <p:nvPr/>
          </p:nvSpPr>
          <p:spPr>
            <a:xfrm>
              <a:off x="2085278" y="1103971"/>
              <a:ext cx="992459" cy="992458"/>
            </a:xfrm>
            <a:prstGeom prst="ellipse">
              <a:avLst/>
            </a:prstGeom>
            <a:ln>
              <a:solidFill>
                <a:schemeClr val="accent4"/>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CA"/>
            </a:p>
          </p:txBody>
        </p:sp>
        <p:pic>
          <p:nvPicPr>
            <p:cNvPr id="45" name="Image 44">
              <a:extLst>
                <a:ext uri="{FF2B5EF4-FFF2-40B4-BE49-F238E27FC236}">
                  <a16:creationId xmlns:a16="http://schemas.microsoft.com/office/drawing/2014/main" id="{D2D40978-67B5-4F0B-9E3A-CFD43ECC2C7E}"/>
                </a:ext>
              </a:extLst>
            </p:cNvPr>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2271396" y="1285788"/>
              <a:ext cx="620223" cy="628824"/>
            </a:xfrm>
            <a:prstGeom prst="rect">
              <a:avLst/>
            </a:prstGeom>
          </p:spPr>
        </p:pic>
      </p:grpSp>
      <p:grpSp>
        <p:nvGrpSpPr>
          <p:cNvPr id="46" name="Groupe 45">
            <a:extLst>
              <a:ext uri="{FF2B5EF4-FFF2-40B4-BE49-F238E27FC236}">
                <a16:creationId xmlns:a16="http://schemas.microsoft.com/office/drawing/2014/main" id="{9CE43D16-D40F-4CAB-A237-E2A4B8365AB0}"/>
              </a:ext>
            </a:extLst>
          </p:cNvPr>
          <p:cNvGrpSpPr/>
          <p:nvPr/>
        </p:nvGrpSpPr>
        <p:grpSpPr>
          <a:xfrm>
            <a:off x="6172803" y="4552848"/>
            <a:ext cx="738995" cy="728886"/>
            <a:chOff x="2085278" y="1103971"/>
            <a:chExt cx="992459" cy="992458"/>
          </a:xfrm>
        </p:grpSpPr>
        <p:sp>
          <p:nvSpPr>
            <p:cNvPr id="47" name="Ellipse 46">
              <a:extLst>
                <a:ext uri="{FF2B5EF4-FFF2-40B4-BE49-F238E27FC236}">
                  <a16:creationId xmlns:a16="http://schemas.microsoft.com/office/drawing/2014/main" id="{9AFE42B2-2E18-4613-9A48-278107981539}"/>
                </a:ext>
              </a:extLst>
            </p:cNvPr>
            <p:cNvSpPr/>
            <p:nvPr/>
          </p:nvSpPr>
          <p:spPr>
            <a:xfrm>
              <a:off x="2085278" y="1103971"/>
              <a:ext cx="992459" cy="992458"/>
            </a:xfrm>
            <a:prstGeom prst="ellipse">
              <a:avLst/>
            </a:prstGeom>
            <a:ln>
              <a:solidFill>
                <a:schemeClr val="accent4"/>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CA"/>
            </a:p>
          </p:txBody>
        </p:sp>
        <p:pic>
          <p:nvPicPr>
            <p:cNvPr id="48" name="Image 47">
              <a:extLst>
                <a:ext uri="{FF2B5EF4-FFF2-40B4-BE49-F238E27FC236}">
                  <a16:creationId xmlns:a16="http://schemas.microsoft.com/office/drawing/2014/main" id="{8F654ED7-A107-400E-AA0F-C67CBB3AC46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76186" y="1194879"/>
              <a:ext cx="810642" cy="810641"/>
            </a:xfrm>
            <a:prstGeom prst="rect">
              <a:avLst/>
            </a:prstGeom>
          </p:spPr>
        </p:pic>
      </p:grpSp>
      <p:grpSp>
        <p:nvGrpSpPr>
          <p:cNvPr id="49" name="Groupe 48">
            <a:extLst>
              <a:ext uri="{FF2B5EF4-FFF2-40B4-BE49-F238E27FC236}">
                <a16:creationId xmlns:a16="http://schemas.microsoft.com/office/drawing/2014/main" id="{E6019094-7BFB-43AD-B430-70062E1FE375}"/>
              </a:ext>
            </a:extLst>
          </p:cNvPr>
          <p:cNvGrpSpPr/>
          <p:nvPr/>
        </p:nvGrpSpPr>
        <p:grpSpPr>
          <a:xfrm>
            <a:off x="9026807" y="1443031"/>
            <a:ext cx="738995" cy="728886"/>
            <a:chOff x="2085278" y="1103971"/>
            <a:chExt cx="992459" cy="992458"/>
          </a:xfrm>
        </p:grpSpPr>
        <p:sp>
          <p:nvSpPr>
            <p:cNvPr id="50" name="Ellipse 49">
              <a:extLst>
                <a:ext uri="{FF2B5EF4-FFF2-40B4-BE49-F238E27FC236}">
                  <a16:creationId xmlns:a16="http://schemas.microsoft.com/office/drawing/2014/main" id="{AC7B3D50-09FD-46D2-BBC4-6A79CF59CAC5}"/>
                </a:ext>
              </a:extLst>
            </p:cNvPr>
            <p:cNvSpPr/>
            <p:nvPr/>
          </p:nvSpPr>
          <p:spPr>
            <a:xfrm>
              <a:off x="2085278" y="1103971"/>
              <a:ext cx="992459" cy="992458"/>
            </a:xfrm>
            <a:prstGeom prst="ellipse">
              <a:avLst/>
            </a:prstGeom>
            <a:ln>
              <a:solidFill>
                <a:schemeClr val="accent4"/>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CA"/>
            </a:p>
          </p:txBody>
        </p:sp>
        <p:pic>
          <p:nvPicPr>
            <p:cNvPr id="51" name="Image 50">
              <a:extLst>
                <a:ext uri="{FF2B5EF4-FFF2-40B4-BE49-F238E27FC236}">
                  <a16:creationId xmlns:a16="http://schemas.microsoft.com/office/drawing/2014/main" id="{1AEDC16B-3F59-4139-8158-87CA6B50890B}"/>
                </a:ext>
              </a:extLst>
            </p:cNvPr>
            <p:cNvPicPr>
              <a:picLocks noChangeAspect="1"/>
            </p:cNvPicPr>
            <p:nvPr/>
          </p:nvPicPr>
          <p:blipFill>
            <a:blip r:embed="rId6"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2267094" y="1354325"/>
              <a:ext cx="607639" cy="616066"/>
            </a:xfrm>
            <a:prstGeom prst="rect">
              <a:avLst/>
            </a:prstGeom>
          </p:spPr>
        </p:pic>
      </p:grpSp>
      <p:grpSp>
        <p:nvGrpSpPr>
          <p:cNvPr id="52" name="Groupe 51">
            <a:extLst>
              <a:ext uri="{FF2B5EF4-FFF2-40B4-BE49-F238E27FC236}">
                <a16:creationId xmlns:a16="http://schemas.microsoft.com/office/drawing/2014/main" id="{2010DA55-0E33-4997-B322-69DCAEAC13C1}"/>
              </a:ext>
            </a:extLst>
          </p:cNvPr>
          <p:cNvGrpSpPr/>
          <p:nvPr/>
        </p:nvGrpSpPr>
        <p:grpSpPr>
          <a:xfrm>
            <a:off x="9026807" y="2971911"/>
            <a:ext cx="738995" cy="728886"/>
            <a:chOff x="2085278" y="1103971"/>
            <a:chExt cx="992459" cy="992458"/>
          </a:xfrm>
        </p:grpSpPr>
        <p:sp>
          <p:nvSpPr>
            <p:cNvPr id="53" name="Ellipse 52">
              <a:extLst>
                <a:ext uri="{FF2B5EF4-FFF2-40B4-BE49-F238E27FC236}">
                  <a16:creationId xmlns:a16="http://schemas.microsoft.com/office/drawing/2014/main" id="{E91E301C-5E15-462D-8393-32AF1186DD50}"/>
                </a:ext>
              </a:extLst>
            </p:cNvPr>
            <p:cNvSpPr/>
            <p:nvPr/>
          </p:nvSpPr>
          <p:spPr>
            <a:xfrm>
              <a:off x="2085278" y="1103971"/>
              <a:ext cx="992459" cy="992458"/>
            </a:xfrm>
            <a:prstGeom prst="ellipse">
              <a:avLst/>
            </a:prstGeom>
            <a:ln>
              <a:solidFill>
                <a:schemeClr val="accent4"/>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CA"/>
            </a:p>
          </p:txBody>
        </p:sp>
        <p:pic>
          <p:nvPicPr>
            <p:cNvPr id="54" name="Image 53">
              <a:extLst>
                <a:ext uri="{FF2B5EF4-FFF2-40B4-BE49-F238E27FC236}">
                  <a16:creationId xmlns:a16="http://schemas.microsoft.com/office/drawing/2014/main" id="{F3A8A52A-FD6E-48F4-A9FD-7B2C51399501}"/>
                </a:ext>
              </a:extLst>
            </p:cNvPr>
            <p:cNvPicPr>
              <a:picLocks noChangeAspect="1"/>
            </p:cNvPicPr>
            <p:nvPr/>
          </p:nvPicPr>
          <p:blipFill>
            <a:blip r:embed="rId7"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2267095" y="1285788"/>
              <a:ext cx="628824" cy="628824"/>
            </a:xfrm>
            <a:prstGeom prst="rect">
              <a:avLst/>
            </a:prstGeom>
          </p:spPr>
        </p:pic>
      </p:grpSp>
      <p:sp>
        <p:nvSpPr>
          <p:cNvPr id="55" name="ZoneTexte 54">
            <a:extLst>
              <a:ext uri="{FF2B5EF4-FFF2-40B4-BE49-F238E27FC236}">
                <a16:creationId xmlns:a16="http://schemas.microsoft.com/office/drawing/2014/main" id="{5EE78481-3E93-4144-B45B-2CE7570A82D9}"/>
              </a:ext>
            </a:extLst>
          </p:cNvPr>
          <p:cNvSpPr txBox="1"/>
          <p:nvPr/>
        </p:nvSpPr>
        <p:spPr>
          <a:xfrm>
            <a:off x="2405573" y="6066340"/>
            <a:ext cx="8139138" cy="523220"/>
          </a:xfrm>
          <a:prstGeom prst="rect">
            <a:avLst/>
          </a:prstGeom>
          <a:noFill/>
        </p:spPr>
        <p:txBody>
          <a:bodyPr wrap="square" rtlCol="0">
            <a:spAutoFit/>
          </a:bodyPr>
          <a:lstStyle/>
          <a:p>
            <a:r>
              <a:rPr lang="fr-CA" sz="1400" b="1" dirty="0">
                <a:solidFill>
                  <a:schemeClr val="tx1">
                    <a:lumMod val="75000"/>
                    <a:lumOff val="25000"/>
                  </a:schemeClr>
                </a:solidFill>
                <a:latin typeface="Arial Nova" panose="020B0504020202020204" pitchFamily="34" charset="0"/>
              </a:rPr>
              <a:t>Détails disponibles sur intranet:</a:t>
            </a:r>
          </a:p>
          <a:p>
            <a:r>
              <a:rPr lang="fr-CA" sz="1400" i="1" dirty="0">
                <a:solidFill>
                  <a:schemeClr val="tx1">
                    <a:lumMod val="75000"/>
                    <a:lumOff val="25000"/>
                  </a:schemeClr>
                </a:solidFill>
                <a:latin typeface="Arial Nova" panose="020B0504020202020204" pitchFamily="34" charset="0"/>
              </a:rPr>
              <a:t>Qualité, évaluation, performance et éthique &gt; Lutte à la maltraitance &gt; Maltraitance</a:t>
            </a:r>
          </a:p>
        </p:txBody>
      </p:sp>
      <p:grpSp>
        <p:nvGrpSpPr>
          <p:cNvPr id="34" name="Groupe 33">
            <a:extLst>
              <a:ext uri="{FF2B5EF4-FFF2-40B4-BE49-F238E27FC236}">
                <a16:creationId xmlns:a16="http://schemas.microsoft.com/office/drawing/2014/main" id="{CC6CA66D-4074-4B03-860D-86BADF8F3271}"/>
              </a:ext>
            </a:extLst>
          </p:cNvPr>
          <p:cNvGrpSpPr/>
          <p:nvPr/>
        </p:nvGrpSpPr>
        <p:grpSpPr>
          <a:xfrm>
            <a:off x="3230880" y="1249171"/>
            <a:ext cx="738995" cy="728885"/>
            <a:chOff x="2085278" y="1103971"/>
            <a:chExt cx="992459" cy="992458"/>
          </a:xfrm>
        </p:grpSpPr>
        <p:sp>
          <p:nvSpPr>
            <p:cNvPr id="35" name="Ellipse 34">
              <a:extLst>
                <a:ext uri="{FF2B5EF4-FFF2-40B4-BE49-F238E27FC236}">
                  <a16:creationId xmlns:a16="http://schemas.microsoft.com/office/drawing/2014/main" id="{22A77D63-2B26-466C-B791-DCFF8089C496}"/>
                </a:ext>
              </a:extLst>
            </p:cNvPr>
            <p:cNvSpPr/>
            <p:nvPr/>
          </p:nvSpPr>
          <p:spPr>
            <a:xfrm>
              <a:off x="2085278" y="1103971"/>
              <a:ext cx="992459" cy="992458"/>
            </a:xfrm>
            <a:prstGeom prst="ellipse">
              <a:avLst/>
            </a:prstGeom>
            <a:ln>
              <a:solidFill>
                <a:schemeClr val="accent4"/>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CA"/>
            </a:p>
          </p:txBody>
        </p:sp>
        <p:pic>
          <p:nvPicPr>
            <p:cNvPr id="36" name="Image 35">
              <a:extLst>
                <a:ext uri="{FF2B5EF4-FFF2-40B4-BE49-F238E27FC236}">
                  <a16:creationId xmlns:a16="http://schemas.microsoft.com/office/drawing/2014/main" id="{877AAF86-E50B-4EF9-8F16-7B8D28E4FFB3}"/>
                </a:ext>
              </a:extLst>
            </p:cNvPr>
            <p:cNvPicPr>
              <a:picLocks noChangeAspect="1"/>
            </p:cNvPicPr>
            <p:nvPr/>
          </p:nvPicPr>
          <p:blipFill rotWithShape="1">
            <a:blip r:embed="rId8" cstate="print">
              <a:duotone>
                <a:schemeClr val="accent4">
                  <a:shade val="45000"/>
                  <a:satMod val="135000"/>
                </a:schemeClr>
                <a:prstClr val="white"/>
              </a:duotone>
              <a:extLst>
                <a:ext uri="{28A0092B-C50C-407E-A947-70E740481C1C}">
                  <a14:useLocalDpi xmlns:a14="http://schemas.microsoft.com/office/drawing/2010/main" val="0"/>
                </a:ext>
              </a:extLst>
            </a:blip>
            <a:srcRect l="21381" t="20134" r="17724" b="10653"/>
            <a:stretch/>
          </p:blipFill>
          <p:spPr>
            <a:xfrm>
              <a:off x="2343862" y="1367933"/>
              <a:ext cx="524133" cy="603993"/>
            </a:xfrm>
            <a:prstGeom prst="rect">
              <a:avLst/>
            </a:prstGeom>
          </p:spPr>
        </p:pic>
      </p:grpSp>
      <p:grpSp>
        <p:nvGrpSpPr>
          <p:cNvPr id="37" name="Groupe 36">
            <a:extLst>
              <a:ext uri="{FF2B5EF4-FFF2-40B4-BE49-F238E27FC236}">
                <a16:creationId xmlns:a16="http://schemas.microsoft.com/office/drawing/2014/main" id="{E019E3E9-3BDB-45C0-A3E3-287DBF4CA091}"/>
              </a:ext>
            </a:extLst>
          </p:cNvPr>
          <p:cNvGrpSpPr/>
          <p:nvPr/>
        </p:nvGrpSpPr>
        <p:grpSpPr>
          <a:xfrm>
            <a:off x="3248291" y="2760158"/>
            <a:ext cx="738995" cy="940639"/>
            <a:chOff x="2085278" y="815646"/>
            <a:chExt cx="992459" cy="1280783"/>
          </a:xfrm>
        </p:grpSpPr>
        <p:sp>
          <p:nvSpPr>
            <p:cNvPr id="38" name="Ellipse 37">
              <a:extLst>
                <a:ext uri="{FF2B5EF4-FFF2-40B4-BE49-F238E27FC236}">
                  <a16:creationId xmlns:a16="http://schemas.microsoft.com/office/drawing/2014/main" id="{53558D9E-B60B-4006-BC47-263FEF6A7898}"/>
                </a:ext>
              </a:extLst>
            </p:cNvPr>
            <p:cNvSpPr/>
            <p:nvPr/>
          </p:nvSpPr>
          <p:spPr>
            <a:xfrm>
              <a:off x="2085278" y="1103971"/>
              <a:ext cx="992459" cy="992458"/>
            </a:xfrm>
            <a:prstGeom prst="ellipse">
              <a:avLst/>
            </a:prstGeom>
            <a:ln>
              <a:solidFill>
                <a:schemeClr val="accent4"/>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CA"/>
            </a:p>
          </p:txBody>
        </p:sp>
        <p:pic>
          <p:nvPicPr>
            <p:cNvPr id="39" name="Image 38">
              <a:extLst>
                <a:ext uri="{FF2B5EF4-FFF2-40B4-BE49-F238E27FC236}">
                  <a16:creationId xmlns:a16="http://schemas.microsoft.com/office/drawing/2014/main" id="{30791E35-DA89-4A53-AC2B-08043DD79EFA}"/>
                </a:ext>
              </a:extLst>
            </p:cNvPr>
            <p:cNvPicPr>
              <a:picLocks noChangeAspect="1"/>
            </p:cNvPicPr>
            <p:nvPr/>
          </p:nvPicPr>
          <p:blipFill rotWithShape="1">
            <a:blip r:embed="rId9" cstate="print">
              <a:duotone>
                <a:schemeClr val="accent4">
                  <a:shade val="45000"/>
                  <a:satMod val="135000"/>
                </a:schemeClr>
                <a:prstClr val="white"/>
              </a:duotone>
              <a:extLst>
                <a:ext uri="{28A0092B-C50C-407E-A947-70E740481C1C}">
                  <a14:useLocalDpi xmlns:a14="http://schemas.microsoft.com/office/drawing/2010/main" val="0"/>
                </a:ext>
              </a:extLst>
            </a:blip>
            <a:srcRect l="12852" t="-65421" r="4132" b="9052"/>
            <a:stretch/>
          </p:blipFill>
          <p:spPr>
            <a:xfrm>
              <a:off x="2320479" y="815646"/>
              <a:ext cx="575441" cy="1098966"/>
            </a:xfrm>
            <a:prstGeom prst="rect">
              <a:avLst/>
            </a:prstGeom>
          </p:spPr>
        </p:pic>
      </p:grpSp>
    </p:spTree>
    <p:extLst>
      <p:ext uri="{BB962C8B-B14F-4D97-AF65-F5344CB8AC3E}">
        <p14:creationId xmlns:p14="http://schemas.microsoft.com/office/powerpoint/2010/main" val="20238261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C21E1E-9448-4C57-B691-015F69236785}"/>
              </a:ext>
            </a:extLst>
          </p:cNvPr>
          <p:cNvSpPr>
            <a:spLocks noGrp="1"/>
          </p:cNvSpPr>
          <p:nvPr>
            <p:ph type="title"/>
          </p:nvPr>
        </p:nvSpPr>
        <p:spPr/>
        <p:txBody>
          <a:bodyPr>
            <a:normAutofit/>
          </a:bodyPr>
          <a:lstStyle/>
          <a:p>
            <a:r>
              <a:rPr lang="fr-CA" dirty="0"/>
              <a:t>Contexte</a:t>
            </a:r>
            <a:br>
              <a:rPr lang="fr-CA" dirty="0"/>
            </a:br>
            <a:r>
              <a:rPr lang="fr-CA" sz="3100" dirty="0">
                <a:latin typeface="Arial Nova" panose="020B0504020202020204" pitchFamily="34" charset="0"/>
              </a:rPr>
              <a:t>Vision et enjeux</a:t>
            </a:r>
            <a:endParaRPr lang="fr-CA" dirty="0">
              <a:latin typeface="Arial Nova" panose="020B0504020202020204" pitchFamily="34" charset="0"/>
            </a:endParaRPr>
          </a:p>
        </p:txBody>
      </p:sp>
      <p:grpSp>
        <p:nvGrpSpPr>
          <p:cNvPr id="12" name="Groupe 11">
            <a:extLst>
              <a:ext uri="{FF2B5EF4-FFF2-40B4-BE49-F238E27FC236}">
                <a16:creationId xmlns:a16="http://schemas.microsoft.com/office/drawing/2014/main" id="{2DC3F2DD-5165-4592-8DD0-2310A803C3E2}"/>
              </a:ext>
            </a:extLst>
          </p:cNvPr>
          <p:cNvGrpSpPr/>
          <p:nvPr/>
        </p:nvGrpSpPr>
        <p:grpSpPr>
          <a:xfrm>
            <a:off x="697428" y="1658091"/>
            <a:ext cx="10400117" cy="5199909"/>
            <a:chOff x="697428" y="1658091"/>
            <a:chExt cx="10400117" cy="5199909"/>
          </a:xfrm>
        </p:grpSpPr>
        <p:cxnSp>
          <p:nvCxnSpPr>
            <p:cNvPr id="5" name="Connecteur droit 4">
              <a:extLst>
                <a:ext uri="{FF2B5EF4-FFF2-40B4-BE49-F238E27FC236}">
                  <a16:creationId xmlns:a16="http://schemas.microsoft.com/office/drawing/2014/main" id="{CB7423CB-AC91-4342-B655-32D3D4A68D84}"/>
                </a:ext>
              </a:extLst>
            </p:cNvPr>
            <p:cNvCxnSpPr>
              <a:cxnSpLocks/>
            </p:cNvCxnSpPr>
            <p:nvPr/>
          </p:nvCxnSpPr>
          <p:spPr>
            <a:xfrm>
              <a:off x="1063485" y="3706727"/>
              <a:ext cx="9604626" cy="0"/>
            </a:xfrm>
            <a:prstGeom prst="line">
              <a:avLst/>
            </a:prstGeom>
            <a:ln w="28575">
              <a:solidFill>
                <a:schemeClr val="tx2">
                  <a:lumMod val="25000"/>
                  <a:lumOff val="75000"/>
                </a:schemeClr>
              </a:solidFill>
              <a:headEnd type="oval" w="med" len="med"/>
              <a:tailEnd type="oval" w="med" len="med"/>
            </a:ln>
          </p:spPr>
          <p:style>
            <a:lnRef idx="1">
              <a:schemeClr val="dk1"/>
            </a:lnRef>
            <a:fillRef idx="0">
              <a:schemeClr val="dk1"/>
            </a:fillRef>
            <a:effectRef idx="0">
              <a:schemeClr val="dk1"/>
            </a:effectRef>
            <a:fontRef idx="minor">
              <a:schemeClr val="tx1"/>
            </a:fontRef>
          </p:style>
        </p:cxnSp>
        <p:grpSp>
          <p:nvGrpSpPr>
            <p:cNvPr id="23" name="Groupe 22">
              <a:extLst>
                <a:ext uri="{FF2B5EF4-FFF2-40B4-BE49-F238E27FC236}">
                  <a16:creationId xmlns:a16="http://schemas.microsoft.com/office/drawing/2014/main" id="{6E8CD53D-B000-44E5-ABAF-9CA4AD1AACFF}"/>
                </a:ext>
              </a:extLst>
            </p:cNvPr>
            <p:cNvGrpSpPr/>
            <p:nvPr/>
          </p:nvGrpSpPr>
          <p:grpSpPr>
            <a:xfrm>
              <a:off x="4392966" y="2814931"/>
              <a:ext cx="630631" cy="1000546"/>
              <a:chOff x="6996700" y="3037315"/>
              <a:chExt cx="491197" cy="759425"/>
            </a:xfrm>
          </p:grpSpPr>
          <p:sp>
            <p:nvSpPr>
              <p:cNvPr id="11" name="Ellipse 10">
                <a:extLst>
                  <a:ext uri="{FF2B5EF4-FFF2-40B4-BE49-F238E27FC236}">
                    <a16:creationId xmlns:a16="http://schemas.microsoft.com/office/drawing/2014/main" id="{43F7221C-F9CB-4978-972F-637DC27D74AF}"/>
                  </a:ext>
                </a:extLst>
              </p:cNvPr>
              <p:cNvSpPr/>
              <p:nvPr/>
            </p:nvSpPr>
            <p:spPr>
              <a:xfrm>
                <a:off x="7162786" y="3647661"/>
                <a:ext cx="159026" cy="149079"/>
              </a:xfrm>
              <a:prstGeom prst="ellipse">
                <a:avLst/>
              </a:prstGeom>
              <a:solidFill>
                <a:srgbClr val="E094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22" name="Image 21">
                <a:extLst>
                  <a:ext uri="{FF2B5EF4-FFF2-40B4-BE49-F238E27FC236}">
                    <a16:creationId xmlns:a16="http://schemas.microsoft.com/office/drawing/2014/main" id="{FF083D39-6F7C-48F5-A52F-DDC82ED948BB}"/>
                  </a:ext>
                </a:extLst>
              </p:cNvPr>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996700" y="3037315"/>
                <a:ext cx="491197" cy="491197"/>
              </a:xfrm>
              <a:prstGeom prst="rect">
                <a:avLst/>
              </a:prstGeom>
            </p:spPr>
          </p:pic>
        </p:grpSp>
        <p:sp>
          <p:nvSpPr>
            <p:cNvPr id="25" name="ZoneTexte 24">
              <a:extLst>
                <a:ext uri="{FF2B5EF4-FFF2-40B4-BE49-F238E27FC236}">
                  <a16:creationId xmlns:a16="http://schemas.microsoft.com/office/drawing/2014/main" id="{08C0DFD3-785B-469A-908F-0679DCC52736}"/>
                </a:ext>
              </a:extLst>
            </p:cNvPr>
            <p:cNvSpPr txBox="1"/>
            <p:nvPr/>
          </p:nvSpPr>
          <p:spPr>
            <a:xfrm>
              <a:off x="3711977" y="4220742"/>
              <a:ext cx="2067339" cy="584775"/>
            </a:xfrm>
            <a:prstGeom prst="rect">
              <a:avLst/>
            </a:prstGeom>
            <a:noFill/>
          </p:spPr>
          <p:txBody>
            <a:bodyPr wrap="square" rtlCol="0">
              <a:spAutoFit/>
            </a:bodyPr>
            <a:lstStyle/>
            <a:p>
              <a:pPr algn="ctr"/>
              <a:r>
                <a:rPr lang="fr-CA" sz="1600" dirty="0">
                  <a:solidFill>
                    <a:schemeClr val="accent4">
                      <a:lumMod val="75000"/>
                    </a:schemeClr>
                  </a:solidFill>
                </a:rPr>
                <a:t>Révision de la POL du CIUSSS-EMTL</a:t>
              </a:r>
            </a:p>
          </p:txBody>
        </p:sp>
        <p:grpSp>
          <p:nvGrpSpPr>
            <p:cNvPr id="26" name="Groupe 25">
              <a:extLst>
                <a:ext uri="{FF2B5EF4-FFF2-40B4-BE49-F238E27FC236}">
                  <a16:creationId xmlns:a16="http://schemas.microsoft.com/office/drawing/2014/main" id="{EB4E8C8C-476C-4728-8D2D-D6068AB6E5A4}"/>
                </a:ext>
              </a:extLst>
            </p:cNvPr>
            <p:cNvGrpSpPr/>
            <p:nvPr/>
          </p:nvGrpSpPr>
          <p:grpSpPr>
            <a:xfrm>
              <a:off x="1415783" y="2814931"/>
              <a:ext cx="630631" cy="1000546"/>
              <a:chOff x="6996700" y="3037315"/>
              <a:chExt cx="491197" cy="759425"/>
            </a:xfrm>
          </p:grpSpPr>
          <p:sp>
            <p:nvSpPr>
              <p:cNvPr id="27" name="Ellipse 26">
                <a:extLst>
                  <a:ext uri="{FF2B5EF4-FFF2-40B4-BE49-F238E27FC236}">
                    <a16:creationId xmlns:a16="http://schemas.microsoft.com/office/drawing/2014/main" id="{305C0D5B-356A-406D-8332-3BF176A38E04}"/>
                  </a:ext>
                </a:extLst>
              </p:cNvPr>
              <p:cNvSpPr/>
              <p:nvPr/>
            </p:nvSpPr>
            <p:spPr>
              <a:xfrm>
                <a:off x="7162786" y="3647661"/>
                <a:ext cx="159026" cy="149079"/>
              </a:xfrm>
              <a:prstGeom prst="ellipse">
                <a:avLst/>
              </a:prstGeom>
              <a:solidFill>
                <a:srgbClr val="407B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28" name="Image 27">
                <a:extLst>
                  <a:ext uri="{FF2B5EF4-FFF2-40B4-BE49-F238E27FC236}">
                    <a16:creationId xmlns:a16="http://schemas.microsoft.com/office/drawing/2014/main" id="{C3F31CAE-2F11-4992-8DE6-A7608179F387}"/>
                  </a:ext>
                </a:extLst>
              </p:cNvPr>
              <p:cNvPicPr>
                <a:picLocks noChangeAspect="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6996700" y="3037315"/>
                <a:ext cx="491197" cy="491197"/>
              </a:xfrm>
              <a:prstGeom prst="rect">
                <a:avLst/>
              </a:prstGeom>
            </p:spPr>
          </p:pic>
        </p:grpSp>
        <p:sp>
          <p:nvSpPr>
            <p:cNvPr id="29" name="ZoneTexte 28">
              <a:extLst>
                <a:ext uri="{FF2B5EF4-FFF2-40B4-BE49-F238E27FC236}">
                  <a16:creationId xmlns:a16="http://schemas.microsoft.com/office/drawing/2014/main" id="{E58E85F1-362C-40BB-B6D5-0043B230F3A9}"/>
                </a:ext>
              </a:extLst>
            </p:cNvPr>
            <p:cNvSpPr txBox="1"/>
            <p:nvPr/>
          </p:nvSpPr>
          <p:spPr>
            <a:xfrm>
              <a:off x="697428" y="4281276"/>
              <a:ext cx="2067339" cy="1077218"/>
            </a:xfrm>
            <a:prstGeom prst="rect">
              <a:avLst/>
            </a:prstGeom>
            <a:noFill/>
          </p:spPr>
          <p:txBody>
            <a:bodyPr wrap="square" rtlCol="0">
              <a:spAutoFit/>
            </a:bodyPr>
            <a:lstStyle/>
            <a:p>
              <a:pPr algn="ctr"/>
              <a:r>
                <a:rPr lang="fr-CA" sz="1600" dirty="0">
                  <a:solidFill>
                    <a:schemeClr val="accent4">
                      <a:lumMod val="75000"/>
                    </a:schemeClr>
                  </a:solidFill>
                </a:rPr>
                <a:t>Adoption POL/PRO en lutte contre la maltraitance au CIUSSS-EMTL</a:t>
              </a:r>
            </a:p>
          </p:txBody>
        </p:sp>
        <p:grpSp>
          <p:nvGrpSpPr>
            <p:cNvPr id="32" name="Groupe 31">
              <a:extLst>
                <a:ext uri="{FF2B5EF4-FFF2-40B4-BE49-F238E27FC236}">
                  <a16:creationId xmlns:a16="http://schemas.microsoft.com/office/drawing/2014/main" id="{71B94958-C639-43AC-9E35-6CADE86626E2}"/>
                </a:ext>
              </a:extLst>
            </p:cNvPr>
            <p:cNvGrpSpPr/>
            <p:nvPr/>
          </p:nvGrpSpPr>
          <p:grpSpPr>
            <a:xfrm>
              <a:off x="2852748" y="3622380"/>
              <a:ext cx="630631" cy="967465"/>
              <a:chOff x="3680216" y="3622380"/>
              <a:chExt cx="630631" cy="967465"/>
            </a:xfrm>
          </p:grpSpPr>
          <p:pic>
            <p:nvPicPr>
              <p:cNvPr id="30" name="Image 29">
                <a:extLst>
                  <a:ext uri="{FF2B5EF4-FFF2-40B4-BE49-F238E27FC236}">
                    <a16:creationId xmlns:a16="http://schemas.microsoft.com/office/drawing/2014/main" id="{C62E040A-B236-4F39-824F-421EFB7C7C05}"/>
                  </a:ext>
                </a:extLst>
              </p:cNvPr>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10800000">
                <a:off x="3680216" y="3942691"/>
                <a:ext cx="630631" cy="647154"/>
              </a:xfrm>
              <a:prstGeom prst="rect">
                <a:avLst/>
              </a:prstGeom>
            </p:spPr>
          </p:pic>
          <p:sp>
            <p:nvSpPr>
              <p:cNvPr id="31" name="Ellipse 30">
                <a:extLst>
                  <a:ext uri="{FF2B5EF4-FFF2-40B4-BE49-F238E27FC236}">
                    <a16:creationId xmlns:a16="http://schemas.microsoft.com/office/drawing/2014/main" id="{C9FAE505-0E43-4C15-8627-DEDC5380D0BC}"/>
                  </a:ext>
                </a:extLst>
              </p:cNvPr>
              <p:cNvSpPr/>
              <p:nvPr/>
            </p:nvSpPr>
            <p:spPr>
              <a:xfrm>
                <a:off x="3898450" y="3622380"/>
                <a:ext cx="204168" cy="196412"/>
              </a:xfrm>
              <a:prstGeom prst="ellipse">
                <a:avLst/>
              </a:prstGeom>
              <a:solidFill>
                <a:srgbClr val="4094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sp>
          <p:nvSpPr>
            <p:cNvPr id="33" name="ZoneTexte 32">
              <a:extLst>
                <a:ext uri="{FF2B5EF4-FFF2-40B4-BE49-F238E27FC236}">
                  <a16:creationId xmlns:a16="http://schemas.microsoft.com/office/drawing/2014/main" id="{A79D3D48-3701-403C-88FB-A940ADE02A42}"/>
                </a:ext>
              </a:extLst>
            </p:cNvPr>
            <p:cNvSpPr txBox="1"/>
            <p:nvPr/>
          </p:nvSpPr>
          <p:spPr>
            <a:xfrm>
              <a:off x="2104227" y="2033612"/>
              <a:ext cx="2067339" cy="1323439"/>
            </a:xfrm>
            <a:prstGeom prst="rect">
              <a:avLst/>
            </a:prstGeom>
            <a:noFill/>
          </p:spPr>
          <p:txBody>
            <a:bodyPr wrap="square" rtlCol="0">
              <a:spAutoFit/>
            </a:bodyPr>
            <a:lstStyle/>
            <a:p>
              <a:pPr algn="ctr"/>
              <a:r>
                <a:rPr lang="fr-CA" sz="1600" dirty="0">
                  <a:solidFill>
                    <a:schemeClr val="accent4">
                      <a:lumMod val="75000"/>
                    </a:schemeClr>
                  </a:solidFill>
                </a:rPr>
                <a:t>Élaboration d'une boite à outils et sensibilisation auprès des équipes du CIUSS-EMTL</a:t>
              </a:r>
            </a:p>
          </p:txBody>
        </p:sp>
        <p:grpSp>
          <p:nvGrpSpPr>
            <p:cNvPr id="34" name="Groupe 33">
              <a:extLst>
                <a:ext uri="{FF2B5EF4-FFF2-40B4-BE49-F238E27FC236}">
                  <a16:creationId xmlns:a16="http://schemas.microsoft.com/office/drawing/2014/main" id="{40E060BC-5EC2-496A-A09C-13703A356726}"/>
                </a:ext>
              </a:extLst>
            </p:cNvPr>
            <p:cNvGrpSpPr/>
            <p:nvPr/>
          </p:nvGrpSpPr>
          <p:grpSpPr>
            <a:xfrm>
              <a:off x="5791994" y="3641037"/>
              <a:ext cx="630631" cy="967465"/>
              <a:chOff x="3680216" y="3622380"/>
              <a:chExt cx="630631" cy="967465"/>
            </a:xfrm>
          </p:grpSpPr>
          <p:pic>
            <p:nvPicPr>
              <p:cNvPr id="35" name="Image 34">
                <a:extLst>
                  <a:ext uri="{FF2B5EF4-FFF2-40B4-BE49-F238E27FC236}">
                    <a16:creationId xmlns:a16="http://schemas.microsoft.com/office/drawing/2014/main" id="{0A81DEFD-5C7C-40EF-9BB7-D9DCED04A802}"/>
                  </a:ext>
                </a:extLst>
              </p:cNvPr>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rot="10800000">
                <a:off x="3680216" y="3942691"/>
                <a:ext cx="630631" cy="647154"/>
              </a:xfrm>
              <a:prstGeom prst="rect">
                <a:avLst/>
              </a:prstGeom>
            </p:spPr>
          </p:pic>
          <p:sp>
            <p:nvSpPr>
              <p:cNvPr id="36" name="Ellipse 35">
                <a:extLst>
                  <a:ext uri="{FF2B5EF4-FFF2-40B4-BE49-F238E27FC236}">
                    <a16:creationId xmlns:a16="http://schemas.microsoft.com/office/drawing/2014/main" id="{B253233C-9E36-4AD7-BDBE-1E757EC43DC7}"/>
                  </a:ext>
                </a:extLst>
              </p:cNvPr>
              <p:cNvSpPr/>
              <p:nvPr/>
            </p:nvSpPr>
            <p:spPr>
              <a:xfrm>
                <a:off x="3898450" y="3622380"/>
                <a:ext cx="204168" cy="196412"/>
              </a:xfrm>
              <a:prstGeom prst="ellipse">
                <a:avLst/>
              </a:prstGeom>
              <a:solidFill>
                <a:srgbClr val="82B5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sp>
          <p:nvSpPr>
            <p:cNvPr id="37" name="ZoneTexte 36">
              <a:extLst>
                <a:ext uri="{FF2B5EF4-FFF2-40B4-BE49-F238E27FC236}">
                  <a16:creationId xmlns:a16="http://schemas.microsoft.com/office/drawing/2014/main" id="{73A1FF95-B45E-4E75-815B-B459E351ED32}"/>
                </a:ext>
              </a:extLst>
            </p:cNvPr>
            <p:cNvSpPr txBox="1"/>
            <p:nvPr/>
          </p:nvSpPr>
          <p:spPr>
            <a:xfrm>
              <a:off x="6385613" y="4204132"/>
              <a:ext cx="2067339" cy="1384995"/>
            </a:xfrm>
            <a:prstGeom prst="rect">
              <a:avLst/>
            </a:prstGeom>
            <a:noFill/>
          </p:spPr>
          <p:txBody>
            <a:bodyPr wrap="square" rtlCol="0">
              <a:spAutoFit/>
            </a:bodyPr>
            <a:lstStyle/>
            <a:p>
              <a:pPr algn="ctr"/>
              <a:r>
                <a:rPr lang="fr-CA" sz="1600" dirty="0">
                  <a:solidFill>
                    <a:schemeClr val="accent4">
                      <a:lumMod val="75000"/>
                    </a:schemeClr>
                  </a:solidFill>
                </a:rPr>
                <a:t>Adoption du projet de loi 101 par l’Assemblée nationale du Québec</a:t>
              </a:r>
            </a:p>
            <a:p>
              <a:pPr algn="ctr"/>
              <a:r>
                <a:rPr lang="fr-CA" sz="2000" dirty="0">
                  <a:solidFill>
                    <a:schemeClr val="accent4">
                      <a:lumMod val="75000"/>
                    </a:schemeClr>
                  </a:solidFill>
                  <a:sym typeface="Wingdings 3" panose="05040102010807070707" pitchFamily="18" charset="2"/>
                </a:rPr>
                <a:t></a:t>
              </a:r>
              <a:endParaRPr lang="fr-CA" sz="2000" dirty="0">
                <a:solidFill>
                  <a:schemeClr val="accent4">
                    <a:lumMod val="75000"/>
                  </a:schemeClr>
                </a:solidFill>
              </a:endParaRPr>
            </a:p>
          </p:txBody>
        </p:sp>
        <p:grpSp>
          <p:nvGrpSpPr>
            <p:cNvPr id="38" name="Groupe 37">
              <a:extLst>
                <a:ext uri="{FF2B5EF4-FFF2-40B4-BE49-F238E27FC236}">
                  <a16:creationId xmlns:a16="http://schemas.microsoft.com/office/drawing/2014/main" id="{8F8547C8-D909-4BA6-9D91-681EF230CD6C}"/>
                </a:ext>
              </a:extLst>
            </p:cNvPr>
            <p:cNvGrpSpPr/>
            <p:nvPr/>
          </p:nvGrpSpPr>
          <p:grpSpPr>
            <a:xfrm>
              <a:off x="9683112" y="2790578"/>
              <a:ext cx="630631" cy="1000546"/>
              <a:chOff x="6996700" y="3037315"/>
              <a:chExt cx="491197" cy="759425"/>
            </a:xfrm>
          </p:grpSpPr>
          <p:sp>
            <p:nvSpPr>
              <p:cNvPr id="39" name="Ellipse 38">
                <a:extLst>
                  <a:ext uri="{FF2B5EF4-FFF2-40B4-BE49-F238E27FC236}">
                    <a16:creationId xmlns:a16="http://schemas.microsoft.com/office/drawing/2014/main" id="{F49C7DD8-C16F-4391-8340-2F291308F092}"/>
                  </a:ext>
                </a:extLst>
              </p:cNvPr>
              <p:cNvSpPr/>
              <p:nvPr/>
            </p:nvSpPr>
            <p:spPr>
              <a:xfrm>
                <a:off x="7162786" y="3647661"/>
                <a:ext cx="159026" cy="14907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40" name="Image 39">
                <a:extLst>
                  <a:ext uri="{FF2B5EF4-FFF2-40B4-BE49-F238E27FC236}">
                    <a16:creationId xmlns:a16="http://schemas.microsoft.com/office/drawing/2014/main" id="{81E72B2B-A00A-4F8E-A5EF-2C658A849C03}"/>
                  </a:ext>
                </a:extLst>
              </p:cNvPr>
              <p:cNvPicPr>
                <a:picLocks noChangeAspect="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6996700" y="3037315"/>
                <a:ext cx="491197" cy="491197"/>
              </a:xfrm>
              <a:prstGeom prst="rect">
                <a:avLst/>
              </a:prstGeom>
            </p:spPr>
          </p:pic>
        </p:grpSp>
        <p:sp>
          <p:nvSpPr>
            <p:cNvPr id="41" name="ZoneTexte 40">
              <a:extLst>
                <a:ext uri="{FF2B5EF4-FFF2-40B4-BE49-F238E27FC236}">
                  <a16:creationId xmlns:a16="http://schemas.microsoft.com/office/drawing/2014/main" id="{2B22E9ED-785F-430D-99A5-417152FE2B31}"/>
                </a:ext>
              </a:extLst>
            </p:cNvPr>
            <p:cNvSpPr txBox="1"/>
            <p:nvPr/>
          </p:nvSpPr>
          <p:spPr>
            <a:xfrm>
              <a:off x="8949569" y="4223782"/>
              <a:ext cx="2147976" cy="1015663"/>
            </a:xfrm>
            <a:prstGeom prst="rect">
              <a:avLst/>
            </a:prstGeom>
            <a:noFill/>
          </p:spPr>
          <p:txBody>
            <a:bodyPr wrap="square" rtlCol="0">
              <a:spAutoFit/>
            </a:bodyPr>
            <a:lstStyle/>
            <a:p>
              <a:pPr algn="ctr"/>
              <a:r>
                <a:rPr lang="fr-CA" sz="1600" dirty="0">
                  <a:solidFill>
                    <a:schemeClr val="accent4">
                      <a:lumMod val="75000"/>
                    </a:schemeClr>
                  </a:solidFill>
                </a:rPr>
                <a:t>Mise à jour de la POL du CIUSSS-EMTL</a:t>
              </a:r>
            </a:p>
            <a:p>
              <a:pPr algn="ctr"/>
              <a:r>
                <a:rPr lang="fr-CA" sz="1400" i="1" dirty="0">
                  <a:solidFill>
                    <a:schemeClr val="accent4">
                      <a:lumMod val="75000"/>
                    </a:schemeClr>
                  </a:solidFill>
                </a:rPr>
                <a:t>(suivant les directives du MSSS)</a:t>
              </a:r>
            </a:p>
          </p:txBody>
        </p:sp>
        <p:sp>
          <p:nvSpPr>
            <p:cNvPr id="42" name="Rectangle 41">
              <a:extLst>
                <a:ext uri="{FF2B5EF4-FFF2-40B4-BE49-F238E27FC236}">
                  <a16:creationId xmlns:a16="http://schemas.microsoft.com/office/drawing/2014/main" id="{F78A3343-84E4-4E68-85AE-A228536396D0}"/>
                </a:ext>
              </a:extLst>
            </p:cNvPr>
            <p:cNvSpPr/>
            <p:nvPr/>
          </p:nvSpPr>
          <p:spPr>
            <a:xfrm>
              <a:off x="2785752" y="1666049"/>
              <a:ext cx="755335" cy="400110"/>
            </a:xfrm>
            <a:prstGeom prst="rect">
              <a:avLst/>
            </a:prstGeom>
          </p:spPr>
          <p:txBody>
            <a:bodyPr wrap="none">
              <a:spAutoFit/>
            </a:bodyPr>
            <a:lstStyle/>
            <a:p>
              <a:r>
                <a:rPr lang="fr-CA" sz="2000" b="1" dirty="0">
                  <a:solidFill>
                    <a:schemeClr val="accent4">
                      <a:lumMod val="75000"/>
                    </a:schemeClr>
                  </a:solidFill>
                </a:rPr>
                <a:t>2018</a:t>
              </a:r>
              <a:endParaRPr lang="fr-CA" sz="2000" b="1" dirty="0"/>
            </a:p>
          </p:txBody>
        </p:sp>
        <p:sp>
          <p:nvSpPr>
            <p:cNvPr id="43" name="Rectangle 42">
              <a:extLst>
                <a:ext uri="{FF2B5EF4-FFF2-40B4-BE49-F238E27FC236}">
                  <a16:creationId xmlns:a16="http://schemas.microsoft.com/office/drawing/2014/main" id="{F9503739-140B-4CEF-AB3F-F7095F86A653}"/>
                </a:ext>
              </a:extLst>
            </p:cNvPr>
            <p:cNvSpPr/>
            <p:nvPr/>
          </p:nvSpPr>
          <p:spPr>
            <a:xfrm>
              <a:off x="1367976" y="3881166"/>
              <a:ext cx="755335" cy="400110"/>
            </a:xfrm>
            <a:prstGeom prst="rect">
              <a:avLst/>
            </a:prstGeom>
          </p:spPr>
          <p:txBody>
            <a:bodyPr wrap="none">
              <a:spAutoFit/>
            </a:bodyPr>
            <a:lstStyle/>
            <a:p>
              <a:r>
                <a:rPr lang="fr-CA" sz="2000" b="1" dirty="0">
                  <a:solidFill>
                    <a:schemeClr val="accent4">
                      <a:lumMod val="75000"/>
                    </a:schemeClr>
                  </a:solidFill>
                </a:rPr>
                <a:t>2018</a:t>
              </a:r>
              <a:endParaRPr lang="fr-CA" sz="2000" b="1" dirty="0"/>
            </a:p>
          </p:txBody>
        </p:sp>
        <p:sp>
          <p:nvSpPr>
            <p:cNvPr id="46" name="Rectangle 45">
              <a:extLst>
                <a:ext uri="{FF2B5EF4-FFF2-40B4-BE49-F238E27FC236}">
                  <a16:creationId xmlns:a16="http://schemas.microsoft.com/office/drawing/2014/main" id="{796BF6F1-B592-4377-A015-375B77C20064}"/>
                </a:ext>
              </a:extLst>
            </p:cNvPr>
            <p:cNvSpPr/>
            <p:nvPr/>
          </p:nvSpPr>
          <p:spPr>
            <a:xfrm>
              <a:off x="4364380" y="3914958"/>
              <a:ext cx="755335" cy="400110"/>
            </a:xfrm>
            <a:prstGeom prst="rect">
              <a:avLst/>
            </a:prstGeom>
          </p:spPr>
          <p:txBody>
            <a:bodyPr wrap="none">
              <a:spAutoFit/>
            </a:bodyPr>
            <a:lstStyle/>
            <a:p>
              <a:r>
                <a:rPr lang="fr-CA" sz="2000" b="1" dirty="0">
                  <a:solidFill>
                    <a:schemeClr val="accent4">
                      <a:lumMod val="75000"/>
                    </a:schemeClr>
                  </a:solidFill>
                </a:rPr>
                <a:t>2021</a:t>
              </a:r>
              <a:endParaRPr lang="fr-CA" sz="2000" b="1" dirty="0"/>
            </a:p>
          </p:txBody>
        </p:sp>
        <p:sp>
          <p:nvSpPr>
            <p:cNvPr id="48" name="Rectangle 47">
              <a:extLst>
                <a:ext uri="{FF2B5EF4-FFF2-40B4-BE49-F238E27FC236}">
                  <a16:creationId xmlns:a16="http://schemas.microsoft.com/office/drawing/2014/main" id="{679F1F70-F26F-4CFD-808A-CD7F57F6D411}"/>
                </a:ext>
              </a:extLst>
            </p:cNvPr>
            <p:cNvSpPr/>
            <p:nvPr/>
          </p:nvSpPr>
          <p:spPr>
            <a:xfrm>
              <a:off x="9645890" y="3881151"/>
              <a:ext cx="755335" cy="400110"/>
            </a:xfrm>
            <a:prstGeom prst="rect">
              <a:avLst/>
            </a:prstGeom>
          </p:spPr>
          <p:txBody>
            <a:bodyPr wrap="none">
              <a:spAutoFit/>
            </a:bodyPr>
            <a:lstStyle/>
            <a:p>
              <a:r>
                <a:rPr lang="fr-CA" sz="2000" b="1" dirty="0">
                  <a:solidFill>
                    <a:schemeClr val="accent4">
                      <a:lumMod val="75000"/>
                    </a:schemeClr>
                  </a:solidFill>
                </a:rPr>
                <a:t>2023</a:t>
              </a:r>
              <a:endParaRPr lang="fr-CA" sz="2000" b="1" dirty="0"/>
            </a:p>
          </p:txBody>
        </p:sp>
        <p:sp>
          <p:nvSpPr>
            <p:cNvPr id="49" name="ZoneTexte 48">
              <a:extLst>
                <a:ext uri="{FF2B5EF4-FFF2-40B4-BE49-F238E27FC236}">
                  <a16:creationId xmlns:a16="http://schemas.microsoft.com/office/drawing/2014/main" id="{7490B9C1-8BFD-4A88-884B-4075D3604E2D}"/>
                </a:ext>
              </a:extLst>
            </p:cNvPr>
            <p:cNvSpPr txBox="1"/>
            <p:nvPr/>
          </p:nvSpPr>
          <p:spPr>
            <a:xfrm>
              <a:off x="5073639" y="2010205"/>
              <a:ext cx="2067339" cy="338554"/>
            </a:xfrm>
            <a:prstGeom prst="rect">
              <a:avLst/>
            </a:prstGeom>
            <a:noFill/>
          </p:spPr>
          <p:txBody>
            <a:bodyPr wrap="square" rtlCol="0">
              <a:spAutoFit/>
            </a:bodyPr>
            <a:lstStyle/>
            <a:p>
              <a:pPr algn="ctr"/>
              <a:r>
                <a:rPr lang="fr-CA" sz="1600" dirty="0">
                  <a:solidFill>
                    <a:schemeClr val="accent4">
                      <a:lumMod val="75000"/>
                    </a:schemeClr>
                  </a:solidFill>
                </a:rPr>
                <a:t>Formations ENA</a:t>
              </a:r>
            </a:p>
          </p:txBody>
        </p:sp>
        <p:sp>
          <p:nvSpPr>
            <p:cNvPr id="50" name="Rectangle 49">
              <a:extLst>
                <a:ext uri="{FF2B5EF4-FFF2-40B4-BE49-F238E27FC236}">
                  <a16:creationId xmlns:a16="http://schemas.microsoft.com/office/drawing/2014/main" id="{5DC5115D-2024-45D2-8FFE-75B06D58AC23}"/>
                </a:ext>
              </a:extLst>
            </p:cNvPr>
            <p:cNvSpPr/>
            <p:nvPr/>
          </p:nvSpPr>
          <p:spPr>
            <a:xfrm>
              <a:off x="4964598" y="1658091"/>
              <a:ext cx="2223686" cy="400110"/>
            </a:xfrm>
            <a:prstGeom prst="rect">
              <a:avLst/>
            </a:prstGeom>
          </p:spPr>
          <p:txBody>
            <a:bodyPr wrap="none">
              <a:spAutoFit/>
            </a:bodyPr>
            <a:lstStyle/>
            <a:p>
              <a:r>
                <a:rPr lang="fr-CA" sz="2000" b="1" dirty="0">
                  <a:solidFill>
                    <a:schemeClr val="accent4">
                      <a:lumMod val="75000"/>
                    </a:schemeClr>
                  </a:solidFill>
                </a:rPr>
                <a:t>2021 </a:t>
              </a:r>
              <a:r>
                <a:rPr lang="fr-CA" sz="2000" dirty="0">
                  <a:solidFill>
                    <a:schemeClr val="accent4">
                      <a:lumMod val="75000"/>
                    </a:schemeClr>
                  </a:solidFill>
                  <a:sym typeface="Wingdings" panose="05000000000000000000" pitchFamily="2" charset="2"/>
                </a:rPr>
                <a:t></a:t>
              </a:r>
              <a:r>
                <a:rPr lang="fr-CA" sz="2000" b="1" dirty="0">
                  <a:solidFill>
                    <a:schemeClr val="accent4">
                      <a:lumMod val="75000"/>
                    </a:schemeClr>
                  </a:solidFill>
                  <a:sym typeface="Wingdings" panose="05000000000000000000" pitchFamily="2" charset="2"/>
                </a:rPr>
                <a:t> à ce jour</a:t>
              </a:r>
              <a:endParaRPr lang="fr-CA" sz="2000" b="1" dirty="0"/>
            </a:p>
          </p:txBody>
        </p:sp>
        <p:grpSp>
          <p:nvGrpSpPr>
            <p:cNvPr id="51" name="Groupe 50">
              <a:extLst>
                <a:ext uri="{FF2B5EF4-FFF2-40B4-BE49-F238E27FC236}">
                  <a16:creationId xmlns:a16="http://schemas.microsoft.com/office/drawing/2014/main" id="{352E7BFB-0DFD-40BF-B70C-5E27852CF1C8}"/>
                </a:ext>
              </a:extLst>
            </p:cNvPr>
            <p:cNvGrpSpPr/>
            <p:nvPr/>
          </p:nvGrpSpPr>
          <p:grpSpPr>
            <a:xfrm>
              <a:off x="7079058" y="2817509"/>
              <a:ext cx="630631" cy="1000546"/>
              <a:chOff x="6996700" y="3037315"/>
              <a:chExt cx="491197" cy="759425"/>
            </a:xfrm>
          </p:grpSpPr>
          <p:sp>
            <p:nvSpPr>
              <p:cNvPr id="52" name="Ellipse 51">
                <a:extLst>
                  <a:ext uri="{FF2B5EF4-FFF2-40B4-BE49-F238E27FC236}">
                    <a16:creationId xmlns:a16="http://schemas.microsoft.com/office/drawing/2014/main" id="{81E6CC93-02BD-4AC8-8DD2-04889075E553}"/>
                  </a:ext>
                </a:extLst>
              </p:cNvPr>
              <p:cNvSpPr/>
              <p:nvPr/>
            </p:nvSpPr>
            <p:spPr>
              <a:xfrm>
                <a:off x="7162786" y="3647661"/>
                <a:ext cx="159026" cy="149079"/>
              </a:xfrm>
              <a:prstGeom prst="ellipse">
                <a:avLst/>
              </a:prstGeom>
              <a:solidFill>
                <a:srgbClr val="C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53" name="Image 52">
                <a:extLst>
                  <a:ext uri="{FF2B5EF4-FFF2-40B4-BE49-F238E27FC236}">
                    <a16:creationId xmlns:a16="http://schemas.microsoft.com/office/drawing/2014/main" id="{90B7561C-8197-4343-9217-254805FC009E}"/>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996700" y="3037315"/>
                <a:ext cx="491197" cy="491197"/>
              </a:xfrm>
              <a:prstGeom prst="rect">
                <a:avLst/>
              </a:prstGeom>
            </p:spPr>
          </p:pic>
        </p:grpSp>
        <p:sp>
          <p:nvSpPr>
            <p:cNvPr id="54" name="Rectangle 53">
              <a:extLst>
                <a:ext uri="{FF2B5EF4-FFF2-40B4-BE49-F238E27FC236}">
                  <a16:creationId xmlns:a16="http://schemas.microsoft.com/office/drawing/2014/main" id="{9A12CF1D-054D-4BA7-B2C7-3BF12E4274CC}"/>
                </a:ext>
              </a:extLst>
            </p:cNvPr>
            <p:cNvSpPr/>
            <p:nvPr/>
          </p:nvSpPr>
          <p:spPr>
            <a:xfrm>
              <a:off x="7060411" y="3917536"/>
              <a:ext cx="755335" cy="400110"/>
            </a:xfrm>
            <a:prstGeom prst="rect">
              <a:avLst/>
            </a:prstGeom>
          </p:spPr>
          <p:txBody>
            <a:bodyPr wrap="none">
              <a:spAutoFit/>
            </a:bodyPr>
            <a:lstStyle/>
            <a:p>
              <a:r>
                <a:rPr lang="fr-CA" sz="2000" b="1" dirty="0">
                  <a:solidFill>
                    <a:schemeClr val="accent4">
                      <a:lumMod val="75000"/>
                    </a:schemeClr>
                  </a:solidFill>
                </a:rPr>
                <a:t>2022</a:t>
              </a:r>
              <a:endParaRPr lang="fr-CA" sz="2000" b="1" dirty="0"/>
            </a:p>
          </p:txBody>
        </p:sp>
        <p:grpSp>
          <p:nvGrpSpPr>
            <p:cNvPr id="55" name="Groupe 54">
              <a:extLst>
                <a:ext uri="{FF2B5EF4-FFF2-40B4-BE49-F238E27FC236}">
                  <a16:creationId xmlns:a16="http://schemas.microsoft.com/office/drawing/2014/main" id="{DF88CF24-D649-40F7-B93B-8D8C3B590F8A}"/>
                </a:ext>
              </a:extLst>
            </p:cNvPr>
            <p:cNvGrpSpPr/>
            <p:nvPr/>
          </p:nvGrpSpPr>
          <p:grpSpPr>
            <a:xfrm>
              <a:off x="8390582" y="3622380"/>
              <a:ext cx="630631" cy="967465"/>
              <a:chOff x="3680216" y="3622380"/>
              <a:chExt cx="630631" cy="967465"/>
            </a:xfrm>
          </p:grpSpPr>
          <p:pic>
            <p:nvPicPr>
              <p:cNvPr id="56" name="Image 55">
                <a:extLst>
                  <a:ext uri="{FF2B5EF4-FFF2-40B4-BE49-F238E27FC236}">
                    <a16:creationId xmlns:a16="http://schemas.microsoft.com/office/drawing/2014/main" id="{C4A1ECB3-2AB0-4E5F-9CEF-47130B7E2486}"/>
                  </a:ext>
                </a:extLst>
              </p:cNvPr>
              <p:cNvPicPr>
                <a:picLocks noChangeAspect="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rot="10800000">
                <a:off x="3680216" y="3942691"/>
                <a:ext cx="630631" cy="647154"/>
              </a:xfrm>
              <a:prstGeom prst="rect">
                <a:avLst/>
              </a:prstGeom>
            </p:spPr>
          </p:pic>
          <p:sp>
            <p:nvSpPr>
              <p:cNvPr id="57" name="Ellipse 56">
                <a:extLst>
                  <a:ext uri="{FF2B5EF4-FFF2-40B4-BE49-F238E27FC236}">
                    <a16:creationId xmlns:a16="http://schemas.microsoft.com/office/drawing/2014/main" id="{F75F0DC6-9003-430F-87E9-3FFA37224F02}"/>
                  </a:ext>
                </a:extLst>
              </p:cNvPr>
              <p:cNvSpPr/>
              <p:nvPr/>
            </p:nvSpPr>
            <p:spPr>
              <a:xfrm>
                <a:off x="3898450" y="3622380"/>
                <a:ext cx="204168" cy="196412"/>
              </a:xfrm>
              <a:prstGeom prst="ellipse">
                <a:avLst/>
              </a:prstGeom>
              <a:solidFill>
                <a:srgbClr val="3EAF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sp>
          <p:nvSpPr>
            <p:cNvPr id="58" name="ZoneTexte 57">
              <a:extLst>
                <a:ext uri="{FF2B5EF4-FFF2-40B4-BE49-F238E27FC236}">
                  <a16:creationId xmlns:a16="http://schemas.microsoft.com/office/drawing/2014/main" id="{3206EDC1-0BE9-4050-A694-74362A2D1666}"/>
                </a:ext>
              </a:extLst>
            </p:cNvPr>
            <p:cNvSpPr txBox="1"/>
            <p:nvPr/>
          </p:nvSpPr>
          <p:spPr>
            <a:xfrm>
              <a:off x="7655430" y="2014119"/>
              <a:ext cx="2147976" cy="1569660"/>
            </a:xfrm>
            <a:prstGeom prst="rect">
              <a:avLst/>
            </a:prstGeom>
            <a:noFill/>
          </p:spPr>
          <p:txBody>
            <a:bodyPr wrap="square" rtlCol="0">
              <a:spAutoFit/>
            </a:bodyPr>
            <a:lstStyle/>
            <a:p>
              <a:pPr algn="ctr"/>
              <a:r>
                <a:rPr lang="fr-CA" sz="1600" dirty="0">
                  <a:solidFill>
                    <a:schemeClr val="accent4">
                      <a:lumMod val="75000"/>
                    </a:schemeClr>
                  </a:solidFill>
                </a:rPr>
                <a:t>Mise en place du comité bienveillance aînés et personnes majeures en situation de vulnérabilité (CIUSSS-EMTL)</a:t>
              </a:r>
            </a:p>
          </p:txBody>
        </p:sp>
        <p:sp>
          <p:nvSpPr>
            <p:cNvPr id="59" name="Rectangle 58">
              <a:extLst>
                <a:ext uri="{FF2B5EF4-FFF2-40B4-BE49-F238E27FC236}">
                  <a16:creationId xmlns:a16="http://schemas.microsoft.com/office/drawing/2014/main" id="{DD79C650-E7E9-4447-9B9A-2C7A7496F2EA}"/>
                </a:ext>
              </a:extLst>
            </p:cNvPr>
            <p:cNvSpPr/>
            <p:nvPr/>
          </p:nvSpPr>
          <p:spPr>
            <a:xfrm>
              <a:off x="8273505" y="1666049"/>
              <a:ext cx="755335" cy="400110"/>
            </a:xfrm>
            <a:prstGeom prst="rect">
              <a:avLst/>
            </a:prstGeom>
          </p:spPr>
          <p:txBody>
            <a:bodyPr wrap="none">
              <a:spAutoFit/>
            </a:bodyPr>
            <a:lstStyle/>
            <a:p>
              <a:r>
                <a:rPr lang="fr-CA" sz="2000" b="1" dirty="0">
                  <a:solidFill>
                    <a:schemeClr val="accent4">
                      <a:lumMod val="75000"/>
                    </a:schemeClr>
                  </a:solidFill>
                </a:rPr>
                <a:t>2022</a:t>
              </a:r>
              <a:endParaRPr lang="fr-CA" sz="2000" b="1" dirty="0"/>
            </a:p>
          </p:txBody>
        </p:sp>
        <p:sp>
          <p:nvSpPr>
            <p:cNvPr id="44" name="ZoneTexte 43">
              <a:extLst>
                <a:ext uri="{FF2B5EF4-FFF2-40B4-BE49-F238E27FC236}">
                  <a16:creationId xmlns:a16="http://schemas.microsoft.com/office/drawing/2014/main" id="{C6C94CCC-7845-4D98-8D9A-FCD104B52F20}"/>
                </a:ext>
              </a:extLst>
            </p:cNvPr>
            <p:cNvSpPr txBox="1"/>
            <p:nvPr/>
          </p:nvSpPr>
          <p:spPr>
            <a:xfrm>
              <a:off x="5806388" y="5534561"/>
              <a:ext cx="3233389" cy="1323439"/>
            </a:xfrm>
            <a:prstGeom prst="rect">
              <a:avLst/>
            </a:prstGeom>
            <a:noFill/>
          </p:spPr>
          <p:txBody>
            <a:bodyPr wrap="square" rtlCol="0">
              <a:spAutoFit/>
            </a:bodyPr>
            <a:lstStyle/>
            <a:p>
              <a:pPr algn="ctr"/>
              <a:r>
                <a:rPr lang="fr-CA" sz="1600" b="1" dirty="0">
                  <a:solidFill>
                    <a:schemeClr val="accent4">
                      <a:lumMod val="75000"/>
                    </a:schemeClr>
                  </a:solidFill>
                </a:rPr>
                <a:t>Loi 6.3</a:t>
              </a:r>
            </a:p>
            <a:p>
              <a:pPr algn="ctr"/>
              <a:r>
                <a:rPr lang="fr-CA" sz="1600" dirty="0">
                  <a:solidFill>
                    <a:schemeClr val="accent4">
                      <a:lumMod val="75000"/>
                    </a:schemeClr>
                  </a:solidFill>
                </a:rPr>
                <a:t>Lutte contre la maltraitance envers les personnes aînées et toute autre personne majeure en situation de vulnérabilité</a:t>
              </a:r>
            </a:p>
          </p:txBody>
        </p:sp>
        <p:cxnSp>
          <p:nvCxnSpPr>
            <p:cNvPr id="4" name="Connecteur droit 3">
              <a:extLst>
                <a:ext uri="{FF2B5EF4-FFF2-40B4-BE49-F238E27FC236}">
                  <a16:creationId xmlns:a16="http://schemas.microsoft.com/office/drawing/2014/main" id="{B759CB73-EBF2-44C8-BAC8-B675BBEAB318}"/>
                </a:ext>
              </a:extLst>
            </p:cNvPr>
            <p:cNvCxnSpPr>
              <a:cxnSpLocks/>
            </p:cNvCxnSpPr>
            <p:nvPr/>
          </p:nvCxnSpPr>
          <p:spPr>
            <a:xfrm>
              <a:off x="6107309" y="2471420"/>
              <a:ext cx="5003" cy="1188000"/>
            </a:xfrm>
            <a:prstGeom prst="line">
              <a:avLst/>
            </a:prstGeom>
            <a:ln w="28575">
              <a:solidFill>
                <a:schemeClr val="bg2"/>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17033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a:extLst>
              <a:ext uri="{FF2B5EF4-FFF2-40B4-BE49-F238E27FC236}">
                <a16:creationId xmlns:a16="http://schemas.microsoft.com/office/drawing/2014/main" id="{31707560-DEBE-4812-A6EB-786796D4C821}"/>
              </a:ext>
            </a:extLst>
          </p:cNvPr>
          <p:cNvGrpSpPr/>
          <p:nvPr/>
        </p:nvGrpSpPr>
        <p:grpSpPr>
          <a:xfrm>
            <a:off x="1400400" y="2102441"/>
            <a:ext cx="9760862" cy="3639396"/>
            <a:chOff x="1400400" y="2102441"/>
            <a:chExt cx="9760862" cy="3639396"/>
          </a:xfrm>
        </p:grpSpPr>
        <p:grpSp>
          <p:nvGrpSpPr>
            <p:cNvPr id="32" name="Groupe 31">
              <a:extLst>
                <a:ext uri="{FF2B5EF4-FFF2-40B4-BE49-F238E27FC236}">
                  <a16:creationId xmlns:a16="http://schemas.microsoft.com/office/drawing/2014/main" id="{6788EF2C-4C79-43BF-8D2D-C048CC1B962A}"/>
                </a:ext>
              </a:extLst>
            </p:cNvPr>
            <p:cNvGrpSpPr/>
            <p:nvPr/>
          </p:nvGrpSpPr>
          <p:grpSpPr>
            <a:xfrm>
              <a:off x="1400400" y="2102441"/>
              <a:ext cx="9760862" cy="2454285"/>
              <a:chOff x="1400400" y="2102441"/>
              <a:chExt cx="9760862" cy="2454285"/>
            </a:xfrm>
          </p:grpSpPr>
          <p:grpSp>
            <p:nvGrpSpPr>
              <p:cNvPr id="2" name="Groupe 1">
                <a:extLst>
                  <a:ext uri="{FF2B5EF4-FFF2-40B4-BE49-F238E27FC236}">
                    <a16:creationId xmlns:a16="http://schemas.microsoft.com/office/drawing/2014/main" id="{CA59F661-77C4-435C-AC29-2CA5784A7D35}"/>
                  </a:ext>
                </a:extLst>
              </p:cNvPr>
              <p:cNvGrpSpPr/>
              <p:nvPr/>
            </p:nvGrpSpPr>
            <p:grpSpPr>
              <a:xfrm>
                <a:off x="1854816" y="2161869"/>
                <a:ext cx="1349299" cy="1325563"/>
                <a:chOff x="1854816" y="2161869"/>
                <a:chExt cx="1349299" cy="1325563"/>
              </a:xfrm>
            </p:grpSpPr>
            <p:sp>
              <p:nvSpPr>
                <p:cNvPr id="6" name="Ellipse 5">
                  <a:extLst>
                    <a:ext uri="{FF2B5EF4-FFF2-40B4-BE49-F238E27FC236}">
                      <a16:creationId xmlns:a16="http://schemas.microsoft.com/office/drawing/2014/main" id="{F00FEDDC-B8EF-46A7-9377-30FE243B96D0}"/>
                    </a:ext>
                  </a:extLst>
                </p:cNvPr>
                <p:cNvSpPr/>
                <p:nvPr/>
              </p:nvSpPr>
              <p:spPr>
                <a:xfrm>
                  <a:off x="1854816" y="2161869"/>
                  <a:ext cx="1349299" cy="1325563"/>
                </a:xfrm>
                <a:prstGeom prst="ellipse">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4" name="Freeform 57">
                  <a:extLst>
                    <a:ext uri="{FF2B5EF4-FFF2-40B4-BE49-F238E27FC236}">
                      <a16:creationId xmlns:a16="http://schemas.microsoft.com/office/drawing/2014/main" id="{77C54B76-7DDC-4870-A932-19DCD4F415AB}"/>
                    </a:ext>
                  </a:extLst>
                </p:cNvPr>
                <p:cNvSpPr>
                  <a:spLocks noEditPoints="1"/>
                </p:cNvSpPr>
                <p:nvPr/>
              </p:nvSpPr>
              <p:spPr bwMode="auto">
                <a:xfrm>
                  <a:off x="2058285" y="2426375"/>
                  <a:ext cx="864300" cy="796550"/>
                </a:xfrm>
                <a:custGeom>
                  <a:avLst/>
                  <a:gdLst>
                    <a:gd name="T0" fmla="*/ 397341 w 198"/>
                    <a:gd name="T1" fmla="*/ 39404 h 198"/>
                    <a:gd name="T2" fmla="*/ 380785 w 198"/>
                    <a:gd name="T3" fmla="*/ 35256 h 198"/>
                    <a:gd name="T4" fmla="*/ 393202 w 198"/>
                    <a:gd name="T5" fmla="*/ 45626 h 198"/>
                    <a:gd name="T6" fmla="*/ 366299 w 198"/>
                    <a:gd name="T7" fmla="*/ 51848 h 198"/>
                    <a:gd name="T8" fmla="*/ 376646 w 198"/>
                    <a:gd name="T9" fmla="*/ 60143 h 198"/>
                    <a:gd name="T10" fmla="*/ 349743 w 198"/>
                    <a:gd name="T11" fmla="*/ 68439 h 198"/>
                    <a:gd name="T12" fmla="*/ 202810 w 198"/>
                    <a:gd name="T13" fmla="*/ 215687 h 198"/>
                    <a:gd name="T14" fmla="*/ 194532 w 198"/>
                    <a:gd name="T15" fmla="*/ 207391 h 198"/>
                    <a:gd name="T16" fmla="*/ 341465 w 198"/>
                    <a:gd name="T17" fmla="*/ 60143 h 198"/>
                    <a:gd name="T18" fmla="*/ 347673 w 198"/>
                    <a:gd name="T19" fmla="*/ 33183 h 198"/>
                    <a:gd name="T20" fmla="*/ 358021 w 198"/>
                    <a:gd name="T21" fmla="*/ 43552 h 198"/>
                    <a:gd name="T22" fmla="*/ 364229 w 198"/>
                    <a:gd name="T23" fmla="*/ 16591 h 198"/>
                    <a:gd name="T24" fmla="*/ 374577 w 198"/>
                    <a:gd name="T25" fmla="*/ 29035 h 198"/>
                    <a:gd name="T26" fmla="*/ 368368 w 198"/>
                    <a:gd name="T27" fmla="*/ 10370 h 198"/>
                    <a:gd name="T28" fmla="*/ 384924 w 198"/>
                    <a:gd name="T29" fmla="*/ 16591 h 198"/>
                    <a:gd name="T30" fmla="*/ 399411 w 198"/>
                    <a:gd name="T31" fmla="*/ 18665 h 198"/>
                    <a:gd name="T32" fmla="*/ 409758 w 198"/>
                    <a:gd name="T33" fmla="*/ 29035 h 198"/>
                    <a:gd name="T34" fmla="*/ 215226 w 198"/>
                    <a:gd name="T35" fmla="*/ 167987 h 198"/>
                    <a:gd name="T36" fmla="*/ 146933 w 198"/>
                    <a:gd name="T37" fmla="*/ 213613 h 198"/>
                    <a:gd name="T38" fmla="*/ 246269 w 198"/>
                    <a:gd name="T39" fmla="*/ 213613 h 198"/>
                    <a:gd name="T40" fmla="*/ 211087 w 198"/>
                    <a:gd name="T41" fmla="*/ 223982 h 198"/>
                    <a:gd name="T42" fmla="*/ 198671 w 198"/>
                    <a:gd name="T43" fmla="*/ 230204 h 198"/>
                    <a:gd name="T44" fmla="*/ 180045 w 198"/>
                    <a:gd name="T45" fmla="*/ 213613 h 198"/>
                    <a:gd name="T46" fmla="*/ 186254 w 198"/>
                    <a:gd name="T47" fmla="*/ 199095 h 198"/>
                    <a:gd name="T48" fmla="*/ 196601 w 198"/>
                    <a:gd name="T49" fmla="*/ 91252 h 198"/>
                    <a:gd name="T50" fmla="*/ 196601 w 198"/>
                    <a:gd name="T51" fmla="*/ 335973 h 198"/>
                    <a:gd name="T52" fmla="*/ 295936 w 198"/>
                    <a:gd name="T53" fmla="*/ 141026 h 198"/>
                    <a:gd name="T54" fmla="*/ 285589 w 198"/>
                    <a:gd name="T55" fmla="*/ 213613 h 198"/>
                    <a:gd name="T56" fmla="*/ 107613 w 198"/>
                    <a:gd name="T57" fmla="*/ 213613 h 198"/>
                    <a:gd name="T58" fmla="*/ 246269 w 198"/>
                    <a:gd name="T59" fmla="*/ 138952 h 198"/>
                    <a:gd name="T60" fmla="*/ 324909 w 198"/>
                    <a:gd name="T61" fmla="*/ 111991 h 198"/>
                    <a:gd name="T62" fmla="*/ 196601 w 198"/>
                    <a:gd name="T63" fmla="*/ 377451 h 198"/>
                    <a:gd name="T64" fmla="*/ 196601 w 198"/>
                    <a:gd name="T65" fmla="*/ 49774 h 198"/>
                    <a:gd name="T66" fmla="*/ 322840 w 198"/>
                    <a:gd name="T67" fmla="*/ 62217 h 198"/>
                    <a:gd name="T68" fmla="*/ 0 w 198"/>
                    <a:gd name="T69" fmla="*/ 213613 h 198"/>
                    <a:gd name="T70" fmla="*/ 393202 w 198"/>
                    <a:gd name="T71" fmla="*/ 213613 h 198"/>
                    <a:gd name="T72" fmla="*/ 324909 w 198"/>
                    <a:gd name="T73" fmla="*/ 111991 h 19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98" h="198">
                      <a:moveTo>
                        <a:pt x="198" y="14"/>
                      </a:moveTo>
                      <a:cubicBezTo>
                        <a:pt x="192" y="19"/>
                        <a:pt x="192" y="19"/>
                        <a:pt x="192" y="19"/>
                      </a:cubicBezTo>
                      <a:cubicBezTo>
                        <a:pt x="185" y="17"/>
                        <a:pt x="185" y="17"/>
                        <a:pt x="185" y="17"/>
                      </a:cubicBezTo>
                      <a:cubicBezTo>
                        <a:pt x="184" y="17"/>
                        <a:pt x="184" y="17"/>
                        <a:pt x="184" y="17"/>
                      </a:cubicBezTo>
                      <a:cubicBezTo>
                        <a:pt x="183" y="19"/>
                        <a:pt x="183" y="19"/>
                        <a:pt x="183" y="19"/>
                      </a:cubicBezTo>
                      <a:cubicBezTo>
                        <a:pt x="190" y="22"/>
                        <a:pt x="190" y="22"/>
                        <a:pt x="190" y="22"/>
                      </a:cubicBezTo>
                      <a:cubicBezTo>
                        <a:pt x="184" y="27"/>
                        <a:pt x="184" y="27"/>
                        <a:pt x="184" y="27"/>
                      </a:cubicBezTo>
                      <a:cubicBezTo>
                        <a:pt x="177" y="25"/>
                        <a:pt x="177" y="25"/>
                        <a:pt x="177" y="25"/>
                      </a:cubicBezTo>
                      <a:cubicBezTo>
                        <a:pt x="175" y="27"/>
                        <a:pt x="175" y="27"/>
                        <a:pt x="175" y="27"/>
                      </a:cubicBezTo>
                      <a:cubicBezTo>
                        <a:pt x="182" y="29"/>
                        <a:pt x="182" y="29"/>
                        <a:pt x="182" y="29"/>
                      </a:cubicBezTo>
                      <a:cubicBezTo>
                        <a:pt x="176" y="35"/>
                        <a:pt x="176" y="35"/>
                        <a:pt x="176" y="35"/>
                      </a:cubicBezTo>
                      <a:cubicBezTo>
                        <a:pt x="169" y="33"/>
                        <a:pt x="169" y="33"/>
                        <a:pt x="169" y="33"/>
                      </a:cubicBezTo>
                      <a:cubicBezTo>
                        <a:pt x="106" y="95"/>
                        <a:pt x="106" y="95"/>
                        <a:pt x="106" y="95"/>
                      </a:cubicBezTo>
                      <a:cubicBezTo>
                        <a:pt x="98" y="104"/>
                        <a:pt x="98" y="104"/>
                        <a:pt x="98" y="104"/>
                      </a:cubicBezTo>
                      <a:cubicBezTo>
                        <a:pt x="97" y="105"/>
                        <a:pt x="95" y="105"/>
                        <a:pt x="94" y="104"/>
                      </a:cubicBezTo>
                      <a:cubicBezTo>
                        <a:pt x="93" y="103"/>
                        <a:pt x="93" y="101"/>
                        <a:pt x="94" y="100"/>
                      </a:cubicBezTo>
                      <a:cubicBezTo>
                        <a:pt x="103" y="92"/>
                        <a:pt x="103" y="92"/>
                        <a:pt x="103" y="92"/>
                      </a:cubicBezTo>
                      <a:cubicBezTo>
                        <a:pt x="165" y="29"/>
                        <a:pt x="165" y="29"/>
                        <a:pt x="165" y="29"/>
                      </a:cubicBezTo>
                      <a:cubicBezTo>
                        <a:pt x="163" y="21"/>
                        <a:pt x="163" y="21"/>
                        <a:pt x="163" y="21"/>
                      </a:cubicBezTo>
                      <a:cubicBezTo>
                        <a:pt x="168" y="16"/>
                        <a:pt x="168" y="16"/>
                        <a:pt x="168" y="16"/>
                      </a:cubicBezTo>
                      <a:cubicBezTo>
                        <a:pt x="171" y="24"/>
                        <a:pt x="171" y="24"/>
                        <a:pt x="171" y="24"/>
                      </a:cubicBezTo>
                      <a:cubicBezTo>
                        <a:pt x="173" y="21"/>
                        <a:pt x="173" y="21"/>
                        <a:pt x="173" y="21"/>
                      </a:cubicBezTo>
                      <a:cubicBezTo>
                        <a:pt x="170" y="13"/>
                        <a:pt x="170" y="13"/>
                        <a:pt x="170" y="13"/>
                      </a:cubicBezTo>
                      <a:cubicBezTo>
                        <a:pt x="176" y="8"/>
                        <a:pt x="176" y="8"/>
                        <a:pt x="176" y="8"/>
                      </a:cubicBezTo>
                      <a:cubicBezTo>
                        <a:pt x="178" y="16"/>
                        <a:pt x="178" y="16"/>
                        <a:pt x="178" y="16"/>
                      </a:cubicBezTo>
                      <a:cubicBezTo>
                        <a:pt x="181" y="14"/>
                        <a:pt x="181" y="14"/>
                        <a:pt x="181" y="14"/>
                      </a:cubicBezTo>
                      <a:cubicBezTo>
                        <a:pt x="181" y="13"/>
                        <a:pt x="181" y="13"/>
                        <a:pt x="181" y="13"/>
                      </a:cubicBezTo>
                      <a:cubicBezTo>
                        <a:pt x="178" y="5"/>
                        <a:pt x="178" y="5"/>
                        <a:pt x="178" y="5"/>
                      </a:cubicBezTo>
                      <a:cubicBezTo>
                        <a:pt x="184" y="0"/>
                        <a:pt x="184" y="0"/>
                        <a:pt x="184" y="0"/>
                      </a:cubicBezTo>
                      <a:cubicBezTo>
                        <a:pt x="186" y="8"/>
                        <a:pt x="186" y="8"/>
                        <a:pt x="186" y="8"/>
                      </a:cubicBezTo>
                      <a:cubicBezTo>
                        <a:pt x="189" y="5"/>
                        <a:pt x="189" y="5"/>
                        <a:pt x="189" y="5"/>
                      </a:cubicBezTo>
                      <a:cubicBezTo>
                        <a:pt x="193" y="9"/>
                        <a:pt x="193" y="9"/>
                        <a:pt x="193" y="9"/>
                      </a:cubicBezTo>
                      <a:cubicBezTo>
                        <a:pt x="190" y="11"/>
                        <a:pt x="190" y="11"/>
                        <a:pt x="190" y="11"/>
                      </a:cubicBezTo>
                      <a:lnTo>
                        <a:pt x="198" y="14"/>
                      </a:lnTo>
                      <a:close/>
                      <a:moveTo>
                        <a:pt x="90" y="96"/>
                      </a:moveTo>
                      <a:cubicBezTo>
                        <a:pt x="104" y="81"/>
                        <a:pt x="104" y="81"/>
                        <a:pt x="104" y="81"/>
                      </a:cubicBezTo>
                      <a:cubicBezTo>
                        <a:pt x="102" y="80"/>
                        <a:pt x="98" y="79"/>
                        <a:pt x="95" y="79"/>
                      </a:cubicBezTo>
                      <a:cubicBezTo>
                        <a:pt x="82" y="79"/>
                        <a:pt x="71" y="90"/>
                        <a:pt x="71" y="103"/>
                      </a:cubicBezTo>
                      <a:cubicBezTo>
                        <a:pt x="71" y="116"/>
                        <a:pt x="82" y="127"/>
                        <a:pt x="95" y="127"/>
                      </a:cubicBezTo>
                      <a:cubicBezTo>
                        <a:pt x="108" y="127"/>
                        <a:pt x="119" y="116"/>
                        <a:pt x="119" y="103"/>
                      </a:cubicBezTo>
                      <a:cubicBezTo>
                        <a:pt x="119" y="100"/>
                        <a:pt x="118" y="96"/>
                        <a:pt x="117" y="94"/>
                      </a:cubicBezTo>
                      <a:cubicBezTo>
                        <a:pt x="102" y="108"/>
                        <a:pt x="102" y="108"/>
                        <a:pt x="102" y="108"/>
                      </a:cubicBezTo>
                      <a:cubicBezTo>
                        <a:pt x="101" y="110"/>
                        <a:pt x="98" y="111"/>
                        <a:pt x="96" y="111"/>
                      </a:cubicBezTo>
                      <a:cubicBezTo>
                        <a:pt x="96" y="111"/>
                        <a:pt x="96" y="111"/>
                        <a:pt x="96" y="111"/>
                      </a:cubicBezTo>
                      <a:cubicBezTo>
                        <a:pt x="96" y="111"/>
                        <a:pt x="95" y="111"/>
                        <a:pt x="95" y="111"/>
                      </a:cubicBezTo>
                      <a:cubicBezTo>
                        <a:pt x="91" y="111"/>
                        <a:pt x="87" y="107"/>
                        <a:pt x="87" y="103"/>
                      </a:cubicBezTo>
                      <a:cubicBezTo>
                        <a:pt x="87" y="103"/>
                        <a:pt x="87" y="103"/>
                        <a:pt x="87" y="103"/>
                      </a:cubicBezTo>
                      <a:cubicBezTo>
                        <a:pt x="87" y="100"/>
                        <a:pt x="88" y="98"/>
                        <a:pt x="90" y="96"/>
                      </a:cubicBezTo>
                      <a:close/>
                      <a:moveTo>
                        <a:pt x="130" y="55"/>
                      </a:moveTo>
                      <a:cubicBezTo>
                        <a:pt x="120" y="48"/>
                        <a:pt x="108" y="44"/>
                        <a:pt x="95" y="44"/>
                      </a:cubicBezTo>
                      <a:cubicBezTo>
                        <a:pt x="62" y="44"/>
                        <a:pt x="36" y="70"/>
                        <a:pt x="36" y="103"/>
                      </a:cubicBezTo>
                      <a:cubicBezTo>
                        <a:pt x="36" y="136"/>
                        <a:pt x="62" y="162"/>
                        <a:pt x="95" y="162"/>
                      </a:cubicBezTo>
                      <a:cubicBezTo>
                        <a:pt x="128" y="162"/>
                        <a:pt x="154" y="136"/>
                        <a:pt x="154" y="103"/>
                      </a:cubicBezTo>
                      <a:cubicBezTo>
                        <a:pt x="154" y="90"/>
                        <a:pt x="150" y="78"/>
                        <a:pt x="143" y="68"/>
                      </a:cubicBezTo>
                      <a:cubicBezTo>
                        <a:pt x="131" y="79"/>
                        <a:pt x="131" y="79"/>
                        <a:pt x="131" y="79"/>
                      </a:cubicBezTo>
                      <a:cubicBezTo>
                        <a:pt x="136" y="86"/>
                        <a:pt x="138" y="94"/>
                        <a:pt x="138" y="103"/>
                      </a:cubicBezTo>
                      <a:cubicBezTo>
                        <a:pt x="138" y="127"/>
                        <a:pt x="119" y="146"/>
                        <a:pt x="95" y="146"/>
                      </a:cubicBezTo>
                      <a:cubicBezTo>
                        <a:pt x="71" y="146"/>
                        <a:pt x="52" y="127"/>
                        <a:pt x="52" y="103"/>
                      </a:cubicBezTo>
                      <a:cubicBezTo>
                        <a:pt x="52" y="79"/>
                        <a:pt x="71" y="60"/>
                        <a:pt x="95" y="60"/>
                      </a:cubicBezTo>
                      <a:cubicBezTo>
                        <a:pt x="104" y="60"/>
                        <a:pt x="112" y="62"/>
                        <a:pt x="119" y="67"/>
                      </a:cubicBezTo>
                      <a:lnTo>
                        <a:pt x="130" y="55"/>
                      </a:lnTo>
                      <a:close/>
                      <a:moveTo>
                        <a:pt x="157" y="54"/>
                      </a:moveTo>
                      <a:cubicBezTo>
                        <a:pt x="167" y="67"/>
                        <a:pt x="174" y="84"/>
                        <a:pt x="174" y="103"/>
                      </a:cubicBezTo>
                      <a:cubicBezTo>
                        <a:pt x="174" y="147"/>
                        <a:pt x="139" y="182"/>
                        <a:pt x="95" y="182"/>
                      </a:cubicBezTo>
                      <a:cubicBezTo>
                        <a:pt x="52" y="182"/>
                        <a:pt x="16" y="147"/>
                        <a:pt x="16" y="103"/>
                      </a:cubicBezTo>
                      <a:cubicBezTo>
                        <a:pt x="16" y="59"/>
                        <a:pt x="52" y="24"/>
                        <a:pt x="95" y="24"/>
                      </a:cubicBezTo>
                      <a:cubicBezTo>
                        <a:pt x="114" y="24"/>
                        <a:pt x="131" y="31"/>
                        <a:pt x="144" y="41"/>
                      </a:cubicBezTo>
                      <a:cubicBezTo>
                        <a:pt x="156" y="30"/>
                        <a:pt x="156" y="30"/>
                        <a:pt x="156" y="30"/>
                      </a:cubicBezTo>
                      <a:cubicBezTo>
                        <a:pt x="139" y="16"/>
                        <a:pt x="118" y="8"/>
                        <a:pt x="95" y="8"/>
                      </a:cubicBezTo>
                      <a:cubicBezTo>
                        <a:pt x="43" y="8"/>
                        <a:pt x="0" y="51"/>
                        <a:pt x="0" y="103"/>
                      </a:cubicBezTo>
                      <a:cubicBezTo>
                        <a:pt x="0" y="155"/>
                        <a:pt x="43" y="198"/>
                        <a:pt x="95" y="198"/>
                      </a:cubicBezTo>
                      <a:cubicBezTo>
                        <a:pt x="147" y="198"/>
                        <a:pt x="190" y="155"/>
                        <a:pt x="190" y="103"/>
                      </a:cubicBezTo>
                      <a:cubicBezTo>
                        <a:pt x="190" y="80"/>
                        <a:pt x="182" y="59"/>
                        <a:pt x="168" y="42"/>
                      </a:cubicBezTo>
                      <a:lnTo>
                        <a:pt x="157" y="54"/>
                      </a:lnTo>
                      <a:close/>
                    </a:path>
                  </a:pathLst>
                </a:custGeom>
                <a:solidFill>
                  <a:schemeClr val="bg1"/>
                </a:solidFill>
                <a:ln>
                  <a:noFill/>
                </a:ln>
              </p:spPr>
              <p:txBody>
                <a:bodyPr/>
                <a:lstStyle/>
                <a:p>
                  <a:endParaRPr lang="fr-CA"/>
                </a:p>
              </p:txBody>
            </p:sp>
          </p:grpSp>
          <p:grpSp>
            <p:nvGrpSpPr>
              <p:cNvPr id="3" name="Groupe 2">
                <a:extLst>
                  <a:ext uri="{FF2B5EF4-FFF2-40B4-BE49-F238E27FC236}">
                    <a16:creationId xmlns:a16="http://schemas.microsoft.com/office/drawing/2014/main" id="{0BB28BC6-0461-4C25-9F4B-7508DF608353}"/>
                  </a:ext>
                </a:extLst>
              </p:cNvPr>
              <p:cNvGrpSpPr/>
              <p:nvPr/>
            </p:nvGrpSpPr>
            <p:grpSpPr>
              <a:xfrm>
                <a:off x="6924719" y="2122496"/>
                <a:ext cx="1349299" cy="1325563"/>
                <a:chOff x="6924719" y="2122496"/>
                <a:chExt cx="1349299" cy="1325563"/>
              </a:xfrm>
            </p:grpSpPr>
            <p:sp>
              <p:nvSpPr>
                <p:cNvPr id="7" name="Ellipse 6">
                  <a:extLst>
                    <a:ext uri="{FF2B5EF4-FFF2-40B4-BE49-F238E27FC236}">
                      <a16:creationId xmlns:a16="http://schemas.microsoft.com/office/drawing/2014/main" id="{37550A51-C7DB-4812-9D82-14D753C223BB}"/>
                    </a:ext>
                  </a:extLst>
                </p:cNvPr>
                <p:cNvSpPr/>
                <p:nvPr/>
              </p:nvSpPr>
              <p:spPr>
                <a:xfrm>
                  <a:off x="6924719" y="2122496"/>
                  <a:ext cx="1349299" cy="1325563"/>
                </a:xfrm>
                <a:prstGeom prst="ellipse">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5" name="Freeform 64">
                  <a:extLst>
                    <a:ext uri="{FF2B5EF4-FFF2-40B4-BE49-F238E27FC236}">
                      <a16:creationId xmlns:a16="http://schemas.microsoft.com/office/drawing/2014/main" id="{7E2F4703-82AB-466D-84F3-572CC22F355C}"/>
                    </a:ext>
                  </a:extLst>
                </p:cNvPr>
                <p:cNvSpPr>
                  <a:spLocks noEditPoints="1"/>
                </p:cNvSpPr>
                <p:nvPr/>
              </p:nvSpPr>
              <p:spPr bwMode="auto">
                <a:xfrm>
                  <a:off x="7280007" y="2477302"/>
                  <a:ext cx="605006" cy="619200"/>
                </a:xfrm>
                <a:custGeom>
                  <a:avLst/>
                  <a:gdLst>
                    <a:gd name="T0" fmla="*/ 89090 w 202"/>
                    <a:gd name="T1" fmla="*/ 244835 h 192"/>
                    <a:gd name="T2" fmla="*/ 60084 w 202"/>
                    <a:gd name="T3" fmla="*/ 182589 h 192"/>
                    <a:gd name="T4" fmla="*/ 142958 w 202"/>
                    <a:gd name="T5" fmla="*/ 159765 h 192"/>
                    <a:gd name="T6" fmla="*/ 101521 w 202"/>
                    <a:gd name="T7" fmla="*/ 300857 h 192"/>
                    <a:gd name="T8" fmla="*/ 101521 w 202"/>
                    <a:gd name="T9" fmla="*/ 97519 h 192"/>
                    <a:gd name="T10" fmla="*/ 101521 w 202"/>
                    <a:gd name="T11" fmla="*/ 300857 h 192"/>
                    <a:gd name="T12" fmla="*/ 178179 w 202"/>
                    <a:gd name="T13" fmla="*/ 199188 h 192"/>
                    <a:gd name="T14" fmla="*/ 24862 w 202"/>
                    <a:gd name="T15" fmla="*/ 199188 h 192"/>
                    <a:gd name="T16" fmla="*/ 366718 w 202"/>
                    <a:gd name="T17" fmla="*/ 157691 h 192"/>
                    <a:gd name="T18" fmla="*/ 211329 w 202"/>
                    <a:gd name="T19" fmla="*/ 174290 h 192"/>
                    <a:gd name="T20" fmla="*/ 366718 w 202"/>
                    <a:gd name="T21" fmla="*/ 157691 h 192"/>
                    <a:gd name="T22" fmla="*/ 194754 w 202"/>
                    <a:gd name="T23" fmla="*/ 105819 h 192"/>
                    <a:gd name="T24" fmla="*/ 316993 w 202"/>
                    <a:gd name="T25" fmla="*/ 122418 h 192"/>
                    <a:gd name="T26" fmla="*/ 418514 w 202"/>
                    <a:gd name="T27" fmla="*/ 101669 h 192"/>
                    <a:gd name="T28" fmla="*/ 397795 w 202"/>
                    <a:gd name="T29" fmla="*/ 398376 h 192"/>
                    <a:gd name="T30" fmla="*/ 93233 w 202"/>
                    <a:gd name="T31" fmla="*/ 377627 h 192"/>
                    <a:gd name="T32" fmla="*/ 101521 w 202"/>
                    <a:gd name="T33" fmla="*/ 313306 h 192"/>
                    <a:gd name="T34" fmla="*/ 118096 w 202"/>
                    <a:gd name="T35" fmla="*/ 373478 h 192"/>
                    <a:gd name="T36" fmla="*/ 393652 w 202"/>
                    <a:gd name="T37" fmla="*/ 114118 h 192"/>
                    <a:gd name="T38" fmla="*/ 304562 w 202"/>
                    <a:gd name="T39" fmla="*/ 80920 h 192"/>
                    <a:gd name="T40" fmla="*/ 118096 w 202"/>
                    <a:gd name="T41" fmla="*/ 24899 h 192"/>
                    <a:gd name="T42" fmla="*/ 101521 w 202"/>
                    <a:gd name="T43" fmla="*/ 85070 h 192"/>
                    <a:gd name="T44" fmla="*/ 93233 w 202"/>
                    <a:gd name="T45" fmla="*/ 20749 h 192"/>
                    <a:gd name="T46" fmla="*/ 316993 w 202"/>
                    <a:gd name="T47" fmla="*/ 0 h 192"/>
                    <a:gd name="T48" fmla="*/ 325281 w 202"/>
                    <a:gd name="T49" fmla="*/ 2075 h 192"/>
                    <a:gd name="T50" fmla="*/ 418514 w 202"/>
                    <a:gd name="T51" fmla="*/ 101669 h 192"/>
                    <a:gd name="T52" fmla="*/ 377077 w 202"/>
                    <a:gd name="T53" fmla="*/ 89220 h 192"/>
                    <a:gd name="T54" fmla="*/ 329424 w 202"/>
                    <a:gd name="T55" fmla="*/ 80920 h 192"/>
                    <a:gd name="T56" fmla="*/ 377077 w 202"/>
                    <a:gd name="T57" fmla="*/ 89220 h 192"/>
                    <a:gd name="T58" fmla="*/ 283844 w 202"/>
                    <a:gd name="T59" fmla="*/ 327830 h 192"/>
                    <a:gd name="T60" fmla="*/ 145030 w 202"/>
                    <a:gd name="T61" fmla="*/ 311231 h 192"/>
                    <a:gd name="T62" fmla="*/ 366718 w 202"/>
                    <a:gd name="T63" fmla="*/ 209562 h 192"/>
                    <a:gd name="T64" fmla="*/ 211329 w 202"/>
                    <a:gd name="T65" fmla="*/ 226161 h 192"/>
                    <a:gd name="T66" fmla="*/ 366718 w 202"/>
                    <a:gd name="T67" fmla="*/ 209562 h 192"/>
                    <a:gd name="T68" fmla="*/ 196826 w 202"/>
                    <a:gd name="T69" fmla="*/ 259359 h 192"/>
                    <a:gd name="T70" fmla="*/ 366718 w 202"/>
                    <a:gd name="T71" fmla="*/ 275958 h 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02" h="192">
                      <a:moveTo>
                        <a:pt x="78" y="87"/>
                      </a:moveTo>
                      <a:cubicBezTo>
                        <a:pt x="43" y="118"/>
                        <a:pt x="43" y="118"/>
                        <a:pt x="43" y="118"/>
                      </a:cubicBezTo>
                      <a:cubicBezTo>
                        <a:pt x="20" y="99"/>
                        <a:pt x="20" y="99"/>
                        <a:pt x="20" y="99"/>
                      </a:cubicBezTo>
                      <a:cubicBezTo>
                        <a:pt x="29" y="88"/>
                        <a:pt x="29" y="88"/>
                        <a:pt x="29" y="88"/>
                      </a:cubicBezTo>
                      <a:cubicBezTo>
                        <a:pt x="43" y="100"/>
                        <a:pt x="43" y="100"/>
                        <a:pt x="43" y="100"/>
                      </a:cubicBezTo>
                      <a:cubicBezTo>
                        <a:pt x="69" y="77"/>
                        <a:pt x="69" y="77"/>
                        <a:pt x="69" y="77"/>
                      </a:cubicBezTo>
                      <a:lnTo>
                        <a:pt x="78" y="87"/>
                      </a:lnTo>
                      <a:close/>
                      <a:moveTo>
                        <a:pt x="49" y="145"/>
                      </a:moveTo>
                      <a:cubicBezTo>
                        <a:pt x="22" y="145"/>
                        <a:pt x="0" y="123"/>
                        <a:pt x="0" y="96"/>
                      </a:cubicBezTo>
                      <a:cubicBezTo>
                        <a:pt x="0" y="69"/>
                        <a:pt x="22" y="47"/>
                        <a:pt x="49" y="47"/>
                      </a:cubicBezTo>
                      <a:cubicBezTo>
                        <a:pt x="76" y="47"/>
                        <a:pt x="98" y="69"/>
                        <a:pt x="98" y="96"/>
                      </a:cubicBezTo>
                      <a:cubicBezTo>
                        <a:pt x="98" y="123"/>
                        <a:pt x="76" y="145"/>
                        <a:pt x="49" y="145"/>
                      </a:cubicBezTo>
                      <a:moveTo>
                        <a:pt x="49" y="133"/>
                      </a:moveTo>
                      <a:cubicBezTo>
                        <a:pt x="69" y="133"/>
                        <a:pt x="86" y="116"/>
                        <a:pt x="86" y="96"/>
                      </a:cubicBezTo>
                      <a:cubicBezTo>
                        <a:pt x="86" y="76"/>
                        <a:pt x="69" y="59"/>
                        <a:pt x="49" y="59"/>
                      </a:cubicBezTo>
                      <a:cubicBezTo>
                        <a:pt x="29" y="59"/>
                        <a:pt x="12" y="76"/>
                        <a:pt x="12" y="96"/>
                      </a:cubicBezTo>
                      <a:cubicBezTo>
                        <a:pt x="12" y="116"/>
                        <a:pt x="29" y="133"/>
                        <a:pt x="49" y="133"/>
                      </a:cubicBezTo>
                      <a:moveTo>
                        <a:pt x="177" y="76"/>
                      </a:moveTo>
                      <a:cubicBezTo>
                        <a:pt x="100" y="76"/>
                        <a:pt x="100" y="76"/>
                        <a:pt x="100" y="76"/>
                      </a:cubicBezTo>
                      <a:cubicBezTo>
                        <a:pt x="101" y="79"/>
                        <a:pt x="102" y="81"/>
                        <a:pt x="102" y="84"/>
                      </a:cubicBezTo>
                      <a:cubicBezTo>
                        <a:pt x="177" y="84"/>
                        <a:pt x="177" y="84"/>
                        <a:pt x="177" y="84"/>
                      </a:cubicBezTo>
                      <a:lnTo>
                        <a:pt x="177" y="76"/>
                      </a:lnTo>
                      <a:close/>
                      <a:moveTo>
                        <a:pt x="144" y="51"/>
                      </a:moveTo>
                      <a:cubicBezTo>
                        <a:pt x="94" y="51"/>
                        <a:pt x="94" y="51"/>
                        <a:pt x="94" y="51"/>
                      </a:cubicBezTo>
                      <a:cubicBezTo>
                        <a:pt x="94" y="59"/>
                        <a:pt x="94" y="59"/>
                        <a:pt x="94" y="59"/>
                      </a:cubicBezTo>
                      <a:cubicBezTo>
                        <a:pt x="153" y="59"/>
                        <a:pt x="153" y="59"/>
                        <a:pt x="153" y="59"/>
                      </a:cubicBezTo>
                      <a:cubicBezTo>
                        <a:pt x="150" y="58"/>
                        <a:pt x="147" y="55"/>
                        <a:pt x="144" y="51"/>
                      </a:cubicBezTo>
                      <a:moveTo>
                        <a:pt x="202" y="49"/>
                      </a:moveTo>
                      <a:cubicBezTo>
                        <a:pt x="202" y="182"/>
                        <a:pt x="202" y="182"/>
                        <a:pt x="202" y="182"/>
                      </a:cubicBezTo>
                      <a:cubicBezTo>
                        <a:pt x="202" y="188"/>
                        <a:pt x="198" y="192"/>
                        <a:pt x="192" y="192"/>
                      </a:cubicBezTo>
                      <a:cubicBezTo>
                        <a:pt x="55" y="192"/>
                        <a:pt x="55" y="192"/>
                        <a:pt x="55" y="192"/>
                      </a:cubicBezTo>
                      <a:cubicBezTo>
                        <a:pt x="49" y="192"/>
                        <a:pt x="45" y="188"/>
                        <a:pt x="45" y="182"/>
                      </a:cubicBezTo>
                      <a:cubicBezTo>
                        <a:pt x="45" y="151"/>
                        <a:pt x="45" y="151"/>
                        <a:pt x="45" y="151"/>
                      </a:cubicBezTo>
                      <a:cubicBezTo>
                        <a:pt x="46" y="151"/>
                        <a:pt x="48" y="151"/>
                        <a:pt x="49" y="151"/>
                      </a:cubicBezTo>
                      <a:cubicBezTo>
                        <a:pt x="52" y="151"/>
                        <a:pt x="54" y="150"/>
                        <a:pt x="57" y="150"/>
                      </a:cubicBezTo>
                      <a:cubicBezTo>
                        <a:pt x="57" y="180"/>
                        <a:pt x="57" y="180"/>
                        <a:pt x="57" y="180"/>
                      </a:cubicBezTo>
                      <a:cubicBezTo>
                        <a:pt x="190" y="180"/>
                        <a:pt x="190" y="180"/>
                        <a:pt x="190" y="180"/>
                      </a:cubicBezTo>
                      <a:cubicBezTo>
                        <a:pt x="190" y="55"/>
                        <a:pt x="190" y="55"/>
                        <a:pt x="190" y="55"/>
                      </a:cubicBezTo>
                      <a:cubicBezTo>
                        <a:pt x="163" y="55"/>
                        <a:pt x="163" y="55"/>
                        <a:pt x="163" y="55"/>
                      </a:cubicBezTo>
                      <a:cubicBezTo>
                        <a:pt x="154" y="55"/>
                        <a:pt x="147" y="48"/>
                        <a:pt x="147" y="39"/>
                      </a:cubicBezTo>
                      <a:cubicBezTo>
                        <a:pt x="147" y="12"/>
                        <a:pt x="147" y="12"/>
                        <a:pt x="147" y="12"/>
                      </a:cubicBezTo>
                      <a:cubicBezTo>
                        <a:pt x="57" y="12"/>
                        <a:pt x="57" y="12"/>
                        <a:pt x="57" y="12"/>
                      </a:cubicBezTo>
                      <a:cubicBezTo>
                        <a:pt x="57" y="42"/>
                        <a:pt x="57" y="42"/>
                        <a:pt x="57" y="42"/>
                      </a:cubicBezTo>
                      <a:cubicBezTo>
                        <a:pt x="54" y="42"/>
                        <a:pt x="52" y="41"/>
                        <a:pt x="49" y="41"/>
                      </a:cubicBezTo>
                      <a:cubicBezTo>
                        <a:pt x="48" y="41"/>
                        <a:pt x="46" y="41"/>
                        <a:pt x="45" y="42"/>
                      </a:cubicBezTo>
                      <a:cubicBezTo>
                        <a:pt x="45" y="10"/>
                        <a:pt x="45" y="10"/>
                        <a:pt x="45" y="10"/>
                      </a:cubicBezTo>
                      <a:cubicBezTo>
                        <a:pt x="45" y="4"/>
                        <a:pt x="49" y="0"/>
                        <a:pt x="55" y="0"/>
                      </a:cubicBezTo>
                      <a:cubicBezTo>
                        <a:pt x="153" y="0"/>
                        <a:pt x="153" y="0"/>
                        <a:pt x="153" y="0"/>
                      </a:cubicBezTo>
                      <a:cubicBezTo>
                        <a:pt x="153" y="0"/>
                        <a:pt x="153" y="0"/>
                        <a:pt x="153" y="0"/>
                      </a:cubicBezTo>
                      <a:cubicBezTo>
                        <a:pt x="155" y="0"/>
                        <a:pt x="156" y="0"/>
                        <a:pt x="157" y="1"/>
                      </a:cubicBezTo>
                      <a:cubicBezTo>
                        <a:pt x="200" y="44"/>
                        <a:pt x="200" y="44"/>
                        <a:pt x="200" y="44"/>
                      </a:cubicBezTo>
                      <a:cubicBezTo>
                        <a:pt x="202" y="46"/>
                        <a:pt x="202" y="46"/>
                        <a:pt x="202" y="49"/>
                      </a:cubicBezTo>
                      <a:cubicBezTo>
                        <a:pt x="202" y="49"/>
                        <a:pt x="202" y="49"/>
                        <a:pt x="202" y="49"/>
                      </a:cubicBezTo>
                      <a:moveTo>
                        <a:pt x="182" y="43"/>
                      </a:moveTo>
                      <a:cubicBezTo>
                        <a:pt x="159" y="20"/>
                        <a:pt x="159" y="20"/>
                        <a:pt x="159" y="20"/>
                      </a:cubicBezTo>
                      <a:cubicBezTo>
                        <a:pt x="159" y="39"/>
                        <a:pt x="159" y="39"/>
                        <a:pt x="159" y="39"/>
                      </a:cubicBezTo>
                      <a:cubicBezTo>
                        <a:pt x="159" y="42"/>
                        <a:pt x="161" y="43"/>
                        <a:pt x="163" y="43"/>
                      </a:cubicBezTo>
                      <a:lnTo>
                        <a:pt x="182" y="43"/>
                      </a:lnTo>
                      <a:close/>
                      <a:moveTo>
                        <a:pt x="70" y="158"/>
                      </a:moveTo>
                      <a:cubicBezTo>
                        <a:pt x="137" y="158"/>
                        <a:pt x="137" y="158"/>
                        <a:pt x="137" y="158"/>
                      </a:cubicBezTo>
                      <a:cubicBezTo>
                        <a:pt x="137" y="150"/>
                        <a:pt x="137" y="150"/>
                        <a:pt x="137" y="150"/>
                      </a:cubicBezTo>
                      <a:cubicBezTo>
                        <a:pt x="70" y="150"/>
                        <a:pt x="70" y="150"/>
                        <a:pt x="70" y="150"/>
                      </a:cubicBezTo>
                      <a:lnTo>
                        <a:pt x="70" y="158"/>
                      </a:lnTo>
                      <a:close/>
                      <a:moveTo>
                        <a:pt x="177" y="101"/>
                      </a:moveTo>
                      <a:cubicBezTo>
                        <a:pt x="103" y="101"/>
                        <a:pt x="103" y="101"/>
                        <a:pt x="103" y="101"/>
                      </a:cubicBezTo>
                      <a:cubicBezTo>
                        <a:pt x="103" y="103"/>
                        <a:pt x="103" y="106"/>
                        <a:pt x="102" y="109"/>
                      </a:cubicBezTo>
                      <a:cubicBezTo>
                        <a:pt x="177" y="109"/>
                        <a:pt x="177" y="109"/>
                        <a:pt x="177" y="109"/>
                      </a:cubicBezTo>
                      <a:lnTo>
                        <a:pt x="177" y="101"/>
                      </a:lnTo>
                      <a:close/>
                      <a:moveTo>
                        <a:pt x="177" y="125"/>
                      </a:moveTo>
                      <a:cubicBezTo>
                        <a:pt x="95" y="125"/>
                        <a:pt x="95" y="125"/>
                        <a:pt x="95" y="125"/>
                      </a:cubicBezTo>
                      <a:cubicBezTo>
                        <a:pt x="93" y="128"/>
                        <a:pt x="91" y="131"/>
                        <a:pt x="89" y="133"/>
                      </a:cubicBezTo>
                      <a:cubicBezTo>
                        <a:pt x="177" y="133"/>
                        <a:pt x="177" y="133"/>
                        <a:pt x="177" y="133"/>
                      </a:cubicBezTo>
                      <a:lnTo>
                        <a:pt x="177" y="125"/>
                      </a:lnTo>
                      <a:close/>
                    </a:path>
                  </a:pathLst>
                </a:custGeom>
                <a:solidFill>
                  <a:schemeClr val="bg1"/>
                </a:solidFill>
                <a:ln>
                  <a:noFill/>
                </a:ln>
              </p:spPr>
              <p:txBody>
                <a:bodyPr/>
                <a:lstStyle/>
                <a:p>
                  <a:endParaRPr lang="fr-CA"/>
                </a:p>
              </p:txBody>
            </p:sp>
          </p:grpSp>
          <p:grpSp>
            <p:nvGrpSpPr>
              <p:cNvPr id="5" name="Groupe 4">
                <a:extLst>
                  <a:ext uri="{FF2B5EF4-FFF2-40B4-BE49-F238E27FC236}">
                    <a16:creationId xmlns:a16="http://schemas.microsoft.com/office/drawing/2014/main" id="{781E412A-0A87-4995-AD33-755EBD00F45C}"/>
                  </a:ext>
                </a:extLst>
              </p:cNvPr>
              <p:cNvGrpSpPr/>
              <p:nvPr/>
            </p:nvGrpSpPr>
            <p:grpSpPr>
              <a:xfrm>
                <a:off x="9367238" y="2122496"/>
                <a:ext cx="1349299" cy="1325563"/>
                <a:chOff x="9367238" y="2122496"/>
                <a:chExt cx="1349299" cy="1325563"/>
              </a:xfrm>
            </p:grpSpPr>
            <p:sp>
              <p:nvSpPr>
                <p:cNvPr id="8" name="Ellipse 7">
                  <a:extLst>
                    <a:ext uri="{FF2B5EF4-FFF2-40B4-BE49-F238E27FC236}">
                      <a16:creationId xmlns:a16="http://schemas.microsoft.com/office/drawing/2014/main" id="{D72DEB41-B6B1-4386-A3BA-6B5BF828EF7E}"/>
                    </a:ext>
                  </a:extLst>
                </p:cNvPr>
                <p:cNvSpPr/>
                <p:nvPr/>
              </p:nvSpPr>
              <p:spPr>
                <a:xfrm>
                  <a:off x="9367238" y="2122496"/>
                  <a:ext cx="1349299" cy="1325563"/>
                </a:xfrm>
                <a:prstGeom prst="ellipse">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6" name="Freeform 41">
                  <a:extLst>
                    <a:ext uri="{FF2B5EF4-FFF2-40B4-BE49-F238E27FC236}">
                      <a16:creationId xmlns:a16="http://schemas.microsoft.com/office/drawing/2014/main" id="{BD0E9389-5437-44EA-8032-4F79984FC220}"/>
                    </a:ext>
                  </a:extLst>
                </p:cNvPr>
                <p:cNvSpPr>
                  <a:spLocks noEditPoints="1"/>
                </p:cNvSpPr>
                <p:nvPr/>
              </p:nvSpPr>
              <p:spPr bwMode="auto">
                <a:xfrm>
                  <a:off x="9759362" y="2520844"/>
                  <a:ext cx="565049" cy="619200"/>
                </a:xfrm>
                <a:custGeom>
                  <a:avLst/>
                  <a:gdLst>
                    <a:gd name="T0" fmla="*/ 296212 w 105"/>
                    <a:gd name="T1" fmla="*/ 214585 h 105"/>
                    <a:gd name="T2" fmla="*/ 393700 w 105"/>
                    <a:gd name="T3" fmla="*/ 109175 h 105"/>
                    <a:gd name="T4" fmla="*/ 382451 w 105"/>
                    <a:gd name="T5" fmla="*/ 63999 h 105"/>
                    <a:gd name="T6" fmla="*/ 371203 w 105"/>
                    <a:gd name="T7" fmla="*/ 45176 h 105"/>
                    <a:gd name="T8" fmla="*/ 299962 w 105"/>
                    <a:gd name="T9" fmla="*/ 116704 h 105"/>
                    <a:gd name="T10" fmla="*/ 277465 w 105"/>
                    <a:gd name="T11" fmla="*/ 94116 h 105"/>
                    <a:gd name="T12" fmla="*/ 348706 w 105"/>
                    <a:gd name="T13" fmla="*/ 22588 h 105"/>
                    <a:gd name="T14" fmla="*/ 329958 w 105"/>
                    <a:gd name="T15" fmla="*/ 15059 h 105"/>
                    <a:gd name="T16" fmla="*/ 288713 w 105"/>
                    <a:gd name="T17" fmla="*/ 3765 h 105"/>
                    <a:gd name="T18" fmla="*/ 183727 w 105"/>
                    <a:gd name="T19" fmla="*/ 109175 h 105"/>
                    <a:gd name="T20" fmla="*/ 183727 w 105"/>
                    <a:gd name="T21" fmla="*/ 127998 h 105"/>
                    <a:gd name="T22" fmla="*/ 164979 w 105"/>
                    <a:gd name="T23" fmla="*/ 146821 h 105"/>
                    <a:gd name="T24" fmla="*/ 104987 w 105"/>
                    <a:gd name="T25" fmla="*/ 86587 h 105"/>
                    <a:gd name="T26" fmla="*/ 108736 w 105"/>
                    <a:gd name="T27" fmla="*/ 45176 h 105"/>
                    <a:gd name="T28" fmla="*/ 37495 w 105"/>
                    <a:gd name="T29" fmla="*/ 0 h 105"/>
                    <a:gd name="T30" fmla="*/ 0 w 105"/>
                    <a:gd name="T31" fmla="*/ 37646 h 105"/>
                    <a:gd name="T32" fmla="*/ 41245 w 105"/>
                    <a:gd name="T33" fmla="*/ 109175 h 105"/>
                    <a:gd name="T34" fmla="*/ 82490 w 105"/>
                    <a:gd name="T35" fmla="*/ 109175 h 105"/>
                    <a:gd name="T36" fmla="*/ 142482 w 105"/>
                    <a:gd name="T37" fmla="*/ 169409 h 105"/>
                    <a:gd name="T38" fmla="*/ 18748 w 105"/>
                    <a:gd name="T39" fmla="*/ 293643 h 105"/>
                    <a:gd name="T40" fmla="*/ 3750 w 105"/>
                    <a:gd name="T41" fmla="*/ 335054 h 105"/>
                    <a:gd name="T42" fmla="*/ 18748 w 105"/>
                    <a:gd name="T43" fmla="*/ 380229 h 105"/>
                    <a:gd name="T44" fmla="*/ 63742 w 105"/>
                    <a:gd name="T45" fmla="*/ 395288 h 105"/>
                    <a:gd name="T46" fmla="*/ 104987 w 105"/>
                    <a:gd name="T47" fmla="*/ 380229 h 105"/>
                    <a:gd name="T48" fmla="*/ 198725 w 105"/>
                    <a:gd name="T49" fmla="*/ 286113 h 105"/>
                    <a:gd name="T50" fmla="*/ 288713 w 105"/>
                    <a:gd name="T51" fmla="*/ 380229 h 105"/>
                    <a:gd name="T52" fmla="*/ 333708 w 105"/>
                    <a:gd name="T53" fmla="*/ 395288 h 105"/>
                    <a:gd name="T54" fmla="*/ 374952 w 105"/>
                    <a:gd name="T55" fmla="*/ 380229 h 105"/>
                    <a:gd name="T56" fmla="*/ 393700 w 105"/>
                    <a:gd name="T57" fmla="*/ 335054 h 105"/>
                    <a:gd name="T58" fmla="*/ 374952 w 105"/>
                    <a:gd name="T59" fmla="*/ 293643 h 105"/>
                    <a:gd name="T60" fmla="*/ 296212 w 105"/>
                    <a:gd name="T61" fmla="*/ 214585 h 105"/>
                    <a:gd name="T62" fmla="*/ 56243 w 105"/>
                    <a:gd name="T63" fmla="*/ 79058 h 105"/>
                    <a:gd name="T64" fmla="*/ 37495 w 105"/>
                    <a:gd name="T65" fmla="*/ 45176 h 105"/>
                    <a:gd name="T66" fmla="*/ 41245 w 105"/>
                    <a:gd name="T67" fmla="*/ 37646 h 105"/>
                    <a:gd name="T68" fmla="*/ 74990 w 105"/>
                    <a:gd name="T69" fmla="*/ 60234 h 105"/>
                    <a:gd name="T70" fmla="*/ 74990 w 105"/>
                    <a:gd name="T71" fmla="*/ 75293 h 105"/>
                    <a:gd name="T72" fmla="*/ 71241 w 105"/>
                    <a:gd name="T73" fmla="*/ 79058 h 105"/>
                    <a:gd name="T74" fmla="*/ 56243 w 105"/>
                    <a:gd name="T75" fmla="*/ 79058 h 105"/>
                    <a:gd name="T76" fmla="*/ 82490 w 105"/>
                    <a:gd name="T77" fmla="*/ 357642 h 105"/>
                    <a:gd name="T78" fmla="*/ 41245 w 105"/>
                    <a:gd name="T79" fmla="*/ 357642 h 105"/>
                    <a:gd name="T80" fmla="*/ 33746 w 105"/>
                    <a:gd name="T81" fmla="*/ 335054 h 105"/>
                    <a:gd name="T82" fmla="*/ 41245 w 105"/>
                    <a:gd name="T83" fmla="*/ 316230 h 105"/>
                    <a:gd name="T84" fmla="*/ 217472 w 105"/>
                    <a:gd name="T85" fmla="*/ 139292 h 105"/>
                    <a:gd name="T86" fmla="*/ 213723 w 105"/>
                    <a:gd name="T87" fmla="*/ 131763 h 105"/>
                    <a:gd name="T88" fmla="*/ 213723 w 105"/>
                    <a:gd name="T89" fmla="*/ 109175 h 105"/>
                    <a:gd name="T90" fmla="*/ 288713 w 105"/>
                    <a:gd name="T91" fmla="*/ 33882 h 105"/>
                    <a:gd name="T92" fmla="*/ 296212 w 105"/>
                    <a:gd name="T93" fmla="*/ 37646 h 105"/>
                    <a:gd name="T94" fmla="*/ 236220 w 105"/>
                    <a:gd name="T95" fmla="*/ 94116 h 105"/>
                    <a:gd name="T96" fmla="*/ 299962 w 105"/>
                    <a:gd name="T97" fmla="*/ 158115 h 105"/>
                    <a:gd name="T98" fmla="*/ 359954 w 105"/>
                    <a:gd name="T99" fmla="*/ 97881 h 105"/>
                    <a:gd name="T100" fmla="*/ 363704 w 105"/>
                    <a:gd name="T101" fmla="*/ 109175 h 105"/>
                    <a:gd name="T102" fmla="*/ 266216 w 105"/>
                    <a:gd name="T103" fmla="*/ 184468 h 105"/>
                    <a:gd name="T104" fmla="*/ 258717 w 105"/>
                    <a:gd name="T105" fmla="*/ 180703 h 105"/>
                    <a:gd name="T106" fmla="*/ 82490 w 105"/>
                    <a:gd name="T107" fmla="*/ 357642 h 105"/>
                    <a:gd name="T108" fmla="*/ 352455 w 105"/>
                    <a:gd name="T109" fmla="*/ 357642 h 105"/>
                    <a:gd name="T110" fmla="*/ 311210 w 105"/>
                    <a:gd name="T111" fmla="*/ 357642 h 105"/>
                    <a:gd name="T112" fmla="*/ 217472 w 105"/>
                    <a:gd name="T113" fmla="*/ 263525 h 105"/>
                    <a:gd name="T114" fmla="*/ 262467 w 105"/>
                    <a:gd name="T115" fmla="*/ 222114 h 105"/>
                    <a:gd name="T116" fmla="*/ 352455 w 105"/>
                    <a:gd name="T117" fmla="*/ 316230 h 105"/>
                    <a:gd name="T118" fmla="*/ 363704 w 105"/>
                    <a:gd name="T119" fmla="*/ 335054 h 105"/>
                    <a:gd name="T120" fmla="*/ 352455 w 105"/>
                    <a:gd name="T121" fmla="*/ 357642 h 10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05" h="105">
                      <a:moveTo>
                        <a:pt x="79" y="57"/>
                      </a:moveTo>
                      <a:cubicBezTo>
                        <a:pt x="93" y="56"/>
                        <a:pt x="105" y="44"/>
                        <a:pt x="105" y="29"/>
                      </a:cubicBezTo>
                      <a:cubicBezTo>
                        <a:pt x="105" y="25"/>
                        <a:pt x="104" y="21"/>
                        <a:pt x="102" y="17"/>
                      </a:cubicBezTo>
                      <a:cubicBezTo>
                        <a:pt x="99" y="12"/>
                        <a:pt x="99" y="12"/>
                        <a:pt x="99" y="12"/>
                      </a:cubicBezTo>
                      <a:cubicBezTo>
                        <a:pt x="80" y="31"/>
                        <a:pt x="80" y="31"/>
                        <a:pt x="80" y="31"/>
                      </a:cubicBezTo>
                      <a:cubicBezTo>
                        <a:pt x="74" y="25"/>
                        <a:pt x="74" y="25"/>
                        <a:pt x="74" y="25"/>
                      </a:cubicBezTo>
                      <a:cubicBezTo>
                        <a:pt x="93" y="6"/>
                        <a:pt x="93" y="6"/>
                        <a:pt x="93" y="6"/>
                      </a:cubicBezTo>
                      <a:cubicBezTo>
                        <a:pt x="88" y="4"/>
                        <a:pt x="88" y="4"/>
                        <a:pt x="88" y="4"/>
                      </a:cubicBezTo>
                      <a:cubicBezTo>
                        <a:pt x="84" y="2"/>
                        <a:pt x="81" y="1"/>
                        <a:pt x="77" y="1"/>
                      </a:cubicBezTo>
                      <a:cubicBezTo>
                        <a:pt x="61" y="1"/>
                        <a:pt x="49" y="14"/>
                        <a:pt x="49" y="29"/>
                      </a:cubicBezTo>
                      <a:cubicBezTo>
                        <a:pt x="49" y="31"/>
                        <a:pt x="49" y="33"/>
                        <a:pt x="49" y="34"/>
                      </a:cubicBezTo>
                      <a:cubicBezTo>
                        <a:pt x="44" y="39"/>
                        <a:pt x="44" y="39"/>
                        <a:pt x="44" y="39"/>
                      </a:cubicBezTo>
                      <a:cubicBezTo>
                        <a:pt x="28" y="23"/>
                        <a:pt x="28" y="23"/>
                        <a:pt x="28" y="23"/>
                      </a:cubicBezTo>
                      <a:cubicBezTo>
                        <a:pt x="29" y="12"/>
                        <a:pt x="29" y="12"/>
                        <a:pt x="29" y="12"/>
                      </a:cubicBezTo>
                      <a:cubicBezTo>
                        <a:pt x="10" y="0"/>
                        <a:pt x="10" y="0"/>
                        <a:pt x="10" y="0"/>
                      </a:cubicBezTo>
                      <a:cubicBezTo>
                        <a:pt x="0" y="10"/>
                        <a:pt x="0" y="10"/>
                        <a:pt x="0" y="10"/>
                      </a:cubicBezTo>
                      <a:cubicBezTo>
                        <a:pt x="11" y="29"/>
                        <a:pt x="11" y="29"/>
                        <a:pt x="11" y="29"/>
                      </a:cubicBezTo>
                      <a:cubicBezTo>
                        <a:pt x="22" y="29"/>
                        <a:pt x="22" y="29"/>
                        <a:pt x="22" y="29"/>
                      </a:cubicBezTo>
                      <a:cubicBezTo>
                        <a:pt x="38" y="45"/>
                        <a:pt x="38" y="45"/>
                        <a:pt x="38" y="45"/>
                      </a:cubicBezTo>
                      <a:cubicBezTo>
                        <a:pt x="5" y="78"/>
                        <a:pt x="5" y="78"/>
                        <a:pt x="5" y="78"/>
                      </a:cubicBezTo>
                      <a:cubicBezTo>
                        <a:pt x="2" y="81"/>
                        <a:pt x="1" y="85"/>
                        <a:pt x="1" y="89"/>
                      </a:cubicBezTo>
                      <a:cubicBezTo>
                        <a:pt x="1" y="94"/>
                        <a:pt x="2" y="98"/>
                        <a:pt x="5" y="101"/>
                      </a:cubicBezTo>
                      <a:cubicBezTo>
                        <a:pt x="8" y="104"/>
                        <a:pt x="12" y="105"/>
                        <a:pt x="17" y="105"/>
                      </a:cubicBezTo>
                      <a:cubicBezTo>
                        <a:pt x="21" y="105"/>
                        <a:pt x="25" y="104"/>
                        <a:pt x="28" y="101"/>
                      </a:cubicBezTo>
                      <a:cubicBezTo>
                        <a:pt x="53" y="76"/>
                        <a:pt x="53" y="76"/>
                        <a:pt x="53" y="76"/>
                      </a:cubicBezTo>
                      <a:cubicBezTo>
                        <a:pt x="77" y="101"/>
                        <a:pt x="77" y="101"/>
                        <a:pt x="77" y="101"/>
                      </a:cubicBezTo>
                      <a:cubicBezTo>
                        <a:pt x="80" y="104"/>
                        <a:pt x="84" y="105"/>
                        <a:pt x="89" y="105"/>
                      </a:cubicBezTo>
                      <a:cubicBezTo>
                        <a:pt x="93" y="105"/>
                        <a:pt x="97" y="104"/>
                        <a:pt x="100" y="101"/>
                      </a:cubicBezTo>
                      <a:cubicBezTo>
                        <a:pt x="103" y="98"/>
                        <a:pt x="105" y="94"/>
                        <a:pt x="105" y="89"/>
                      </a:cubicBezTo>
                      <a:cubicBezTo>
                        <a:pt x="105" y="85"/>
                        <a:pt x="103" y="81"/>
                        <a:pt x="100" y="78"/>
                      </a:cubicBezTo>
                      <a:cubicBezTo>
                        <a:pt x="99" y="77"/>
                        <a:pt x="87" y="65"/>
                        <a:pt x="79" y="57"/>
                      </a:cubicBezTo>
                      <a:close/>
                      <a:moveTo>
                        <a:pt x="15" y="21"/>
                      </a:moveTo>
                      <a:cubicBezTo>
                        <a:pt x="10" y="12"/>
                        <a:pt x="10" y="12"/>
                        <a:pt x="10" y="12"/>
                      </a:cubicBezTo>
                      <a:cubicBezTo>
                        <a:pt x="11" y="10"/>
                        <a:pt x="11" y="10"/>
                        <a:pt x="11" y="10"/>
                      </a:cubicBezTo>
                      <a:cubicBezTo>
                        <a:pt x="20" y="16"/>
                        <a:pt x="20" y="16"/>
                        <a:pt x="20" y="16"/>
                      </a:cubicBezTo>
                      <a:cubicBezTo>
                        <a:pt x="20" y="20"/>
                        <a:pt x="20" y="20"/>
                        <a:pt x="20" y="20"/>
                      </a:cubicBezTo>
                      <a:cubicBezTo>
                        <a:pt x="19" y="21"/>
                        <a:pt x="19" y="21"/>
                        <a:pt x="19" y="21"/>
                      </a:cubicBezTo>
                      <a:lnTo>
                        <a:pt x="15" y="21"/>
                      </a:lnTo>
                      <a:close/>
                      <a:moveTo>
                        <a:pt x="22" y="95"/>
                      </a:moveTo>
                      <a:cubicBezTo>
                        <a:pt x="19" y="98"/>
                        <a:pt x="14" y="98"/>
                        <a:pt x="11" y="95"/>
                      </a:cubicBezTo>
                      <a:cubicBezTo>
                        <a:pt x="9" y="94"/>
                        <a:pt x="9" y="92"/>
                        <a:pt x="9" y="89"/>
                      </a:cubicBezTo>
                      <a:cubicBezTo>
                        <a:pt x="9" y="87"/>
                        <a:pt x="9" y="85"/>
                        <a:pt x="11" y="84"/>
                      </a:cubicBezTo>
                      <a:cubicBezTo>
                        <a:pt x="58" y="37"/>
                        <a:pt x="58" y="37"/>
                        <a:pt x="58" y="37"/>
                      </a:cubicBezTo>
                      <a:cubicBezTo>
                        <a:pt x="57" y="35"/>
                        <a:pt x="57" y="35"/>
                        <a:pt x="57" y="35"/>
                      </a:cubicBezTo>
                      <a:cubicBezTo>
                        <a:pt x="57" y="33"/>
                        <a:pt x="57" y="31"/>
                        <a:pt x="57" y="29"/>
                      </a:cubicBezTo>
                      <a:cubicBezTo>
                        <a:pt x="57" y="18"/>
                        <a:pt x="66" y="9"/>
                        <a:pt x="77" y="9"/>
                      </a:cubicBezTo>
                      <a:cubicBezTo>
                        <a:pt x="77" y="9"/>
                        <a:pt x="78" y="9"/>
                        <a:pt x="79" y="10"/>
                      </a:cubicBezTo>
                      <a:cubicBezTo>
                        <a:pt x="63" y="25"/>
                        <a:pt x="63" y="25"/>
                        <a:pt x="63" y="25"/>
                      </a:cubicBezTo>
                      <a:cubicBezTo>
                        <a:pt x="80" y="42"/>
                        <a:pt x="80" y="42"/>
                        <a:pt x="80" y="42"/>
                      </a:cubicBezTo>
                      <a:cubicBezTo>
                        <a:pt x="96" y="26"/>
                        <a:pt x="96" y="26"/>
                        <a:pt x="96" y="26"/>
                      </a:cubicBezTo>
                      <a:cubicBezTo>
                        <a:pt x="97" y="27"/>
                        <a:pt x="97" y="28"/>
                        <a:pt x="97" y="29"/>
                      </a:cubicBezTo>
                      <a:cubicBezTo>
                        <a:pt x="97" y="42"/>
                        <a:pt x="85" y="52"/>
                        <a:pt x="71" y="49"/>
                      </a:cubicBezTo>
                      <a:cubicBezTo>
                        <a:pt x="69" y="48"/>
                        <a:pt x="69" y="48"/>
                        <a:pt x="69" y="48"/>
                      </a:cubicBezTo>
                      <a:lnTo>
                        <a:pt x="22" y="95"/>
                      </a:lnTo>
                      <a:close/>
                      <a:moveTo>
                        <a:pt x="94" y="95"/>
                      </a:moveTo>
                      <a:cubicBezTo>
                        <a:pt x="91" y="98"/>
                        <a:pt x="86" y="98"/>
                        <a:pt x="83" y="95"/>
                      </a:cubicBezTo>
                      <a:cubicBezTo>
                        <a:pt x="58" y="70"/>
                        <a:pt x="58" y="70"/>
                        <a:pt x="58" y="70"/>
                      </a:cubicBezTo>
                      <a:cubicBezTo>
                        <a:pt x="70" y="59"/>
                        <a:pt x="70" y="59"/>
                        <a:pt x="70" y="59"/>
                      </a:cubicBezTo>
                      <a:cubicBezTo>
                        <a:pt x="76" y="66"/>
                        <a:pt x="93" y="83"/>
                        <a:pt x="94" y="84"/>
                      </a:cubicBezTo>
                      <a:cubicBezTo>
                        <a:pt x="96" y="85"/>
                        <a:pt x="97" y="87"/>
                        <a:pt x="97" y="89"/>
                      </a:cubicBezTo>
                      <a:cubicBezTo>
                        <a:pt x="97" y="92"/>
                        <a:pt x="96" y="94"/>
                        <a:pt x="94" y="95"/>
                      </a:cubicBezTo>
                      <a:close/>
                    </a:path>
                  </a:pathLst>
                </a:custGeom>
                <a:solidFill>
                  <a:schemeClr val="bg1"/>
                </a:solidFill>
                <a:ln>
                  <a:noFill/>
                </a:ln>
              </p:spPr>
              <p:txBody>
                <a:bodyPr/>
                <a:lstStyle/>
                <a:p>
                  <a:endParaRPr lang="fr-CA"/>
                </a:p>
              </p:txBody>
            </p:sp>
          </p:grpSp>
          <p:grpSp>
            <p:nvGrpSpPr>
              <p:cNvPr id="30" name="Groupe 29">
                <a:extLst>
                  <a:ext uri="{FF2B5EF4-FFF2-40B4-BE49-F238E27FC236}">
                    <a16:creationId xmlns:a16="http://schemas.microsoft.com/office/drawing/2014/main" id="{21909273-2956-46E0-84CF-9A6C88737F9B}"/>
                  </a:ext>
                </a:extLst>
              </p:cNvPr>
              <p:cNvGrpSpPr/>
              <p:nvPr/>
            </p:nvGrpSpPr>
            <p:grpSpPr>
              <a:xfrm>
                <a:off x="4345669" y="2102441"/>
                <a:ext cx="1349299" cy="1325563"/>
                <a:chOff x="4345669" y="2102441"/>
                <a:chExt cx="1349299" cy="1325563"/>
              </a:xfrm>
            </p:grpSpPr>
            <p:sp>
              <p:nvSpPr>
                <p:cNvPr id="9" name="Ellipse 8">
                  <a:extLst>
                    <a:ext uri="{FF2B5EF4-FFF2-40B4-BE49-F238E27FC236}">
                      <a16:creationId xmlns:a16="http://schemas.microsoft.com/office/drawing/2014/main" id="{10B4DDEE-F0D5-4149-924D-AC973FD8B542}"/>
                    </a:ext>
                  </a:extLst>
                </p:cNvPr>
                <p:cNvSpPr/>
                <p:nvPr/>
              </p:nvSpPr>
              <p:spPr>
                <a:xfrm>
                  <a:off x="4345669" y="2102441"/>
                  <a:ext cx="1349299" cy="1325563"/>
                </a:xfrm>
                <a:prstGeom prst="ellipse">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7" name="Freeform 56">
                  <a:extLst>
                    <a:ext uri="{FF2B5EF4-FFF2-40B4-BE49-F238E27FC236}">
                      <a16:creationId xmlns:a16="http://schemas.microsoft.com/office/drawing/2014/main" id="{2A3649A5-C67B-44E1-8A11-155EF4EB29D6}"/>
                    </a:ext>
                  </a:extLst>
                </p:cNvPr>
                <p:cNvSpPr>
                  <a:spLocks noEditPoints="1"/>
                </p:cNvSpPr>
                <p:nvPr/>
              </p:nvSpPr>
              <p:spPr bwMode="auto">
                <a:xfrm>
                  <a:off x="4733199" y="2406319"/>
                  <a:ext cx="574238" cy="733725"/>
                </a:xfrm>
                <a:custGeom>
                  <a:avLst/>
                  <a:gdLst>
                    <a:gd name="T0" fmla="*/ 283519 w 176"/>
                    <a:gd name="T1" fmla="*/ 159508 h 194"/>
                    <a:gd name="T2" fmla="*/ 244199 w 176"/>
                    <a:gd name="T3" fmla="*/ 120149 h 194"/>
                    <a:gd name="T4" fmla="*/ 204879 w 176"/>
                    <a:gd name="T5" fmla="*/ 80790 h 194"/>
                    <a:gd name="T6" fmla="*/ 204879 w 176"/>
                    <a:gd name="T7" fmla="*/ 41431 h 194"/>
                    <a:gd name="T8" fmla="*/ 271102 w 176"/>
                    <a:gd name="T9" fmla="*/ 93219 h 194"/>
                    <a:gd name="T10" fmla="*/ 322839 w 176"/>
                    <a:gd name="T11" fmla="*/ 159508 h 194"/>
                    <a:gd name="T12" fmla="*/ 204879 w 176"/>
                    <a:gd name="T13" fmla="*/ 41431 h 194"/>
                    <a:gd name="T14" fmla="*/ 204879 w 176"/>
                    <a:gd name="T15" fmla="*/ 0 h 194"/>
                    <a:gd name="T16" fmla="*/ 300075 w 176"/>
                    <a:gd name="T17" fmla="*/ 64218 h 194"/>
                    <a:gd name="T18" fmla="*/ 364229 w 176"/>
                    <a:gd name="T19" fmla="*/ 159508 h 194"/>
                    <a:gd name="T20" fmla="*/ 4139 w 176"/>
                    <a:gd name="T21" fmla="*/ 306587 h 194"/>
                    <a:gd name="T22" fmla="*/ 39320 w 176"/>
                    <a:gd name="T23" fmla="*/ 356304 h 194"/>
                    <a:gd name="T24" fmla="*/ 64154 w 176"/>
                    <a:gd name="T25" fmla="*/ 348018 h 194"/>
                    <a:gd name="T26" fmla="*/ 4139 w 176"/>
                    <a:gd name="T27" fmla="*/ 306587 h 194"/>
                    <a:gd name="T28" fmla="*/ 74501 w 176"/>
                    <a:gd name="T29" fmla="*/ 343875 h 194"/>
                    <a:gd name="T30" fmla="*/ 80710 w 176"/>
                    <a:gd name="T31" fmla="*/ 225797 h 194"/>
                    <a:gd name="T32" fmla="*/ 76571 w 176"/>
                    <a:gd name="T33" fmla="*/ 263085 h 194"/>
                    <a:gd name="T34" fmla="*/ 39320 w 176"/>
                    <a:gd name="T35" fmla="*/ 281729 h 194"/>
                    <a:gd name="T36" fmla="*/ 76571 w 176"/>
                    <a:gd name="T37" fmla="*/ 263085 h 194"/>
                    <a:gd name="T38" fmla="*/ 271102 w 176"/>
                    <a:gd name="T39" fmla="*/ 234084 h 194"/>
                    <a:gd name="T40" fmla="*/ 138655 w 176"/>
                    <a:gd name="T41" fmla="*/ 80790 h 194"/>
                    <a:gd name="T42" fmla="*/ 86918 w 176"/>
                    <a:gd name="T43" fmla="*/ 219583 h 194"/>
                    <a:gd name="T44" fmla="*/ 262824 w 176"/>
                    <a:gd name="T45" fmla="*/ 242370 h 194"/>
                    <a:gd name="T46" fmla="*/ 86918 w 176"/>
                    <a:gd name="T47" fmla="*/ 219583 h 194"/>
                    <a:gd name="T48" fmla="*/ 180045 w 176"/>
                    <a:gd name="T49" fmla="*/ 358376 h 194"/>
                    <a:gd name="T50" fmla="*/ 169698 w 176"/>
                    <a:gd name="T51" fmla="*/ 348018 h 194"/>
                    <a:gd name="T52" fmla="*/ 163489 w 176"/>
                    <a:gd name="T53" fmla="*/ 341803 h 194"/>
                    <a:gd name="T54" fmla="*/ 153142 w 176"/>
                    <a:gd name="T55" fmla="*/ 331446 h 194"/>
                    <a:gd name="T56" fmla="*/ 149003 w 176"/>
                    <a:gd name="T57" fmla="*/ 327303 h 194"/>
                    <a:gd name="T58" fmla="*/ 151072 w 176"/>
                    <a:gd name="T59" fmla="*/ 314873 h 194"/>
                    <a:gd name="T60" fmla="*/ 84849 w 176"/>
                    <a:gd name="T61" fmla="*/ 345947 h 194"/>
                    <a:gd name="T62" fmla="*/ 109683 w 176"/>
                    <a:gd name="T63" fmla="*/ 356304 h 194"/>
                    <a:gd name="T64" fmla="*/ 190392 w 176"/>
                    <a:gd name="T65" fmla="*/ 366662 h 194"/>
                    <a:gd name="T66" fmla="*/ 180045 w 176"/>
                    <a:gd name="T67" fmla="*/ 360447 h 19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76" h="194">
                      <a:moveTo>
                        <a:pt x="126" y="50"/>
                      </a:moveTo>
                      <a:cubicBezTo>
                        <a:pt x="133" y="57"/>
                        <a:pt x="137" y="67"/>
                        <a:pt x="137" y="77"/>
                      </a:cubicBezTo>
                      <a:cubicBezTo>
                        <a:pt x="125" y="77"/>
                        <a:pt x="125" y="77"/>
                        <a:pt x="125" y="77"/>
                      </a:cubicBezTo>
                      <a:cubicBezTo>
                        <a:pt x="125" y="70"/>
                        <a:pt x="123" y="63"/>
                        <a:pt x="118" y="58"/>
                      </a:cubicBezTo>
                      <a:cubicBezTo>
                        <a:pt x="113" y="53"/>
                        <a:pt x="106" y="51"/>
                        <a:pt x="99" y="51"/>
                      </a:cubicBezTo>
                      <a:cubicBezTo>
                        <a:pt x="99" y="39"/>
                        <a:pt x="99" y="39"/>
                        <a:pt x="99" y="39"/>
                      </a:cubicBezTo>
                      <a:cubicBezTo>
                        <a:pt x="109" y="39"/>
                        <a:pt x="119" y="43"/>
                        <a:pt x="126" y="50"/>
                      </a:cubicBezTo>
                      <a:moveTo>
                        <a:pt x="99" y="20"/>
                      </a:moveTo>
                      <a:cubicBezTo>
                        <a:pt x="99" y="31"/>
                        <a:pt x="99" y="31"/>
                        <a:pt x="99" y="31"/>
                      </a:cubicBezTo>
                      <a:cubicBezTo>
                        <a:pt x="111" y="31"/>
                        <a:pt x="123" y="36"/>
                        <a:pt x="131" y="45"/>
                      </a:cubicBezTo>
                      <a:cubicBezTo>
                        <a:pt x="140" y="53"/>
                        <a:pt x="145" y="65"/>
                        <a:pt x="145" y="77"/>
                      </a:cubicBezTo>
                      <a:cubicBezTo>
                        <a:pt x="156" y="77"/>
                        <a:pt x="156" y="77"/>
                        <a:pt x="156" y="77"/>
                      </a:cubicBezTo>
                      <a:cubicBezTo>
                        <a:pt x="156" y="61"/>
                        <a:pt x="150" y="47"/>
                        <a:pt x="140" y="36"/>
                      </a:cubicBezTo>
                      <a:cubicBezTo>
                        <a:pt x="129" y="26"/>
                        <a:pt x="114" y="20"/>
                        <a:pt x="99" y="20"/>
                      </a:cubicBezTo>
                      <a:moveTo>
                        <a:pt x="153" y="23"/>
                      </a:moveTo>
                      <a:cubicBezTo>
                        <a:pt x="139" y="8"/>
                        <a:pt x="120" y="0"/>
                        <a:pt x="99" y="0"/>
                      </a:cubicBezTo>
                      <a:cubicBezTo>
                        <a:pt x="99" y="12"/>
                        <a:pt x="99" y="12"/>
                        <a:pt x="99" y="12"/>
                      </a:cubicBezTo>
                      <a:cubicBezTo>
                        <a:pt x="117" y="12"/>
                        <a:pt x="133" y="19"/>
                        <a:pt x="145" y="31"/>
                      </a:cubicBezTo>
                      <a:cubicBezTo>
                        <a:pt x="157" y="43"/>
                        <a:pt x="164" y="59"/>
                        <a:pt x="164" y="77"/>
                      </a:cubicBezTo>
                      <a:cubicBezTo>
                        <a:pt x="176" y="77"/>
                        <a:pt x="176" y="77"/>
                        <a:pt x="176" y="77"/>
                      </a:cubicBezTo>
                      <a:cubicBezTo>
                        <a:pt x="176" y="56"/>
                        <a:pt x="168" y="37"/>
                        <a:pt x="153" y="23"/>
                      </a:cubicBezTo>
                      <a:moveTo>
                        <a:pt x="2" y="148"/>
                      </a:moveTo>
                      <a:cubicBezTo>
                        <a:pt x="0" y="150"/>
                        <a:pt x="0" y="154"/>
                        <a:pt x="2" y="156"/>
                      </a:cubicBezTo>
                      <a:cubicBezTo>
                        <a:pt x="19" y="172"/>
                        <a:pt x="19" y="172"/>
                        <a:pt x="19" y="172"/>
                      </a:cubicBezTo>
                      <a:cubicBezTo>
                        <a:pt x="21" y="174"/>
                        <a:pt x="25" y="174"/>
                        <a:pt x="27" y="172"/>
                      </a:cubicBezTo>
                      <a:cubicBezTo>
                        <a:pt x="31" y="168"/>
                        <a:pt x="31" y="168"/>
                        <a:pt x="31" y="168"/>
                      </a:cubicBezTo>
                      <a:cubicBezTo>
                        <a:pt x="7" y="144"/>
                        <a:pt x="7" y="144"/>
                        <a:pt x="7" y="144"/>
                      </a:cubicBezTo>
                      <a:lnTo>
                        <a:pt x="2" y="148"/>
                      </a:lnTo>
                      <a:close/>
                      <a:moveTo>
                        <a:pt x="66" y="135"/>
                      </a:moveTo>
                      <a:cubicBezTo>
                        <a:pt x="36" y="166"/>
                        <a:pt x="36" y="166"/>
                        <a:pt x="36" y="166"/>
                      </a:cubicBezTo>
                      <a:cubicBezTo>
                        <a:pt x="9" y="139"/>
                        <a:pt x="9" y="139"/>
                        <a:pt x="9" y="139"/>
                      </a:cubicBezTo>
                      <a:cubicBezTo>
                        <a:pt x="39" y="109"/>
                        <a:pt x="39" y="109"/>
                        <a:pt x="39" y="109"/>
                      </a:cubicBezTo>
                      <a:lnTo>
                        <a:pt x="66" y="135"/>
                      </a:lnTo>
                      <a:close/>
                      <a:moveTo>
                        <a:pt x="37" y="127"/>
                      </a:moveTo>
                      <a:cubicBezTo>
                        <a:pt x="32" y="123"/>
                        <a:pt x="32" y="123"/>
                        <a:pt x="32" y="123"/>
                      </a:cubicBezTo>
                      <a:cubicBezTo>
                        <a:pt x="19" y="136"/>
                        <a:pt x="19" y="136"/>
                        <a:pt x="19" y="136"/>
                      </a:cubicBezTo>
                      <a:cubicBezTo>
                        <a:pt x="24" y="140"/>
                        <a:pt x="24" y="140"/>
                        <a:pt x="24" y="140"/>
                      </a:cubicBezTo>
                      <a:lnTo>
                        <a:pt x="37" y="127"/>
                      </a:lnTo>
                      <a:close/>
                      <a:moveTo>
                        <a:pt x="62" y="44"/>
                      </a:moveTo>
                      <a:cubicBezTo>
                        <a:pt x="131" y="113"/>
                        <a:pt x="131" y="113"/>
                        <a:pt x="131" y="113"/>
                      </a:cubicBezTo>
                      <a:cubicBezTo>
                        <a:pt x="136" y="108"/>
                        <a:pt x="136" y="108"/>
                        <a:pt x="136" y="108"/>
                      </a:cubicBezTo>
                      <a:cubicBezTo>
                        <a:pt x="67" y="39"/>
                        <a:pt x="67" y="39"/>
                        <a:pt x="67" y="39"/>
                      </a:cubicBezTo>
                      <a:lnTo>
                        <a:pt x="62" y="44"/>
                      </a:lnTo>
                      <a:close/>
                      <a:moveTo>
                        <a:pt x="42" y="106"/>
                      </a:moveTo>
                      <a:cubicBezTo>
                        <a:pt x="69" y="133"/>
                        <a:pt x="69" y="133"/>
                        <a:pt x="69" y="133"/>
                      </a:cubicBezTo>
                      <a:cubicBezTo>
                        <a:pt x="127" y="117"/>
                        <a:pt x="127" y="117"/>
                        <a:pt x="127" y="117"/>
                      </a:cubicBezTo>
                      <a:cubicBezTo>
                        <a:pt x="58" y="48"/>
                        <a:pt x="58" y="48"/>
                        <a:pt x="58" y="48"/>
                      </a:cubicBezTo>
                      <a:lnTo>
                        <a:pt x="42" y="106"/>
                      </a:lnTo>
                      <a:close/>
                      <a:moveTo>
                        <a:pt x="87" y="174"/>
                      </a:moveTo>
                      <a:cubicBezTo>
                        <a:pt x="87" y="174"/>
                        <a:pt x="87" y="173"/>
                        <a:pt x="87" y="173"/>
                      </a:cubicBezTo>
                      <a:cubicBezTo>
                        <a:pt x="86" y="172"/>
                        <a:pt x="86" y="171"/>
                        <a:pt x="85" y="169"/>
                      </a:cubicBezTo>
                      <a:cubicBezTo>
                        <a:pt x="84" y="168"/>
                        <a:pt x="83" y="168"/>
                        <a:pt x="82" y="168"/>
                      </a:cubicBezTo>
                      <a:cubicBezTo>
                        <a:pt x="81" y="168"/>
                        <a:pt x="80" y="168"/>
                        <a:pt x="80" y="167"/>
                      </a:cubicBezTo>
                      <a:cubicBezTo>
                        <a:pt x="79" y="167"/>
                        <a:pt x="79" y="166"/>
                        <a:pt x="79" y="165"/>
                      </a:cubicBezTo>
                      <a:cubicBezTo>
                        <a:pt x="79" y="164"/>
                        <a:pt x="79" y="163"/>
                        <a:pt x="78" y="162"/>
                      </a:cubicBezTo>
                      <a:cubicBezTo>
                        <a:pt x="76" y="161"/>
                        <a:pt x="75" y="161"/>
                        <a:pt x="74" y="160"/>
                      </a:cubicBezTo>
                      <a:cubicBezTo>
                        <a:pt x="74" y="160"/>
                        <a:pt x="73" y="160"/>
                        <a:pt x="72" y="160"/>
                      </a:cubicBezTo>
                      <a:cubicBezTo>
                        <a:pt x="72" y="159"/>
                        <a:pt x="72" y="159"/>
                        <a:pt x="72" y="158"/>
                      </a:cubicBezTo>
                      <a:cubicBezTo>
                        <a:pt x="72" y="157"/>
                        <a:pt x="72" y="156"/>
                        <a:pt x="70" y="155"/>
                      </a:cubicBezTo>
                      <a:cubicBezTo>
                        <a:pt x="73" y="152"/>
                        <a:pt x="73" y="152"/>
                        <a:pt x="73" y="152"/>
                      </a:cubicBezTo>
                      <a:cubicBezTo>
                        <a:pt x="64" y="144"/>
                        <a:pt x="64" y="144"/>
                        <a:pt x="64" y="144"/>
                      </a:cubicBezTo>
                      <a:cubicBezTo>
                        <a:pt x="41" y="167"/>
                        <a:pt x="41" y="167"/>
                        <a:pt x="41" y="167"/>
                      </a:cubicBezTo>
                      <a:cubicBezTo>
                        <a:pt x="49" y="176"/>
                        <a:pt x="49" y="176"/>
                        <a:pt x="49" y="176"/>
                      </a:cubicBezTo>
                      <a:cubicBezTo>
                        <a:pt x="53" y="172"/>
                        <a:pt x="53" y="172"/>
                        <a:pt x="53" y="172"/>
                      </a:cubicBezTo>
                      <a:cubicBezTo>
                        <a:pt x="75" y="194"/>
                        <a:pt x="75" y="194"/>
                        <a:pt x="75" y="194"/>
                      </a:cubicBezTo>
                      <a:cubicBezTo>
                        <a:pt x="92" y="177"/>
                        <a:pt x="92" y="177"/>
                        <a:pt x="92" y="177"/>
                      </a:cubicBezTo>
                      <a:cubicBezTo>
                        <a:pt x="91" y="175"/>
                        <a:pt x="90" y="175"/>
                        <a:pt x="89" y="175"/>
                      </a:cubicBezTo>
                      <a:cubicBezTo>
                        <a:pt x="88" y="175"/>
                        <a:pt x="88" y="175"/>
                        <a:pt x="87" y="174"/>
                      </a:cubicBezTo>
                    </a:path>
                  </a:pathLst>
                </a:custGeom>
                <a:solidFill>
                  <a:schemeClr val="bg1"/>
                </a:solidFill>
                <a:ln>
                  <a:noFill/>
                </a:ln>
              </p:spPr>
              <p:txBody>
                <a:bodyPr/>
                <a:lstStyle/>
                <a:p>
                  <a:endParaRPr lang="fr-CA"/>
                </a:p>
              </p:txBody>
            </p:sp>
          </p:grpSp>
          <p:sp>
            <p:nvSpPr>
              <p:cNvPr id="18" name="Rectangle 17">
                <a:extLst>
                  <a:ext uri="{FF2B5EF4-FFF2-40B4-BE49-F238E27FC236}">
                    <a16:creationId xmlns:a16="http://schemas.microsoft.com/office/drawing/2014/main" id="{22EDA5A3-05FD-4BC7-9ECB-505FEC5ACC7D}"/>
                  </a:ext>
                </a:extLst>
              </p:cNvPr>
              <p:cNvSpPr/>
              <p:nvPr/>
            </p:nvSpPr>
            <p:spPr>
              <a:xfrm>
                <a:off x="1400400" y="4100882"/>
                <a:ext cx="2077334" cy="427425"/>
              </a:xfrm>
              <a:prstGeom prst="rect">
                <a:avLst/>
              </a:prstGeom>
            </p:spPr>
            <p:txBody>
              <a:bodyPr wrap="square">
                <a:spAutoFit/>
              </a:bodyPr>
              <a:lstStyle/>
              <a:p>
                <a:pPr algn="ctr">
                  <a:lnSpc>
                    <a:spcPct val="120000"/>
                  </a:lnSpc>
                </a:pPr>
                <a:r>
                  <a:rPr lang="fr-CA" sz="2000" b="1" dirty="0">
                    <a:solidFill>
                      <a:schemeClr val="accent4"/>
                    </a:solidFill>
                    <a:latin typeface="Segoe UI" panose="020B0502040204020203" pitchFamily="34" charset="0"/>
                    <a:cs typeface="Segoe UI" panose="020B0502040204020203" pitchFamily="34" charset="0"/>
                  </a:rPr>
                  <a:t>Contexte</a:t>
                </a:r>
              </a:p>
            </p:txBody>
          </p:sp>
          <p:sp>
            <p:nvSpPr>
              <p:cNvPr id="20" name="Rectangle 19">
                <a:extLst>
                  <a:ext uri="{FF2B5EF4-FFF2-40B4-BE49-F238E27FC236}">
                    <a16:creationId xmlns:a16="http://schemas.microsoft.com/office/drawing/2014/main" id="{CEDFF0C5-65EC-424E-A88F-AB2E37D20C18}"/>
                  </a:ext>
                </a:extLst>
              </p:cNvPr>
              <p:cNvSpPr/>
              <p:nvPr/>
            </p:nvSpPr>
            <p:spPr>
              <a:xfrm>
                <a:off x="2097315" y="3487433"/>
                <a:ext cx="786241" cy="695447"/>
              </a:xfrm>
              <a:prstGeom prst="rect">
                <a:avLst/>
              </a:prstGeom>
            </p:spPr>
            <p:txBody>
              <a:bodyPr wrap="square">
                <a:spAutoFit/>
              </a:bodyPr>
              <a:lstStyle/>
              <a:p>
                <a:pPr>
                  <a:lnSpc>
                    <a:spcPct val="120000"/>
                  </a:lnSpc>
                </a:pPr>
                <a:r>
                  <a:rPr lang="fr-CA" sz="3600" b="1" dirty="0">
                    <a:solidFill>
                      <a:schemeClr val="accent4"/>
                    </a:solidFill>
                    <a:latin typeface="Segoe UI" panose="020B0502040204020203" pitchFamily="34" charset="0"/>
                    <a:cs typeface="Segoe UI" panose="020B0502040204020203" pitchFamily="34" charset="0"/>
                  </a:rPr>
                  <a:t>01</a:t>
                </a:r>
              </a:p>
            </p:txBody>
          </p:sp>
          <p:sp>
            <p:nvSpPr>
              <p:cNvPr id="21" name="Rectangle 20">
                <a:extLst>
                  <a:ext uri="{FF2B5EF4-FFF2-40B4-BE49-F238E27FC236}">
                    <a16:creationId xmlns:a16="http://schemas.microsoft.com/office/drawing/2014/main" id="{99F5BDFD-D8D3-47EF-ACCF-4A778B7A6173}"/>
                  </a:ext>
                </a:extLst>
              </p:cNvPr>
              <p:cNvSpPr/>
              <p:nvPr/>
            </p:nvSpPr>
            <p:spPr>
              <a:xfrm>
                <a:off x="6544149" y="4100880"/>
                <a:ext cx="2077334" cy="427425"/>
              </a:xfrm>
              <a:prstGeom prst="rect">
                <a:avLst/>
              </a:prstGeom>
            </p:spPr>
            <p:txBody>
              <a:bodyPr wrap="square">
                <a:spAutoFit/>
              </a:bodyPr>
              <a:lstStyle/>
              <a:p>
                <a:pPr algn="ctr">
                  <a:lnSpc>
                    <a:spcPct val="120000"/>
                  </a:lnSpc>
                </a:pPr>
                <a:r>
                  <a:rPr lang="fr-CA" sz="2000" b="1" dirty="0">
                    <a:solidFill>
                      <a:schemeClr val="accent4"/>
                    </a:solidFill>
                    <a:latin typeface="Segoe UI" panose="020B0502040204020203" pitchFamily="34" charset="0"/>
                    <a:cs typeface="Segoe UI" panose="020B0502040204020203" pitchFamily="34" charset="0"/>
                  </a:rPr>
                  <a:t>Formations</a:t>
                </a:r>
              </a:p>
            </p:txBody>
          </p:sp>
          <p:sp>
            <p:nvSpPr>
              <p:cNvPr id="23" name="Rectangle 22">
                <a:extLst>
                  <a:ext uri="{FF2B5EF4-FFF2-40B4-BE49-F238E27FC236}">
                    <a16:creationId xmlns:a16="http://schemas.microsoft.com/office/drawing/2014/main" id="{68B3EB5A-2666-4A79-9369-33B3C30F697A}"/>
                  </a:ext>
                </a:extLst>
              </p:cNvPr>
              <p:cNvSpPr/>
              <p:nvPr/>
            </p:nvSpPr>
            <p:spPr>
              <a:xfrm>
                <a:off x="7189389" y="3492758"/>
                <a:ext cx="786241" cy="695447"/>
              </a:xfrm>
              <a:prstGeom prst="rect">
                <a:avLst/>
              </a:prstGeom>
            </p:spPr>
            <p:txBody>
              <a:bodyPr wrap="square">
                <a:spAutoFit/>
              </a:bodyPr>
              <a:lstStyle/>
              <a:p>
                <a:pPr>
                  <a:lnSpc>
                    <a:spcPct val="120000"/>
                  </a:lnSpc>
                </a:pPr>
                <a:r>
                  <a:rPr lang="fr-CA" sz="3600" b="1" dirty="0">
                    <a:solidFill>
                      <a:schemeClr val="accent4"/>
                    </a:solidFill>
                    <a:latin typeface="Segoe UI" panose="020B0502040204020203" pitchFamily="34" charset="0"/>
                    <a:cs typeface="Segoe UI" panose="020B0502040204020203" pitchFamily="34" charset="0"/>
                  </a:rPr>
                  <a:t>03</a:t>
                </a:r>
              </a:p>
            </p:txBody>
          </p:sp>
          <p:sp>
            <p:nvSpPr>
              <p:cNvPr id="24" name="Rectangle 23">
                <a:extLst>
                  <a:ext uri="{FF2B5EF4-FFF2-40B4-BE49-F238E27FC236}">
                    <a16:creationId xmlns:a16="http://schemas.microsoft.com/office/drawing/2014/main" id="{3B645C4A-6549-42DE-A82E-C287AA58388F}"/>
                  </a:ext>
                </a:extLst>
              </p:cNvPr>
              <p:cNvSpPr/>
              <p:nvPr/>
            </p:nvSpPr>
            <p:spPr>
              <a:xfrm>
                <a:off x="8738338" y="4129301"/>
                <a:ext cx="2422924" cy="427425"/>
              </a:xfrm>
              <a:prstGeom prst="rect">
                <a:avLst/>
              </a:prstGeom>
            </p:spPr>
            <p:txBody>
              <a:bodyPr wrap="square">
                <a:spAutoFit/>
              </a:bodyPr>
              <a:lstStyle/>
              <a:p>
                <a:pPr algn="ctr">
                  <a:lnSpc>
                    <a:spcPct val="120000"/>
                  </a:lnSpc>
                </a:pPr>
                <a:r>
                  <a:rPr lang="fr-CA" sz="2000" b="1" dirty="0">
                    <a:solidFill>
                      <a:schemeClr val="accent4"/>
                    </a:solidFill>
                    <a:latin typeface="Segoe UI" panose="020B0502040204020203" pitchFamily="34" charset="0"/>
                    <a:cs typeface="Segoe UI" panose="020B0502040204020203" pitchFamily="34" charset="0"/>
                  </a:rPr>
                  <a:t>Outils disponibles</a:t>
                </a:r>
              </a:p>
            </p:txBody>
          </p:sp>
          <p:sp>
            <p:nvSpPr>
              <p:cNvPr id="26" name="Rectangle 25">
                <a:extLst>
                  <a:ext uri="{FF2B5EF4-FFF2-40B4-BE49-F238E27FC236}">
                    <a16:creationId xmlns:a16="http://schemas.microsoft.com/office/drawing/2014/main" id="{2EF54F06-E991-44E2-951A-B348118530A8}"/>
                  </a:ext>
                </a:extLst>
              </p:cNvPr>
              <p:cNvSpPr/>
              <p:nvPr/>
            </p:nvSpPr>
            <p:spPr>
              <a:xfrm>
                <a:off x="9735168" y="3487432"/>
                <a:ext cx="786241" cy="695447"/>
              </a:xfrm>
              <a:prstGeom prst="rect">
                <a:avLst/>
              </a:prstGeom>
            </p:spPr>
            <p:txBody>
              <a:bodyPr wrap="square">
                <a:spAutoFit/>
              </a:bodyPr>
              <a:lstStyle/>
              <a:p>
                <a:pPr>
                  <a:lnSpc>
                    <a:spcPct val="120000"/>
                  </a:lnSpc>
                </a:pPr>
                <a:r>
                  <a:rPr lang="fr-CA" sz="3600" b="1" dirty="0">
                    <a:solidFill>
                      <a:schemeClr val="accent4"/>
                    </a:solidFill>
                    <a:latin typeface="Segoe UI" panose="020B0502040204020203" pitchFamily="34" charset="0"/>
                    <a:cs typeface="Segoe UI" panose="020B0502040204020203" pitchFamily="34" charset="0"/>
                  </a:rPr>
                  <a:t>04</a:t>
                </a:r>
              </a:p>
            </p:txBody>
          </p:sp>
          <p:sp>
            <p:nvSpPr>
              <p:cNvPr id="27" name="Rectangle 26">
                <a:extLst>
                  <a:ext uri="{FF2B5EF4-FFF2-40B4-BE49-F238E27FC236}">
                    <a16:creationId xmlns:a16="http://schemas.microsoft.com/office/drawing/2014/main" id="{C9D5AB32-88C9-4C3D-B952-37A075C78B12}"/>
                  </a:ext>
                </a:extLst>
              </p:cNvPr>
              <p:cNvSpPr/>
              <p:nvPr/>
            </p:nvSpPr>
            <p:spPr>
              <a:xfrm>
                <a:off x="3735657" y="4109244"/>
                <a:ext cx="3143559" cy="427425"/>
              </a:xfrm>
              <a:prstGeom prst="rect">
                <a:avLst/>
              </a:prstGeom>
            </p:spPr>
            <p:txBody>
              <a:bodyPr wrap="square">
                <a:spAutoFit/>
              </a:bodyPr>
              <a:lstStyle/>
              <a:p>
                <a:pPr algn="ctr">
                  <a:lnSpc>
                    <a:spcPct val="120000"/>
                  </a:lnSpc>
                </a:pPr>
                <a:r>
                  <a:rPr lang="fr-CA" sz="2000" b="1" dirty="0">
                    <a:solidFill>
                      <a:schemeClr val="accent5"/>
                    </a:solidFill>
                    <a:latin typeface="Segoe UI" panose="020B0502040204020203" pitchFamily="34" charset="0"/>
                    <a:cs typeface="Segoe UI" panose="020B0502040204020203" pitchFamily="34" charset="0"/>
                  </a:rPr>
                  <a:t>Suivi - signalement</a:t>
                </a:r>
              </a:p>
            </p:txBody>
          </p:sp>
          <p:sp>
            <p:nvSpPr>
              <p:cNvPr id="29" name="Rectangle 28">
                <a:extLst>
                  <a:ext uri="{FF2B5EF4-FFF2-40B4-BE49-F238E27FC236}">
                    <a16:creationId xmlns:a16="http://schemas.microsoft.com/office/drawing/2014/main" id="{9346448A-5032-440A-BE0A-ED5F43C25E1D}"/>
                  </a:ext>
                </a:extLst>
              </p:cNvPr>
              <p:cNvSpPr/>
              <p:nvPr/>
            </p:nvSpPr>
            <p:spPr>
              <a:xfrm>
                <a:off x="4683662" y="3467376"/>
                <a:ext cx="786241" cy="695447"/>
              </a:xfrm>
              <a:prstGeom prst="rect">
                <a:avLst/>
              </a:prstGeom>
            </p:spPr>
            <p:txBody>
              <a:bodyPr wrap="square">
                <a:spAutoFit/>
              </a:bodyPr>
              <a:lstStyle/>
              <a:p>
                <a:pPr>
                  <a:lnSpc>
                    <a:spcPct val="120000"/>
                  </a:lnSpc>
                </a:pPr>
                <a:r>
                  <a:rPr lang="fr-CA" sz="3600" b="1" dirty="0">
                    <a:solidFill>
                      <a:schemeClr val="accent5"/>
                    </a:solidFill>
                    <a:latin typeface="Segoe UI" panose="020B0502040204020203" pitchFamily="34" charset="0"/>
                    <a:cs typeface="Segoe UI" panose="020B0502040204020203" pitchFamily="34" charset="0"/>
                  </a:rPr>
                  <a:t>02</a:t>
                </a:r>
              </a:p>
            </p:txBody>
          </p:sp>
        </p:grpSp>
        <p:sp>
          <p:nvSpPr>
            <p:cNvPr id="31" name="Rectangle 30">
              <a:extLst>
                <a:ext uri="{FF2B5EF4-FFF2-40B4-BE49-F238E27FC236}">
                  <a16:creationId xmlns:a16="http://schemas.microsoft.com/office/drawing/2014/main" id="{34690096-00DD-459B-B5D8-D64D90A3267B}"/>
                </a:ext>
              </a:extLst>
            </p:cNvPr>
            <p:cNvSpPr/>
            <p:nvPr/>
          </p:nvSpPr>
          <p:spPr>
            <a:xfrm>
              <a:off x="1797656" y="4495214"/>
              <a:ext cx="2077334" cy="1246623"/>
            </a:xfrm>
            <a:prstGeom prst="rect">
              <a:avLst/>
            </a:prstGeom>
          </p:spPr>
          <p:txBody>
            <a:bodyPr wrap="square">
              <a:spAutoFit/>
            </a:bodyPr>
            <a:lstStyle/>
            <a:p>
              <a:pPr marL="171450" indent="-171450">
                <a:lnSpc>
                  <a:spcPct val="120000"/>
                </a:lnSpc>
                <a:buFont typeface="Arial" panose="020B0604020202020204" pitchFamily="34" charset="0"/>
                <a:buChar char="•"/>
              </a:pPr>
              <a:r>
                <a:rPr lang="fr-CA" sz="1600" dirty="0">
                  <a:solidFill>
                    <a:schemeClr val="tx2">
                      <a:lumMod val="75000"/>
                      <a:lumOff val="25000"/>
                    </a:schemeClr>
                  </a:solidFill>
                  <a:latin typeface="Arial Nova" panose="020B0504020202020204" pitchFamily="34" charset="0"/>
                  <a:cs typeface="Segoe UI Light" panose="020B0502040204020203" pitchFamily="34" charset="0"/>
                </a:rPr>
                <a:t>Définition</a:t>
              </a:r>
            </a:p>
            <a:p>
              <a:pPr marL="171450" indent="-171450">
                <a:lnSpc>
                  <a:spcPct val="120000"/>
                </a:lnSpc>
                <a:buFont typeface="Arial" panose="020B0604020202020204" pitchFamily="34" charset="0"/>
                <a:buChar char="•"/>
              </a:pPr>
              <a:r>
                <a:rPr lang="fr-CA" sz="1600" dirty="0">
                  <a:solidFill>
                    <a:schemeClr val="tx2">
                      <a:lumMod val="75000"/>
                      <a:lumOff val="25000"/>
                    </a:schemeClr>
                  </a:solidFill>
                  <a:latin typeface="Arial Nova" panose="020B0504020202020204" pitchFamily="34" charset="0"/>
                  <a:cs typeface="Segoe UI Light" panose="020B0502040204020203" pitchFamily="34" charset="0"/>
                </a:rPr>
                <a:t>Formes et types de maltraitance</a:t>
              </a:r>
            </a:p>
            <a:p>
              <a:pPr marL="171450" indent="-171450">
                <a:lnSpc>
                  <a:spcPct val="120000"/>
                </a:lnSpc>
                <a:buFont typeface="Arial" panose="020B0604020202020204" pitchFamily="34" charset="0"/>
                <a:buChar char="•"/>
              </a:pPr>
              <a:r>
                <a:rPr lang="fr-CA" sz="1600" dirty="0">
                  <a:solidFill>
                    <a:schemeClr val="tx2">
                      <a:lumMod val="75000"/>
                      <a:lumOff val="25000"/>
                    </a:schemeClr>
                  </a:solidFill>
                  <a:latin typeface="Arial Nova" panose="020B0504020202020204" pitchFamily="34" charset="0"/>
                  <a:cs typeface="Segoe UI Light" panose="020B0502040204020203" pitchFamily="34" charset="0"/>
                </a:rPr>
                <a:t>Vision et enjeux</a:t>
              </a:r>
            </a:p>
          </p:txBody>
        </p:sp>
        <p:sp>
          <p:nvSpPr>
            <p:cNvPr id="33" name="Rectangle 32">
              <a:extLst>
                <a:ext uri="{FF2B5EF4-FFF2-40B4-BE49-F238E27FC236}">
                  <a16:creationId xmlns:a16="http://schemas.microsoft.com/office/drawing/2014/main" id="{A0F50146-14C9-40E0-9267-97A565227836}"/>
                </a:ext>
              </a:extLst>
            </p:cNvPr>
            <p:cNvSpPr/>
            <p:nvPr/>
          </p:nvSpPr>
          <p:spPr>
            <a:xfrm>
              <a:off x="6796183" y="4495214"/>
              <a:ext cx="2223314" cy="951158"/>
            </a:xfrm>
            <a:prstGeom prst="rect">
              <a:avLst/>
            </a:prstGeom>
          </p:spPr>
          <p:txBody>
            <a:bodyPr wrap="square">
              <a:spAutoFit/>
            </a:bodyPr>
            <a:lstStyle/>
            <a:p>
              <a:pPr marL="171450" indent="-171450">
                <a:lnSpc>
                  <a:spcPct val="120000"/>
                </a:lnSpc>
                <a:buFont typeface="Arial" panose="020B0604020202020204" pitchFamily="34" charset="0"/>
                <a:buChar char="•"/>
              </a:pPr>
              <a:r>
                <a:rPr lang="fr-CA" sz="1600" dirty="0">
                  <a:solidFill>
                    <a:schemeClr val="tx2">
                      <a:lumMod val="75000"/>
                      <a:lumOff val="25000"/>
                    </a:schemeClr>
                  </a:solidFill>
                  <a:latin typeface="Arial Nova" panose="020B0504020202020204" pitchFamily="34" charset="0"/>
                  <a:cs typeface="Segoe UI Light" panose="020B0502040204020203" pitchFamily="34" charset="0"/>
                </a:rPr>
                <a:t>Formations obligatoires</a:t>
              </a:r>
            </a:p>
            <a:p>
              <a:pPr marL="171450" indent="-171450">
                <a:lnSpc>
                  <a:spcPct val="120000"/>
                </a:lnSpc>
                <a:buFont typeface="Arial" panose="020B0604020202020204" pitchFamily="34" charset="0"/>
                <a:buChar char="•"/>
              </a:pPr>
              <a:r>
                <a:rPr lang="fr-CA" sz="1600" dirty="0">
                  <a:solidFill>
                    <a:schemeClr val="tx2">
                      <a:lumMod val="75000"/>
                      <a:lumOff val="25000"/>
                    </a:schemeClr>
                  </a:solidFill>
                  <a:latin typeface="Arial Nova" panose="020B0504020202020204" pitchFamily="34" charset="0"/>
                  <a:cs typeface="Segoe UI Light" panose="020B0502040204020203" pitchFamily="34" charset="0"/>
                </a:rPr>
                <a:t>Formations ciblées</a:t>
              </a:r>
            </a:p>
          </p:txBody>
        </p:sp>
        <p:sp>
          <p:nvSpPr>
            <p:cNvPr id="34" name="Rectangle 33">
              <a:extLst>
                <a:ext uri="{FF2B5EF4-FFF2-40B4-BE49-F238E27FC236}">
                  <a16:creationId xmlns:a16="http://schemas.microsoft.com/office/drawing/2014/main" id="{431D1E36-C6EB-44B0-B5B6-710597C5DC6C}"/>
                </a:ext>
              </a:extLst>
            </p:cNvPr>
            <p:cNvSpPr/>
            <p:nvPr/>
          </p:nvSpPr>
          <p:spPr>
            <a:xfrm>
              <a:off x="9019497" y="4492065"/>
              <a:ext cx="1860606" cy="655692"/>
            </a:xfrm>
            <a:prstGeom prst="rect">
              <a:avLst/>
            </a:prstGeom>
          </p:spPr>
          <p:txBody>
            <a:bodyPr wrap="square">
              <a:spAutoFit/>
            </a:bodyPr>
            <a:lstStyle/>
            <a:p>
              <a:pPr marL="171450" indent="-171450">
                <a:lnSpc>
                  <a:spcPct val="120000"/>
                </a:lnSpc>
                <a:buFont typeface="Arial" panose="020B0604020202020204" pitchFamily="34" charset="0"/>
                <a:buChar char="•"/>
              </a:pPr>
              <a:r>
                <a:rPr lang="fr-CA" sz="1600" dirty="0">
                  <a:solidFill>
                    <a:schemeClr val="tx2">
                      <a:lumMod val="75000"/>
                      <a:lumOff val="25000"/>
                    </a:schemeClr>
                  </a:solidFill>
                  <a:latin typeface="Arial Nova" panose="020B0504020202020204" pitchFamily="34" charset="0"/>
                  <a:cs typeface="Segoe UI Light" panose="020B0502040204020203" pitchFamily="34" charset="0"/>
                </a:rPr>
                <a:t>Boite à outils</a:t>
              </a:r>
            </a:p>
            <a:p>
              <a:pPr marL="171450" indent="-171450">
                <a:lnSpc>
                  <a:spcPct val="120000"/>
                </a:lnSpc>
                <a:buFont typeface="Arial" panose="020B0604020202020204" pitchFamily="34" charset="0"/>
                <a:buChar char="•"/>
              </a:pPr>
              <a:r>
                <a:rPr lang="fr-CA" sz="1600" dirty="0">
                  <a:solidFill>
                    <a:schemeClr val="tx2">
                      <a:lumMod val="75000"/>
                      <a:lumOff val="25000"/>
                    </a:schemeClr>
                  </a:solidFill>
                  <a:latin typeface="Arial Nova" panose="020B0504020202020204" pitchFamily="34" charset="0"/>
                  <a:cs typeface="Segoe UI Light" panose="020B0502040204020203" pitchFamily="34" charset="0"/>
                </a:rPr>
                <a:t>Autres outils</a:t>
              </a:r>
            </a:p>
          </p:txBody>
        </p:sp>
        <p:sp>
          <p:nvSpPr>
            <p:cNvPr id="35" name="Rectangle 34">
              <a:extLst>
                <a:ext uri="{FF2B5EF4-FFF2-40B4-BE49-F238E27FC236}">
                  <a16:creationId xmlns:a16="http://schemas.microsoft.com/office/drawing/2014/main" id="{84916BDA-C7FA-4771-91F2-DF8C31EB71CA}"/>
                </a:ext>
              </a:extLst>
            </p:cNvPr>
            <p:cNvSpPr/>
            <p:nvPr/>
          </p:nvSpPr>
          <p:spPr>
            <a:xfrm>
              <a:off x="4070196" y="4506365"/>
              <a:ext cx="2492168" cy="655692"/>
            </a:xfrm>
            <a:prstGeom prst="rect">
              <a:avLst/>
            </a:prstGeom>
          </p:spPr>
          <p:txBody>
            <a:bodyPr wrap="square">
              <a:spAutoFit/>
            </a:bodyPr>
            <a:lstStyle/>
            <a:p>
              <a:pPr marL="171450" indent="-171450">
                <a:lnSpc>
                  <a:spcPct val="120000"/>
                </a:lnSpc>
                <a:buFont typeface="Arial" panose="020B0604020202020204" pitchFamily="34" charset="0"/>
                <a:buChar char="•"/>
              </a:pPr>
              <a:r>
                <a:rPr lang="fr-CA" sz="1600" dirty="0">
                  <a:solidFill>
                    <a:schemeClr val="tx2">
                      <a:lumMod val="75000"/>
                      <a:lumOff val="25000"/>
                    </a:schemeClr>
                  </a:solidFill>
                  <a:latin typeface="Arial Nova" panose="020B0504020202020204" pitchFamily="34" charset="0"/>
                  <a:cs typeface="Segoe UI Light" panose="020B0502040204020203" pitchFamily="34" charset="0"/>
                </a:rPr>
                <a:t>Suspicion de maltraitance </a:t>
              </a:r>
            </a:p>
          </p:txBody>
        </p:sp>
      </p:grpSp>
    </p:spTree>
    <p:extLst>
      <p:ext uri="{BB962C8B-B14F-4D97-AF65-F5344CB8AC3E}">
        <p14:creationId xmlns:p14="http://schemas.microsoft.com/office/powerpoint/2010/main" val="919714739"/>
      </p:ext>
    </p:extLst>
  </p:cSld>
  <p:clrMapOvr>
    <a:masterClrMapping/>
  </p:clrMapOvr>
</p:sld>
</file>

<file path=ppt/theme/theme1.xml><?xml version="1.0" encoding="utf-8"?>
<a:theme xmlns:a="http://schemas.openxmlformats.org/drawingml/2006/main" name="CIUSSS_vert">
  <a:themeElements>
    <a:clrScheme name="CIUSSS_vert">
      <a:dk1>
        <a:srgbClr val="181817"/>
      </a:dk1>
      <a:lt1>
        <a:sysClr val="window" lastClr="FFFFFF"/>
      </a:lt1>
      <a:dk2>
        <a:srgbClr val="181817"/>
      </a:dk2>
      <a:lt2>
        <a:srgbClr val="81C731"/>
      </a:lt2>
      <a:accent1>
        <a:srgbClr val="DB1A00"/>
      </a:accent1>
      <a:accent2>
        <a:srgbClr val="F79200"/>
      </a:accent2>
      <a:accent3>
        <a:srgbClr val="0871D9"/>
      </a:accent3>
      <a:accent4>
        <a:srgbClr val="767171"/>
      </a:accent4>
      <a:accent5>
        <a:srgbClr val="00858C"/>
      </a:accent5>
      <a:accent6>
        <a:srgbClr val="00B6BA"/>
      </a:accent6>
      <a:hlink>
        <a:srgbClr val="3333FF"/>
      </a:hlink>
      <a:folHlink>
        <a:srgbClr val="00FFFF"/>
      </a:folHlink>
    </a:clrScheme>
    <a:fontScheme name="CIUSSS">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IUSSS_vert" id="{89F5D3F7-0491-4D3C-913E-278B865B2704}" vid="{C8CA2958-132F-4BAF-ACEE-64011AA3BB49}"/>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CIUSSS_vert</Template>
  <TotalTime>1637</TotalTime>
  <Words>1525</Words>
  <Application>Microsoft Office PowerPoint</Application>
  <PresentationFormat>Grand écran</PresentationFormat>
  <Paragraphs>278</Paragraphs>
  <Slides>18</Slides>
  <Notes>5</Notes>
  <HiddenSlides>0</HiddenSlides>
  <MMClips>0</MMClips>
  <ScaleCrop>false</ScaleCrop>
  <HeadingPairs>
    <vt:vector size="6" baseType="variant">
      <vt:variant>
        <vt:lpstr>Polices utilisées</vt:lpstr>
      </vt:variant>
      <vt:variant>
        <vt:i4>12</vt:i4>
      </vt:variant>
      <vt:variant>
        <vt:lpstr>Thème</vt:lpstr>
      </vt:variant>
      <vt:variant>
        <vt:i4>1</vt:i4>
      </vt:variant>
      <vt:variant>
        <vt:lpstr>Titres des diapositives</vt:lpstr>
      </vt:variant>
      <vt:variant>
        <vt:i4>18</vt:i4>
      </vt:variant>
    </vt:vector>
  </HeadingPairs>
  <TitlesOfParts>
    <vt:vector size="31" baseType="lpstr">
      <vt:lpstr>Aharoni</vt:lpstr>
      <vt:lpstr>Arial</vt:lpstr>
      <vt:lpstr>Arial Black</vt:lpstr>
      <vt:lpstr>Arial Nova</vt:lpstr>
      <vt:lpstr>Calibri</vt:lpstr>
      <vt:lpstr>Courier New</vt:lpstr>
      <vt:lpstr>Segoe UI</vt:lpstr>
      <vt:lpstr>Segoe UI Light</vt:lpstr>
      <vt:lpstr>Symbol</vt:lpstr>
      <vt:lpstr>Times New Roman</vt:lpstr>
      <vt:lpstr>Wingdings</vt:lpstr>
      <vt:lpstr>Wingdings 3</vt:lpstr>
      <vt:lpstr>CIUSSS_vert</vt:lpstr>
      <vt:lpstr>Démarche d’amélioration  continue de la qualité Lutte contre la maltraitance</vt:lpstr>
      <vt:lpstr>Thèmes couverts par la présentation</vt:lpstr>
      <vt:lpstr>Présentation PowerPoint</vt:lpstr>
      <vt:lpstr>Contexte Définition de la maltraitance</vt:lpstr>
      <vt:lpstr>Contexte Formes de maltraitance</vt:lpstr>
      <vt:lpstr>Contexte Intention de la personne maltraitante</vt:lpstr>
      <vt:lpstr>Contexte Types de maltraitance</vt:lpstr>
      <vt:lpstr>Contexte Vision et enjeux</vt:lpstr>
      <vt:lpstr>Présentation PowerPoint</vt:lpstr>
      <vt:lpstr>Suivi – signalement</vt:lpstr>
      <vt:lpstr>Suivi – signalement</vt:lpstr>
      <vt:lpstr>Présentation PowerPoint</vt:lpstr>
      <vt:lpstr>Formations Formations obligatoires</vt:lpstr>
      <vt:lpstr>Formations Autres formations ciblées</vt:lpstr>
      <vt:lpstr>Présentation PowerPoint</vt:lpstr>
      <vt:lpstr>Outils disponibles Intranet</vt:lpstr>
      <vt:lpstr>Présentation PowerPoint</vt:lpstr>
      <vt:lpstr>Présentation PowerPoint</vt:lpstr>
    </vt:vector>
  </TitlesOfParts>
  <Company>Intitut univ. sante mentale Mtl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couj4</dc:creator>
  <cp:lastModifiedBy>Mouhamadou SecK (CIUSSS EMTL)</cp:lastModifiedBy>
  <cp:revision>107</cp:revision>
  <dcterms:created xsi:type="dcterms:W3CDTF">2015-09-08T18:05:36Z</dcterms:created>
  <dcterms:modified xsi:type="dcterms:W3CDTF">2023-03-23T20:22:24Z</dcterms:modified>
</cp:coreProperties>
</file>