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16"/>
  </p:notesMasterIdLst>
  <p:sldIdLst>
    <p:sldId id="256" r:id="rId2"/>
    <p:sldId id="782" r:id="rId3"/>
    <p:sldId id="781" r:id="rId4"/>
    <p:sldId id="775" r:id="rId5"/>
    <p:sldId id="779" r:id="rId6"/>
    <p:sldId id="780" r:id="rId7"/>
    <p:sldId id="777" r:id="rId8"/>
    <p:sldId id="742" r:id="rId9"/>
    <p:sldId id="751" r:id="rId10"/>
    <p:sldId id="269" r:id="rId11"/>
    <p:sldId id="764" r:id="rId12"/>
    <p:sldId id="271" r:id="rId13"/>
    <p:sldId id="778" r:id="rId14"/>
    <p:sldId id="257"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2C91"/>
    <a:srgbClr val="BD90D8"/>
    <a:srgbClr val="CC3399"/>
    <a:srgbClr val="632D91"/>
    <a:srgbClr val="DFCAEC"/>
    <a:srgbClr val="922790"/>
    <a:srgbClr val="7030A0"/>
    <a:srgbClr val="00B6BA"/>
    <a:srgbClr val="873FB5"/>
    <a:srgbClr val="AF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516" autoAdjust="0"/>
  </p:normalViewPr>
  <p:slideViewPr>
    <p:cSldViewPr snapToGrid="0">
      <p:cViewPr varScale="1">
        <p:scale>
          <a:sx n="93" d="100"/>
          <a:sy n="93" d="100"/>
        </p:scale>
        <p:origin x="1272"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764D05-CFA9-44C1-9F2F-456F95BF5D09}" type="datetimeFigureOut">
              <a:rPr lang="fr-CA" smtClean="0"/>
              <a:t>2024-02-19</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66307-8BE4-4794-B6C5-FADDD3EE03A7}" type="slidenum">
              <a:rPr lang="fr-CA" smtClean="0"/>
              <a:t>‹N°›</a:t>
            </a:fld>
            <a:endParaRPr lang="fr-CA"/>
          </a:p>
        </p:txBody>
      </p:sp>
    </p:spTree>
    <p:extLst>
      <p:ext uri="{BB962C8B-B14F-4D97-AF65-F5344CB8AC3E}">
        <p14:creationId xmlns:p14="http://schemas.microsoft.com/office/powerpoint/2010/main" val="142934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iusss-estmtl.gouv.qc.ca/sites/ciusssemtl/files/media/document/PDF_RA_CLPQS_CVQ_2023-08-30_VF-CIUSSS-EMTL.pdf" TargetMode="External"/><Relationship Id="rId7" Type="http://schemas.openxmlformats.org/officeDocument/2006/relationships/hyperlink" Target="https://lignemaltraitance.ca/fr/je-suis-temoi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who.int/fr/news-room/fact-sheets/detail/abuse-of-older-people" TargetMode="External"/><Relationship Id="rId5" Type="http://schemas.openxmlformats.org/officeDocument/2006/relationships/hyperlink" Target="https://bdso.gouv.qc.ca/docs-ken/multimedia/PB01670FR_Maltraitance_Ainees2020A00F00.pdf" TargetMode="External"/><Relationship Id="rId4" Type="http://schemas.openxmlformats.org/officeDocument/2006/relationships/hyperlink" Target="https://www.msss.gouv.qc.ca/professionnels/documents/terminologie_maltraitance.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1" dirty="0">
                <a:latin typeface="Segoe UI" panose="020B0502040204020203" pitchFamily="34" charset="0"/>
                <a:cs typeface="Segoe UI" panose="020B0502040204020203" pitchFamily="34" charset="0"/>
              </a:rPr>
              <a:t>Six principes directeurs:</a:t>
            </a:r>
          </a:p>
          <a:p>
            <a:pPr lvl="1"/>
            <a:r>
              <a:rPr lang="fr-CA" sz="1800" dirty="0">
                <a:latin typeface="Segoe UI" panose="020B0502040204020203" pitchFamily="34" charset="0"/>
                <a:cs typeface="Segoe UI" panose="020B0502040204020203" pitchFamily="34" charset="0"/>
              </a:rPr>
              <a:t>Placer la personne au centre des actions </a:t>
            </a:r>
          </a:p>
          <a:p>
            <a:pPr lvl="1"/>
            <a:r>
              <a:rPr lang="fr-CA" sz="1800" dirty="0">
                <a:latin typeface="Segoe UI" panose="020B0502040204020203" pitchFamily="34" charset="0"/>
                <a:cs typeface="Segoe UI" panose="020B0502040204020203" pitchFamily="34" charset="0"/>
              </a:rPr>
              <a:t>Favoriser l’autodétermination et le pouvoir d’agir</a:t>
            </a:r>
          </a:p>
          <a:p>
            <a:pPr lvl="1"/>
            <a:r>
              <a:rPr lang="fr-CA" sz="1800" dirty="0">
                <a:latin typeface="Segoe UI" panose="020B0502040204020203" pitchFamily="34" charset="0"/>
                <a:cs typeface="Segoe UI" panose="020B0502040204020203" pitchFamily="34" charset="0"/>
              </a:rPr>
              <a:t>Respecter la personne et sa dignité </a:t>
            </a:r>
          </a:p>
          <a:p>
            <a:pPr lvl="1"/>
            <a:r>
              <a:rPr lang="fr-CA" sz="1800" dirty="0">
                <a:latin typeface="Segoe UI" panose="020B0502040204020203" pitchFamily="34" charset="0"/>
                <a:cs typeface="Segoe UI" panose="020B0502040204020203" pitchFamily="34" charset="0"/>
              </a:rPr>
              <a:t>Favoriser l’inclusion et la participation sociales </a:t>
            </a:r>
          </a:p>
          <a:p>
            <a:pPr lvl="1"/>
            <a:r>
              <a:rPr lang="fr-CA" sz="1800" dirty="0">
                <a:latin typeface="Segoe UI" panose="020B0502040204020203" pitchFamily="34" charset="0"/>
                <a:cs typeface="Segoe UI" panose="020B0502040204020203" pitchFamily="34" charset="0"/>
              </a:rPr>
              <a:t>Déployer des actions et des interventions alliant compétence (savoir-faire) et jugement (savoir-être)</a:t>
            </a:r>
          </a:p>
          <a:p>
            <a:pPr lvl="1"/>
            <a:r>
              <a:rPr lang="fr-CA" sz="1800" dirty="0">
                <a:latin typeface="Segoe UI" panose="020B0502040204020203" pitchFamily="34" charset="0"/>
                <a:cs typeface="Segoe UI" panose="020B0502040204020203" pitchFamily="34" charset="0"/>
              </a:rPr>
              <a:t>Offrir un soutien concerté afin de poser les gestes les plus appropriés</a:t>
            </a:r>
          </a:p>
          <a:p>
            <a:endParaRPr lang="fr-CA" dirty="0"/>
          </a:p>
        </p:txBody>
      </p:sp>
      <p:sp>
        <p:nvSpPr>
          <p:cNvPr id="4" name="Espace réservé du numéro de diapositive 3"/>
          <p:cNvSpPr>
            <a:spLocks noGrp="1"/>
          </p:cNvSpPr>
          <p:nvPr>
            <p:ph type="sldNum" sz="quarter" idx="5"/>
          </p:nvPr>
        </p:nvSpPr>
        <p:spPr/>
        <p:txBody>
          <a:bodyPr/>
          <a:lstStyle/>
          <a:p>
            <a:fld id="{43066307-8BE4-4794-B6C5-FADDD3EE03A7}" type="slidenum">
              <a:rPr lang="fr-CA" smtClean="0"/>
              <a:t>3</a:t>
            </a:fld>
            <a:endParaRPr lang="fr-CA"/>
          </a:p>
        </p:txBody>
      </p:sp>
    </p:spTree>
    <p:extLst>
      <p:ext uri="{BB962C8B-B14F-4D97-AF65-F5344CB8AC3E}">
        <p14:creationId xmlns:p14="http://schemas.microsoft.com/office/powerpoint/2010/main" val="1980720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20000"/>
              </a:lnSpc>
            </a:pPr>
            <a:r>
              <a:rPr lang="fr-CA" sz="1200" dirty="0">
                <a:latin typeface="Segoe UI" panose="020B0502040204020203" pitchFamily="34" charset="0"/>
                <a:cs typeface="Segoe UI" panose="020B0502040204020203" pitchFamily="34" charset="0"/>
              </a:rPr>
              <a:t>RÉFÉRENCES</a:t>
            </a:r>
          </a:p>
          <a:p>
            <a:pPr>
              <a:lnSpc>
                <a:spcPct val="120000"/>
              </a:lnSpc>
            </a:pPr>
            <a:r>
              <a:rPr lang="fr-CA" sz="1200" dirty="0">
                <a:latin typeface="Segoe UI" panose="020B0502040204020203" pitchFamily="34" charset="0"/>
                <a:cs typeface="Segoe UI" panose="020B0502040204020203" pitchFamily="34" charset="0"/>
              </a:rPr>
              <a:t>Bureau du commissaire local aux plaintes et à la qualité des services CIUSSS de l'</a:t>
            </a:r>
            <a:r>
              <a:rPr lang="fr-CA" sz="1200" dirty="0" err="1">
                <a:latin typeface="Segoe UI" panose="020B0502040204020203" pitchFamily="34" charset="0"/>
                <a:cs typeface="Segoe UI" panose="020B0502040204020203" pitchFamily="34" charset="0"/>
              </a:rPr>
              <a:t>Est-de-l'Île-de-Montréal</a:t>
            </a:r>
            <a:r>
              <a:rPr lang="fr-CA" sz="1200" dirty="0">
                <a:latin typeface="Segoe UI" panose="020B0502040204020203" pitchFamily="34" charset="0"/>
                <a:cs typeface="Segoe UI" panose="020B0502040204020203" pitchFamily="34" charset="0"/>
              </a:rPr>
              <a:t>, 2023. Rapport annuel 2022-2023 sur l’application de la procédure d’examen des plaintes, la satisfaction des usagers et le respect de leurs droits </a:t>
            </a:r>
            <a:r>
              <a:rPr lang="fr-CA" sz="1200" dirty="0">
                <a:latin typeface="Segoe UI" panose="020B0502040204020203" pitchFamily="34" charset="0"/>
                <a:cs typeface="Segoe UI" panose="020B0502040204020203" pitchFamily="34" charset="0"/>
                <a:hlinkClick r:id="rId3"/>
              </a:rPr>
              <a:t>https://ciusss-estmtl.gouv.qc.ca/sites/ciusssemtl/files/media/document/PDF_RA_CLPQS_CVQ_2023-08-30_VF-CIUSSS-EMTL.pdf</a:t>
            </a:r>
            <a:r>
              <a:rPr lang="fr-CA" sz="1200" dirty="0">
                <a:latin typeface="Segoe UI" panose="020B0502040204020203" pitchFamily="34" charset="0"/>
                <a:cs typeface="Segoe UI" panose="020B0502040204020203" pitchFamily="34" charset="0"/>
              </a:rPr>
              <a:t> </a:t>
            </a:r>
          </a:p>
          <a:p>
            <a:pPr>
              <a:lnSpc>
                <a:spcPct val="120000"/>
              </a:lnSpc>
            </a:pPr>
            <a:r>
              <a:rPr lang="fr-CA" sz="1200" dirty="0">
                <a:latin typeface="Segoe UI" panose="020B0502040204020203" pitchFamily="34" charset="0"/>
                <a:cs typeface="Segoe UI" panose="020B0502040204020203" pitchFamily="34" charset="0"/>
              </a:rPr>
              <a:t>Mélanie Couture, novembre 2023. Chaire de la recherche sur la maltraitance envers les personnes aînées. La terminologie de la maltraitance </a:t>
            </a:r>
            <a:r>
              <a:rPr lang="fr-CA" sz="1200" dirty="0">
                <a:latin typeface="Segoe UI" panose="020B0502040204020203" pitchFamily="34" charset="0"/>
                <a:cs typeface="Segoe UI" panose="020B0502040204020203" pitchFamily="34" charset="0"/>
                <a:hlinkClick r:id="rId4"/>
              </a:rPr>
              <a:t>https://www.msss.gouv.qc.ca/professionnels/documents/terminologie_maltraitance.pdf</a:t>
            </a:r>
            <a:r>
              <a:rPr lang="fr-CA" sz="1200" dirty="0">
                <a:latin typeface="Segoe UI" panose="020B0502040204020203" pitchFamily="34" charset="0"/>
                <a:cs typeface="Segoe UI" panose="020B0502040204020203" pitchFamily="34" charset="0"/>
              </a:rPr>
              <a:t> </a:t>
            </a:r>
          </a:p>
          <a:p>
            <a:pPr>
              <a:lnSpc>
                <a:spcPct val="120000"/>
              </a:lnSpc>
            </a:pPr>
            <a:r>
              <a:rPr lang="fr-CA" sz="1200" dirty="0">
                <a:latin typeface="Segoe UI" panose="020B0502040204020203" pitchFamily="34" charset="0"/>
                <a:cs typeface="Segoe UI" panose="020B0502040204020203" pitchFamily="34" charset="0"/>
              </a:rPr>
              <a:t>Institut de la statistique du Québec,2019. Enquête sur la maltraitance des personnes aînées du Québec. </a:t>
            </a:r>
            <a:r>
              <a:rPr lang="fr-CA" sz="1200" dirty="0">
                <a:latin typeface="Segoe UI" panose="020B0502040204020203" pitchFamily="34" charset="0"/>
                <a:cs typeface="Segoe UI" panose="020B0502040204020203" pitchFamily="34" charset="0"/>
                <a:hlinkClick r:id="rId5"/>
              </a:rPr>
              <a:t>https://bdso.gouv.qc.ca/docs-ken/multimedia/PB01670FR_Maltraitance_Ainees2020A00F00.pdf</a:t>
            </a:r>
            <a:r>
              <a:rPr lang="fr-CA" sz="1200" dirty="0">
                <a:latin typeface="Segoe UI" panose="020B0502040204020203" pitchFamily="34" charset="0"/>
                <a:cs typeface="Segoe UI" panose="020B0502040204020203" pitchFamily="34" charset="0"/>
              </a:rPr>
              <a:t> </a:t>
            </a:r>
          </a:p>
          <a:p>
            <a:pPr>
              <a:lnSpc>
                <a:spcPct val="120000"/>
              </a:lnSpc>
            </a:pPr>
            <a:r>
              <a:rPr lang="fr-CA" sz="1200" dirty="0">
                <a:latin typeface="Segoe UI" panose="020B0502040204020203" pitchFamily="34" charset="0"/>
                <a:cs typeface="Segoe UI" panose="020B0502040204020203" pitchFamily="34" charset="0"/>
              </a:rPr>
              <a:t>Organisation mondiale de la Santé, juin 2022. Maltraitance des personnes âgées </a:t>
            </a:r>
            <a:r>
              <a:rPr lang="fr-CA" sz="1200" dirty="0">
                <a:solidFill>
                  <a:schemeClr val="bg1"/>
                </a:solidFill>
                <a:latin typeface="Segoe UI" panose="020B0502040204020203" pitchFamily="34" charset="0"/>
                <a:cs typeface="Segoe UI" panose="020B0502040204020203" pitchFamily="34" charset="0"/>
                <a:hlinkClick r:id="rId6"/>
              </a:rPr>
              <a:t>https://www.who.int/fr/news-room/fact-sheets/detail/abuse-of-older-people</a:t>
            </a:r>
            <a:r>
              <a:rPr lang="fr-CA" sz="1200" dirty="0">
                <a:solidFill>
                  <a:schemeClr val="bg1"/>
                </a:solidFill>
                <a:latin typeface="Segoe UI" panose="020B0502040204020203" pitchFamily="34" charset="0"/>
                <a:cs typeface="Segoe UI" panose="020B0502040204020203" pitchFamily="34" charset="0"/>
              </a:rPr>
              <a:t> </a:t>
            </a:r>
          </a:p>
          <a:p>
            <a:pPr>
              <a:lnSpc>
                <a:spcPct val="120000"/>
              </a:lnSpc>
            </a:pPr>
            <a:r>
              <a:rPr lang="fr-CA" sz="1200" dirty="0">
                <a:latin typeface="Segoe UI" panose="020B0502040204020203" pitchFamily="34" charset="0"/>
                <a:cs typeface="Segoe UI" panose="020B0502040204020203" pitchFamily="34" charset="0"/>
              </a:rPr>
              <a:t>Ligne Aide Maltraitance Adultes Aînés (</a:t>
            </a:r>
            <a:r>
              <a:rPr lang="fr-CA" sz="1200" dirty="0">
                <a:latin typeface="Segoe UI" panose="020B0502040204020203" pitchFamily="34" charset="0"/>
                <a:cs typeface="Segoe UI" panose="020B0502040204020203" pitchFamily="34" charset="0"/>
                <a:hlinkClick r:id="rId7"/>
              </a:rPr>
              <a:t>en ligne</a:t>
            </a:r>
            <a:r>
              <a:rPr lang="fr-CA" sz="1200" dirty="0">
                <a:latin typeface="Segoe UI" panose="020B0502040204020203" pitchFamily="34" charset="0"/>
                <a:cs typeface="Segoe UI" panose="020B0502040204020203" pitchFamily="34" charset="0"/>
              </a:rPr>
              <a:t>)</a:t>
            </a:r>
          </a:p>
          <a:p>
            <a:endParaRPr lang="fr-CA" dirty="0"/>
          </a:p>
        </p:txBody>
      </p:sp>
      <p:sp>
        <p:nvSpPr>
          <p:cNvPr id="4" name="Espace réservé du numéro de diapositive 3"/>
          <p:cNvSpPr>
            <a:spLocks noGrp="1"/>
          </p:cNvSpPr>
          <p:nvPr>
            <p:ph type="sldNum" sz="quarter" idx="5"/>
          </p:nvPr>
        </p:nvSpPr>
        <p:spPr/>
        <p:txBody>
          <a:bodyPr/>
          <a:lstStyle/>
          <a:p>
            <a:fld id="{43066307-8BE4-4794-B6C5-FADDD3EE03A7}" type="slidenum">
              <a:rPr lang="fr-CA" smtClean="0"/>
              <a:t>14</a:t>
            </a:fld>
            <a:endParaRPr lang="fr-CA"/>
          </a:p>
        </p:txBody>
      </p:sp>
    </p:spTree>
    <p:extLst>
      <p:ext uri="{BB962C8B-B14F-4D97-AF65-F5344CB8AC3E}">
        <p14:creationId xmlns:p14="http://schemas.microsoft.com/office/powerpoint/2010/main" val="260005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3066307-8BE4-4794-B6C5-FADDD3EE03A7}" type="slidenum">
              <a:rPr lang="fr-CA" smtClean="0"/>
              <a:t>4</a:t>
            </a:fld>
            <a:endParaRPr lang="fr-CA"/>
          </a:p>
        </p:txBody>
      </p:sp>
    </p:spTree>
    <p:extLst>
      <p:ext uri="{BB962C8B-B14F-4D97-AF65-F5344CB8AC3E}">
        <p14:creationId xmlns:p14="http://schemas.microsoft.com/office/powerpoint/2010/main" val="3555938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1" dirty="0">
                <a:latin typeface="Segoe UI" panose="020B0502040204020203" pitchFamily="34" charset="0"/>
                <a:cs typeface="Segoe UI" panose="020B0502040204020203" pitchFamily="34" charset="0"/>
              </a:rPr>
              <a:t>Six principes directeurs:</a:t>
            </a:r>
          </a:p>
          <a:p>
            <a:pPr lvl="1"/>
            <a:r>
              <a:rPr lang="fr-CA" sz="1800" dirty="0">
                <a:latin typeface="Segoe UI" panose="020B0502040204020203" pitchFamily="34" charset="0"/>
                <a:cs typeface="Segoe UI" panose="020B0502040204020203" pitchFamily="34" charset="0"/>
              </a:rPr>
              <a:t>Placer la personne au centre des actions </a:t>
            </a:r>
          </a:p>
          <a:p>
            <a:pPr lvl="1"/>
            <a:r>
              <a:rPr lang="fr-CA" sz="1800" dirty="0">
                <a:latin typeface="Segoe UI" panose="020B0502040204020203" pitchFamily="34" charset="0"/>
                <a:cs typeface="Segoe UI" panose="020B0502040204020203" pitchFamily="34" charset="0"/>
              </a:rPr>
              <a:t>Favoriser l’autodétermination et le pouvoir d’agir</a:t>
            </a:r>
          </a:p>
          <a:p>
            <a:pPr lvl="1"/>
            <a:r>
              <a:rPr lang="fr-CA" sz="1800" dirty="0">
                <a:latin typeface="Segoe UI" panose="020B0502040204020203" pitchFamily="34" charset="0"/>
                <a:cs typeface="Segoe UI" panose="020B0502040204020203" pitchFamily="34" charset="0"/>
              </a:rPr>
              <a:t>Respecter la personne et sa dignité </a:t>
            </a:r>
          </a:p>
          <a:p>
            <a:pPr lvl="1"/>
            <a:r>
              <a:rPr lang="fr-CA" sz="1800" dirty="0">
                <a:latin typeface="Segoe UI" panose="020B0502040204020203" pitchFamily="34" charset="0"/>
                <a:cs typeface="Segoe UI" panose="020B0502040204020203" pitchFamily="34" charset="0"/>
              </a:rPr>
              <a:t>Favoriser l’inclusion et la participation sociales </a:t>
            </a:r>
          </a:p>
          <a:p>
            <a:pPr lvl="1"/>
            <a:r>
              <a:rPr lang="fr-CA" sz="1800" dirty="0">
                <a:latin typeface="Segoe UI" panose="020B0502040204020203" pitchFamily="34" charset="0"/>
                <a:cs typeface="Segoe UI" panose="020B0502040204020203" pitchFamily="34" charset="0"/>
              </a:rPr>
              <a:t>Déployer des actions et des interventions alliant compétence (savoir-faire) et jugement (savoir-être)</a:t>
            </a:r>
          </a:p>
          <a:p>
            <a:pPr lvl="1"/>
            <a:r>
              <a:rPr lang="fr-CA" sz="1800" dirty="0">
                <a:latin typeface="Segoe UI" panose="020B0502040204020203" pitchFamily="34" charset="0"/>
                <a:cs typeface="Segoe UI" panose="020B0502040204020203" pitchFamily="34" charset="0"/>
              </a:rPr>
              <a:t>Offrir un soutien concerté afin de poser les gestes les plus appropriés</a:t>
            </a:r>
          </a:p>
          <a:p>
            <a:endParaRPr lang="fr-CA" dirty="0"/>
          </a:p>
        </p:txBody>
      </p:sp>
      <p:sp>
        <p:nvSpPr>
          <p:cNvPr id="4" name="Espace réservé du numéro de diapositive 3"/>
          <p:cNvSpPr>
            <a:spLocks noGrp="1"/>
          </p:cNvSpPr>
          <p:nvPr>
            <p:ph type="sldNum" sz="quarter" idx="5"/>
          </p:nvPr>
        </p:nvSpPr>
        <p:spPr/>
        <p:txBody>
          <a:bodyPr/>
          <a:lstStyle/>
          <a:p>
            <a:fld id="{43066307-8BE4-4794-B6C5-FADDD3EE03A7}" type="slidenum">
              <a:rPr lang="fr-CA" smtClean="0"/>
              <a:t>5</a:t>
            </a:fld>
            <a:endParaRPr lang="fr-CA"/>
          </a:p>
        </p:txBody>
      </p:sp>
    </p:spTree>
    <p:extLst>
      <p:ext uri="{BB962C8B-B14F-4D97-AF65-F5344CB8AC3E}">
        <p14:creationId xmlns:p14="http://schemas.microsoft.com/office/powerpoint/2010/main" val="3694511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1" dirty="0">
                <a:latin typeface="Segoe UI" panose="020B0502040204020203" pitchFamily="34" charset="0"/>
                <a:cs typeface="Segoe UI" panose="020B0502040204020203" pitchFamily="34" charset="0"/>
              </a:rPr>
              <a:t>Six principes directeurs:</a:t>
            </a:r>
          </a:p>
          <a:p>
            <a:pPr lvl="1"/>
            <a:r>
              <a:rPr lang="fr-CA" sz="1800" dirty="0">
                <a:latin typeface="Segoe UI" panose="020B0502040204020203" pitchFamily="34" charset="0"/>
                <a:cs typeface="Segoe UI" panose="020B0502040204020203" pitchFamily="34" charset="0"/>
              </a:rPr>
              <a:t>Placer la personne au centre des actions </a:t>
            </a:r>
          </a:p>
          <a:p>
            <a:pPr lvl="1"/>
            <a:r>
              <a:rPr lang="fr-CA" sz="1800" dirty="0">
                <a:latin typeface="Segoe UI" panose="020B0502040204020203" pitchFamily="34" charset="0"/>
                <a:cs typeface="Segoe UI" panose="020B0502040204020203" pitchFamily="34" charset="0"/>
              </a:rPr>
              <a:t>Favoriser l’autodétermination et le pouvoir d’agir</a:t>
            </a:r>
          </a:p>
          <a:p>
            <a:pPr lvl="1"/>
            <a:r>
              <a:rPr lang="fr-CA" sz="1800" dirty="0">
                <a:latin typeface="Segoe UI" panose="020B0502040204020203" pitchFamily="34" charset="0"/>
                <a:cs typeface="Segoe UI" panose="020B0502040204020203" pitchFamily="34" charset="0"/>
              </a:rPr>
              <a:t>Respecter la personne et sa dignité </a:t>
            </a:r>
          </a:p>
          <a:p>
            <a:pPr lvl="1"/>
            <a:r>
              <a:rPr lang="fr-CA" sz="1800" dirty="0">
                <a:latin typeface="Segoe UI" panose="020B0502040204020203" pitchFamily="34" charset="0"/>
                <a:cs typeface="Segoe UI" panose="020B0502040204020203" pitchFamily="34" charset="0"/>
              </a:rPr>
              <a:t>Favoriser l’inclusion et la participation sociales </a:t>
            </a:r>
          </a:p>
          <a:p>
            <a:pPr lvl="1"/>
            <a:r>
              <a:rPr lang="fr-CA" sz="1800" dirty="0">
                <a:latin typeface="Segoe UI" panose="020B0502040204020203" pitchFamily="34" charset="0"/>
                <a:cs typeface="Segoe UI" panose="020B0502040204020203" pitchFamily="34" charset="0"/>
              </a:rPr>
              <a:t>Déployer des actions et des interventions alliant compétence (savoir-faire) et jugement (savoir-être)</a:t>
            </a:r>
          </a:p>
          <a:p>
            <a:pPr lvl="1"/>
            <a:r>
              <a:rPr lang="fr-CA" sz="1800" dirty="0">
                <a:latin typeface="Segoe UI" panose="020B0502040204020203" pitchFamily="34" charset="0"/>
                <a:cs typeface="Segoe UI" panose="020B0502040204020203" pitchFamily="34" charset="0"/>
              </a:rPr>
              <a:t>Offrir un soutien concerté afin de poser les gestes les plus appropriés</a:t>
            </a:r>
          </a:p>
          <a:p>
            <a:endParaRPr lang="fr-CA" dirty="0"/>
          </a:p>
        </p:txBody>
      </p:sp>
      <p:sp>
        <p:nvSpPr>
          <p:cNvPr id="4" name="Espace réservé du numéro de diapositive 3"/>
          <p:cNvSpPr>
            <a:spLocks noGrp="1"/>
          </p:cNvSpPr>
          <p:nvPr>
            <p:ph type="sldNum" sz="quarter" idx="5"/>
          </p:nvPr>
        </p:nvSpPr>
        <p:spPr/>
        <p:txBody>
          <a:bodyPr/>
          <a:lstStyle/>
          <a:p>
            <a:fld id="{43066307-8BE4-4794-B6C5-FADDD3EE03A7}" type="slidenum">
              <a:rPr lang="fr-CA" smtClean="0"/>
              <a:t>6</a:t>
            </a:fld>
            <a:endParaRPr lang="fr-CA"/>
          </a:p>
        </p:txBody>
      </p:sp>
    </p:spTree>
    <p:extLst>
      <p:ext uri="{BB962C8B-B14F-4D97-AF65-F5344CB8AC3E}">
        <p14:creationId xmlns:p14="http://schemas.microsoft.com/office/powerpoint/2010/main" val="229621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3066307-8BE4-4794-B6C5-FADDD3EE03A7}" type="slidenum">
              <a:rPr lang="fr-CA" smtClean="0"/>
              <a:t>7</a:t>
            </a:fld>
            <a:endParaRPr lang="fr-CA"/>
          </a:p>
        </p:txBody>
      </p:sp>
    </p:spTree>
    <p:extLst>
      <p:ext uri="{BB962C8B-B14F-4D97-AF65-F5344CB8AC3E}">
        <p14:creationId xmlns:p14="http://schemas.microsoft.com/office/powerpoint/2010/main" val="2294408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Nos prochains projets y seront présentés, restez à l’affut!</a:t>
            </a:r>
          </a:p>
        </p:txBody>
      </p:sp>
      <p:sp>
        <p:nvSpPr>
          <p:cNvPr id="4" name="Espace réservé du numéro de diapositive 3"/>
          <p:cNvSpPr>
            <a:spLocks noGrp="1"/>
          </p:cNvSpPr>
          <p:nvPr>
            <p:ph type="sldNum" sz="quarter" idx="5"/>
          </p:nvPr>
        </p:nvSpPr>
        <p:spPr/>
        <p:txBody>
          <a:bodyPr/>
          <a:lstStyle/>
          <a:p>
            <a:fld id="{43066307-8BE4-4794-B6C5-FADDD3EE03A7}" type="slidenum">
              <a:rPr lang="fr-CA" smtClean="0"/>
              <a:t>8</a:t>
            </a:fld>
            <a:endParaRPr lang="fr-CA"/>
          </a:p>
        </p:txBody>
      </p:sp>
    </p:spTree>
    <p:extLst>
      <p:ext uri="{BB962C8B-B14F-4D97-AF65-F5344CB8AC3E}">
        <p14:creationId xmlns:p14="http://schemas.microsoft.com/office/powerpoint/2010/main" val="39239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CA" dirty="0"/>
              <a:t>Note de service diffusée le 20 février </a:t>
            </a:r>
          </a:p>
          <a:p>
            <a:pPr marL="171450" indent="-171450">
              <a:buFont typeface="Arial" panose="020B0604020202020204" pitchFamily="34" charset="0"/>
              <a:buChar char="•"/>
            </a:pPr>
            <a:r>
              <a:rPr lang="fr-CA" dirty="0"/>
              <a:t>Tournée de sensibilisation à venir dans les équipes (priorisation de celles qui sont en relation directes avec les clientèles aînées et adultes en situation de vulnérabilité) – un suivi sera fait avec les directions</a:t>
            </a:r>
          </a:p>
        </p:txBody>
      </p:sp>
      <p:sp>
        <p:nvSpPr>
          <p:cNvPr id="4" name="Espace réservé du numéro de diapositive 3"/>
          <p:cNvSpPr>
            <a:spLocks noGrp="1"/>
          </p:cNvSpPr>
          <p:nvPr>
            <p:ph type="sldNum" sz="quarter" idx="5"/>
          </p:nvPr>
        </p:nvSpPr>
        <p:spPr/>
        <p:txBody>
          <a:bodyPr/>
          <a:lstStyle/>
          <a:p>
            <a:fld id="{1E7355E2-F6AB-4095-9463-39100AA1550C}" type="slidenum">
              <a:rPr lang="fr-CA" smtClean="0"/>
              <a:t>9</a:t>
            </a:fld>
            <a:endParaRPr lang="fr-CA"/>
          </a:p>
        </p:txBody>
      </p:sp>
    </p:spTree>
    <p:extLst>
      <p:ext uri="{BB962C8B-B14F-4D97-AF65-F5344CB8AC3E}">
        <p14:creationId xmlns:p14="http://schemas.microsoft.com/office/powerpoint/2010/main" val="249890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Important : D’ici au 31 mars 2024, les cadres devraient idéalement la compléter </a:t>
            </a:r>
          </a:p>
        </p:txBody>
      </p:sp>
      <p:sp>
        <p:nvSpPr>
          <p:cNvPr id="4" name="Espace réservé du numéro de diapositive 3"/>
          <p:cNvSpPr>
            <a:spLocks noGrp="1"/>
          </p:cNvSpPr>
          <p:nvPr>
            <p:ph type="sldNum" sz="quarter" idx="5"/>
          </p:nvPr>
        </p:nvSpPr>
        <p:spPr/>
        <p:txBody>
          <a:bodyPr/>
          <a:lstStyle/>
          <a:p>
            <a:fld id="{43066307-8BE4-4794-B6C5-FADDD3EE03A7}" type="slidenum">
              <a:rPr lang="fr-CA" smtClean="0"/>
              <a:t>10</a:t>
            </a:fld>
            <a:endParaRPr lang="fr-CA"/>
          </a:p>
        </p:txBody>
      </p:sp>
    </p:spTree>
    <p:extLst>
      <p:ext uri="{BB962C8B-B14F-4D97-AF65-F5344CB8AC3E}">
        <p14:creationId xmlns:p14="http://schemas.microsoft.com/office/powerpoint/2010/main" val="953836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Rappeler que chaque formation a son public cible (important)</a:t>
            </a:r>
          </a:p>
        </p:txBody>
      </p:sp>
      <p:sp>
        <p:nvSpPr>
          <p:cNvPr id="4" name="Espace réservé du numéro de diapositive 3"/>
          <p:cNvSpPr>
            <a:spLocks noGrp="1"/>
          </p:cNvSpPr>
          <p:nvPr>
            <p:ph type="sldNum" sz="quarter" idx="5"/>
          </p:nvPr>
        </p:nvSpPr>
        <p:spPr/>
        <p:txBody>
          <a:bodyPr/>
          <a:lstStyle/>
          <a:p>
            <a:fld id="{1E7355E2-F6AB-4095-9463-39100AA1550C}" type="slidenum">
              <a:rPr lang="fr-CA" smtClean="0"/>
              <a:t>12</a:t>
            </a:fld>
            <a:endParaRPr lang="fr-CA"/>
          </a:p>
        </p:txBody>
      </p:sp>
    </p:spTree>
    <p:extLst>
      <p:ext uri="{BB962C8B-B14F-4D97-AF65-F5344CB8AC3E}">
        <p14:creationId xmlns:p14="http://schemas.microsoft.com/office/powerpoint/2010/main" val="2863423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240910" y="1122363"/>
            <a:ext cx="7427089" cy="2387600"/>
          </a:xfrm>
        </p:spPr>
        <p:txBody>
          <a:bodyPr anchor="b"/>
          <a:lstStyle>
            <a:lvl1pPr algn="l">
              <a:defRPr sz="6000">
                <a:solidFill>
                  <a:schemeClr val="bg2"/>
                </a:solidFill>
                <a:latin typeface="+mj-lt"/>
              </a:defRPr>
            </a:lvl1pPr>
          </a:lstStyle>
          <a:p>
            <a:r>
              <a:rPr lang="fr-FR"/>
              <a:t>Modifiez le style du titre</a:t>
            </a:r>
            <a:endParaRPr lang="fr-CA" dirty="0"/>
          </a:p>
        </p:txBody>
      </p:sp>
      <p:sp>
        <p:nvSpPr>
          <p:cNvPr id="3" name="Sous-titre 2"/>
          <p:cNvSpPr>
            <a:spLocks noGrp="1"/>
          </p:cNvSpPr>
          <p:nvPr>
            <p:ph type="subTitle" idx="1"/>
          </p:nvPr>
        </p:nvSpPr>
        <p:spPr>
          <a:xfrm>
            <a:off x="4653022" y="3602038"/>
            <a:ext cx="601497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6" name="Espace réservé du numéro de diapositive 5"/>
          <p:cNvSpPr>
            <a:spLocks noGrp="1"/>
          </p:cNvSpPr>
          <p:nvPr>
            <p:ph type="sldNum" sz="quarter" idx="12"/>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pic>
        <p:nvPicPr>
          <p:cNvPr id="8"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0103" y="6013654"/>
            <a:ext cx="1615239" cy="720158"/>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b="39112"/>
          <a:stretch/>
        </p:blipFill>
        <p:spPr>
          <a:xfrm rot="4650061">
            <a:off x="-1641551" y="464373"/>
            <a:ext cx="5704711" cy="4111565"/>
          </a:xfrm>
          <a:prstGeom prst="rect">
            <a:avLst/>
          </a:prstGeom>
        </p:spPr>
      </p:pic>
    </p:spTree>
    <p:extLst>
      <p:ext uri="{BB962C8B-B14F-4D97-AF65-F5344CB8AC3E}">
        <p14:creationId xmlns:p14="http://schemas.microsoft.com/office/powerpoint/2010/main" val="209648540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cstate="print">
            <a:extLst>
              <a:ext uri="{28A0092B-C50C-407E-A947-70E740481C1C}">
                <a14:useLocalDpi xmlns:a14="http://schemas.microsoft.com/office/drawing/2010/main" val="0"/>
              </a:ext>
            </a:extLst>
          </a:blip>
          <a:srcRect l="13188"/>
          <a:stretch/>
        </p:blipFill>
        <p:spPr>
          <a:xfrm rot="1796214">
            <a:off x="-610389" y="-468316"/>
            <a:ext cx="2528911" cy="3448233"/>
          </a:xfrm>
          <a:prstGeom prst="rect">
            <a:avLst/>
          </a:prstGeom>
        </p:spPr>
      </p:pic>
      <p:sp>
        <p:nvSpPr>
          <p:cNvPr id="2" name="Titre 1"/>
          <p:cNvSpPr>
            <a:spLocks noGrp="1"/>
          </p:cNvSpPr>
          <p:nvPr>
            <p:ph type="title"/>
          </p:nvPr>
        </p:nvSpPr>
        <p:spPr/>
        <p:txBody>
          <a:bodyPr/>
          <a:lstStyle>
            <a:lvl1pPr>
              <a:defRPr>
                <a:solidFill>
                  <a:schemeClr val="bg2"/>
                </a:solidFill>
              </a:defRPr>
            </a:lvl1p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8" name="Espace réservé de la date 3"/>
          <p:cNvSpPr>
            <a:spLocks noGrp="1"/>
          </p:cNvSpPr>
          <p:nvPr>
            <p:ph type="dt" sz="half" idx="10"/>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9" name="Espace réservé du pied de page 4"/>
          <p:cNvSpPr>
            <a:spLocks noGrp="1"/>
          </p:cNvSpPr>
          <p:nvPr>
            <p:ph type="ftr" sz="quarter" idx="11"/>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10" name="Espace réservé du numéro de diapositive 5"/>
          <p:cNvSpPr>
            <a:spLocks noGrp="1"/>
          </p:cNvSpPr>
          <p:nvPr>
            <p:ph type="sldNum" sz="quarter" idx="12"/>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spTree>
    <p:extLst>
      <p:ext uri="{BB962C8B-B14F-4D97-AF65-F5344CB8AC3E}">
        <p14:creationId xmlns:p14="http://schemas.microsoft.com/office/powerpoint/2010/main" val="664834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apositive de fin">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l="35969" t="10977"/>
          <a:stretch/>
        </p:blipFill>
        <p:spPr>
          <a:xfrm>
            <a:off x="-141668" y="-128789"/>
            <a:ext cx="2634722" cy="4335942"/>
          </a:xfrm>
          <a:prstGeom prst="rect">
            <a:avLst/>
          </a:prstGeom>
        </p:spPr>
      </p:pic>
      <p:sp>
        <p:nvSpPr>
          <p:cNvPr id="3" name="Espace réservé de la date 2"/>
          <p:cNvSpPr>
            <a:spLocks noGrp="1"/>
          </p:cNvSpPr>
          <p:nvPr>
            <p:ph type="dt" sz="half" idx="10"/>
          </p:nvPr>
        </p:nvSpPr>
        <p:spPr/>
        <p:txBody>
          <a:bodyPr/>
          <a:lstStyle/>
          <a:p>
            <a:fld id="{663DD480-2A77-4CAD-A009-FA5CCF66217C}" type="datetimeFigureOut">
              <a:rPr lang="fr-CA" smtClean="0"/>
              <a:pPr/>
              <a:t>2024-02-19</a:t>
            </a:fld>
            <a:endParaRPr lang="fr-CA" dirty="0"/>
          </a:p>
        </p:txBody>
      </p:sp>
      <p:sp>
        <p:nvSpPr>
          <p:cNvPr id="4" name="Espace réservé du pied de page 3"/>
          <p:cNvSpPr>
            <a:spLocks noGrp="1"/>
          </p:cNvSpPr>
          <p:nvPr>
            <p:ph type="ftr" sz="quarter" idx="11"/>
          </p:nvPr>
        </p:nvSpPr>
        <p:spPr/>
        <p:txBody>
          <a:bodyPr/>
          <a:lstStyle/>
          <a:p>
            <a:endParaRPr lang="fr-CA" dirty="0"/>
          </a:p>
        </p:txBody>
      </p:sp>
      <p:sp>
        <p:nvSpPr>
          <p:cNvPr id="5" name="Espace réservé du numéro de diapositive 4"/>
          <p:cNvSpPr>
            <a:spLocks noGrp="1"/>
          </p:cNvSpPr>
          <p:nvPr>
            <p:ph type="sldNum" sz="quarter" idx="12"/>
          </p:nvPr>
        </p:nvSpPr>
        <p:spPr/>
        <p:txBody>
          <a:bodyPr/>
          <a:lstStyle/>
          <a:p>
            <a:fld id="{E6C6E2DA-C51A-4E5A-BC6F-C03DFAE86879}" type="slidenum">
              <a:rPr lang="fr-CA" smtClean="0"/>
              <a:pPr/>
              <a:t>‹N°›</a:t>
            </a:fld>
            <a:endParaRPr lang="fr-CA"/>
          </a:p>
        </p:txBody>
      </p:sp>
      <p:sp>
        <p:nvSpPr>
          <p:cNvPr id="10" name="Titre 3"/>
          <p:cNvSpPr txBox="1">
            <a:spLocks/>
          </p:cNvSpPr>
          <p:nvPr/>
        </p:nvSpPr>
        <p:spPr>
          <a:xfrm>
            <a:off x="2514744" y="2146206"/>
            <a:ext cx="9361300" cy="1089209"/>
          </a:xfrm>
          <a:prstGeom prst="rect">
            <a:avLst/>
          </a:prstGeom>
        </p:spPr>
        <p:txBody>
          <a:bodyPr vert="horz" lIns="91440" tIns="45720" rIns="91440" bIns="45720" rtlCol="0" anchor="t">
            <a:normAutofit fontScale="97500" lnSpcReduction="10000"/>
          </a:bodyPr>
          <a:lstStyle>
            <a:lvl1pPr algn="r" defTabSz="914400" rtl="0" eaLnBrk="1" latinLnBrk="0" hangingPunct="1">
              <a:lnSpc>
                <a:spcPct val="90000"/>
              </a:lnSpc>
              <a:spcBef>
                <a:spcPct val="0"/>
              </a:spcBef>
              <a:buNone/>
              <a:defRPr sz="4400" kern="1200">
                <a:solidFill>
                  <a:schemeClr val="bg2"/>
                </a:solidFill>
                <a:latin typeface="+mj-lt"/>
                <a:ea typeface="+mj-ea"/>
                <a:cs typeface="+mj-cs"/>
              </a:defRPr>
            </a:lvl1pPr>
          </a:lstStyle>
          <a:p>
            <a:pPr algn="ctr"/>
            <a:r>
              <a:rPr lang="fr-CA" b="1" dirty="0">
                <a:solidFill>
                  <a:schemeClr val="accent4"/>
                </a:solidFill>
                <a:cs typeface="Aharoni" panose="02010803020104030203" pitchFamily="2" charset="-79"/>
              </a:rPr>
              <a:t>CIUSSS </a:t>
            </a:r>
            <a:br>
              <a:rPr lang="fr-CA" b="1" dirty="0">
                <a:solidFill>
                  <a:schemeClr val="accent4"/>
                </a:solidFill>
                <a:cs typeface="Aharoni" panose="02010803020104030203" pitchFamily="2" charset="-79"/>
              </a:rPr>
            </a:br>
            <a:r>
              <a:rPr lang="fr-CA" sz="3200" b="1" dirty="0">
                <a:solidFill>
                  <a:schemeClr val="accent4"/>
                </a:solidFill>
                <a:cs typeface="Aharoni" panose="02010803020104030203" pitchFamily="2" charset="-79"/>
              </a:rPr>
              <a:t>de l’Est-de-l’Île-de-Montréal</a:t>
            </a:r>
          </a:p>
        </p:txBody>
      </p:sp>
      <p:sp>
        <p:nvSpPr>
          <p:cNvPr id="11" name="Titre 3"/>
          <p:cNvSpPr txBox="1">
            <a:spLocks/>
          </p:cNvSpPr>
          <p:nvPr/>
        </p:nvSpPr>
        <p:spPr>
          <a:xfrm>
            <a:off x="2500566" y="3235415"/>
            <a:ext cx="9368389" cy="46870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Arial Black" pitchFamily="34" charset="0"/>
                <a:ea typeface="+mj-ea"/>
                <a:cs typeface="+mj-cs"/>
              </a:defRPr>
            </a:lvl1pPr>
          </a:lstStyle>
          <a:p>
            <a:pPr algn="ctr"/>
            <a:r>
              <a:rPr lang="fr-CA" sz="4000" b="1" dirty="0">
                <a:solidFill>
                  <a:schemeClr val="bg2"/>
                </a:solidFill>
                <a:cs typeface="Aharoni" panose="02010803020104030203" pitchFamily="2" charset="-79"/>
              </a:rPr>
              <a:t>www.ciusss-estmtl.gouv.qc.ca</a:t>
            </a:r>
            <a:endParaRPr lang="fr-CA" sz="3200" b="1" dirty="0">
              <a:solidFill>
                <a:schemeClr val="bg2"/>
              </a:solidFill>
              <a:cs typeface="Aharoni" panose="02010803020104030203" pitchFamily="2" charset="-79"/>
            </a:endParaRPr>
          </a:p>
        </p:txBody>
      </p:sp>
    </p:spTree>
    <p:extLst>
      <p:ext uri="{BB962C8B-B14F-4D97-AF65-F5344CB8AC3E}">
        <p14:creationId xmlns:p14="http://schemas.microsoft.com/office/powerpoint/2010/main" val="3903831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lvl1pPr>
              <a:defRPr>
                <a:solidFill>
                  <a:schemeClr val="bg2"/>
                </a:solidFill>
              </a:defRPr>
            </a:lvl1pPr>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p:cNvSpPr>
            <a:spLocks noGrp="1"/>
          </p:cNvSpPr>
          <p:nvPr>
            <p:ph type="dt" sz="half" idx="10"/>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8" name="Espace réservé du pied de page 4"/>
          <p:cNvSpPr>
            <a:spLocks noGrp="1"/>
          </p:cNvSpPr>
          <p:nvPr>
            <p:ph type="ftr" sz="quarter" idx="11"/>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9" name="Espace réservé du numéro de diapositive 5"/>
          <p:cNvSpPr>
            <a:spLocks noGrp="1"/>
          </p:cNvSpPr>
          <p:nvPr>
            <p:ph type="sldNum" sz="quarter" idx="12"/>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spTree>
    <p:extLst>
      <p:ext uri="{BB962C8B-B14F-4D97-AF65-F5344CB8AC3E}">
        <p14:creationId xmlns:p14="http://schemas.microsoft.com/office/powerpoint/2010/main" val="265458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2"/>
                </a:solidFill>
              </a:defRPr>
            </a:lvl1pPr>
          </a:lstStyle>
          <a:p>
            <a:r>
              <a:rPr lang="fr-FR"/>
              <a:t>Modifiez le style du titre</a:t>
            </a:r>
            <a:endParaRPr lang="fr-CA"/>
          </a:p>
        </p:txBody>
      </p:sp>
      <p:sp>
        <p:nvSpPr>
          <p:cNvPr id="3" name="Espace réservé du contenu 2"/>
          <p:cNvSpPr>
            <a:spLocks noGrp="1"/>
          </p:cNvSpPr>
          <p:nvPr>
            <p:ph idx="1"/>
          </p:nvPr>
        </p:nvSpPr>
        <p:spPr>
          <a:xfrm>
            <a:off x="838200" y="2032986"/>
            <a:ext cx="10515600" cy="389325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8" name="Espace réservé de la date 3"/>
          <p:cNvSpPr>
            <a:spLocks noGrp="1"/>
          </p:cNvSpPr>
          <p:nvPr>
            <p:ph type="dt" sz="half" idx="10"/>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9" name="Espace réservé du pied de page 4"/>
          <p:cNvSpPr>
            <a:spLocks noGrp="1"/>
          </p:cNvSpPr>
          <p:nvPr>
            <p:ph type="ftr" sz="quarter" idx="11"/>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10" name="Espace réservé du numéro de diapositive 5"/>
          <p:cNvSpPr>
            <a:spLocks noGrp="1"/>
          </p:cNvSpPr>
          <p:nvPr>
            <p:ph type="sldNum" sz="quarter" idx="12"/>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pic>
        <p:nvPicPr>
          <p:cNvPr id="11" name="Image 10"/>
          <p:cNvPicPr>
            <a:picLocks noChangeAspect="1"/>
          </p:cNvPicPr>
          <p:nvPr/>
        </p:nvPicPr>
        <p:blipFill rotWithShape="1">
          <a:blip r:embed="rId2" cstate="print">
            <a:extLst>
              <a:ext uri="{28A0092B-C50C-407E-A947-70E740481C1C}">
                <a14:useLocalDpi xmlns:a14="http://schemas.microsoft.com/office/drawing/2010/main" val="0"/>
              </a:ext>
            </a:extLst>
          </a:blip>
          <a:srcRect l="21547" r="13837" b="56645"/>
          <a:stretch/>
        </p:blipFill>
        <p:spPr>
          <a:xfrm rot="6345719">
            <a:off x="-557535" y="-123504"/>
            <a:ext cx="2685625" cy="2132958"/>
          </a:xfrm>
          <a:prstGeom prst="rect">
            <a:avLst/>
          </a:prstGeom>
        </p:spPr>
      </p:pic>
    </p:spTree>
    <p:extLst>
      <p:ext uri="{BB962C8B-B14F-4D97-AF65-F5344CB8AC3E}">
        <p14:creationId xmlns:p14="http://schemas.microsoft.com/office/powerpoint/2010/main" val="124003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7556" y="6013654"/>
            <a:ext cx="1612331" cy="720719"/>
          </a:xfrm>
          <a:prstGeom prst="rect">
            <a:avLst/>
          </a:prstGeom>
        </p:spPr>
      </p:pic>
      <p:sp>
        <p:nvSpPr>
          <p:cNvPr id="2" name="Titre 1"/>
          <p:cNvSpPr>
            <a:spLocks noGrp="1"/>
          </p:cNvSpPr>
          <p:nvPr>
            <p:ph type="title"/>
          </p:nvPr>
        </p:nvSpPr>
        <p:spPr>
          <a:xfrm>
            <a:off x="831850" y="1512966"/>
            <a:ext cx="10515600" cy="2852737"/>
          </a:xfrm>
        </p:spPr>
        <p:txBody>
          <a:bodyPr anchor="b"/>
          <a:lstStyle>
            <a:lvl1pPr algn="r">
              <a:defRPr sz="6000">
                <a:solidFill>
                  <a:schemeClr val="bg1"/>
                </a:solidFill>
              </a:defRPr>
            </a:lvl1pPr>
          </a:lstStyle>
          <a:p>
            <a:r>
              <a:rPr lang="fr-FR"/>
              <a:t>Modifiez le style du titre</a:t>
            </a:r>
            <a:endParaRPr lang="fr-CA" dirty="0"/>
          </a:p>
        </p:txBody>
      </p:sp>
      <p:sp>
        <p:nvSpPr>
          <p:cNvPr id="3" name="Espace réservé du texte 2"/>
          <p:cNvSpPr>
            <a:spLocks noGrp="1"/>
          </p:cNvSpPr>
          <p:nvPr>
            <p:ph type="body" idx="1"/>
          </p:nvPr>
        </p:nvSpPr>
        <p:spPr>
          <a:xfrm>
            <a:off x="831850" y="4392691"/>
            <a:ext cx="10515600" cy="1500187"/>
          </a:xfrm>
        </p:spPr>
        <p:txBody>
          <a:bodyPr/>
          <a:lstStyle>
            <a:lvl1pPr marL="0" indent="0" algn="r">
              <a:buNone/>
              <a:defRPr sz="24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8" name="Espace réservé de la date 3"/>
          <p:cNvSpPr>
            <a:spLocks noGrp="1"/>
          </p:cNvSpPr>
          <p:nvPr>
            <p:ph type="dt" sz="half" idx="10"/>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9" name="Espace réservé du pied de page 4"/>
          <p:cNvSpPr>
            <a:spLocks noGrp="1"/>
          </p:cNvSpPr>
          <p:nvPr>
            <p:ph type="ftr" sz="quarter" idx="11"/>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10" name="Espace réservé du numéro de diapositive 5"/>
          <p:cNvSpPr>
            <a:spLocks noGrp="1"/>
          </p:cNvSpPr>
          <p:nvPr>
            <p:ph type="sldNum" sz="quarter" idx="12"/>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l="9700" t="8667"/>
          <a:stretch/>
        </p:blipFill>
        <p:spPr>
          <a:xfrm rot="3029273">
            <a:off x="12491" y="-1096996"/>
            <a:ext cx="2839917" cy="3400033"/>
          </a:xfrm>
          <a:prstGeom prst="rect">
            <a:avLst/>
          </a:prstGeom>
        </p:spPr>
      </p:pic>
    </p:spTree>
    <p:extLst>
      <p:ext uri="{BB962C8B-B14F-4D97-AF65-F5344CB8AC3E}">
        <p14:creationId xmlns:p14="http://schemas.microsoft.com/office/powerpoint/2010/main" val="3938560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cstate="print">
            <a:extLst>
              <a:ext uri="{28A0092B-C50C-407E-A947-70E740481C1C}">
                <a14:useLocalDpi xmlns:a14="http://schemas.microsoft.com/office/drawing/2010/main" val="0"/>
              </a:ext>
            </a:extLst>
          </a:blip>
          <a:srcRect l="33422" t="5699" b="15921"/>
          <a:stretch/>
        </p:blipFill>
        <p:spPr>
          <a:xfrm rot="20174779">
            <a:off x="-347299" y="4946796"/>
            <a:ext cx="1599880" cy="2229470"/>
          </a:xfrm>
          <a:prstGeom prst="rect">
            <a:avLst/>
          </a:prstGeom>
        </p:spPr>
      </p:pic>
      <p:sp>
        <p:nvSpPr>
          <p:cNvPr id="2" name="Titre 1"/>
          <p:cNvSpPr>
            <a:spLocks noGrp="1"/>
          </p:cNvSpPr>
          <p:nvPr>
            <p:ph type="title"/>
          </p:nvPr>
        </p:nvSpPr>
        <p:spPr/>
        <p:txBody>
          <a:bodyPr/>
          <a:lstStyle>
            <a:lvl1pPr>
              <a:defRPr>
                <a:solidFill>
                  <a:schemeClr val="bg2"/>
                </a:solidFill>
              </a:defRPr>
            </a:lvl1p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12376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12376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9" name="Espace réservé de la date 3"/>
          <p:cNvSpPr>
            <a:spLocks noGrp="1"/>
          </p:cNvSpPr>
          <p:nvPr>
            <p:ph type="dt" sz="half" idx="10"/>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10" name="Espace réservé du pied de page 4"/>
          <p:cNvSpPr>
            <a:spLocks noGrp="1"/>
          </p:cNvSpPr>
          <p:nvPr>
            <p:ph type="ftr" sz="quarter" idx="11"/>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11" name="Espace réservé du numéro de diapositive 5"/>
          <p:cNvSpPr>
            <a:spLocks noGrp="1"/>
          </p:cNvSpPr>
          <p:nvPr>
            <p:ph type="sldNum" sz="quarter" idx="12"/>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spTree>
    <p:extLst>
      <p:ext uri="{BB962C8B-B14F-4D97-AF65-F5344CB8AC3E}">
        <p14:creationId xmlns:p14="http://schemas.microsoft.com/office/powerpoint/2010/main" val="23262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8859797" cy="1325563"/>
          </a:xfrm>
        </p:spPr>
        <p:txBody>
          <a:bodyPr/>
          <a:lstStyle>
            <a:lvl1pPr>
              <a:defRPr>
                <a:solidFill>
                  <a:schemeClr val="bg2"/>
                </a:solidFill>
              </a:defRPr>
            </a:lvl1p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4327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4327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1" name="Espace réservé de la date 3"/>
          <p:cNvSpPr>
            <a:spLocks noGrp="1"/>
          </p:cNvSpPr>
          <p:nvPr>
            <p:ph type="dt" sz="half" idx="10"/>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12" name="Espace réservé du pied de page 4"/>
          <p:cNvSpPr>
            <a:spLocks noGrp="1"/>
          </p:cNvSpPr>
          <p:nvPr>
            <p:ph type="ftr" sz="quarter" idx="11"/>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13" name="Espace réservé du numéro de diapositive 5"/>
          <p:cNvSpPr>
            <a:spLocks noGrp="1"/>
          </p:cNvSpPr>
          <p:nvPr>
            <p:ph type="sldNum" sz="quarter" idx="12"/>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pic>
        <p:nvPicPr>
          <p:cNvPr id="14" name="Image 13"/>
          <p:cNvPicPr>
            <a:picLocks noChangeAspect="1"/>
          </p:cNvPicPr>
          <p:nvPr/>
        </p:nvPicPr>
        <p:blipFill rotWithShape="1">
          <a:blip r:embed="rId2" cstate="print">
            <a:extLst>
              <a:ext uri="{28A0092B-C50C-407E-A947-70E740481C1C}">
                <a14:useLocalDpi xmlns:a14="http://schemas.microsoft.com/office/drawing/2010/main" val="0"/>
              </a:ext>
            </a:extLst>
          </a:blip>
          <a:srcRect r="5474" b="1955"/>
          <a:stretch/>
        </p:blipFill>
        <p:spPr>
          <a:xfrm rot="18071140">
            <a:off x="10232156" y="-659755"/>
            <a:ext cx="2271469" cy="2788828"/>
          </a:xfrm>
          <a:prstGeom prst="rect">
            <a:avLst/>
          </a:prstGeom>
        </p:spPr>
      </p:pic>
    </p:spTree>
    <p:extLst>
      <p:ext uri="{BB962C8B-B14F-4D97-AF65-F5344CB8AC3E}">
        <p14:creationId xmlns:p14="http://schemas.microsoft.com/office/powerpoint/2010/main" val="1406831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2" cstate="print">
            <a:extLst>
              <a:ext uri="{28A0092B-C50C-407E-A947-70E740481C1C}">
                <a14:useLocalDpi xmlns:a14="http://schemas.microsoft.com/office/drawing/2010/main" val="0"/>
              </a:ext>
            </a:extLst>
          </a:blip>
          <a:srcRect l="8036" t="36657"/>
          <a:stretch/>
        </p:blipFill>
        <p:spPr>
          <a:xfrm rot="1185234">
            <a:off x="-177080" y="-457979"/>
            <a:ext cx="2680418" cy="2185376"/>
          </a:xfrm>
          <a:prstGeom prst="rect">
            <a:avLst/>
          </a:prstGeom>
        </p:spPr>
      </p:pic>
      <p:sp>
        <p:nvSpPr>
          <p:cNvPr id="2" name="Titre 1"/>
          <p:cNvSpPr>
            <a:spLocks noGrp="1"/>
          </p:cNvSpPr>
          <p:nvPr>
            <p:ph type="title"/>
          </p:nvPr>
        </p:nvSpPr>
        <p:spPr>
          <a:xfrm>
            <a:off x="2511706" y="365125"/>
            <a:ext cx="8842094" cy="1325563"/>
          </a:xfrm>
        </p:spPr>
        <p:txBody>
          <a:bodyPr/>
          <a:lstStyle>
            <a:lvl1pPr>
              <a:defRPr>
                <a:solidFill>
                  <a:schemeClr val="bg2"/>
                </a:solidFill>
              </a:defRPr>
            </a:lvl1pPr>
          </a:lstStyle>
          <a:p>
            <a:r>
              <a:rPr lang="fr-FR"/>
              <a:t>Modifiez le style du titre</a:t>
            </a:r>
            <a:endParaRPr lang="fr-CA"/>
          </a:p>
        </p:txBody>
      </p:sp>
      <p:sp>
        <p:nvSpPr>
          <p:cNvPr id="6" name="Espace réservé de la date 3"/>
          <p:cNvSpPr>
            <a:spLocks noGrp="1"/>
          </p:cNvSpPr>
          <p:nvPr>
            <p:ph type="dt" sz="half" idx="10"/>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7" name="Espace réservé du pied de page 4"/>
          <p:cNvSpPr>
            <a:spLocks noGrp="1"/>
          </p:cNvSpPr>
          <p:nvPr>
            <p:ph type="ftr" sz="quarter" idx="11"/>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8" name="Espace réservé du numéro de diapositive 5"/>
          <p:cNvSpPr>
            <a:spLocks noGrp="1"/>
          </p:cNvSpPr>
          <p:nvPr>
            <p:ph type="sldNum" sz="quarter" idx="12"/>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spTree>
    <p:extLst>
      <p:ext uri="{BB962C8B-B14F-4D97-AF65-F5344CB8AC3E}">
        <p14:creationId xmlns:p14="http://schemas.microsoft.com/office/powerpoint/2010/main" val="322289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7556" y="6013654"/>
            <a:ext cx="1612331" cy="720719"/>
          </a:xfrm>
          <a:prstGeom prst="rect">
            <a:avLst/>
          </a:prstGeom>
        </p:spPr>
      </p:pic>
      <p:sp>
        <p:nvSpPr>
          <p:cNvPr id="7" name="Espace réservé de la date 3"/>
          <p:cNvSpPr>
            <a:spLocks noGrp="1"/>
          </p:cNvSpPr>
          <p:nvPr>
            <p:ph type="dt" sz="half" idx="10"/>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8" name="Espace réservé du pied de page 4"/>
          <p:cNvSpPr>
            <a:spLocks noGrp="1"/>
          </p:cNvSpPr>
          <p:nvPr>
            <p:ph type="ftr" sz="quarter" idx="11"/>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9" name="Espace réservé du numéro de diapositive 5"/>
          <p:cNvSpPr>
            <a:spLocks noGrp="1"/>
          </p:cNvSpPr>
          <p:nvPr>
            <p:ph type="sldNum" sz="quarter" idx="12"/>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spTree>
    <p:extLst>
      <p:ext uri="{BB962C8B-B14F-4D97-AF65-F5344CB8AC3E}">
        <p14:creationId xmlns:p14="http://schemas.microsoft.com/office/powerpoint/2010/main" val="85886457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cstate="print">
            <a:extLst>
              <a:ext uri="{28A0092B-C50C-407E-A947-70E740481C1C}">
                <a14:useLocalDpi xmlns:a14="http://schemas.microsoft.com/office/drawing/2010/main" val="0"/>
              </a:ext>
            </a:extLst>
          </a:blip>
          <a:srcRect t="36724" r="8232"/>
          <a:stretch/>
        </p:blipFill>
        <p:spPr>
          <a:xfrm rot="13224891">
            <a:off x="-393252" y="5714411"/>
            <a:ext cx="1720037" cy="1403863"/>
          </a:xfrm>
          <a:prstGeom prst="rect">
            <a:avLst/>
          </a:prstGeom>
        </p:spPr>
      </p:pic>
      <p:sp>
        <p:nvSpPr>
          <p:cNvPr id="2" name="Titre 1"/>
          <p:cNvSpPr>
            <a:spLocks noGrp="1"/>
          </p:cNvSpPr>
          <p:nvPr>
            <p:ph type="title"/>
          </p:nvPr>
        </p:nvSpPr>
        <p:spPr>
          <a:xfrm>
            <a:off x="839788" y="457200"/>
            <a:ext cx="3932237" cy="1600200"/>
          </a:xfrm>
        </p:spPr>
        <p:txBody>
          <a:bodyPr anchor="b"/>
          <a:lstStyle>
            <a:lvl1pPr>
              <a:defRPr sz="3200">
                <a:solidFill>
                  <a:schemeClr val="bg2"/>
                </a:solidFill>
              </a:defRPr>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8" name="Espace réservé de la date 3"/>
          <p:cNvSpPr>
            <a:spLocks noGrp="1"/>
          </p:cNvSpPr>
          <p:nvPr>
            <p:ph type="dt" sz="half" idx="10"/>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9" name="Espace réservé du pied de page 4"/>
          <p:cNvSpPr>
            <a:spLocks noGrp="1"/>
          </p:cNvSpPr>
          <p:nvPr>
            <p:ph type="ftr" sz="quarter" idx="11"/>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10" name="Espace réservé du numéro de diapositive 5"/>
          <p:cNvSpPr>
            <a:spLocks noGrp="1"/>
          </p:cNvSpPr>
          <p:nvPr>
            <p:ph type="sldNum" sz="quarter" idx="12"/>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spTree>
    <p:extLst>
      <p:ext uri="{BB962C8B-B14F-4D97-AF65-F5344CB8AC3E}">
        <p14:creationId xmlns:p14="http://schemas.microsoft.com/office/powerpoint/2010/main" val="3253637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space réservé de la date 3"/>
          <p:cNvSpPr>
            <a:spLocks noGrp="1"/>
          </p:cNvSpPr>
          <p:nvPr>
            <p:ph type="dt" sz="half" idx="10"/>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13" name="Espace réservé du pied de page 4"/>
          <p:cNvSpPr>
            <a:spLocks noGrp="1"/>
          </p:cNvSpPr>
          <p:nvPr>
            <p:ph type="ftr" sz="quarter" idx="11"/>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14" name="Espace réservé du numéro de diapositive 5"/>
          <p:cNvSpPr>
            <a:spLocks noGrp="1"/>
          </p:cNvSpPr>
          <p:nvPr>
            <p:ph type="sldNum" sz="quarter" idx="12"/>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sp>
        <p:nvSpPr>
          <p:cNvPr id="2" name="Titr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fr-FR"/>
              <a:t>Modifiez le style du titre</a:t>
            </a:r>
            <a:endParaRPr lang="fr-CA" dirty="0"/>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15" name="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7556" y="6013654"/>
            <a:ext cx="1612331" cy="720719"/>
          </a:xfrm>
          <a:prstGeom prst="rect">
            <a:avLst/>
          </a:prstGeom>
        </p:spPr>
      </p:pic>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l="15382" b="7674"/>
          <a:stretch/>
        </p:blipFill>
        <p:spPr>
          <a:xfrm rot="7628708">
            <a:off x="10543185" y="-703141"/>
            <a:ext cx="1586029" cy="2048381"/>
          </a:xfrm>
          <a:prstGeom prst="rect">
            <a:avLst/>
          </a:prstGeom>
        </p:spPr>
      </p:pic>
    </p:spTree>
    <p:extLst>
      <p:ext uri="{BB962C8B-B14F-4D97-AF65-F5344CB8AC3E}">
        <p14:creationId xmlns:p14="http://schemas.microsoft.com/office/powerpoint/2010/main" val="135835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770927" y="365125"/>
            <a:ext cx="9582873" cy="1325563"/>
          </a:xfrm>
          <a:prstGeom prst="rect">
            <a:avLst/>
          </a:prstGeom>
        </p:spPr>
        <p:txBody>
          <a:bodyPr vert="horz" lIns="91440" tIns="45720" rIns="91440" bIns="45720" rtlCol="0" anchor="ctr">
            <a:normAutofit/>
          </a:bodyPr>
          <a:lstStyle/>
          <a:p>
            <a:r>
              <a:rPr lang="fr-FR" dirty="0"/>
              <a:t>Modifiez le style du titre</a:t>
            </a:r>
            <a:endParaRPr lang="fr-CA" dirty="0"/>
          </a:p>
        </p:txBody>
      </p:sp>
      <p:sp>
        <p:nvSpPr>
          <p:cNvPr id="3" name="Espace réservé du texte 2"/>
          <p:cNvSpPr>
            <a:spLocks noGrp="1"/>
          </p:cNvSpPr>
          <p:nvPr>
            <p:ph type="body" idx="1"/>
          </p:nvPr>
        </p:nvSpPr>
        <p:spPr>
          <a:xfrm>
            <a:off x="838200" y="1825625"/>
            <a:ext cx="10515600" cy="4100613"/>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16" name="Espace réservé de la date 3"/>
          <p:cNvSpPr>
            <a:spLocks noGrp="1"/>
          </p:cNvSpPr>
          <p:nvPr>
            <p:ph type="dt" sz="half" idx="2"/>
          </p:nvPr>
        </p:nvSpPr>
        <p:spPr>
          <a:xfrm>
            <a:off x="838200" y="6356350"/>
            <a:ext cx="27432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663DD480-2A77-4CAD-A009-FA5CCF66217C}" type="datetimeFigureOut">
              <a:rPr lang="fr-CA" smtClean="0"/>
              <a:pPr/>
              <a:t>2024-02-19</a:t>
            </a:fld>
            <a:endParaRPr lang="fr-CA" dirty="0"/>
          </a:p>
        </p:txBody>
      </p:sp>
      <p:sp>
        <p:nvSpPr>
          <p:cNvPr id="17" name="Espace réservé du pied de page 4"/>
          <p:cNvSpPr>
            <a:spLocks noGrp="1"/>
          </p:cNvSpPr>
          <p:nvPr>
            <p:ph type="ftr" sz="quarter" idx="3"/>
          </p:nvPr>
        </p:nvSpPr>
        <p:spPr>
          <a:xfrm>
            <a:off x="4038600" y="6356350"/>
            <a:ext cx="4114800"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endParaRPr lang="fr-CA" dirty="0"/>
          </a:p>
        </p:txBody>
      </p:sp>
      <p:sp>
        <p:nvSpPr>
          <p:cNvPr id="18" name="Espace réservé du numéro de diapositive 5"/>
          <p:cNvSpPr>
            <a:spLocks noGrp="1"/>
          </p:cNvSpPr>
          <p:nvPr>
            <p:ph type="sldNum" sz="quarter" idx="4"/>
          </p:nvPr>
        </p:nvSpPr>
        <p:spPr>
          <a:xfrm>
            <a:off x="8610600" y="6356350"/>
            <a:ext cx="1088985" cy="365125"/>
          </a:xfrm>
          <a:prstGeom prst="rect">
            <a:avLst/>
          </a:prstGeom>
        </p:spPr>
        <p:txBody>
          <a:bodyPr/>
          <a:lstStyle>
            <a:lvl1pPr>
              <a:defRPr sz="1200">
                <a:solidFill>
                  <a:schemeClr val="tx1"/>
                </a:solidFill>
                <a:latin typeface="Arial" panose="020B0604020202020204" pitchFamily="34" charset="0"/>
                <a:cs typeface="Arial" panose="020B0604020202020204" pitchFamily="34" charset="0"/>
              </a:defRPr>
            </a:lvl1pPr>
          </a:lstStyle>
          <a:p>
            <a:fld id="{E6C6E2DA-C51A-4E5A-BC6F-C03DFAE86879}" type="slidenum">
              <a:rPr lang="fr-CA" smtClean="0"/>
              <a:pPr/>
              <a:t>‹N°›</a:t>
            </a:fld>
            <a:endParaRPr lang="fr-CA"/>
          </a:p>
        </p:txBody>
      </p:sp>
      <p:pic>
        <p:nvPicPr>
          <p:cNvPr id="19" name="Espace réservé du contenu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30103" y="6013654"/>
            <a:ext cx="1615239" cy="720158"/>
          </a:xfrm>
          <a:prstGeom prst="rect">
            <a:avLst/>
          </a:prstGeom>
        </p:spPr>
      </p:pic>
    </p:spTree>
    <p:extLst>
      <p:ext uri="{BB962C8B-B14F-4D97-AF65-F5344CB8AC3E}">
        <p14:creationId xmlns:p14="http://schemas.microsoft.com/office/powerpoint/2010/main" val="18714808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r"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cp.rtss.qc.ca/course/view.php?id=225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fcp.rtss.qc.ca/course/view.php?id=29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fcp.rtss.qc.ca/course/view.php?id=10659" TargetMode="External"/><Relationship Id="rId4" Type="http://schemas.openxmlformats.org/officeDocument/2006/relationships/hyperlink" Target="https://fcp.rtss.qc.ca/course/view.php?id=100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sima.cemtl@ssss.gouv.qc.ca" TargetMode="External"/><Relationship Id="rId2" Type="http://schemas.openxmlformats.org/officeDocument/2006/relationships/hyperlink" Target="mailto:commissaireauxplaintes.cemtl@ssss.gouv.qc.ca" TargetMode="External"/><Relationship Id="rId1" Type="http://schemas.openxmlformats.org/officeDocument/2006/relationships/slideLayout" Target="../slideLayouts/slideLayout5.xml"/><Relationship Id="rId6" Type="http://schemas.openxmlformats.org/officeDocument/2006/relationships/hyperlink" Target="https://lignemaltraitance.ca/fr" TargetMode="External"/><Relationship Id="rId5" Type="http://schemas.openxmlformats.org/officeDocument/2006/relationships/hyperlink" Target="mailto:ethiqueclinique.cemtl@ssss.gouv.qc.ca" TargetMode="External"/><Relationship Id="rId4" Type="http://schemas.openxmlformats.org/officeDocument/2006/relationships/hyperlink" Target="mailto:edouardine.gombe.cemtl@ssss.gouv.qc.ca"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6.xml"/><Relationship Id="rId5" Type="http://schemas.openxmlformats.org/officeDocument/2006/relationships/hyperlink" Target="https://www.who.int/fr/news-room/fact-sheets/detail/abuse-of-older-people" TargetMode="External"/><Relationship Id="rId4" Type="http://schemas.openxmlformats.org/officeDocument/2006/relationships/hyperlink" Target="https://ciusss-estmtl.gouv.qc.ca/sites/ciusssemtl/files/media/document/PDF_RA_CLPQS_CVQ_2023-08-30_VF-CIUSSS-EMTL.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msss.gouv.qc.ca/professionnels/documents/terminologie_maltraitance.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ublications.msss.gouv.qc.ca/msss/fichiers/2022/22-830-43W.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8FFB6C-28FC-4BE7-9DA5-EE81C934544A}"/>
              </a:ext>
            </a:extLst>
          </p:cNvPr>
          <p:cNvSpPr>
            <a:spLocks noGrp="1"/>
          </p:cNvSpPr>
          <p:nvPr>
            <p:ph type="ctrTitle"/>
          </p:nvPr>
        </p:nvSpPr>
        <p:spPr>
          <a:xfrm>
            <a:off x="3088512" y="1110488"/>
            <a:ext cx="8230277" cy="2387600"/>
          </a:xfrm>
        </p:spPr>
        <p:txBody>
          <a:bodyPr>
            <a:noAutofit/>
          </a:bodyPr>
          <a:lstStyle/>
          <a:p>
            <a:r>
              <a:rPr lang="fr-CA" sz="4400" b="1" dirty="0"/>
              <a:t>Démarche d’amélioration </a:t>
            </a:r>
            <a:br>
              <a:rPr lang="fr-CA" sz="4400" b="1" dirty="0"/>
            </a:br>
            <a:r>
              <a:rPr lang="fr-CA" sz="4400" b="1" dirty="0"/>
              <a:t>continue de la qualité</a:t>
            </a:r>
            <a:br>
              <a:rPr lang="fr-CA" sz="3600" dirty="0"/>
            </a:br>
            <a:r>
              <a:rPr lang="fr-CA" sz="4000" dirty="0">
                <a:latin typeface="Arial" panose="020B0604020202020204" pitchFamily="34" charset="0"/>
                <a:cs typeface="Arial" panose="020B0604020202020204" pitchFamily="34" charset="0"/>
              </a:rPr>
              <a:t>La bientraitance pour lutter contre la maltraitance</a:t>
            </a:r>
            <a:endParaRPr lang="fr-CA" sz="4400" dirty="0">
              <a:solidFill>
                <a:srgbClr val="632D91"/>
              </a:solidFill>
            </a:endParaRPr>
          </a:p>
        </p:txBody>
      </p:sp>
      <p:sp>
        <p:nvSpPr>
          <p:cNvPr id="7" name="Sous-titre 6">
            <a:extLst>
              <a:ext uri="{FF2B5EF4-FFF2-40B4-BE49-F238E27FC236}">
                <a16:creationId xmlns:a16="http://schemas.microsoft.com/office/drawing/2014/main" id="{F0B5F9C1-D408-43A4-A661-9F1EE7DB31E8}"/>
              </a:ext>
            </a:extLst>
          </p:cNvPr>
          <p:cNvSpPr>
            <a:spLocks noGrp="1"/>
          </p:cNvSpPr>
          <p:nvPr>
            <p:ph type="subTitle" idx="1"/>
          </p:nvPr>
        </p:nvSpPr>
        <p:spPr>
          <a:xfrm>
            <a:off x="3088511" y="4068000"/>
            <a:ext cx="8230277" cy="1655762"/>
          </a:xfrm>
        </p:spPr>
        <p:txBody>
          <a:bodyPr>
            <a:normAutofit fontScale="92500" lnSpcReduction="10000"/>
          </a:bodyPr>
          <a:lstStyle/>
          <a:p>
            <a:r>
              <a:rPr lang="fr-CA" sz="2800" dirty="0">
                <a:latin typeface="Segoe UI" panose="020B0502040204020203" pitchFamily="34" charset="0"/>
                <a:cs typeface="Segoe UI" panose="020B0502040204020203" pitchFamily="34" charset="0"/>
              </a:rPr>
              <a:t>Direction de la qualité, évaluation, performance et éthique (DQEPE)​</a:t>
            </a:r>
          </a:p>
          <a:p>
            <a:endParaRPr lang="fr-CA" sz="2800" dirty="0">
              <a:latin typeface="Segoe UI" panose="020B0502040204020203" pitchFamily="34" charset="0"/>
              <a:cs typeface="Segoe UI" panose="020B0502040204020203" pitchFamily="34" charset="0"/>
            </a:endParaRPr>
          </a:p>
          <a:p>
            <a:r>
              <a:rPr lang="fr-CA" sz="2800" dirty="0">
                <a:latin typeface="Segoe UI" panose="020B0502040204020203" pitchFamily="34" charset="0"/>
                <a:cs typeface="Segoe UI" panose="020B0502040204020203" pitchFamily="34" charset="0"/>
              </a:rPr>
              <a:t>19 février 2024</a:t>
            </a:r>
          </a:p>
          <a:p>
            <a:endParaRPr lang="fr-CA" sz="2800" dirty="0">
              <a:latin typeface="Segoe UI" panose="020B0502040204020203" pitchFamily="34" charset="0"/>
              <a:cs typeface="Segoe UI" panose="020B0502040204020203" pitchFamily="34" charset="0"/>
            </a:endParaRPr>
          </a:p>
          <a:p>
            <a:endParaRPr lang="fr-CA" sz="2800" dirty="0">
              <a:latin typeface="Segoe UI" panose="020B0502040204020203" pitchFamily="34" charset="0"/>
              <a:cs typeface="Segoe UI" panose="020B0502040204020203" pitchFamily="34" charset="0"/>
            </a:endParaRPr>
          </a:p>
        </p:txBody>
      </p:sp>
      <p:pic>
        <p:nvPicPr>
          <p:cNvPr id="5" name="Image 4">
            <a:extLst>
              <a:ext uri="{FF2B5EF4-FFF2-40B4-BE49-F238E27FC236}">
                <a16:creationId xmlns:a16="http://schemas.microsoft.com/office/drawing/2014/main" id="{3C39280B-AC88-4197-86C5-696EB813E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434" y="2924218"/>
            <a:ext cx="721025" cy="721025"/>
          </a:xfrm>
          <a:prstGeom prst="rect">
            <a:avLst/>
          </a:prstGeom>
        </p:spPr>
      </p:pic>
    </p:spTree>
    <p:extLst>
      <p:ext uri="{BB962C8B-B14F-4D97-AF65-F5344CB8AC3E}">
        <p14:creationId xmlns:p14="http://schemas.microsoft.com/office/powerpoint/2010/main" val="667152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FF69AC-A8D8-47C9-AF14-4AA66F96D6CA}"/>
              </a:ext>
            </a:extLst>
          </p:cNvPr>
          <p:cNvSpPr>
            <a:spLocks noGrp="1"/>
          </p:cNvSpPr>
          <p:nvPr>
            <p:ph type="title"/>
          </p:nvPr>
        </p:nvSpPr>
        <p:spPr>
          <a:xfrm>
            <a:off x="1391432" y="365125"/>
            <a:ext cx="10140663" cy="1325563"/>
          </a:xfrm>
        </p:spPr>
        <p:txBody>
          <a:bodyPr>
            <a:normAutofit fontScale="90000"/>
          </a:bodyPr>
          <a:lstStyle/>
          <a:p>
            <a:r>
              <a:rPr lang="fr-CA" dirty="0"/>
              <a:t>Formation obligatoire en lutte contre la maltraitance pour les publics ciblés par le MSSS</a:t>
            </a:r>
          </a:p>
        </p:txBody>
      </p:sp>
      <p:graphicFrame>
        <p:nvGraphicFramePr>
          <p:cNvPr id="7" name="Espace réservé du contenu 6">
            <a:extLst>
              <a:ext uri="{FF2B5EF4-FFF2-40B4-BE49-F238E27FC236}">
                <a16:creationId xmlns:a16="http://schemas.microsoft.com/office/drawing/2014/main" id="{AAE0252B-70D7-4B70-9CCA-9A7519F6FE1C}"/>
              </a:ext>
            </a:extLst>
          </p:cNvPr>
          <p:cNvGraphicFramePr>
            <a:graphicFrameLocks noGrp="1"/>
          </p:cNvGraphicFramePr>
          <p:nvPr>
            <p:ph idx="1"/>
            <p:extLst>
              <p:ext uri="{D42A27DB-BD31-4B8C-83A1-F6EECF244321}">
                <p14:modId xmlns:p14="http://schemas.microsoft.com/office/powerpoint/2010/main" val="2833181234"/>
              </p:ext>
            </p:extLst>
          </p:nvPr>
        </p:nvGraphicFramePr>
        <p:xfrm>
          <a:off x="597582" y="3032368"/>
          <a:ext cx="10996836" cy="1616211"/>
        </p:xfrm>
        <a:graphic>
          <a:graphicData uri="http://schemas.openxmlformats.org/drawingml/2006/table">
            <a:tbl>
              <a:tblPr firstRow="1" firstCol="1" bandRow="1">
                <a:tableStyleId>{5940675A-B579-460E-94D1-54222C63F5DA}</a:tableStyleId>
              </a:tblPr>
              <a:tblGrid>
                <a:gridCol w="4000371">
                  <a:extLst>
                    <a:ext uri="{9D8B030D-6E8A-4147-A177-3AD203B41FA5}">
                      <a16:colId xmlns:a16="http://schemas.microsoft.com/office/drawing/2014/main" val="408894748"/>
                    </a:ext>
                  </a:extLst>
                </a:gridCol>
                <a:gridCol w="1554809">
                  <a:extLst>
                    <a:ext uri="{9D8B030D-6E8A-4147-A177-3AD203B41FA5}">
                      <a16:colId xmlns:a16="http://schemas.microsoft.com/office/drawing/2014/main" val="3372669317"/>
                    </a:ext>
                  </a:extLst>
                </a:gridCol>
                <a:gridCol w="4582308">
                  <a:extLst>
                    <a:ext uri="{9D8B030D-6E8A-4147-A177-3AD203B41FA5}">
                      <a16:colId xmlns:a16="http://schemas.microsoft.com/office/drawing/2014/main" val="1371921056"/>
                    </a:ext>
                  </a:extLst>
                </a:gridCol>
                <a:gridCol w="859348">
                  <a:extLst>
                    <a:ext uri="{9D8B030D-6E8A-4147-A177-3AD203B41FA5}">
                      <a16:colId xmlns:a16="http://schemas.microsoft.com/office/drawing/2014/main" val="3765222674"/>
                    </a:ext>
                  </a:extLst>
                </a:gridCol>
              </a:tblGrid>
              <a:tr h="538737">
                <a:tc>
                  <a:txBody>
                    <a:bodyPr/>
                    <a:lstStyle/>
                    <a:p>
                      <a:pPr algn="ctr">
                        <a:spcAft>
                          <a:spcPts val="400"/>
                        </a:spcAft>
                      </a:pPr>
                      <a:r>
                        <a:rPr lang="fr-CA" sz="1400" b="1" dirty="0">
                          <a:solidFill>
                            <a:schemeClr val="bg1"/>
                          </a:solidFill>
                          <a:effectLst/>
                          <a:latin typeface="Segoe UI" panose="020B0502040204020203" pitchFamily="34" charset="0"/>
                          <a:cs typeface="Segoe UI" panose="020B0502040204020203" pitchFamily="34" charset="0"/>
                        </a:rPr>
                        <a:t>TITRE DE LA FORMATION</a:t>
                      </a:r>
                      <a:endParaRPr lang="fr-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spcAft>
                          <a:spcPts val="400"/>
                        </a:spcAft>
                      </a:pPr>
                      <a:r>
                        <a:rPr lang="fr-CA" sz="1400" b="1" dirty="0">
                          <a:solidFill>
                            <a:schemeClr val="bg1"/>
                          </a:solidFill>
                          <a:effectLst/>
                          <a:latin typeface="Segoe UI" panose="020B0502040204020203" pitchFamily="34" charset="0"/>
                          <a:cs typeface="Segoe UI" panose="020B0502040204020203" pitchFamily="34" charset="0"/>
                        </a:rPr>
                        <a:t>ACCÈS À LA FORMATION</a:t>
                      </a:r>
                      <a:endParaRPr lang="fr-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spcAft>
                          <a:spcPts val="400"/>
                        </a:spcAft>
                      </a:pPr>
                      <a:r>
                        <a:rPr lang="fr-CA" sz="1400" b="1" dirty="0">
                          <a:solidFill>
                            <a:schemeClr val="bg1"/>
                          </a:solidFill>
                          <a:effectLst/>
                          <a:latin typeface="Segoe UI" panose="020B0502040204020203" pitchFamily="34" charset="0"/>
                          <a:cs typeface="Segoe UI" panose="020B0502040204020203" pitchFamily="34" charset="0"/>
                        </a:rPr>
                        <a:t>CLIENTÈLE CIBLE</a:t>
                      </a:r>
                      <a:endParaRPr lang="fr-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spcAft>
                          <a:spcPts val="400"/>
                        </a:spcAft>
                      </a:pPr>
                      <a:r>
                        <a:rPr lang="fr-CA" sz="1400" b="1" dirty="0">
                          <a:solidFill>
                            <a:schemeClr val="bg1"/>
                          </a:solidFill>
                          <a:effectLst/>
                          <a:latin typeface="Segoe UI" panose="020B0502040204020203" pitchFamily="34" charset="0"/>
                          <a:cs typeface="Segoe UI" panose="020B0502040204020203" pitchFamily="34" charset="0"/>
                        </a:rPr>
                        <a:t>DURÉE </a:t>
                      </a:r>
                      <a:endParaRPr lang="fr-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360462"/>
                  </a:ext>
                </a:extLst>
              </a:tr>
              <a:tr h="1077474">
                <a:tc>
                  <a:txBody>
                    <a:bodyPr/>
                    <a:lstStyle/>
                    <a:p>
                      <a:pPr>
                        <a:spcAft>
                          <a:spcPts val="400"/>
                        </a:spcAft>
                      </a:pPr>
                      <a:r>
                        <a:rPr lang="fr-CA" sz="1400" dirty="0">
                          <a:solidFill>
                            <a:schemeClr val="tx1"/>
                          </a:solidFill>
                          <a:effectLst/>
                          <a:latin typeface="Segoe UI" panose="020B0502040204020203" pitchFamily="34" charset="0"/>
                          <a:cs typeface="Segoe UI" panose="020B0502040204020203" pitchFamily="34" charset="0"/>
                        </a:rPr>
                        <a:t>Introduction à la lutte contre la maltraitance envers les personnes aînées et toute autre personne majeure en situation de vulnérabilité </a:t>
                      </a:r>
                      <a:endParaRPr lang="fr-CA" sz="1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spcAft>
                          <a:spcPts val="400"/>
                        </a:spcAft>
                      </a:pPr>
                      <a:r>
                        <a:rPr lang="fr-CA" sz="1400" dirty="0">
                          <a:effectLst/>
                          <a:latin typeface="Segoe UI" panose="020B0502040204020203" pitchFamily="34" charset="0"/>
                          <a:cs typeface="Segoe UI" panose="020B0502040204020203" pitchFamily="34" charset="0"/>
                          <a:hlinkClick r:id="rId3"/>
                        </a:rPr>
                        <a:t>ID ENA  2255</a:t>
                      </a:r>
                      <a:r>
                        <a:rPr lang="fr-CA" sz="1400" dirty="0">
                          <a:effectLst/>
                          <a:latin typeface="Segoe UI" panose="020B0502040204020203" pitchFamily="34" charset="0"/>
                          <a:cs typeface="Segoe UI" panose="020B0502040204020203" pitchFamily="34" charset="0"/>
                        </a:rPr>
                        <a:t>  </a:t>
                      </a: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400"/>
                        </a:spcAft>
                      </a:pPr>
                      <a:r>
                        <a:rPr lang="fr-CA" sz="1400" dirty="0">
                          <a:solidFill>
                            <a:schemeClr val="tx2">
                              <a:lumMod val="75000"/>
                              <a:lumOff val="25000"/>
                            </a:schemeClr>
                          </a:solidFill>
                          <a:effectLst/>
                          <a:latin typeface="Segoe UI" panose="020B0502040204020203" pitchFamily="34" charset="0"/>
                          <a:cs typeface="Segoe UI" panose="020B0502040204020203" pitchFamily="34" charset="0"/>
                        </a:rPr>
                        <a:t>Le personnel du RSSS œuvrant auprès des personnes aînées et toute autre personne majeure en situation de vulnérabilité </a:t>
                      </a:r>
                      <a:endParaRPr lang="fr-CA" sz="1400" dirty="0">
                        <a:solidFill>
                          <a:schemeClr val="tx2">
                            <a:lumMod val="75000"/>
                            <a:lumOff val="25000"/>
                          </a:schemeClr>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400"/>
                        </a:spcAft>
                      </a:pPr>
                      <a:r>
                        <a:rPr lang="fr-CA" sz="1400" dirty="0">
                          <a:solidFill>
                            <a:schemeClr val="tx2">
                              <a:lumMod val="75000"/>
                              <a:lumOff val="25000"/>
                            </a:schemeClr>
                          </a:solidFill>
                          <a:effectLst/>
                          <a:latin typeface="Segoe UI" panose="020B0502040204020203" pitchFamily="34" charset="0"/>
                          <a:cs typeface="Segoe UI" panose="020B0502040204020203" pitchFamily="34" charset="0"/>
                        </a:rPr>
                        <a:t>1h30</a:t>
                      </a:r>
                      <a:endParaRPr lang="fr-CA" sz="1400" dirty="0">
                        <a:solidFill>
                          <a:schemeClr val="tx2">
                            <a:lumMod val="75000"/>
                            <a:lumOff val="25000"/>
                          </a:schemeClr>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0715518"/>
                  </a:ext>
                </a:extLst>
              </a:tr>
            </a:tbl>
          </a:graphicData>
        </a:graphic>
      </p:graphicFrame>
      <p:sp>
        <p:nvSpPr>
          <p:cNvPr id="6" name="ZoneTexte 5">
            <a:extLst>
              <a:ext uri="{FF2B5EF4-FFF2-40B4-BE49-F238E27FC236}">
                <a16:creationId xmlns:a16="http://schemas.microsoft.com/office/drawing/2014/main" id="{C483A1FB-F8F7-4015-B60E-7EAF22DF07FB}"/>
              </a:ext>
            </a:extLst>
          </p:cNvPr>
          <p:cNvSpPr txBox="1"/>
          <p:nvPr/>
        </p:nvSpPr>
        <p:spPr>
          <a:xfrm>
            <a:off x="7619999" y="2106139"/>
            <a:ext cx="3974419" cy="510778"/>
          </a:xfrm>
          <a:prstGeom prst="roundRect">
            <a:avLst>
              <a:gd name="adj" fmla="val 16667"/>
            </a:avLst>
          </a:prstGeom>
          <a:solidFill>
            <a:srgbClr val="7030A0"/>
          </a:solidFill>
        </p:spPr>
        <p:txBody>
          <a:bodyPr wrap="square" rtlCol="0">
            <a:spAutoFit/>
          </a:bodyPr>
          <a:lstStyle/>
          <a:p>
            <a:pPr algn="ctr"/>
            <a:r>
              <a:rPr lang="fr-CA" sz="2400" b="1" dirty="0">
                <a:solidFill>
                  <a:schemeClr val="bg1"/>
                </a:solidFill>
                <a:latin typeface="Segoe UI" panose="020B0502040204020203" pitchFamily="34" charset="0"/>
                <a:cs typeface="Segoe UI" panose="020B0502040204020203" pitchFamily="34" charset="0"/>
              </a:rPr>
              <a:t>Priorité organisationnelle</a:t>
            </a:r>
            <a:endParaRPr lang="fr-CA" sz="2400" dirty="0">
              <a:solidFill>
                <a:schemeClr val="bg1"/>
              </a:solidFill>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A8E7F747-5C80-41E4-8BD1-30F90AF9617D}"/>
              </a:ext>
            </a:extLst>
          </p:cNvPr>
          <p:cNvSpPr/>
          <p:nvPr/>
        </p:nvSpPr>
        <p:spPr>
          <a:xfrm>
            <a:off x="1993557" y="4805911"/>
            <a:ext cx="8204886" cy="369332"/>
          </a:xfrm>
          <a:prstGeom prst="rect">
            <a:avLst/>
          </a:prstGeom>
        </p:spPr>
        <p:txBody>
          <a:bodyPr wrap="square">
            <a:spAutoFit/>
          </a:bodyPr>
          <a:lstStyle/>
          <a:p>
            <a:pPr algn="ctr"/>
            <a:r>
              <a:rPr lang="fr-CA" dirty="0">
                <a:solidFill>
                  <a:schemeClr val="accent4"/>
                </a:solidFill>
                <a:latin typeface="Segoe UI" panose="020B0502040204020203" pitchFamily="34" charset="0"/>
                <a:cs typeface="Segoe UI" panose="020B0502040204020203" pitchFamily="34" charset="0"/>
              </a:rPr>
              <a:t>D’ici au 31 mars 2024, tous les cadres devraient suivre la formation ENA 2255</a:t>
            </a:r>
          </a:p>
        </p:txBody>
      </p:sp>
    </p:spTree>
    <p:extLst>
      <p:ext uri="{BB962C8B-B14F-4D97-AF65-F5344CB8AC3E}">
        <p14:creationId xmlns:p14="http://schemas.microsoft.com/office/powerpoint/2010/main" val="3591084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FF69AC-A8D8-47C9-AF14-4AA66F96D6CA}"/>
              </a:ext>
            </a:extLst>
          </p:cNvPr>
          <p:cNvSpPr>
            <a:spLocks noGrp="1"/>
          </p:cNvSpPr>
          <p:nvPr>
            <p:ph type="title"/>
          </p:nvPr>
        </p:nvSpPr>
        <p:spPr/>
        <p:txBody>
          <a:bodyPr>
            <a:normAutofit fontScale="90000"/>
          </a:bodyPr>
          <a:lstStyle/>
          <a:p>
            <a:r>
              <a:rPr lang="fr-CA" dirty="0"/>
              <a:t>Formation obligatoire en lutte contre la maltraitance pour les publics ciblés par le MSSS</a:t>
            </a:r>
          </a:p>
        </p:txBody>
      </p:sp>
      <p:sp>
        <p:nvSpPr>
          <p:cNvPr id="8" name="Ellipse 7">
            <a:extLst>
              <a:ext uri="{FF2B5EF4-FFF2-40B4-BE49-F238E27FC236}">
                <a16:creationId xmlns:a16="http://schemas.microsoft.com/office/drawing/2014/main" id="{0426C5AF-C07E-48A6-80D5-3CFE9F75007A}"/>
              </a:ext>
            </a:extLst>
          </p:cNvPr>
          <p:cNvSpPr/>
          <p:nvPr/>
        </p:nvSpPr>
        <p:spPr>
          <a:xfrm>
            <a:off x="4474451" y="3148456"/>
            <a:ext cx="1349299" cy="1325563"/>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a:latin typeface="Segoe UI" panose="020B0502040204020203" pitchFamily="34" charset="0"/>
                <a:cs typeface="Segoe UI" panose="020B0502040204020203" pitchFamily="34" charset="0"/>
              </a:rPr>
              <a:t>30%</a:t>
            </a:r>
          </a:p>
        </p:txBody>
      </p:sp>
      <p:sp>
        <p:nvSpPr>
          <p:cNvPr id="10" name="Rectangle 9">
            <a:extLst>
              <a:ext uri="{FF2B5EF4-FFF2-40B4-BE49-F238E27FC236}">
                <a16:creationId xmlns:a16="http://schemas.microsoft.com/office/drawing/2014/main" id="{2266ABFF-2B7A-4D38-B4CE-7975D121030A}"/>
              </a:ext>
            </a:extLst>
          </p:cNvPr>
          <p:cNvSpPr/>
          <p:nvPr/>
        </p:nvSpPr>
        <p:spPr>
          <a:xfrm>
            <a:off x="2968913" y="4703027"/>
            <a:ext cx="4309706" cy="494431"/>
          </a:xfrm>
          <a:prstGeom prst="rect">
            <a:avLst/>
          </a:prstGeom>
        </p:spPr>
        <p:txBody>
          <a:bodyPr wrap="square">
            <a:spAutoFit/>
          </a:bodyPr>
          <a:lstStyle/>
          <a:p>
            <a:pPr algn="ctr">
              <a:lnSpc>
                <a:spcPct val="120000"/>
              </a:lnSpc>
            </a:pPr>
            <a:r>
              <a:rPr lang="fr-CA" sz="2400" b="1" dirty="0">
                <a:solidFill>
                  <a:schemeClr val="accent4"/>
                </a:solidFill>
                <a:latin typeface="Segoe UI" panose="020B0502040204020203" pitchFamily="34" charset="0"/>
                <a:cs typeface="Segoe UI" panose="020B0502040204020203" pitchFamily="34" charset="0"/>
              </a:rPr>
              <a:t>Employés et cadres formés</a:t>
            </a:r>
          </a:p>
        </p:txBody>
      </p:sp>
      <p:sp>
        <p:nvSpPr>
          <p:cNvPr id="11" name="Rectangle 10">
            <a:extLst>
              <a:ext uri="{FF2B5EF4-FFF2-40B4-BE49-F238E27FC236}">
                <a16:creationId xmlns:a16="http://schemas.microsoft.com/office/drawing/2014/main" id="{23F1E606-60D1-44B9-A7FF-1BE8DF1316B5}"/>
              </a:ext>
            </a:extLst>
          </p:cNvPr>
          <p:cNvSpPr/>
          <p:nvPr/>
        </p:nvSpPr>
        <p:spPr>
          <a:xfrm>
            <a:off x="6889589" y="4703027"/>
            <a:ext cx="2954111" cy="494431"/>
          </a:xfrm>
          <a:prstGeom prst="rect">
            <a:avLst/>
          </a:prstGeom>
        </p:spPr>
        <p:txBody>
          <a:bodyPr wrap="square">
            <a:spAutoFit/>
          </a:bodyPr>
          <a:lstStyle/>
          <a:p>
            <a:pPr algn="ctr">
              <a:lnSpc>
                <a:spcPct val="120000"/>
              </a:lnSpc>
            </a:pPr>
            <a:r>
              <a:rPr lang="fr-CA" sz="2400" b="1" dirty="0">
                <a:solidFill>
                  <a:schemeClr val="bg2"/>
                </a:solidFill>
                <a:latin typeface="Segoe UI" panose="020B0502040204020203" pitchFamily="34" charset="0"/>
                <a:cs typeface="Segoe UI" panose="020B0502040204020203" pitchFamily="34" charset="0"/>
              </a:rPr>
              <a:t>Cibles visées</a:t>
            </a:r>
          </a:p>
        </p:txBody>
      </p:sp>
      <p:sp>
        <p:nvSpPr>
          <p:cNvPr id="13" name="Ellipse 12">
            <a:extLst>
              <a:ext uri="{FF2B5EF4-FFF2-40B4-BE49-F238E27FC236}">
                <a16:creationId xmlns:a16="http://schemas.microsoft.com/office/drawing/2014/main" id="{37A901A9-097A-4845-A7AB-6D43C26A6E23}"/>
              </a:ext>
            </a:extLst>
          </p:cNvPr>
          <p:cNvSpPr/>
          <p:nvPr/>
        </p:nvSpPr>
        <p:spPr>
          <a:xfrm>
            <a:off x="7694456" y="3195367"/>
            <a:ext cx="1349299" cy="1325563"/>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a:latin typeface="Segoe UI" panose="020B0502040204020203" pitchFamily="34" charset="0"/>
                <a:cs typeface="Segoe UI" panose="020B0502040204020203" pitchFamily="34" charset="0"/>
              </a:rPr>
              <a:t>85%</a:t>
            </a:r>
          </a:p>
        </p:txBody>
      </p:sp>
      <p:pic>
        <p:nvPicPr>
          <p:cNvPr id="14" name="Image 13">
            <a:extLst>
              <a:ext uri="{FF2B5EF4-FFF2-40B4-BE49-F238E27FC236}">
                <a16:creationId xmlns:a16="http://schemas.microsoft.com/office/drawing/2014/main" id="{EF9A9694-78EC-4EEA-8F9E-9729EA90D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219" y="3030677"/>
            <a:ext cx="1451768" cy="1451768"/>
          </a:xfrm>
          <a:prstGeom prst="rect">
            <a:avLst/>
          </a:prstGeom>
        </p:spPr>
      </p:pic>
      <p:sp>
        <p:nvSpPr>
          <p:cNvPr id="15" name="Rectangle 14">
            <a:extLst>
              <a:ext uri="{FF2B5EF4-FFF2-40B4-BE49-F238E27FC236}">
                <a16:creationId xmlns:a16="http://schemas.microsoft.com/office/drawing/2014/main" id="{E6F4DCAB-AA63-461C-9BDB-3B33D96CFB5A}"/>
              </a:ext>
            </a:extLst>
          </p:cNvPr>
          <p:cNvSpPr/>
          <p:nvPr/>
        </p:nvSpPr>
        <p:spPr>
          <a:xfrm>
            <a:off x="4110433" y="5131193"/>
            <a:ext cx="2077334" cy="427425"/>
          </a:xfrm>
          <a:prstGeom prst="rect">
            <a:avLst/>
          </a:prstGeom>
        </p:spPr>
        <p:txBody>
          <a:bodyPr wrap="square">
            <a:spAutoFit/>
          </a:bodyPr>
          <a:lstStyle/>
          <a:p>
            <a:pPr algn="ctr">
              <a:lnSpc>
                <a:spcPct val="120000"/>
              </a:lnSpc>
            </a:pPr>
            <a:r>
              <a:rPr lang="fr-CA" sz="2000" dirty="0">
                <a:solidFill>
                  <a:schemeClr val="tx2">
                    <a:lumMod val="75000"/>
                    <a:lumOff val="25000"/>
                  </a:schemeClr>
                </a:solidFill>
                <a:latin typeface="Segoe UI" panose="020B0502040204020203" pitchFamily="34" charset="0"/>
                <a:cs typeface="Segoe UI" panose="020B0502040204020203" pitchFamily="34" charset="0"/>
              </a:rPr>
              <a:t>Janvier 2024</a:t>
            </a:r>
          </a:p>
        </p:txBody>
      </p:sp>
      <p:sp>
        <p:nvSpPr>
          <p:cNvPr id="16" name="Rectangle 15">
            <a:extLst>
              <a:ext uri="{FF2B5EF4-FFF2-40B4-BE49-F238E27FC236}">
                <a16:creationId xmlns:a16="http://schemas.microsoft.com/office/drawing/2014/main" id="{B1D6ADA8-9D59-4F84-A4E5-414F7517BE76}"/>
              </a:ext>
            </a:extLst>
          </p:cNvPr>
          <p:cNvSpPr/>
          <p:nvPr/>
        </p:nvSpPr>
        <p:spPr>
          <a:xfrm>
            <a:off x="7446567" y="5130452"/>
            <a:ext cx="1845078" cy="427425"/>
          </a:xfrm>
          <a:prstGeom prst="rect">
            <a:avLst/>
          </a:prstGeom>
        </p:spPr>
        <p:txBody>
          <a:bodyPr wrap="square">
            <a:spAutoFit/>
          </a:bodyPr>
          <a:lstStyle/>
          <a:p>
            <a:pPr algn="ctr">
              <a:lnSpc>
                <a:spcPct val="120000"/>
              </a:lnSpc>
            </a:pPr>
            <a:r>
              <a:rPr lang="fr-CA" sz="2000" dirty="0">
                <a:solidFill>
                  <a:schemeClr val="tx2">
                    <a:lumMod val="75000"/>
                    <a:lumOff val="25000"/>
                  </a:schemeClr>
                </a:solidFill>
                <a:latin typeface="Segoe UI" panose="020B0502040204020203" pitchFamily="34" charset="0"/>
                <a:cs typeface="Segoe UI" panose="020B0502040204020203" pitchFamily="34" charset="0"/>
              </a:rPr>
              <a:t>Avril 2026</a:t>
            </a:r>
          </a:p>
        </p:txBody>
      </p:sp>
      <p:pic>
        <p:nvPicPr>
          <p:cNvPr id="18" name="Image 17">
            <a:extLst>
              <a:ext uri="{FF2B5EF4-FFF2-40B4-BE49-F238E27FC236}">
                <a16:creationId xmlns:a16="http://schemas.microsoft.com/office/drawing/2014/main" id="{4E1F011E-8711-4EAA-B9C2-D3543799B6A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98297" y="2885945"/>
            <a:ext cx="1741231" cy="1741231"/>
          </a:xfrm>
          <a:prstGeom prst="rect">
            <a:avLst/>
          </a:prstGeom>
        </p:spPr>
      </p:pic>
    </p:spTree>
    <p:extLst>
      <p:ext uri="{BB962C8B-B14F-4D97-AF65-F5344CB8AC3E}">
        <p14:creationId xmlns:p14="http://schemas.microsoft.com/office/powerpoint/2010/main" val="351851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49D641-3A13-4D34-BBA2-642193B0F2C9}"/>
              </a:ext>
            </a:extLst>
          </p:cNvPr>
          <p:cNvSpPr/>
          <p:nvPr/>
        </p:nvSpPr>
        <p:spPr>
          <a:xfrm>
            <a:off x="1" y="4572001"/>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85FF69AC-A8D8-47C9-AF14-4AA66F96D6CA}"/>
              </a:ext>
            </a:extLst>
          </p:cNvPr>
          <p:cNvSpPr>
            <a:spLocks noGrp="1"/>
          </p:cNvSpPr>
          <p:nvPr>
            <p:ph type="title"/>
          </p:nvPr>
        </p:nvSpPr>
        <p:spPr>
          <a:xfrm>
            <a:off x="558552" y="0"/>
            <a:ext cx="11074895" cy="1325563"/>
          </a:xfrm>
        </p:spPr>
        <p:txBody>
          <a:bodyPr>
            <a:normAutofit/>
          </a:bodyPr>
          <a:lstStyle/>
          <a:p>
            <a:r>
              <a:rPr lang="fr-CA" sz="3600" dirty="0"/>
              <a:t>Autres formations ciblées par le MSSS</a:t>
            </a:r>
          </a:p>
        </p:txBody>
      </p:sp>
      <p:graphicFrame>
        <p:nvGraphicFramePr>
          <p:cNvPr id="7" name="Espace réservé du contenu 6">
            <a:extLst>
              <a:ext uri="{FF2B5EF4-FFF2-40B4-BE49-F238E27FC236}">
                <a16:creationId xmlns:a16="http://schemas.microsoft.com/office/drawing/2014/main" id="{AAE0252B-70D7-4B70-9CCA-9A7519F6FE1C}"/>
              </a:ext>
            </a:extLst>
          </p:cNvPr>
          <p:cNvGraphicFramePr>
            <a:graphicFrameLocks noGrp="1"/>
          </p:cNvGraphicFramePr>
          <p:nvPr>
            <p:ph idx="1"/>
            <p:extLst>
              <p:ext uri="{D42A27DB-BD31-4B8C-83A1-F6EECF244321}">
                <p14:modId xmlns:p14="http://schemas.microsoft.com/office/powerpoint/2010/main" val="393371519"/>
              </p:ext>
            </p:extLst>
          </p:nvPr>
        </p:nvGraphicFramePr>
        <p:xfrm>
          <a:off x="457200" y="1217968"/>
          <a:ext cx="11074895" cy="5415280"/>
        </p:xfrm>
        <a:graphic>
          <a:graphicData uri="http://schemas.openxmlformats.org/drawingml/2006/table">
            <a:tbl>
              <a:tblPr firstRow="1" firstCol="1" bandRow="1">
                <a:tableStyleId>{5940675A-B579-460E-94D1-54222C63F5DA}</a:tableStyleId>
              </a:tblPr>
              <a:tblGrid>
                <a:gridCol w="2966484">
                  <a:extLst>
                    <a:ext uri="{9D8B030D-6E8A-4147-A177-3AD203B41FA5}">
                      <a16:colId xmlns:a16="http://schemas.microsoft.com/office/drawing/2014/main" val="408894748"/>
                    </a:ext>
                  </a:extLst>
                </a:gridCol>
                <a:gridCol w="1520457">
                  <a:extLst>
                    <a:ext uri="{9D8B030D-6E8A-4147-A177-3AD203B41FA5}">
                      <a16:colId xmlns:a16="http://schemas.microsoft.com/office/drawing/2014/main" val="3372669317"/>
                    </a:ext>
                  </a:extLst>
                </a:gridCol>
                <a:gridCol w="5539562">
                  <a:extLst>
                    <a:ext uri="{9D8B030D-6E8A-4147-A177-3AD203B41FA5}">
                      <a16:colId xmlns:a16="http://schemas.microsoft.com/office/drawing/2014/main" val="1371921056"/>
                    </a:ext>
                  </a:extLst>
                </a:gridCol>
                <a:gridCol w="1048392">
                  <a:extLst>
                    <a:ext uri="{9D8B030D-6E8A-4147-A177-3AD203B41FA5}">
                      <a16:colId xmlns:a16="http://schemas.microsoft.com/office/drawing/2014/main" val="3765222674"/>
                    </a:ext>
                  </a:extLst>
                </a:gridCol>
              </a:tblGrid>
              <a:tr h="0">
                <a:tc>
                  <a:txBody>
                    <a:bodyPr/>
                    <a:lstStyle/>
                    <a:p>
                      <a:pPr algn="ctr">
                        <a:spcAft>
                          <a:spcPts val="400"/>
                        </a:spcAft>
                      </a:pPr>
                      <a:r>
                        <a:rPr lang="fr-CA" sz="1400" b="1" dirty="0">
                          <a:solidFill>
                            <a:schemeClr val="bg1"/>
                          </a:solidFill>
                          <a:effectLst/>
                          <a:latin typeface="Segoe UI" panose="020B0502040204020203" pitchFamily="34" charset="0"/>
                          <a:cs typeface="Segoe UI" panose="020B0502040204020203" pitchFamily="34" charset="0"/>
                        </a:rPr>
                        <a:t>TITRE DE LA FORMATION</a:t>
                      </a:r>
                      <a:endParaRPr lang="fr-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a:spcAft>
                          <a:spcPts val="400"/>
                        </a:spcAft>
                      </a:pPr>
                      <a:r>
                        <a:rPr lang="fr-CA" sz="1400" b="1" dirty="0">
                          <a:solidFill>
                            <a:schemeClr val="bg1"/>
                          </a:solidFill>
                          <a:effectLst/>
                          <a:latin typeface="Segoe UI" panose="020B0502040204020203" pitchFamily="34" charset="0"/>
                          <a:cs typeface="Segoe UI" panose="020B0502040204020203" pitchFamily="34" charset="0"/>
                        </a:rPr>
                        <a:t>ACCÈS À LA FORMATION</a:t>
                      </a:r>
                      <a:endParaRPr lang="fr-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a:spcAft>
                          <a:spcPts val="400"/>
                        </a:spcAft>
                      </a:pPr>
                      <a:r>
                        <a:rPr lang="fr-CA" sz="1400" b="1" dirty="0">
                          <a:solidFill>
                            <a:schemeClr val="bg1"/>
                          </a:solidFill>
                          <a:effectLst/>
                          <a:latin typeface="Segoe UI" panose="020B0502040204020203" pitchFamily="34" charset="0"/>
                          <a:cs typeface="Segoe UI" panose="020B0502040204020203" pitchFamily="34" charset="0"/>
                        </a:rPr>
                        <a:t>CLIENTÈLE CIBLE</a:t>
                      </a:r>
                      <a:endParaRPr lang="fr-CA" sz="1400" b="1" dirty="0">
                        <a:solidFill>
                          <a:schemeClr val="bg1"/>
                        </a:solidFill>
                        <a:effectLst/>
                        <a:latin typeface="Segoe UI" panose="020B0502040204020203" pitchFamily="34" charset="0"/>
                        <a:ea typeface="+mj-ea"/>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a:spcAft>
                          <a:spcPts val="400"/>
                        </a:spcAft>
                      </a:pPr>
                      <a:r>
                        <a:rPr lang="fr-CA" sz="1400" b="1" dirty="0">
                          <a:solidFill>
                            <a:schemeClr val="bg1"/>
                          </a:solidFill>
                          <a:effectLst/>
                          <a:latin typeface="Segoe UI" panose="020B0502040204020203" pitchFamily="34" charset="0"/>
                          <a:cs typeface="Segoe UI" panose="020B0502040204020203" pitchFamily="34" charset="0"/>
                        </a:rPr>
                        <a:t>DURÉE </a:t>
                      </a:r>
                      <a:endParaRPr lang="fr-CA" sz="1400" b="1" dirty="0">
                        <a:solidFill>
                          <a:schemeClr val="bg1"/>
                        </a:solidFill>
                        <a:effectLst/>
                        <a:latin typeface="Segoe UI" panose="020B0502040204020203" pitchFamily="34" charset="0"/>
                        <a:ea typeface="+mj-ea"/>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360462"/>
                  </a:ext>
                </a:extLst>
              </a:tr>
              <a:tr h="320040">
                <a:tc>
                  <a:txBody>
                    <a:bodyPr/>
                    <a:lstStyle/>
                    <a:p>
                      <a:pPr>
                        <a:spcAft>
                          <a:spcPts val="400"/>
                        </a:spcAft>
                      </a:pPr>
                      <a:r>
                        <a:rPr lang="fr-CA" sz="1400" dirty="0">
                          <a:solidFill>
                            <a:schemeClr val="tx1"/>
                          </a:solidFill>
                          <a:effectLst/>
                          <a:latin typeface="Segoe UI" panose="020B0502040204020203" pitchFamily="34" charset="0"/>
                          <a:cs typeface="Segoe UI" panose="020B0502040204020203" pitchFamily="34" charset="0"/>
                        </a:rPr>
                        <a:t>Identification et signalement d’une situation de maltraitance envers une personne aînée  et toute autre personne majeure en situation de vulnérabilité </a:t>
                      </a:r>
                      <a:endParaRPr lang="fr-CA" sz="1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spcAft>
                          <a:spcPts val="400"/>
                        </a:spcAft>
                      </a:pPr>
                      <a:r>
                        <a:rPr lang="en-CA" sz="1400" dirty="0">
                          <a:effectLst/>
                          <a:latin typeface="Segoe UI" panose="020B0502040204020203" pitchFamily="34" charset="0"/>
                          <a:cs typeface="Segoe UI" panose="020B0502040204020203" pitchFamily="34" charset="0"/>
                          <a:hlinkClick r:id="rId3"/>
                        </a:rPr>
                        <a:t>ID ENA 2944</a:t>
                      </a:r>
                      <a:endParaRPr lang="fr-CA" sz="1400" dirty="0">
                        <a:effectLst/>
                        <a:latin typeface="Segoe UI" panose="020B0502040204020203" pitchFamily="34"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400"/>
                        </a:spcAft>
                      </a:pPr>
                      <a:r>
                        <a:rPr lang="fr-CA" sz="1400" dirty="0">
                          <a:solidFill>
                            <a:schemeClr val="tx1"/>
                          </a:solidFill>
                          <a:effectLst/>
                          <a:latin typeface="Segoe UI" panose="020B0502040204020203" pitchFamily="34" charset="0"/>
                          <a:cs typeface="Segoe UI" panose="020B0502040204020203" pitchFamily="34" charset="0"/>
                        </a:rPr>
                        <a:t>Tout le personnel du RSSS œuvrant auprès des personnes aînées et toute autre personne majeure en situation de vulnérabilité </a:t>
                      </a:r>
                      <a:endParaRPr lang="fr-CA" sz="1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400"/>
                        </a:spcAft>
                      </a:pPr>
                      <a:r>
                        <a:rPr lang="fr-CA" sz="1400" dirty="0">
                          <a:solidFill>
                            <a:schemeClr val="tx1"/>
                          </a:solidFill>
                          <a:effectLst/>
                          <a:latin typeface="Segoe UI" panose="020B0502040204020203" pitchFamily="34" charset="0"/>
                          <a:cs typeface="Segoe UI" panose="020B0502040204020203" pitchFamily="34" charset="0"/>
                        </a:rPr>
                        <a:t>40 minutes</a:t>
                      </a:r>
                      <a:endParaRPr lang="fr-CA" sz="1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0715518"/>
                  </a:ext>
                </a:extLst>
              </a:tr>
              <a:tr h="320040">
                <a:tc>
                  <a:txBody>
                    <a:bodyPr/>
                    <a:lstStyle/>
                    <a:p>
                      <a:pPr>
                        <a:spcAft>
                          <a:spcPts val="400"/>
                        </a:spcAft>
                      </a:pPr>
                      <a:r>
                        <a:rPr lang="fr-CA" sz="1400" dirty="0">
                          <a:solidFill>
                            <a:schemeClr val="tx1"/>
                          </a:solidFill>
                          <a:effectLst/>
                          <a:latin typeface="Segoe UI" panose="020B0502040204020203" pitchFamily="34" charset="0"/>
                          <a:cs typeface="Segoe UI" panose="020B0502040204020203" pitchFamily="34" charset="0"/>
                        </a:rPr>
                        <a:t>Intervention psychosociale à la lutte contre la maltraitance envers les personnes aînées  </a:t>
                      </a:r>
                      <a:endParaRPr lang="fr-CA" sz="1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spcAft>
                          <a:spcPts val="400"/>
                        </a:spcAft>
                      </a:pPr>
                      <a:r>
                        <a:rPr lang="fr-CA" sz="1400" dirty="0">
                          <a:effectLst/>
                          <a:latin typeface="Segoe UI" panose="020B0502040204020203" pitchFamily="34" charset="0"/>
                          <a:cs typeface="Segoe UI" panose="020B0502040204020203" pitchFamily="34" charset="0"/>
                          <a:hlinkClick r:id="rId4"/>
                        </a:rPr>
                        <a:t>ID ENA 10030</a:t>
                      </a:r>
                      <a:r>
                        <a:rPr lang="fr-CA" sz="1400" dirty="0">
                          <a:effectLst/>
                          <a:latin typeface="Segoe UI" panose="020B0502040204020203" pitchFamily="34" charset="0"/>
                          <a:cs typeface="Segoe UI" panose="020B0502040204020203" pitchFamily="34" charset="0"/>
                        </a:rPr>
                        <a:t> </a:t>
                      </a: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400"/>
                        </a:spcAft>
                      </a:pPr>
                      <a:r>
                        <a:rPr lang="fr-CA" sz="1400" dirty="0">
                          <a:solidFill>
                            <a:schemeClr val="tx1"/>
                          </a:solidFill>
                          <a:effectLst/>
                          <a:latin typeface="Segoe UI" panose="020B0502040204020203" pitchFamily="34" charset="0"/>
                          <a:cs typeface="Segoe UI" panose="020B0502040204020203" pitchFamily="34" charset="0"/>
                        </a:rPr>
                        <a:t>Intervenants psychosociaux du RSSS   </a:t>
                      </a:r>
                      <a:endParaRPr lang="fr-CA" sz="1400" dirty="0">
                        <a:solidFill>
                          <a:schemeClr val="tx1"/>
                        </a:solidFill>
                        <a:effectLst/>
                        <a:latin typeface="Segoe UI" panose="020B0502040204020203" pitchFamily="34" charset="0"/>
                        <a:ea typeface="+mj-ea"/>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400"/>
                        </a:spcAft>
                      </a:pPr>
                      <a:r>
                        <a:rPr lang="fr-CA" sz="1400" dirty="0">
                          <a:solidFill>
                            <a:schemeClr val="tx1"/>
                          </a:solidFill>
                          <a:effectLst/>
                          <a:latin typeface="Segoe UI" panose="020B0502040204020203" pitchFamily="34" charset="0"/>
                          <a:cs typeface="Segoe UI" panose="020B0502040204020203" pitchFamily="34" charset="0"/>
                        </a:rPr>
                        <a:t>1h45</a:t>
                      </a:r>
                      <a:endParaRPr lang="fr-CA" sz="1400" dirty="0">
                        <a:solidFill>
                          <a:schemeClr val="tx1"/>
                        </a:solidFill>
                        <a:effectLst/>
                        <a:latin typeface="Segoe UI" panose="020B0502040204020203" pitchFamily="34" charset="0"/>
                        <a:ea typeface="+mj-ea"/>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989734"/>
                  </a:ext>
                </a:extLst>
              </a:tr>
              <a:tr h="538737">
                <a:tc>
                  <a:txBody>
                    <a:bodyPr/>
                    <a:lstStyle/>
                    <a:p>
                      <a:pPr>
                        <a:spcAft>
                          <a:spcPts val="400"/>
                        </a:spcAft>
                      </a:pPr>
                      <a:r>
                        <a:rPr lang="fr-CA" sz="1400" dirty="0">
                          <a:solidFill>
                            <a:schemeClr val="tx1"/>
                          </a:solidFill>
                          <a:effectLst/>
                          <a:latin typeface="Segoe UI" panose="020B0502040204020203" pitchFamily="34" charset="0"/>
                          <a:cs typeface="Segoe UI" panose="020B0502040204020203" pitchFamily="34" charset="0"/>
                        </a:rPr>
                        <a:t>Supervision et soutien clinique dans la gestion des situations de maltraitance  </a:t>
                      </a:r>
                      <a:endParaRPr lang="fr-CA" sz="1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spcAft>
                          <a:spcPts val="400"/>
                        </a:spcAft>
                      </a:pPr>
                      <a:r>
                        <a:rPr lang="fr-CA" sz="1400" dirty="0">
                          <a:effectLst/>
                          <a:latin typeface="Segoe UI" panose="020B0502040204020203" pitchFamily="34" charset="0"/>
                          <a:cs typeface="Segoe UI" panose="020B0502040204020203" pitchFamily="34" charset="0"/>
                          <a:hlinkClick r:id="rId5"/>
                        </a:rPr>
                        <a:t>ID ENA 10659</a:t>
                      </a:r>
                      <a:endParaRPr lang="fr-CA" sz="1400" dirty="0">
                        <a:effectLst/>
                        <a:latin typeface="Segoe UI" panose="020B0502040204020203" pitchFamily="34" charset="0"/>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400"/>
                        </a:spcAft>
                      </a:pPr>
                      <a:r>
                        <a:rPr lang="fr-CA" sz="1400" dirty="0">
                          <a:solidFill>
                            <a:schemeClr val="tx1"/>
                          </a:solidFill>
                          <a:effectLst/>
                          <a:latin typeface="Segoe UI" panose="020B0502040204020203" pitchFamily="34" charset="0"/>
                          <a:cs typeface="Segoe UI" panose="020B0502040204020203" pitchFamily="34" charset="0"/>
                        </a:rPr>
                        <a:t>Responsables de la supervision et de la pratique clinique psychosociale.  Les catégories d’emploi suivantes sont concernées :   </a:t>
                      </a:r>
                    </a:p>
                    <a:p>
                      <a:pPr marL="342900" lvl="0" indent="-342900">
                        <a:spcAft>
                          <a:spcPts val="400"/>
                        </a:spcAft>
                        <a:buFont typeface="Symbol" panose="05050102010706020507" pitchFamily="18" charset="2"/>
                        <a:buChar char=""/>
                      </a:pPr>
                      <a:r>
                        <a:rPr lang="fr-CA" sz="1400" dirty="0">
                          <a:solidFill>
                            <a:schemeClr val="tx1"/>
                          </a:solidFill>
                          <a:effectLst/>
                          <a:latin typeface="Segoe UI" panose="020B0502040204020203" pitchFamily="34" charset="0"/>
                          <a:cs typeface="Segoe UI" panose="020B0502040204020203" pitchFamily="34" charset="0"/>
                        </a:rPr>
                        <a:t>spécialiste en activités cliniques</a:t>
                      </a:r>
                    </a:p>
                    <a:p>
                      <a:pPr marL="342900" lvl="0" indent="-342900">
                        <a:spcAft>
                          <a:spcPts val="400"/>
                        </a:spcAft>
                        <a:buFont typeface="Symbol" panose="05050102010706020507" pitchFamily="18" charset="2"/>
                        <a:buChar char=""/>
                      </a:pPr>
                      <a:r>
                        <a:rPr lang="fr-CA" sz="1400" dirty="0">
                          <a:solidFill>
                            <a:schemeClr val="tx1"/>
                          </a:solidFill>
                          <a:effectLst/>
                          <a:latin typeface="Segoe UI" panose="020B0502040204020203" pitchFamily="34" charset="0"/>
                          <a:cs typeface="Segoe UI" panose="020B0502040204020203" pitchFamily="34" charset="0"/>
                        </a:rPr>
                        <a:t>coordonnateur clinique  </a:t>
                      </a:r>
                    </a:p>
                    <a:p>
                      <a:pPr marL="342900" lvl="0" indent="-342900">
                        <a:spcAft>
                          <a:spcPts val="400"/>
                        </a:spcAft>
                        <a:buFont typeface="Symbol" panose="05050102010706020507" pitchFamily="18" charset="2"/>
                        <a:buChar char=""/>
                      </a:pPr>
                      <a:r>
                        <a:rPr lang="fr-CA" sz="1400" dirty="0">
                          <a:solidFill>
                            <a:schemeClr val="tx1"/>
                          </a:solidFill>
                          <a:effectLst/>
                          <a:latin typeface="Segoe UI" panose="020B0502040204020203" pitchFamily="34" charset="0"/>
                          <a:cs typeface="Segoe UI" panose="020B0502040204020203" pitchFamily="34" charset="0"/>
                        </a:rPr>
                        <a:t>superviseur clinique  </a:t>
                      </a:r>
                    </a:p>
                    <a:p>
                      <a:pPr marL="342900" lvl="0" indent="-342900">
                        <a:spcAft>
                          <a:spcPts val="400"/>
                        </a:spcAft>
                        <a:buFont typeface="Symbol" panose="05050102010706020507" pitchFamily="18" charset="2"/>
                        <a:buChar char=""/>
                      </a:pPr>
                      <a:r>
                        <a:rPr lang="fr-CA" sz="1400" dirty="0">
                          <a:solidFill>
                            <a:schemeClr val="tx1"/>
                          </a:solidFill>
                          <a:effectLst/>
                          <a:latin typeface="Segoe UI" panose="020B0502040204020203" pitchFamily="34" charset="0"/>
                          <a:cs typeface="Segoe UI" panose="020B0502040204020203" pitchFamily="34" charset="0"/>
                        </a:rPr>
                        <a:t>chef d’équipe  </a:t>
                      </a:r>
                    </a:p>
                    <a:p>
                      <a:pPr marL="342900" lvl="0" indent="-342900">
                        <a:spcAft>
                          <a:spcPts val="400"/>
                        </a:spcAft>
                        <a:buFont typeface="Symbol" panose="05050102010706020507" pitchFamily="18" charset="2"/>
                        <a:buChar char=""/>
                      </a:pPr>
                      <a:r>
                        <a:rPr lang="fr-CA" sz="1400" dirty="0">
                          <a:solidFill>
                            <a:schemeClr val="tx1"/>
                          </a:solidFill>
                          <a:effectLst/>
                          <a:latin typeface="Segoe UI" panose="020B0502040204020203" pitchFamily="34" charset="0"/>
                          <a:cs typeface="Segoe UI" panose="020B0502040204020203" pitchFamily="34" charset="0"/>
                        </a:rPr>
                        <a:t>chef administration du programme (CAP) nommé responsable des praticiens psychosociaux :   </a:t>
                      </a:r>
                    </a:p>
                    <a:p>
                      <a:pPr marL="742950" lvl="1" indent="-285750">
                        <a:spcAft>
                          <a:spcPts val="400"/>
                        </a:spcAft>
                        <a:buFont typeface="Courier New" panose="02070309020205020404" pitchFamily="49" charset="0"/>
                        <a:buChar char="o"/>
                      </a:pPr>
                      <a:r>
                        <a:rPr lang="fr-CA" sz="1400" dirty="0">
                          <a:solidFill>
                            <a:schemeClr val="tx1"/>
                          </a:solidFill>
                          <a:effectLst/>
                          <a:latin typeface="Segoe UI" panose="020B0502040204020203" pitchFamily="34" charset="0"/>
                          <a:cs typeface="Segoe UI" panose="020B0502040204020203" pitchFamily="34" charset="0"/>
                        </a:rPr>
                        <a:t>travailleurs sociaux </a:t>
                      </a:r>
                    </a:p>
                    <a:p>
                      <a:pPr marL="742950" lvl="1" indent="-285750">
                        <a:spcAft>
                          <a:spcPts val="400"/>
                        </a:spcAft>
                        <a:buFont typeface="Courier New" panose="02070309020205020404" pitchFamily="49" charset="0"/>
                        <a:buChar char="o"/>
                      </a:pPr>
                      <a:r>
                        <a:rPr lang="fr-CA" sz="1400" dirty="0">
                          <a:solidFill>
                            <a:schemeClr val="tx1"/>
                          </a:solidFill>
                          <a:effectLst/>
                          <a:latin typeface="Segoe UI" panose="020B0502040204020203" pitchFamily="34" charset="0"/>
                          <a:cs typeface="Segoe UI" panose="020B0502040204020203" pitchFamily="34" charset="0"/>
                        </a:rPr>
                        <a:t>techniciens en travail social  </a:t>
                      </a:r>
                    </a:p>
                    <a:p>
                      <a:pPr marL="742950" lvl="1" indent="-285750">
                        <a:spcAft>
                          <a:spcPts val="400"/>
                        </a:spcAft>
                        <a:buFont typeface="Courier New" panose="02070309020205020404" pitchFamily="49" charset="0"/>
                        <a:buChar char="o"/>
                      </a:pPr>
                      <a:r>
                        <a:rPr lang="fr-CA" sz="1400" dirty="0">
                          <a:solidFill>
                            <a:schemeClr val="tx1"/>
                          </a:solidFill>
                          <a:effectLst/>
                          <a:latin typeface="Segoe UI" panose="020B0502040204020203" pitchFamily="34" charset="0"/>
                          <a:cs typeface="Segoe UI" panose="020B0502040204020203" pitchFamily="34" charset="0"/>
                        </a:rPr>
                        <a:t>psychologues</a:t>
                      </a:r>
                    </a:p>
                    <a:p>
                      <a:pPr marL="742950" lvl="1" indent="-285750">
                        <a:spcAft>
                          <a:spcPts val="400"/>
                        </a:spcAft>
                        <a:buFont typeface="Courier New" panose="02070309020205020404" pitchFamily="49" charset="0"/>
                        <a:buChar char="o"/>
                      </a:pPr>
                      <a:r>
                        <a:rPr lang="fr-CA" sz="1400" dirty="0">
                          <a:solidFill>
                            <a:schemeClr val="tx1"/>
                          </a:solidFill>
                          <a:effectLst/>
                          <a:latin typeface="Segoe UI" panose="020B0502040204020203" pitchFamily="34" charset="0"/>
                          <a:cs typeface="Segoe UI" panose="020B0502040204020203" pitchFamily="34" charset="0"/>
                        </a:rPr>
                        <a:t>psychoéducateurs</a:t>
                      </a:r>
                    </a:p>
                    <a:p>
                      <a:pPr marL="742950" lvl="1" indent="-285750">
                        <a:spcAft>
                          <a:spcPts val="400"/>
                        </a:spcAft>
                        <a:buFont typeface="Courier New" panose="02070309020205020404" pitchFamily="49" charset="0"/>
                        <a:buChar char="o"/>
                      </a:pPr>
                      <a:r>
                        <a:rPr lang="fr-CA" sz="1400" dirty="0">
                          <a:solidFill>
                            <a:schemeClr val="tx1"/>
                          </a:solidFill>
                          <a:effectLst/>
                          <a:latin typeface="Segoe UI" panose="020B0502040204020203" pitchFamily="34" charset="0"/>
                          <a:cs typeface="Segoe UI" panose="020B0502040204020203" pitchFamily="34" charset="0"/>
                        </a:rPr>
                        <a:t>conseillers cadres </a:t>
                      </a:r>
                      <a:endParaRPr lang="fr-CA" sz="1400" dirty="0">
                        <a:solidFill>
                          <a:schemeClr val="tx1"/>
                        </a:solidFill>
                        <a:effectLst/>
                        <a:latin typeface="Segoe UI" panose="020B0502040204020203" pitchFamily="34" charset="0"/>
                        <a:ea typeface="+mj-ea"/>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400"/>
                        </a:spcAft>
                      </a:pPr>
                      <a:r>
                        <a:rPr lang="fr-CA" sz="1400" dirty="0">
                          <a:solidFill>
                            <a:schemeClr val="tx1"/>
                          </a:solidFill>
                          <a:effectLst/>
                          <a:latin typeface="Segoe UI" panose="020B0502040204020203" pitchFamily="34" charset="0"/>
                          <a:cs typeface="Segoe UI" panose="020B0502040204020203" pitchFamily="34" charset="0"/>
                        </a:rPr>
                        <a:t>55 minutes</a:t>
                      </a:r>
                      <a:endParaRPr lang="fr-CA" sz="1400" dirty="0">
                        <a:solidFill>
                          <a:schemeClr val="tx1"/>
                        </a:solidFill>
                        <a:effectLst/>
                        <a:latin typeface="Segoe UI" panose="020B0502040204020203" pitchFamily="34" charset="0"/>
                        <a:ea typeface="+mj-ea"/>
                        <a:cs typeface="Segoe UI" panose="020B0502040204020203" pitchFamily="34" charset="0"/>
                      </a:endParaRPr>
                    </a:p>
                  </a:txBody>
                  <a:tcPr marL="45370" marR="4537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7824445"/>
                  </a:ext>
                </a:extLst>
              </a:tr>
            </a:tbl>
          </a:graphicData>
        </a:graphic>
      </p:graphicFrame>
    </p:spTree>
    <p:extLst>
      <p:ext uri="{BB962C8B-B14F-4D97-AF65-F5344CB8AC3E}">
        <p14:creationId xmlns:p14="http://schemas.microsoft.com/office/powerpoint/2010/main" val="3078078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F7AE845C-06EF-4BDF-BFF4-E294D8DE0D1D}"/>
              </a:ext>
            </a:extLst>
          </p:cNvPr>
          <p:cNvSpPr>
            <a:spLocks noGrp="1"/>
          </p:cNvSpPr>
          <p:nvPr>
            <p:ph type="title"/>
          </p:nvPr>
        </p:nvSpPr>
        <p:spPr/>
        <p:txBody>
          <a:bodyPr/>
          <a:lstStyle/>
          <a:p>
            <a:r>
              <a:rPr lang="fr-CA" dirty="0"/>
              <a:t>Ressources</a:t>
            </a:r>
          </a:p>
        </p:txBody>
      </p:sp>
      <p:sp>
        <p:nvSpPr>
          <p:cNvPr id="9" name="Espace réservé du texte 8">
            <a:extLst>
              <a:ext uri="{FF2B5EF4-FFF2-40B4-BE49-F238E27FC236}">
                <a16:creationId xmlns:a16="http://schemas.microsoft.com/office/drawing/2014/main" id="{E0058594-61D6-4B64-885B-791D1C96BC26}"/>
              </a:ext>
            </a:extLst>
          </p:cNvPr>
          <p:cNvSpPr>
            <a:spLocks noGrp="1"/>
          </p:cNvSpPr>
          <p:nvPr>
            <p:ph type="body" idx="1"/>
          </p:nvPr>
        </p:nvSpPr>
        <p:spPr>
          <a:xfrm>
            <a:off x="839788" y="1890583"/>
            <a:ext cx="5157787" cy="614491"/>
          </a:xfrm>
          <a:solidFill>
            <a:schemeClr val="bg2"/>
          </a:solidFill>
        </p:spPr>
        <p:txBody>
          <a:bodyPr anchor="ctr"/>
          <a:lstStyle/>
          <a:p>
            <a:pPr algn="ctr"/>
            <a:r>
              <a:rPr lang="fr-CA" dirty="0">
                <a:solidFill>
                  <a:schemeClr val="bg1"/>
                </a:solidFill>
                <a:latin typeface="Segoe UI" panose="020B0502040204020203" pitchFamily="34" charset="0"/>
                <a:cs typeface="Segoe UI" panose="020B0502040204020203" pitchFamily="34" charset="0"/>
              </a:rPr>
              <a:t>Ressources internes</a:t>
            </a:r>
          </a:p>
        </p:txBody>
      </p:sp>
      <p:sp>
        <p:nvSpPr>
          <p:cNvPr id="10" name="Espace réservé du contenu 9">
            <a:extLst>
              <a:ext uri="{FF2B5EF4-FFF2-40B4-BE49-F238E27FC236}">
                <a16:creationId xmlns:a16="http://schemas.microsoft.com/office/drawing/2014/main" id="{78CC3073-DD8E-412B-A8E5-77EE04E253A5}"/>
              </a:ext>
            </a:extLst>
          </p:cNvPr>
          <p:cNvSpPr>
            <a:spLocks noGrp="1"/>
          </p:cNvSpPr>
          <p:nvPr>
            <p:ph sz="half" idx="2"/>
          </p:nvPr>
        </p:nvSpPr>
        <p:spPr>
          <a:ln>
            <a:solidFill>
              <a:schemeClr val="bg2"/>
            </a:solidFill>
          </a:ln>
        </p:spPr>
        <p:txBody>
          <a:bodyPr anchor="ctr"/>
          <a:lstStyle/>
          <a:p>
            <a:pPr marL="342900" lvl="1" indent="-342900">
              <a:buFont typeface="Wingdings" panose="05000000000000000000" pitchFamily="2" charset="2"/>
              <a:buChar char="è"/>
            </a:pPr>
            <a:r>
              <a:rPr lang="fr-CA" sz="1800" dirty="0">
                <a:latin typeface="Segoe UI" panose="020B0502040204020203" pitchFamily="34" charset="0"/>
                <a:cs typeface="Segoe UI" panose="020B0502040204020203" pitchFamily="34" charset="0"/>
              </a:rPr>
              <a:t>Commissaire aux plaintes et à la qualité des services</a:t>
            </a:r>
          </a:p>
          <a:p>
            <a:pPr marL="922338" lvl="2" indent="-342900">
              <a:buClr>
                <a:schemeClr val="tx1"/>
              </a:buClr>
              <a:buFont typeface="Wingdings 3" panose="05040102010807070707" pitchFamily="18" charset="2"/>
              <a:buChar char="g"/>
            </a:pPr>
            <a:r>
              <a:rPr lang="fr-CA" sz="1600" dirty="0">
                <a:latin typeface="Segoe UI" panose="020B0502040204020203" pitchFamily="34" charset="0"/>
                <a:cs typeface="Segoe UI" panose="020B0502040204020203" pitchFamily="34" charset="0"/>
              </a:rPr>
              <a:t>514 252-3400, poste 3387</a:t>
            </a:r>
          </a:p>
          <a:p>
            <a:pPr marL="922338" lvl="2" indent="-342900">
              <a:buClr>
                <a:schemeClr val="tx1"/>
              </a:buClr>
              <a:buFont typeface="Wingdings 3" panose="05040102010807070707" pitchFamily="18" charset="2"/>
              <a:buChar char="g"/>
            </a:pPr>
            <a:r>
              <a:rPr lang="fr-CA" sz="1600" dirty="0">
                <a:latin typeface="Segoe UI" panose="020B0502040204020203" pitchFamily="34" charset="0"/>
                <a:cs typeface="Segoe UI" panose="020B0502040204020203" pitchFamily="34" charset="0"/>
                <a:hlinkClick r:id="rId2"/>
              </a:rPr>
              <a:t>commissaireauxplaintes.cemtl@ssss.gouv.qc.ca</a:t>
            </a:r>
            <a:r>
              <a:rPr lang="fr-CA" sz="1600" dirty="0">
                <a:latin typeface="Segoe UI" panose="020B0502040204020203" pitchFamily="34" charset="0"/>
                <a:cs typeface="Segoe UI" panose="020B0502040204020203" pitchFamily="34" charset="0"/>
              </a:rPr>
              <a:t> </a:t>
            </a:r>
          </a:p>
          <a:p>
            <a:pPr marL="342900" lvl="1" indent="-342900">
              <a:buFont typeface="Wingdings" panose="05000000000000000000" pitchFamily="2" charset="2"/>
              <a:buChar char="è"/>
            </a:pPr>
            <a:r>
              <a:rPr lang="fr-CA" sz="1800" dirty="0">
                <a:latin typeface="Segoe UI" panose="020B0502040204020203" pitchFamily="34" charset="0"/>
                <a:cs typeface="Segoe UI" panose="020B0502040204020203" pitchFamily="34" charset="0"/>
              </a:rPr>
              <a:t>Porteur de dossier en maltraitance du CIUSSS</a:t>
            </a:r>
          </a:p>
          <a:p>
            <a:pPr marL="922338" lvl="2" indent="-342900">
              <a:buClr>
                <a:schemeClr val="tx1"/>
              </a:buClr>
              <a:buFont typeface="Wingdings 3" panose="05040102010807070707" pitchFamily="18" charset="2"/>
              <a:buChar char="g"/>
            </a:pPr>
            <a:r>
              <a:rPr lang="fr-CA" sz="1600" dirty="0">
                <a:latin typeface="Segoe UI" panose="020B0502040204020203" pitchFamily="34" charset="0"/>
                <a:cs typeface="Segoe UI" panose="020B0502040204020203" pitchFamily="34" charset="0"/>
                <a:hlinkClick r:id="rId3"/>
              </a:rPr>
              <a:t>sima.cemtl@ssss.gouv.qc.ca</a:t>
            </a:r>
            <a:r>
              <a:rPr lang="fr-CA" sz="1600" dirty="0">
                <a:latin typeface="Segoe UI" panose="020B0502040204020203" pitchFamily="34" charset="0"/>
                <a:cs typeface="Segoe UI" panose="020B0502040204020203" pitchFamily="34" charset="0"/>
              </a:rPr>
              <a:t>  </a:t>
            </a:r>
          </a:p>
          <a:p>
            <a:pPr marL="922338" lvl="2" indent="-342900">
              <a:buClr>
                <a:schemeClr val="tx1"/>
              </a:buClr>
              <a:buFont typeface="Wingdings 3" panose="05040102010807070707" pitchFamily="18" charset="2"/>
              <a:buChar char="g"/>
            </a:pPr>
            <a:r>
              <a:rPr lang="fr-CA" sz="1600" dirty="0">
                <a:latin typeface="Segoe UI" panose="020B0502040204020203" pitchFamily="34" charset="0"/>
                <a:cs typeface="Segoe UI" panose="020B0502040204020203" pitchFamily="34" charset="0"/>
                <a:hlinkClick r:id="rId4"/>
              </a:rPr>
              <a:t>edouardine.gombe.cemtl@ssss.gouv.qc.ca</a:t>
            </a:r>
            <a:r>
              <a:rPr lang="fr-CA" sz="1600" dirty="0">
                <a:latin typeface="Segoe UI" panose="020B0502040204020203" pitchFamily="34" charset="0"/>
                <a:cs typeface="Segoe UI" panose="020B0502040204020203" pitchFamily="34" charset="0"/>
              </a:rPr>
              <a:t>  </a:t>
            </a:r>
          </a:p>
          <a:p>
            <a:pPr marL="342900" lvl="1" indent="-342900">
              <a:buFont typeface="Wingdings" panose="05000000000000000000" pitchFamily="2" charset="2"/>
              <a:buChar char="è"/>
            </a:pPr>
            <a:r>
              <a:rPr lang="fr-CA" sz="1800" dirty="0">
                <a:latin typeface="Segoe UI" panose="020B0502040204020203" pitchFamily="34" charset="0"/>
                <a:cs typeface="Segoe UI" panose="020B0502040204020203" pitchFamily="34" charset="0"/>
              </a:rPr>
              <a:t>Éthique clinique</a:t>
            </a:r>
          </a:p>
          <a:p>
            <a:pPr marL="922338" lvl="2" indent="-342900">
              <a:lnSpc>
                <a:spcPct val="110000"/>
              </a:lnSpc>
              <a:buClr>
                <a:schemeClr val="tx1"/>
              </a:buClr>
              <a:buFont typeface="Wingdings 3" panose="05040102010807070707" pitchFamily="18" charset="2"/>
              <a:buChar char="g"/>
            </a:pPr>
            <a:r>
              <a:rPr lang="fr-CA" sz="1600" dirty="0">
                <a:latin typeface="Segoe UI" panose="020B0502040204020203" pitchFamily="34" charset="0"/>
                <a:cs typeface="Segoe UI" panose="020B0502040204020203" pitchFamily="34" charset="0"/>
                <a:hlinkClick r:id="rId5"/>
              </a:rPr>
              <a:t>ethiqueclinique.cemtl@ssss.gouv.qc.ca</a:t>
            </a:r>
            <a:r>
              <a:rPr lang="fr-CA" sz="1600" dirty="0">
                <a:latin typeface="Segoe UI" panose="020B0502040204020203" pitchFamily="34" charset="0"/>
                <a:cs typeface="Segoe UI" panose="020B0502040204020203" pitchFamily="34" charset="0"/>
              </a:rPr>
              <a:t> </a:t>
            </a:r>
          </a:p>
        </p:txBody>
      </p:sp>
      <p:sp>
        <p:nvSpPr>
          <p:cNvPr id="11" name="Espace réservé du texte 10">
            <a:extLst>
              <a:ext uri="{FF2B5EF4-FFF2-40B4-BE49-F238E27FC236}">
                <a16:creationId xmlns:a16="http://schemas.microsoft.com/office/drawing/2014/main" id="{81B0A262-BC17-471B-A375-AD592F0753BC}"/>
              </a:ext>
            </a:extLst>
          </p:cNvPr>
          <p:cNvSpPr>
            <a:spLocks noGrp="1"/>
          </p:cNvSpPr>
          <p:nvPr>
            <p:ph type="body" sz="quarter" idx="3"/>
          </p:nvPr>
        </p:nvSpPr>
        <p:spPr>
          <a:xfrm>
            <a:off x="6172200" y="1890583"/>
            <a:ext cx="5183188" cy="614491"/>
          </a:xfrm>
          <a:solidFill>
            <a:schemeClr val="bg2"/>
          </a:solidFill>
        </p:spPr>
        <p:txBody>
          <a:bodyPr anchor="ctr"/>
          <a:lstStyle/>
          <a:p>
            <a:pPr algn="ctr"/>
            <a:r>
              <a:rPr lang="fr-CA" dirty="0">
                <a:solidFill>
                  <a:schemeClr val="bg1"/>
                </a:solidFill>
                <a:latin typeface="Segoe UI" panose="020B0502040204020203" pitchFamily="34" charset="0"/>
                <a:cs typeface="Segoe UI" panose="020B0502040204020203" pitchFamily="34" charset="0"/>
              </a:rPr>
              <a:t>Ressources externes</a:t>
            </a:r>
          </a:p>
        </p:txBody>
      </p:sp>
      <p:sp>
        <p:nvSpPr>
          <p:cNvPr id="12" name="Espace réservé du contenu 11">
            <a:extLst>
              <a:ext uri="{FF2B5EF4-FFF2-40B4-BE49-F238E27FC236}">
                <a16:creationId xmlns:a16="http://schemas.microsoft.com/office/drawing/2014/main" id="{747438C8-051C-483F-865D-0FD121261F71}"/>
              </a:ext>
            </a:extLst>
          </p:cNvPr>
          <p:cNvSpPr>
            <a:spLocks noGrp="1"/>
          </p:cNvSpPr>
          <p:nvPr>
            <p:ph sz="quarter" idx="4"/>
          </p:nvPr>
        </p:nvSpPr>
        <p:spPr>
          <a:ln>
            <a:solidFill>
              <a:schemeClr val="bg2"/>
            </a:solidFill>
          </a:ln>
        </p:spPr>
        <p:txBody>
          <a:bodyPr anchor="ctr"/>
          <a:lstStyle/>
          <a:p>
            <a:pPr marL="342900" lvl="1" indent="-342900">
              <a:buFont typeface="Wingdings" panose="05000000000000000000" pitchFamily="2" charset="2"/>
              <a:buChar char="è"/>
            </a:pPr>
            <a:r>
              <a:rPr lang="fr-CA" sz="1800" dirty="0">
                <a:latin typeface="Segoe UI" panose="020B0502040204020203" pitchFamily="34" charset="0"/>
                <a:cs typeface="Segoe UI" panose="020B0502040204020203" pitchFamily="34" charset="0"/>
              </a:rPr>
              <a:t>Ligne Aide Maltraitance Adultes Aînés</a:t>
            </a:r>
          </a:p>
          <a:p>
            <a:pPr marL="922338" lvl="2" indent="-342900">
              <a:lnSpc>
                <a:spcPct val="100000"/>
              </a:lnSpc>
              <a:buClr>
                <a:schemeClr val="tx1"/>
              </a:buClr>
              <a:buFont typeface="Wingdings 3" panose="05040102010807070707" pitchFamily="18" charset="2"/>
              <a:buChar char="g"/>
            </a:pPr>
            <a:r>
              <a:rPr lang="fr-CA" sz="1600" dirty="0">
                <a:latin typeface="Segoe UI" panose="020B0502040204020203" pitchFamily="34" charset="0"/>
                <a:cs typeface="Segoe UI" panose="020B0502040204020203" pitchFamily="34" charset="0"/>
              </a:rPr>
              <a:t>1 888 489-2287</a:t>
            </a:r>
          </a:p>
          <a:p>
            <a:pPr marL="922338" lvl="2" indent="-342900">
              <a:lnSpc>
                <a:spcPct val="100000"/>
              </a:lnSpc>
              <a:buClr>
                <a:schemeClr val="tx1"/>
              </a:buClr>
              <a:buFont typeface="Wingdings 3" panose="05040102010807070707" pitchFamily="18" charset="2"/>
              <a:buChar char="g"/>
            </a:pPr>
            <a:r>
              <a:rPr lang="fr-CA" sz="1600" dirty="0">
                <a:latin typeface="Segoe UI" panose="020B0502040204020203" pitchFamily="34" charset="0"/>
                <a:cs typeface="Segoe UI" panose="020B0502040204020203" pitchFamily="34" charset="0"/>
                <a:hlinkClick r:id="rId6"/>
              </a:rPr>
              <a:t>https://lignemaltraitance.ca/fr</a:t>
            </a:r>
            <a:endParaRPr lang="fr-CA" sz="1600" dirty="0">
              <a:latin typeface="Segoe UI" panose="020B0502040204020203" pitchFamily="34" charset="0"/>
              <a:cs typeface="Segoe UI" panose="020B0502040204020203" pitchFamily="34" charset="0"/>
            </a:endParaRPr>
          </a:p>
          <a:p>
            <a:pPr marL="342900" lvl="1" indent="-342900">
              <a:buFont typeface="Wingdings" panose="05000000000000000000" pitchFamily="2" charset="2"/>
              <a:buChar char="è"/>
            </a:pPr>
            <a:r>
              <a:rPr lang="fr-CA" sz="1800" dirty="0">
                <a:latin typeface="Segoe UI" panose="020B0502040204020203" pitchFamily="34" charset="0"/>
                <a:cs typeface="Segoe UI" panose="020B0502040204020203" pitchFamily="34" charset="0"/>
              </a:rPr>
              <a:t>Info-Social </a:t>
            </a:r>
          </a:p>
          <a:p>
            <a:pPr marL="922338" lvl="2" indent="-342900">
              <a:lnSpc>
                <a:spcPct val="100000"/>
              </a:lnSpc>
              <a:buClr>
                <a:schemeClr val="tx1"/>
              </a:buClr>
              <a:buFont typeface="Wingdings 3" panose="05040102010807070707" pitchFamily="18" charset="2"/>
              <a:buChar char="g"/>
            </a:pPr>
            <a:r>
              <a:rPr lang="fr-CA" sz="1800" dirty="0">
                <a:latin typeface="Segoe UI" panose="020B0502040204020203" pitchFamily="34" charset="0"/>
                <a:cs typeface="Segoe UI" panose="020B0502040204020203" pitchFamily="34" charset="0"/>
              </a:rPr>
              <a:t> </a:t>
            </a:r>
            <a:r>
              <a:rPr lang="fr-CA" sz="1600" dirty="0">
                <a:latin typeface="Segoe UI" panose="020B0502040204020203" pitchFamily="34" charset="0"/>
                <a:cs typeface="Segoe UI" panose="020B0502040204020203" pitchFamily="34" charset="0"/>
              </a:rPr>
              <a:t>8-1-1</a:t>
            </a:r>
            <a:endParaRPr lang="fr-CA" sz="1800" dirty="0">
              <a:latin typeface="Segoe UI" panose="020B0502040204020203" pitchFamily="34" charset="0"/>
              <a:cs typeface="Segoe UI" panose="020B0502040204020203" pitchFamily="34" charset="0"/>
            </a:endParaRPr>
          </a:p>
          <a:p>
            <a:pPr marL="342900" lvl="1" indent="-342900">
              <a:buFont typeface="Wingdings" panose="05000000000000000000" pitchFamily="2" charset="2"/>
              <a:buChar char="è"/>
            </a:pPr>
            <a:r>
              <a:rPr lang="fr-CA" sz="1800" dirty="0">
                <a:latin typeface="Segoe UI" panose="020B0502040204020203" pitchFamily="34" charset="0"/>
                <a:cs typeface="Segoe UI" panose="020B0502040204020203" pitchFamily="34" charset="0"/>
              </a:rPr>
              <a:t>L’Appui </a:t>
            </a:r>
          </a:p>
          <a:p>
            <a:pPr marL="922338" lvl="2" indent="-342900">
              <a:lnSpc>
                <a:spcPct val="100000"/>
              </a:lnSpc>
              <a:buClr>
                <a:schemeClr val="tx1"/>
              </a:buClr>
              <a:buFont typeface="Wingdings 3" panose="05040102010807070707" pitchFamily="18" charset="2"/>
              <a:buChar char="g"/>
            </a:pPr>
            <a:r>
              <a:rPr lang="fr-CA" sz="1600" dirty="0">
                <a:latin typeface="Segoe UI" panose="020B0502040204020203" pitchFamily="34" charset="0"/>
                <a:cs typeface="Segoe UI" panose="020B0502040204020203" pitchFamily="34" charset="0"/>
              </a:rPr>
              <a:t>1 855 8-LAPPUI (852-7784)</a:t>
            </a:r>
          </a:p>
          <a:p>
            <a:pPr marL="922338" lvl="2" indent="-342900">
              <a:lnSpc>
                <a:spcPct val="100000"/>
              </a:lnSpc>
              <a:buClr>
                <a:schemeClr val="tx1"/>
              </a:buClr>
              <a:buFont typeface="Wingdings 3" panose="05040102010807070707" pitchFamily="18" charset="2"/>
              <a:buChar char="g"/>
            </a:pPr>
            <a:r>
              <a:rPr lang="fr-CA" sz="1600" dirty="0">
                <a:latin typeface="Segoe UI" panose="020B0502040204020203" pitchFamily="34" charset="0"/>
                <a:cs typeface="Segoe UI" panose="020B0502040204020203" pitchFamily="34" charset="0"/>
              </a:rPr>
              <a:t>Service de soutien pour les proches aidants (soutien psychosocial téléphonique, information, formation et répit)</a:t>
            </a:r>
          </a:p>
        </p:txBody>
      </p:sp>
    </p:spTree>
    <p:extLst>
      <p:ext uri="{BB962C8B-B14F-4D97-AF65-F5344CB8AC3E}">
        <p14:creationId xmlns:p14="http://schemas.microsoft.com/office/powerpoint/2010/main" val="1059735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146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96C90DA-3A70-4400-A77C-C957DAF02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176" y="1316678"/>
            <a:ext cx="2000129" cy="2000129"/>
          </a:xfrm>
          <a:prstGeom prst="rect">
            <a:avLst/>
          </a:prstGeom>
        </p:spPr>
      </p:pic>
      <p:pic>
        <p:nvPicPr>
          <p:cNvPr id="4" name="Image 3">
            <a:extLst>
              <a:ext uri="{FF2B5EF4-FFF2-40B4-BE49-F238E27FC236}">
                <a16:creationId xmlns:a16="http://schemas.microsoft.com/office/drawing/2014/main" id="{B32F0BEF-01EA-4007-B24B-779FB833E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11" y="2793580"/>
            <a:ext cx="2087091" cy="2087091"/>
          </a:xfrm>
          <a:prstGeom prst="rect">
            <a:avLst/>
          </a:prstGeom>
        </p:spPr>
      </p:pic>
      <p:sp>
        <p:nvSpPr>
          <p:cNvPr id="5" name="Espace réservé du contenu 2">
            <a:extLst>
              <a:ext uri="{FF2B5EF4-FFF2-40B4-BE49-F238E27FC236}">
                <a16:creationId xmlns:a16="http://schemas.microsoft.com/office/drawing/2014/main" id="{38B56419-FDA7-4EBF-8A0D-45F4C445C934}"/>
              </a:ext>
            </a:extLst>
          </p:cNvPr>
          <p:cNvSpPr txBox="1">
            <a:spLocks/>
          </p:cNvSpPr>
          <p:nvPr/>
        </p:nvSpPr>
        <p:spPr>
          <a:xfrm>
            <a:off x="2599611" y="3825295"/>
            <a:ext cx="8575627" cy="1391410"/>
          </a:xfrm>
          <a:prstGeom prst="roundRect">
            <a:avLst>
              <a:gd name="adj" fmla="val 4968"/>
            </a:avLst>
          </a:prstGeom>
          <a:solidFill>
            <a:schemeClr val="accent3">
              <a:lumMod val="20000"/>
              <a:lumOff val="80000"/>
            </a:schemeClr>
          </a:solidFill>
        </p:spPr>
        <p:txBody>
          <a:bodyPr anchor="ctr">
            <a:noAutofit/>
          </a:bodyPr>
          <a:lstStyle>
            <a:lvl1pPr marL="228600" indent="-228600" algn="l" defTabSz="914400" rtl="0" eaLnBrk="1" latinLnBrk="0" hangingPunct="1">
              <a:lnSpc>
                <a:spcPct val="90000"/>
              </a:lnSpc>
              <a:spcBef>
                <a:spcPts val="1000"/>
              </a:spcBef>
              <a:buClr>
                <a:srgbClr val="632D9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632D9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32D9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32D9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32D9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indent="0">
              <a:lnSpc>
                <a:spcPct val="110000"/>
              </a:lnSpc>
              <a:spcBef>
                <a:spcPts val="0"/>
              </a:spcBef>
              <a:buNone/>
            </a:pPr>
            <a:r>
              <a:rPr lang="fr-CA" sz="1800" dirty="0">
                <a:latin typeface="Segoe UI" panose="020B0502040204020203" pitchFamily="34" charset="0"/>
                <a:cs typeface="Segoe UI" panose="020B0502040204020203" pitchFamily="34" charset="0"/>
              </a:rPr>
              <a:t>mesures pour contrer la maltraitance (plaintes et interventions) ont été émises par le bureau de la commissaire locale aux plaintes et à la qualité des services (CLPQS) en 2022-2023.</a:t>
            </a:r>
          </a:p>
          <a:p>
            <a:pPr marL="179388" indent="0">
              <a:lnSpc>
                <a:spcPct val="110000"/>
              </a:lnSpc>
              <a:spcBef>
                <a:spcPts val="0"/>
              </a:spcBef>
              <a:buNone/>
            </a:pPr>
            <a:r>
              <a:rPr lang="fr-CA" sz="1800" dirty="0">
                <a:latin typeface="Segoe UI" panose="020B0502040204020203" pitchFamily="34" charset="0"/>
                <a:cs typeface="Segoe UI" panose="020B0502040204020203" pitchFamily="34" charset="0"/>
              </a:rPr>
              <a:t>Cela </a:t>
            </a:r>
            <a:r>
              <a:rPr lang="fr-CA" sz="1800">
                <a:latin typeface="Segoe UI" panose="020B0502040204020203" pitchFamily="34" charset="0"/>
                <a:cs typeface="Segoe UI" panose="020B0502040204020203" pitchFamily="34" charset="0"/>
              </a:rPr>
              <a:t>représente une </a:t>
            </a:r>
            <a:r>
              <a:rPr lang="fr-CA" sz="1800" b="1" dirty="0">
                <a:latin typeface="Segoe UI" panose="020B0502040204020203" pitchFamily="34" charset="0"/>
                <a:cs typeface="Segoe UI" panose="020B0502040204020203" pitchFamily="34" charset="0"/>
              </a:rPr>
              <a:t>hausse de 97 % </a:t>
            </a:r>
            <a:r>
              <a:rPr lang="fr-CA" sz="1800" dirty="0">
                <a:latin typeface="Segoe UI" panose="020B0502040204020203" pitchFamily="34" charset="0"/>
                <a:cs typeface="Segoe UI" panose="020B0502040204020203" pitchFamily="34" charset="0"/>
              </a:rPr>
              <a:t>par rapport à l’exercice précédent.</a:t>
            </a:r>
          </a:p>
        </p:txBody>
      </p:sp>
      <p:sp>
        <p:nvSpPr>
          <p:cNvPr id="8" name="Rectangle 7">
            <a:extLst>
              <a:ext uri="{FF2B5EF4-FFF2-40B4-BE49-F238E27FC236}">
                <a16:creationId xmlns:a16="http://schemas.microsoft.com/office/drawing/2014/main" id="{DB402234-C5E2-479F-A935-A30205269648}"/>
              </a:ext>
            </a:extLst>
          </p:cNvPr>
          <p:cNvSpPr/>
          <p:nvPr/>
        </p:nvSpPr>
        <p:spPr>
          <a:xfrm>
            <a:off x="2658723" y="3007604"/>
            <a:ext cx="1846704" cy="829522"/>
          </a:xfrm>
          <a:prstGeom prst="rect">
            <a:avLst/>
          </a:prstGeom>
        </p:spPr>
        <p:txBody>
          <a:bodyPr wrap="square">
            <a:spAutoFit/>
          </a:bodyPr>
          <a:lstStyle/>
          <a:p>
            <a:pPr>
              <a:lnSpc>
                <a:spcPct val="120000"/>
              </a:lnSpc>
            </a:pPr>
            <a:r>
              <a:rPr lang="fr-CA" sz="4400" b="1" dirty="0">
                <a:solidFill>
                  <a:schemeClr val="accent3"/>
                </a:solidFill>
                <a:latin typeface="Segoe UI" panose="020B0502040204020203" pitchFamily="34" charset="0"/>
                <a:cs typeface="Segoe UI" panose="020B0502040204020203" pitchFamily="34" charset="0"/>
              </a:rPr>
              <a:t>116</a:t>
            </a:r>
          </a:p>
        </p:txBody>
      </p:sp>
      <p:sp>
        <p:nvSpPr>
          <p:cNvPr id="12" name="Rectangle 11">
            <a:extLst>
              <a:ext uri="{FF2B5EF4-FFF2-40B4-BE49-F238E27FC236}">
                <a16:creationId xmlns:a16="http://schemas.microsoft.com/office/drawing/2014/main" id="{1756C0E6-0634-4EAD-B762-2F397C2D38ED}"/>
              </a:ext>
            </a:extLst>
          </p:cNvPr>
          <p:cNvSpPr/>
          <p:nvPr/>
        </p:nvSpPr>
        <p:spPr>
          <a:xfrm>
            <a:off x="2599612" y="5216705"/>
            <a:ext cx="8694464" cy="461665"/>
          </a:xfrm>
          <a:prstGeom prst="rect">
            <a:avLst/>
          </a:prstGeom>
        </p:spPr>
        <p:txBody>
          <a:bodyPr wrap="square">
            <a:spAutoFit/>
          </a:bodyPr>
          <a:lstStyle/>
          <a:p>
            <a:r>
              <a:rPr lang="fr-CA" sz="1200" dirty="0">
                <a:latin typeface="Segoe UI" panose="020B0502040204020203" pitchFamily="34" charset="0"/>
                <a:cs typeface="Segoe UI" panose="020B0502040204020203" pitchFamily="34" charset="0"/>
              </a:rPr>
              <a:t>Bureau du commissaire local aux plaintes et à la qualité des services CIUSSS de l'</a:t>
            </a:r>
            <a:r>
              <a:rPr lang="fr-CA" sz="1200" dirty="0" err="1">
                <a:latin typeface="Segoe UI" panose="020B0502040204020203" pitchFamily="34" charset="0"/>
                <a:cs typeface="Segoe UI" panose="020B0502040204020203" pitchFamily="34" charset="0"/>
              </a:rPr>
              <a:t>Est-de-l'Île-de-Montréal</a:t>
            </a:r>
            <a:r>
              <a:rPr lang="fr-CA" sz="1200" dirty="0">
                <a:latin typeface="Segoe UI" panose="020B0502040204020203" pitchFamily="34" charset="0"/>
                <a:cs typeface="Segoe UI" panose="020B0502040204020203" pitchFamily="34" charset="0"/>
              </a:rPr>
              <a:t>, 2023. </a:t>
            </a:r>
            <a:r>
              <a:rPr lang="fr-CA" sz="1200" dirty="0">
                <a:latin typeface="Segoe UI" panose="020B0502040204020203" pitchFamily="34" charset="0"/>
                <a:cs typeface="Segoe UI" panose="020B0502040204020203" pitchFamily="34" charset="0"/>
                <a:hlinkClick r:id="rId4"/>
              </a:rPr>
              <a:t>Rapport annuel 2022-2023</a:t>
            </a:r>
            <a:endParaRPr lang="fr-CA" sz="1200" dirty="0">
              <a:latin typeface="Segoe UI" panose="020B0502040204020203" pitchFamily="34" charset="0"/>
              <a:cs typeface="Segoe UI" panose="020B0502040204020203" pitchFamily="34" charset="0"/>
            </a:endParaRPr>
          </a:p>
        </p:txBody>
      </p:sp>
      <p:sp>
        <p:nvSpPr>
          <p:cNvPr id="9" name="Espace réservé du contenu 2">
            <a:extLst>
              <a:ext uri="{FF2B5EF4-FFF2-40B4-BE49-F238E27FC236}">
                <a16:creationId xmlns:a16="http://schemas.microsoft.com/office/drawing/2014/main" id="{D1FD98BF-BD15-4928-9EEC-165C80539224}"/>
              </a:ext>
            </a:extLst>
          </p:cNvPr>
          <p:cNvSpPr txBox="1">
            <a:spLocks/>
          </p:cNvSpPr>
          <p:nvPr/>
        </p:nvSpPr>
        <p:spPr>
          <a:xfrm>
            <a:off x="5212709" y="1641295"/>
            <a:ext cx="5962530" cy="1413887"/>
          </a:xfrm>
          <a:prstGeom prst="roundRect">
            <a:avLst>
              <a:gd name="adj" fmla="val 9795"/>
            </a:avLst>
          </a:prstGeom>
          <a:solidFill>
            <a:schemeClr val="bg2">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Clr>
                <a:srgbClr val="632D9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632D9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32D9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32D9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32D9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lnSpc>
                <a:spcPct val="100000"/>
              </a:lnSpc>
              <a:spcBef>
                <a:spcPts val="0"/>
              </a:spcBef>
              <a:buNone/>
            </a:pPr>
            <a:r>
              <a:rPr lang="fr-CA" sz="1800" dirty="0">
                <a:latin typeface="Segoe UI" panose="020B0502040204020203" pitchFamily="34" charset="0"/>
                <a:cs typeface="Segoe UI" panose="020B0502040204020203" pitchFamily="34" charset="0"/>
              </a:rPr>
              <a:t>Environ </a:t>
            </a:r>
            <a:r>
              <a:rPr lang="fr-CA" sz="1800" b="1" dirty="0">
                <a:latin typeface="Segoe UI" panose="020B0502040204020203" pitchFamily="34" charset="0"/>
                <a:cs typeface="Segoe UI" panose="020B0502040204020203" pitchFamily="34" charset="0"/>
              </a:rPr>
              <a:t>une personne âgée de plus de 60 ans sur six </a:t>
            </a:r>
            <a:r>
              <a:rPr lang="fr-CA" sz="1800" dirty="0">
                <a:latin typeface="Segoe UI" panose="020B0502040204020203" pitchFamily="34" charset="0"/>
                <a:cs typeface="Segoe UI" panose="020B0502040204020203" pitchFamily="34" charset="0"/>
              </a:rPr>
              <a:t>a été victime d’une forme de maltraitance dans son environnement familier au cours de l’année écoulée.</a:t>
            </a:r>
          </a:p>
        </p:txBody>
      </p:sp>
      <p:sp>
        <p:nvSpPr>
          <p:cNvPr id="14" name="Rectangle 13">
            <a:extLst>
              <a:ext uri="{FF2B5EF4-FFF2-40B4-BE49-F238E27FC236}">
                <a16:creationId xmlns:a16="http://schemas.microsoft.com/office/drawing/2014/main" id="{6D50857D-B3D1-4F37-BF0F-124431E5C8BB}"/>
              </a:ext>
            </a:extLst>
          </p:cNvPr>
          <p:cNvSpPr/>
          <p:nvPr/>
        </p:nvSpPr>
        <p:spPr>
          <a:xfrm>
            <a:off x="5212708" y="3056107"/>
            <a:ext cx="5962531" cy="282146"/>
          </a:xfrm>
          <a:prstGeom prst="rect">
            <a:avLst/>
          </a:prstGeom>
        </p:spPr>
        <p:txBody>
          <a:bodyPr wrap="square">
            <a:spAutoFit/>
          </a:bodyPr>
          <a:lstStyle/>
          <a:p>
            <a:r>
              <a:rPr lang="fr-CA" sz="1200" dirty="0">
                <a:latin typeface="Segoe UI" panose="020B0502040204020203" pitchFamily="34" charset="0"/>
                <a:cs typeface="Segoe UI" panose="020B0502040204020203" pitchFamily="34" charset="0"/>
              </a:rPr>
              <a:t>Organisation mondiale de la Santé, juin 2022. </a:t>
            </a:r>
            <a:r>
              <a:rPr lang="fr-CA" sz="1200" i="1" dirty="0">
                <a:latin typeface="Segoe UI" panose="020B0502040204020203" pitchFamily="34" charset="0"/>
                <a:cs typeface="Segoe UI" panose="020B0502040204020203" pitchFamily="34" charset="0"/>
                <a:hlinkClick r:id="rId5"/>
              </a:rPr>
              <a:t>Maltraitance des personnes âgées</a:t>
            </a:r>
            <a:endParaRPr lang="fr-CA" sz="1200" i="1" dirty="0">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2D865580-B239-490F-9EBD-6D399ED13104}"/>
              </a:ext>
            </a:extLst>
          </p:cNvPr>
          <p:cNvSpPr/>
          <p:nvPr/>
        </p:nvSpPr>
        <p:spPr>
          <a:xfrm>
            <a:off x="5212707" y="833350"/>
            <a:ext cx="2128647" cy="829522"/>
          </a:xfrm>
          <a:prstGeom prst="rect">
            <a:avLst/>
          </a:prstGeom>
        </p:spPr>
        <p:txBody>
          <a:bodyPr wrap="square">
            <a:spAutoFit/>
          </a:bodyPr>
          <a:lstStyle/>
          <a:p>
            <a:pPr>
              <a:lnSpc>
                <a:spcPct val="120000"/>
              </a:lnSpc>
            </a:pPr>
            <a:r>
              <a:rPr lang="fr-CA" sz="4400" b="1" dirty="0">
                <a:solidFill>
                  <a:schemeClr val="bg2"/>
                </a:solidFill>
                <a:latin typeface="Segoe UI" panose="020B0502040204020203" pitchFamily="34" charset="0"/>
                <a:cs typeface="Segoe UI" panose="020B0502040204020203" pitchFamily="34" charset="0"/>
              </a:rPr>
              <a:t>16,7%</a:t>
            </a:r>
          </a:p>
        </p:txBody>
      </p:sp>
    </p:spTree>
    <p:extLst>
      <p:ext uri="{BB962C8B-B14F-4D97-AF65-F5344CB8AC3E}">
        <p14:creationId xmlns:p14="http://schemas.microsoft.com/office/powerpoint/2010/main" val="251699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2" grpId="0"/>
      <p:bldP spid="9" grpId="0" animBg="1"/>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E3E55-D025-47AB-BBF1-1104C563A7B2}"/>
              </a:ext>
            </a:extLst>
          </p:cNvPr>
          <p:cNvSpPr>
            <a:spLocks noGrp="1"/>
          </p:cNvSpPr>
          <p:nvPr>
            <p:ph type="title"/>
          </p:nvPr>
        </p:nvSpPr>
        <p:spPr/>
        <p:txBody>
          <a:bodyPr/>
          <a:lstStyle/>
          <a:p>
            <a:r>
              <a:rPr lang="fr-CA" b="1" dirty="0">
                <a:latin typeface="Segoe UI" panose="020B0502040204020203" pitchFamily="34" charset="0"/>
                <a:cs typeface="Segoe UI" panose="020B0502040204020203" pitchFamily="34" charset="0"/>
              </a:rPr>
              <a:t>Maltraitance</a:t>
            </a:r>
          </a:p>
        </p:txBody>
      </p:sp>
      <p:sp>
        <p:nvSpPr>
          <p:cNvPr id="5" name="Espace réservé du contenu 4">
            <a:extLst>
              <a:ext uri="{FF2B5EF4-FFF2-40B4-BE49-F238E27FC236}">
                <a16:creationId xmlns:a16="http://schemas.microsoft.com/office/drawing/2014/main" id="{B65E1580-3ED9-473F-A51F-93F83687627E}"/>
              </a:ext>
            </a:extLst>
          </p:cNvPr>
          <p:cNvSpPr>
            <a:spLocks noGrp="1"/>
          </p:cNvSpPr>
          <p:nvPr>
            <p:ph idx="1"/>
          </p:nvPr>
        </p:nvSpPr>
        <p:spPr>
          <a:xfrm>
            <a:off x="3090634" y="2135534"/>
            <a:ext cx="8263166" cy="2955454"/>
          </a:xfrm>
        </p:spPr>
        <p:txBody>
          <a:bodyPr anchor="ctr">
            <a:normAutofit/>
          </a:bodyPr>
          <a:lstStyle/>
          <a:p>
            <a:pPr marL="0" indent="0">
              <a:lnSpc>
                <a:spcPct val="110000"/>
              </a:lnSpc>
              <a:buNone/>
            </a:pPr>
            <a:r>
              <a:rPr lang="fr-CA" sz="2400" dirty="0">
                <a:latin typeface="Segoe UI" panose="020B0502040204020203" pitchFamily="34" charset="0"/>
                <a:cs typeface="Segoe UI" panose="020B0502040204020203" pitchFamily="34" charset="0"/>
              </a:rPr>
              <a:t> Il y a maltraitance quand une attitude, une parole, un geste ou un défaut d’action approprié, singulier ou répétitif, se produit dans une relation avec une personne, une collectivité ou une organisation où il devrait y avoir de la confiance, et que cela cause, intentionnellement ou non, du tort ou de la détresse chez une personne adulte. </a:t>
            </a:r>
          </a:p>
        </p:txBody>
      </p:sp>
      <p:sp>
        <p:nvSpPr>
          <p:cNvPr id="3" name="Rectangle 2">
            <a:extLst>
              <a:ext uri="{FF2B5EF4-FFF2-40B4-BE49-F238E27FC236}">
                <a16:creationId xmlns:a16="http://schemas.microsoft.com/office/drawing/2014/main" id="{F32F218E-9073-4E81-84A3-8E525BB4A191}"/>
              </a:ext>
            </a:extLst>
          </p:cNvPr>
          <p:cNvSpPr/>
          <p:nvPr/>
        </p:nvSpPr>
        <p:spPr>
          <a:xfrm>
            <a:off x="2682922" y="2009264"/>
            <a:ext cx="484181" cy="1015663"/>
          </a:xfrm>
          <a:prstGeom prst="rect">
            <a:avLst/>
          </a:prstGeom>
        </p:spPr>
        <p:txBody>
          <a:bodyPr wrap="square">
            <a:spAutoFit/>
          </a:bodyPr>
          <a:lstStyle/>
          <a:p>
            <a:r>
              <a:rPr lang="fr-CA" sz="6000" dirty="0">
                <a:solidFill>
                  <a:schemeClr val="bg2"/>
                </a:solidFill>
                <a:latin typeface="Segoe UI" panose="020B0502040204020203" pitchFamily="34" charset="0"/>
                <a:cs typeface="Segoe UI" panose="020B0502040204020203" pitchFamily="34" charset="0"/>
              </a:rPr>
              <a:t>«</a:t>
            </a:r>
            <a:endParaRPr lang="fr-CA" sz="6000" dirty="0"/>
          </a:p>
        </p:txBody>
      </p:sp>
      <p:sp>
        <p:nvSpPr>
          <p:cNvPr id="6" name="Rectangle 5">
            <a:extLst>
              <a:ext uri="{FF2B5EF4-FFF2-40B4-BE49-F238E27FC236}">
                <a16:creationId xmlns:a16="http://schemas.microsoft.com/office/drawing/2014/main" id="{D200C694-4C94-45E7-90E8-266A6A2DF0DA}"/>
              </a:ext>
            </a:extLst>
          </p:cNvPr>
          <p:cNvSpPr/>
          <p:nvPr/>
        </p:nvSpPr>
        <p:spPr>
          <a:xfrm>
            <a:off x="9655332" y="4025897"/>
            <a:ext cx="484181" cy="1015663"/>
          </a:xfrm>
          <a:prstGeom prst="rect">
            <a:avLst/>
          </a:prstGeom>
        </p:spPr>
        <p:txBody>
          <a:bodyPr wrap="square">
            <a:spAutoFit/>
          </a:bodyPr>
          <a:lstStyle/>
          <a:p>
            <a:r>
              <a:rPr lang="fr-CA" sz="6000" dirty="0">
                <a:solidFill>
                  <a:schemeClr val="bg2"/>
                </a:solidFill>
                <a:latin typeface="Segoe UI" panose="020B0502040204020203" pitchFamily="34" charset="0"/>
                <a:cs typeface="Segoe UI" panose="020B0502040204020203" pitchFamily="34" charset="0"/>
              </a:rPr>
              <a:t>»</a:t>
            </a:r>
            <a:endParaRPr lang="fr-CA" sz="6000" dirty="0"/>
          </a:p>
        </p:txBody>
      </p:sp>
      <p:sp>
        <p:nvSpPr>
          <p:cNvPr id="7" name="Rectangle 6">
            <a:extLst>
              <a:ext uri="{FF2B5EF4-FFF2-40B4-BE49-F238E27FC236}">
                <a16:creationId xmlns:a16="http://schemas.microsoft.com/office/drawing/2014/main" id="{8410ED4B-811A-47CE-BABB-11247B3CCD01}"/>
              </a:ext>
            </a:extLst>
          </p:cNvPr>
          <p:cNvSpPr/>
          <p:nvPr/>
        </p:nvSpPr>
        <p:spPr>
          <a:xfrm>
            <a:off x="4892566" y="4949359"/>
            <a:ext cx="6461234" cy="332686"/>
          </a:xfrm>
          <a:prstGeom prst="rect">
            <a:avLst/>
          </a:prstGeom>
        </p:spPr>
        <p:txBody>
          <a:bodyPr wrap="square">
            <a:spAutoFit/>
          </a:bodyPr>
          <a:lstStyle/>
          <a:p>
            <a:pPr algn="r">
              <a:lnSpc>
                <a:spcPct val="150000"/>
              </a:lnSpc>
            </a:pPr>
            <a:r>
              <a:rPr lang="fr-CA" sz="1200" dirty="0">
                <a:latin typeface="Segoe UI" panose="020B0502040204020203" pitchFamily="34" charset="0"/>
                <a:cs typeface="Segoe UI" panose="020B0502040204020203" pitchFamily="34" charset="0"/>
              </a:rPr>
              <a:t>Source:  Ministère de la Santé et des Services sociaux (</a:t>
            </a:r>
            <a:r>
              <a:rPr lang="fr-CA" sz="1200" dirty="0">
                <a:latin typeface="Segoe UI" panose="020B0502040204020203" pitchFamily="34" charset="0"/>
                <a:cs typeface="Segoe UI" panose="020B0502040204020203" pitchFamily="34" charset="0"/>
                <a:hlinkClick r:id="rId3"/>
              </a:rPr>
              <a:t>en ligne</a:t>
            </a:r>
            <a:r>
              <a:rPr lang="fr-CA" sz="1200" dirty="0">
                <a:latin typeface="Segoe UI" panose="020B0502040204020203" pitchFamily="34" charset="0"/>
                <a:cs typeface="Segoe UI" panose="020B0502040204020203" pitchFamily="34" charset="0"/>
              </a:rPr>
              <a:t>)</a:t>
            </a:r>
          </a:p>
        </p:txBody>
      </p:sp>
      <p:pic>
        <p:nvPicPr>
          <p:cNvPr id="8" name="Image 7">
            <a:extLst>
              <a:ext uri="{FF2B5EF4-FFF2-40B4-BE49-F238E27FC236}">
                <a16:creationId xmlns:a16="http://schemas.microsoft.com/office/drawing/2014/main" id="{F9BA05F7-51FB-4FE8-BE81-65275A0D5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165" y="2692156"/>
            <a:ext cx="1851523" cy="1851523"/>
          </a:xfrm>
          <a:prstGeom prst="rect">
            <a:avLst/>
          </a:prstGeom>
        </p:spPr>
      </p:pic>
    </p:spTree>
    <p:extLst>
      <p:ext uri="{BB962C8B-B14F-4D97-AF65-F5344CB8AC3E}">
        <p14:creationId xmlns:p14="http://schemas.microsoft.com/office/powerpoint/2010/main" val="41861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7BB0D6-EA5D-4901-9B67-B9E168366223}"/>
              </a:ext>
            </a:extLst>
          </p:cNvPr>
          <p:cNvSpPr>
            <a:spLocks noGrp="1"/>
          </p:cNvSpPr>
          <p:nvPr>
            <p:ph type="title"/>
          </p:nvPr>
        </p:nvSpPr>
        <p:spPr/>
        <p:txBody>
          <a:bodyPr/>
          <a:lstStyle/>
          <a:p>
            <a:r>
              <a:rPr lang="fr-CA" dirty="0"/>
              <a:t>Lutte contre la maltraitance</a:t>
            </a:r>
            <a:br>
              <a:rPr lang="fr-CA" sz="3600" dirty="0"/>
            </a:br>
            <a:r>
              <a:rPr lang="fr-CA" sz="3600" dirty="0">
                <a:latin typeface="Arial Nova" panose="020B0504020202020204" pitchFamily="34" charset="0"/>
              </a:rPr>
              <a:t>Nos outils</a:t>
            </a:r>
            <a:endParaRPr lang="fr-CA" dirty="0"/>
          </a:p>
        </p:txBody>
      </p:sp>
      <p:sp>
        <p:nvSpPr>
          <p:cNvPr id="3" name="Espace réservé du contenu 2">
            <a:extLst>
              <a:ext uri="{FF2B5EF4-FFF2-40B4-BE49-F238E27FC236}">
                <a16:creationId xmlns:a16="http://schemas.microsoft.com/office/drawing/2014/main" id="{D192E700-A64D-4E49-B7BB-5ACCCB588683}"/>
              </a:ext>
            </a:extLst>
          </p:cNvPr>
          <p:cNvSpPr>
            <a:spLocks noGrp="1"/>
          </p:cNvSpPr>
          <p:nvPr>
            <p:ph idx="1"/>
          </p:nvPr>
        </p:nvSpPr>
        <p:spPr>
          <a:xfrm>
            <a:off x="3311610" y="2354265"/>
            <a:ext cx="8178114" cy="2537923"/>
          </a:xfrm>
        </p:spPr>
        <p:txBody>
          <a:bodyPr/>
          <a:lstStyle/>
          <a:p>
            <a:pPr marL="444500" indent="-444500">
              <a:lnSpc>
                <a:spcPct val="110000"/>
              </a:lnSpc>
              <a:spcBef>
                <a:spcPts val="0"/>
              </a:spcBef>
              <a:buFont typeface="Wingdings" panose="05000000000000000000" pitchFamily="2" charset="2"/>
              <a:buChar char="è"/>
            </a:pPr>
            <a:r>
              <a:rPr lang="fr-CA" dirty="0">
                <a:latin typeface="Segoe UI" panose="020B0502040204020203" pitchFamily="34" charset="0"/>
                <a:cs typeface="Segoe UI" panose="020B0502040204020203" pitchFamily="34" charset="0"/>
              </a:rPr>
              <a:t>Boite à outils de lutte contre la maltraitance</a:t>
            </a:r>
          </a:p>
          <a:p>
            <a:pPr marL="444500" indent="-444500">
              <a:lnSpc>
                <a:spcPct val="110000"/>
              </a:lnSpc>
              <a:spcBef>
                <a:spcPts val="0"/>
              </a:spcBef>
              <a:buFont typeface="Wingdings" panose="05000000000000000000" pitchFamily="2" charset="2"/>
              <a:buChar char="è"/>
            </a:pPr>
            <a:endParaRPr lang="fr-CA" dirty="0">
              <a:latin typeface="Segoe UI" panose="020B0502040204020203" pitchFamily="34" charset="0"/>
              <a:cs typeface="Segoe UI" panose="020B0502040204020203" pitchFamily="34" charset="0"/>
            </a:endParaRPr>
          </a:p>
          <a:p>
            <a:pPr marL="444500" indent="-444500">
              <a:lnSpc>
                <a:spcPct val="110000"/>
              </a:lnSpc>
              <a:spcBef>
                <a:spcPts val="0"/>
              </a:spcBef>
              <a:buFont typeface="Wingdings" panose="05000000000000000000" pitchFamily="2" charset="2"/>
              <a:buChar char="è"/>
            </a:pPr>
            <a:r>
              <a:rPr lang="fr-CA" dirty="0">
                <a:latin typeface="Segoe UI" panose="020B0502040204020203" pitchFamily="34" charset="0"/>
                <a:cs typeface="Segoe UI" panose="020B0502040204020203" pitchFamily="34" charset="0"/>
              </a:rPr>
              <a:t>Logigramme décisionnel pour les gestionnaires en cas de maltraitance envers un usager impliquant un employé</a:t>
            </a:r>
          </a:p>
          <a:p>
            <a:pPr marL="444500" indent="-444500">
              <a:lnSpc>
                <a:spcPct val="110000"/>
              </a:lnSpc>
              <a:spcBef>
                <a:spcPts val="0"/>
              </a:spcBef>
            </a:pPr>
            <a:endParaRPr lang="fr-CA" dirty="0">
              <a:latin typeface="Segoe UI" panose="020B0502040204020203" pitchFamily="34" charset="0"/>
              <a:cs typeface="Segoe UI" panose="020B0502040204020203" pitchFamily="34" charset="0"/>
            </a:endParaRPr>
          </a:p>
          <a:p>
            <a:pPr>
              <a:lnSpc>
                <a:spcPct val="110000"/>
              </a:lnSpc>
              <a:spcBef>
                <a:spcPts val="0"/>
              </a:spcBef>
            </a:pPr>
            <a:endParaRPr lang="fr-CA" dirty="0">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FADB603F-B574-448F-AA0D-3DD3F7BEA44F}"/>
              </a:ext>
            </a:extLst>
          </p:cNvPr>
          <p:cNvSpPr/>
          <p:nvPr/>
        </p:nvSpPr>
        <p:spPr>
          <a:xfrm>
            <a:off x="1874929" y="5173616"/>
            <a:ext cx="9374868" cy="369332"/>
          </a:xfrm>
          <a:prstGeom prst="rect">
            <a:avLst/>
          </a:prstGeom>
        </p:spPr>
        <p:txBody>
          <a:bodyPr wrap="square">
            <a:spAutoFit/>
          </a:bodyPr>
          <a:lstStyle/>
          <a:p>
            <a:r>
              <a:rPr lang="fr-CA" dirty="0">
                <a:solidFill>
                  <a:schemeClr val="accent4"/>
                </a:solidFill>
                <a:latin typeface="Segoe UI" panose="020B0502040204020203" pitchFamily="34" charset="0"/>
                <a:cs typeface="Segoe UI" panose="020B0502040204020203" pitchFamily="34" charset="0"/>
              </a:rPr>
              <a:t>Pour plus de détails, visitez notre section Intranet!</a:t>
            </a:r>
          </a:p>
        </p:txBody>
      </p:sp>
      <p:pic>
        <p:nvPicPr>
          <p:cNvPr id="9" name="Image 8">
            <a:extLst>
              <a:ext uri="{FF2B5EF4-FFF2-40B4-BE49-F238E27FC236}">
                <a16:creationId xmlns:a16="http://schemas.microsoft.com/office/drawing/2014/main" id="{619836FC-4C89-47A6-8A60-530BEA2D1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220" y="3211067"/>
            <a:ext cx="1103140" cy="1103140"/>
          </a:xfrm>
          <a:prstGeom prst="rect">
            <a:avLst/>
          </a:prstGeom>
        </p:spPr>
      </p:pic>
      <p:pic>
        <p:nvPicPr>
          <p:cNvPr id="11" name="Image 10">
            <a:extLst>
              <a:ext uri="{FF2B5EF4-FFF2-40B4-BE49-F238E27FC236}">
                <a16:creationId xmlns:a16="http://schemas.microsoft.com/office/drawing/2014/main" id="{736DEE4F-F27F-43B4-9F51-0A83B481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819" y="1953455"/>
            <a:ext cx="988541" cy="988541"/>
          </a:xfrm>
          <a:prstGeom prst="rect">
            <a:avLst/>
          </a:prstGeom>
        </p:spPr>
      </p:pic>
    </p:spTree>
    <p:extLst>
      <p:ext uri="{BB962C8B-B14F-4D97-AF65-F5344CB8AC3E}">
        <p14:creationId xmlns:p14="http://schemas.microsoft.com/office/powerpoint/2010/main" val="1340586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7C5452E-F978-4A4A-8582-CF47BB03D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5314" y="2544462"/>
            <a:ext cx="1769076" cy="1769076"/>
          </a:xfrm>
          <a:prstGeom prst="rect">
            <a:avLst/>
          </a:prstGeom>
        </p:spPr>
      </p:pic>
      <p:sp>
        <p:nvSpPr>
          <p:cNvPr id="2" name="Titre 1">
            <a:extLst>
              <a:ext uri="{FF2B5EF4-FFF2-40B4-BE49-F238E27FC236}">
                <a16:creationId xmlns:a16="http://schemas.microsoft.com/office/drawing/2014/main" id="{507E3E55-D025-47AB-BBF1-1104C563A7B2}"/>
              </a:ext>
            </a:extLst>
          </p:cNvPr>
          <p:cNvSpPr>
            <a:spLocks noGrp="1"/>
          </p:cNvSpPr>
          <p:nvPr>
            <p:ph type="title"/>
          </p:nvPr>
        </p:nvSpPr>
        <p:spPr/>
        <p:txBody>
          <a:bodyPr/>
          <a:lstStyle/>
          <a:p>
            <a:r>
              <a:rPr lang="fr-CA" b="1" dirty="0">
                <a:latin typeface="Segoe UI" panose="020B0502040204020203" pitchFamily="34" charset="0"/>
                <a:cs typeface="Segoe UI" panose="020B0502040204020203" pitchFamily="34" charset="0"/>
              </a:rPr>
              <a:t>Bientraitance</a:t>
            </a:r>
            <a:endParaRPr lang="fr-CA" dirty="0"/>
          </a:p>
        </p:txBody>
      </p:sp>
      <p:sp>
        <p:nvSpPr>
          <p:cNvPr id="5" name="Espace réservé du contenu 4">
            <a:extLst>
              <a:ext uri="{FF2B5EF4-FFF2-40B4-BE49-F238E27FC236}">
                <a16:creationId xmlns:a16="http://schemas.microsoft.com/office/drawing/2014/main" id="{B65E1580-3ED9-473F-A51F-93F83687627E}"/>
              </a:ext>
            </a:extLst>
          </p:cNvPr>
          <p:cNvSpPr>
            <a:spLocks noGrp="1"/>
          </p:cNvSpPr>
          <p:nvPr>
            <p:ph idx="1"/>
          </p:nvPr>
        </p:nvSpPr>
        <p:spPr>
          <a:xfrm>
            <a:off x="1522149" y="1690687"/>
            <a:ext cx="8263166" cy="4438263"/>
          </a:xfrm>
        </p:spPr>
        <p:txBody>
          <a:bodyPr anchor="ctr">
            <a:normAutofit fontScale="70000" lnSpcReduction="20000"/>
          </a:bodyPr>
          <a:lstStyle/>
          <a:p>
            <a:pPr marL="630238" indent="-630238">
              <a:lnSpc>
                <a:spcPct val="130000"/>
              </a:lnSpc>
              <a:spcBef>
                <a:spcPts val="0"/>
              </a:spcBef>
              <a:buFont typeface="Wingdings" panose="05000000000000000000" pitchFamily="2" charset="2"/>
              <a:buChar char="è"/>
            </a:pPr>
            <a:r>
              <a:rPr lang="fr-CA" dirty="0">
                <a:latin typeface="Segoe UI" panose="020B0502040204020203" pitchFamily="34" charset="0"/>
                <a:cs typeface="Segoe UI" panose="020B0502040204020203" pitchFamily="34" charset="0"/>
              </a:rPr>
              <a:t>La </a:t>
            </a:r>
            <a:r>
              <a:rPr lang="fr-CA" b="1" dirty="0">
                <a:latin typeface="Segoe UI" panose="020B0502040204020203" pitchFamily="34" charset="0"/>
                <a:cs typeface="Segoe UI" panose="020B0502040204020203" pitchFamily="34" charset="0"/>
              </a:rPr>
              <a:t>bientraitance </a:t>
            </a:r>
            <a:r>
              <a:rPr lang="fr-CA" dirty="0">
                <a:latin typeface="Segoe UI" panose="020B0502040204020203" pitchFamily="34" charset="0"/>
                <a:cs typeface="Segoe UI" panose="020B0502040204020203" pitchFamily="34" charset="0"/>
              </a:rPr>
              <a:t>est une approche valorisant le respect de toute personne, ses besoins, ses demandes et ses choix, y compris ses refus.</a:t>
            </a:r>
          </a:p>
          <a:p>
            <a:pPr marL="630238" indent="-630238">
              <a:lnSpc>
                <a:spcPct val="130000"/>
              </a:lnSpc>
              <a:spcBef>
                <a:spcPts val="0"/>
              </a:spcBef>
              <a:buFont typeface="Wingdings" panose="05000000000000000000" pitchFamily="2" charset="2"/>
              <a:buChar char="è"/>
            </a:pPr>
            <a:r>
              <a:rPr lang="fr-CA" dirty="0">
                <a:latin typeface="Segoe UI" panose="020B0502040204020203" pitchFamily="34" charset="0"/>
                <a:cs typeface="Segoe UI" panose="020B0502040204020203" pitchFamily="34" charset="0"/>
              </a:rPr>
              <a:t>Elle </a:t>
            </a:r>
            <a:r>
              <a:rPr lang="fr-CA" b="1" dirty="0">
                <a:latin typeface="Segoe UI" panose="020B0502040204020203" pitchFamily="34" charset="0"/>
                <a:cs typeface="Segoe UI" panose="020B0502040204020203" pitchFamily="34" charset="0"/>
              </a:rPr>
              <a:t>s’exprime </a:t>
            </a:r>
            <a:r>
              <a:rPr lang="fr-CA" dirty="0">
                <a:latin typeface="Segoe UI" panose="020B0502040204020203" pitchFamily="34" charset="0"/>
                <a:cs typeface="Segoe UI" panose="020B0502040204020203" pitchFamily="34" charset="0"/>
              </a:rPr>
              <a:t>par des attentions, des attitudes et par un savoir-être et savoir-faire collaboratifs, respectueux des valeurs, de la culture, des croyances, du parcours de vie et des droits et libertés des personnes.</a:t>
            </a:r>
          </a:p>
          <a:p>
            <a:pPr marL="630238" indent="-630238">
              <a:lnSpc>
                <a:spcPct val="130000"/>
              </a:lnSpc>
              <a:spcBef>
                <a:spcPts val="0"/>
              </a:spcBef>
              <a:buFont typeface="Wingdings" panose="05000000000000000000" pitchFamily="2" charset="2"/>
              <a:buChar char="è"/>
            </a:pPr>
            <a:r>
              <a:rPr lang="fr-CA" dirty="0">
                <a:latin typeface="Segoe UI" panose="020B0502040204020203" pitchFamily="34" charset="0"/>
                <a:cs typeface="Segoe UI" panose="020B0502040204020203" pitchFamily="34" charset="0"/>
              </a:rPr>
              <a:t>Elle </a:t>
            </a:r>
            <a:r>
              <a:rPr lang="fr-CA" b="1" dirty="0">
                <a:latin typeface="Segoe UI" panose="020B0502040204020203" pitchFamily="34" charset="0"/>
                <a:cs typeface="Segoe UI" panose="020B0502040204020203" pitchFamily="34" charset="0"/>
              </a:rPr>
              <a:t>s’exerce </a:t>
            </a:r>
            <a:r>
              <a:rPr lang="fr-CA" dirty="0">
                <a:latin typeface="Segoe UI" panose="020B0502040204020203" pitchFamily="34" charset="0"/>
                <a:cs typeface="Segoe UI" panose="020B0502040204020203" pitchFamily="34" charset="0"/>
              </a:rPr>
              <a:t>par des individus, des organisations ou des collectivités qui, par leurs actions, placent le bien-être des personnes au cœur de leurs préoccupations.</a:t>
            </a:r>
          </a:p>
          <a:p>
            <a:pPr marL="630238" indent="-630238">
              <a:lnSpc>
                <a:spcPct val="130000"/>
              </a:lnSpc>
              <a:spcBef>
                <a:spcPts val="0"/>
              </a:spcBef>
              <a:buFont typeface="Wingdings" panose="05000000000000000000" pitchFamily="2" charset="2"/>
              <a:buChar char="è"/>
            </a:pPr>
            <a:r>
              <a:rPr lang="fr-CA" dirty="0">
                <a:latin typeface="Segoe UI" panose="020B0502040204020203" pitchFamily="34" charset="0"/>
                <a:cs typeface="Segoe UI" panose="020B0502040204020203" pitchFamily="34" charset="0"/>
              </a:rPr>
              <a:t>Elle se </a:t>
            </a:r>
            <a:r>
              <a:rPr lang="fr-CA" b="1" dirty="0">
                <a:latin typeface="Segoe UI" panose="020B0502040204020203" pitchFamily="34" charset="0"/>
                <a:cs typeface="Segoe UI" panose="020B0502040204020203" pitchFamily="34" charset="0"/>
              </a:rPr>
              <a:t>construit </a:t>
            </a:r>
            <a:r>
              <a:rPr lang="fr-CA" dirty="0">
                <a:latin typeface="Segoe UI" panose="020B0502040204020203" pitchFamily="34" charset="0"/>
                <a:cs typeface="Segoe UI" panose="020B0502040204020203" pitchFamily="34" charset="0"/>
              </a:rPr>
              <a:t>par des interactions et une recherche continue d’adaptation à l’autre et à son environnement.</a:t>
            </a:r>
          </a:p>
        </p:txBody>
      </p:sp>
    </p:spTree>
    <p:extLst>
      <p:ext uri="{BB962C8B-B14F-4D97-AF65-F5344CB8AC3E}">
        <p14:creationId xmlns:p14="http://schemas.microsoft.com/office/powerpoint/2010/main" val="2474097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F11261-CD11-44DF-B818-3D162BCE662F}"/>
              </a:ext>
            </a:extLst>
          </p:cNvPr>
          <p:cNvSpPr/>
          <p:nvPr/>
        </p:nvSpPr>
        <p:spPr>
          <a:xfrm>
            <a:off x="2184571" y="4313538"/>
            <a:ext cx="7822857" cy="954107"/>
          </a:xfrm>
          <a:prstGeom prst="rect">
            <a:avLst/>
          </a:prstGeom>
        </p:spPr>
        <p:txBody>
          <a:bodyPr wrap="square">
            <a:spAutoFit/>
          </a:bodyPr>
          <a:lstStyle/>
          <a:p>
            <a:pPr marL="228600" lvl="1" algn="ctr">
              <a:spcBef>
                <a:spcPts val="1000"/>
              </a:spcBef>
            </a:pPr>
            <a:r>
              <a:rPr lang="fr-CA" sz="2800" b="1" dirty="0">
                <a:solidFill>
                  <a:schemeClr val="bg2"/>
                </a:solidFill>
                <a:latin typeface="Segoe UI" panose="020B0502040204020203" pitchFamily="34" charset="0"/>
                <a:cs typeface="Segoe UI" panose="020B0502040204020203" pitchFamily="34" charset="0"/>
              </a:rPr>
              <a:t>Au CIUSSS-EMTL, la bientraitance est un moyen de lutter contre la maltraitance!</a:t>
            </a:r>
          </a:p>
        </p:txBody>
      </p:sp>
      <p:pic>
        <p:nvPicPr>
          <p:cNvPr id="4" name="Image 3">
            <a:extLst>
              <a:ext uri="{FF2B5EF4-FFF2-40B4-BE49-F238E27FC236}">
                <a16:creationId xmlns:a16="http://schemas.microsoft.com/office/drawing/2014/main" id="{57C5452E-F978-4A4A-8582-CF47BB03D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461" y="2544462"/>
            <a:ext cx="1769076" cy="1769076"/>
          </a:xfrm>
          <a:prstGeom prst="rect">
            <a:avLst/>
          </a:prstGeom>
        </p:spPr>
      </p:pic>
      <p:sp>
        <p:nvSpPr>
          <p:cNvPr id="2" name="Titre 1">
            <a:extLst>
              <a:ext uri="{FF2B5EF4-FFF2-40B4-BE49-F238E27FC236}">
                <a16:creationId xmlns:a16="http://schemas.microsoft.com/office/drawing/2014/main" id="{507E3E55-D025-47AB-BBF1-1104C563A7B2}"/>
              </a:ext>
            </a:extLst>
          </p:cNvPr>
          <p:cNvSpPr>
            <a:spLocks noGrp="1"/>
          </p:cNvSpPr>
          <p:nvPr>
            <p:ph type="title"/>
          </p:nvPr>
        </p:nvSpPr>
        <p:spPr/>
        <p:txBody>
          <a:bodyPr/>
          <a:lstStyle/>
          <a:p>
            <a:r>
              <a:rPr lang="fr-CA" b="1" dirty="0">
                <a:latin typeface="Segoe UI" panose="020B0502040204020203" pitchFamily="34" charset="0"/>
                <a:cs typeface="Segoe UI" panose="020B0502040204020203" pitchFamily="34" charset="0"/>
              </a:rPr>
              <a:t>Bientraitance</a:t>
            </a:r>
            <a:endParaRPr lang="fr-CA" dirty="0"/>
          </a:p>
        </p:txBody>
      </p:sp>
    </p:spTree>
    <p:extLst>
      <p:ext uri="{BB962C8B-B14F-4D97-AF65-F5344CB8AC3E}">
        <p14:creationId xmlns:p14="http://schemas.microsoft.com/office/powerpoint/2010/main" val="341680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7BB0D6-EA5D-4901-9B67-B9E168366223}"/>
              </a:ext>
            </a:extLst>
          </p:cNvPr>
          <p:cNvSpPr>
            <a:spLocks noGrp="1"/>
          </p:cNvSpPr>
          <p:nvPr>
            <p:ph type="title"/>
          </p:nvPr>
        </p:nvSpPr>
        <p:spPr/>
        <p:txBody>
          <a:bodyPr/>
          <a:lstStyle/>
          <a:p>
            <a:r>
              <a:rPr lang="fr-CA" dirty="0"/>
              <a:t>Bientraitance</a:t>
            </a:r>
            <a:br>
              <a:rPr lang="fr-CA" sz="3600" dirty="0"/>
            </a:br>
            <a:r>
              <a:rPr lang="fr-CA" sz="3600" dirty="0">
                <a:latin typeface="Arial Nova" panose="020B0504020202020204" pitchFamily="34" charset="0"/>
              </a:rPr>
              <a:t>Nos outils</a:t>
            </a:r>
            <a:endParaRPr lang="fr-CA" dirty="0"/>
          </a:p>
        </p:txBody>
      </p:sp>
      <p:sp>
        <p:nvSpPr>
          <p:cNvPr id="3" name="Espace réservé du contenu 2">
            <a:extLst>
              <a:ext uri="{FF2B5EF4-FFF2-40B4-BE49-F238E27FC236}">
                <a16:creationId xmlns:a16="http://schemas.microsoft.com/office/drawing/2014/main" id="{D192E700-A64D-4E49-B7BB-5ACCCB588683}"/>
              </a:ext>
            </a:extLst>
          </p:cNvPr>
          <p:cNvSpPr>
            <a:spLocks noGrp="1"/>
          </p:cNvSpPr>
          <p:nvPr>
            <p:ph idx="1"/>
          </p:nvPr>
        </p:nvSpPr>
        <p:spPr>
          <a:xfrm>
            <a:off x="3175686" y="2032986"/>
            <a:ext cx="8178114" cy="3144495"/>
          </a:xfrm>
        </p:spPr>
        <p:txBody>
          <a:bodyPr anchor="ctr">
            <a:normAutofit fontScale="77500" lnSpcReduction="20000"/>
          </a:bodyPr>
          <a:lstStyle/>
          <a:p>
            <a:pPr marL="542925" indent="-542925">
              <a:lnSpc>
                <a:spcPct val="130000"/>
              </a:lnSpc>
              <a:spcBef>
                <a:spcPts val="0"/>
              </a:spcBef>
              <a:buFont typeface="Wingdings" panose="05000000000000000000" pitchFamily="2" charset="2"/>
              <a:buChar char=""/>
            </a:pPr>
            <a:r>
              <a:rPr lang="fr-CA" dirty="0">
                <a:latin typeface="Segoe UI" panose="020B0502040204020203" pitchFamily="34" charset="0"/>
                <a:cs typeface="Segoe UI" panose="020B0502040204020203" pitchFamily="34" charset="0"/>
              </a:rPr>
              <a:t>Roue de l’approche relationnelle</a:t>
            </a:r>
          </a:p>
          <a:p>
            <a:pPr marL="542925" indent="-542925">
              <a:lnSpc>
                <a:spcPct val="130000"/>
              </a:lnSpc>
              <a:spcBef>
                <a:spcPts val="0"/>
              </a:spcBef>
              <a:buFont typeface="Wingdings" panose="05000000000000000000" pitchFamily="2" charset="2"/>
              <a:buChar char=""/>
            </a:pPr>
            <a:endParaRPr lang="fr-CA" dirty="0">
              <a:latin typeface="Segoe UI" panose="020B0502040204020203" pitchFamily="34" charset="0"/>
              <a:cs typeface="Segoe UI" panose="020B0502040204020203" pitchFamily="34" charset="0"/>
            </a:endParaRPr>
          </a:p>
          <a:p>
            <a:pPr marL="542925" indent="-542925">
              <a:lnSpc>
                <a:spcPct val="130000"/>
              </a:lnSpc>
              <a:spcBef>
                <a:spcPts val="0"/>
              </a:spcBef>
              <a:buFont typeface="Wingdings" panose="05000000000000000000" pitchFamily="2" charset="2"/>
              <a:buChar char=""/>
            </a:pPr>
            <a:r>
              <a:rPr lang="fr-CA" dirty="0">
                <a:latin typeface="Segoe UI" panose="020B0502040204020203" pitchFamily="34" charset="0"/>
                <a:cs typeface="Segoe UI" panose="020B0502040204020203" pitchFamily="34" charset="0"/>
              </a:rPr>
              <a:t>Cadre de référence : favoriser la bientraitance envers toute personne aînée, dans tous les milieux et tous les contextes (disponible </a:t>
            </a:r>
            <a:r>
              <a:rPr lang="fr-CA" dirty="0">
                <a:latin typeface="Segoe UI" panose="020B0502040204020203" pitchFamily="34" charset="0"/>
                <a:cs typeface="Segoe UI" panose="020B0502040204020203" pitchFamily="34" charset="0"/>
                <a:hlinkClick r:id="rId3"/>
              </a:rPr>
              <a:t>en ligne</a:t>
            </a:r>
            <a:r>
              <a:rPr lang="fr-CA" dirty="0">
                <a:latin typeface="Segoe UI" panose="020B0502040204020203" pitchFamily="34" charset="0"/>
                <a:cs typeface="Segoe UI" panose="020B0502040204020203" pitchFamily="34" charset="0"/>
              </a:rPr>
              <a:t>)</a:t>
            </a:r>
          </a:p>
          <a:p>
            <a:pPr marL="542925" indent="-542925">
              <a:lnSpc>
                <a:spcPct val="130000"/>
              </a:lnSpc>
              <a:spcBef>
                <a:spcPts val="0"/>
              </a:spcBef>
              <a:buFont typeface="Wingdings" panose="05000000000000000000" pitchFamily="2" charset="2"/>
              <a:buChar char=""/>
            </a:pPr>
            <a:endParaRPr lang="fr-CA" dirty="0">
              <a:latin typeface="Segoe UI" panose="020B0502040204020203" pitchFamily="34" charset="0"/>
              <a:cs typeface="Segoe UI" panose="020B0502040204020203" pitchFamily="34" charset="0"/>
            </a:endParaRPr>
          </a:p>
          <a:p>
            <a:pPr marL="542925" indent="-542925">
              <a:lnSpc>
                <a:spcPct val="130000"/>
              </a:lnSpc>
              <a:spcBef>
                <a:spcPts val="0"/>
              </a:spcBef>
              <a:buFont typeface="Wingdings" panose="05000000000000000000" pitchFamily="2" charset="2"/>
              <a:buChar char=""/>
            </a:pPr>
            <a:r>
              <a:rPr lang="fr-CA" dirty="0">
                <a:latin typeface="Segoe UI" panose="020B0502040204020203" pitchFamily="34" charset="0"/>
                <a:cs typeface="Segoe UI" panose="020B0502040204020203" pitchFamily="34" charset="0"/>
              </a:rPr>
              <a:t>Comité Bientraitance des aînés et adultes en situation de vulnérabilité</a:t>
            </a:r>
          </a:p>
        </p:txBody>
      </p:sp>
      <p:pic>
        <p:nvPicPr>
          <p:cNvPr id="6" name="Espace réservé du contenu 11">
            <a:extLst>
              <a:ext uri="{FF2B5EF4-FFF2-40B4-BE49-F238E27FC236}">
                <a16:creationId xmlns:a16="http://schemas.microsoft.com/office/drawing/2014/main" id="{EA8AC1AA-22E8-4E8D-B29C-30A722DC1C7C}"/>
              </a:ext>
            </a:extLst>
          </p:cNvPr>
          <p:cNvPicPr>
            <a:picLocks noChangeAspect="1"/>
          </p:cNvPicPr>
          <p:nvPr/>
        </p:nvPicPr>
        <p:blipFill>
          <a:blip r:embed="rId4"/>
          <a:stretch>
            <a:fillRect/>
          </a:stretch>
        </p:blipFill>
        <p:spPr>
          <a:xfrm>
            <a:off x="2083616" y="2054512"/>
            <a:ext cx="869789" cy="791975"/>
          </a:xfrm>
          <a:prstGeom prst="rect">
            <a:avLst/>
          </a:prstGeom>
        </p:spPr>
      </p:pic>
      <p:pic>
        <p:nvPicPr>
          <p:cNvPr id="7" name="Image 6">
            <a:extLst>
              <a:ext uri="{FF2B5EF4-FFF2-40B4-BE49-F238E27FC236}">
                <a16:creationId xmlns:a16="http://schemas.microsoft.com/office/drawing/2014/main" id="{835C1179-B104-4AB0-9899-646D76458A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518" y="2885485"/>
            <a:ext cx="1495168" cy="1495168"/>
          </a:xfrm>
          <a:prstGeom prst="rect">
            <a:avLst/>
          </a:prstGeom>
        </p:spPr>
      </p:pic>
      <p:sp>
        <p:nvSpPr>
          <p:cNvPr id="8" name="Rectangle 7">
            <a:extLst>
              <a:ext uri="{FF2B5EF4-FFF2-40B4-BE49-F238E27FC236}">
                <a16:creationId xmlns:a16="http://schemas.microsoft.com/office/drawing/2014/main" id="{BAA70E6C-A1B8-43DD-ADB5-6DF7531166A6}"/>
              </a:ext>
            </a:extLst>
          </p:cNvPr>
          <p:cNvSpPr/>
          <p:nvPr/>
        </p:nvSpPr>
        <p:spPr>
          <a:xfrm>
            <a:off x="1770927" y="5458926"/>
            <a:ext cx="9374868" cy="369332"/>
          </a:xfrm>
          <a:prstGeom prst="rect">
            <a:avLst/>
          </a:prstGeom>
        </p:spPr>
        <p:txBody>
          <a:bodyPr wrap="square">
            <a:spAutoFit/>
          </a:bodyPr>
          <a:lstStyle/>
          <a:p>
            <a:r>
              <a:rPr lang="fr-CA" dirty="0">
                <a:solidFill>
                  <a:schemeClr val="accent4"/>
                </a:solidFill>
                <a:latin typeface="Segoe UI" panose="020B0502040204020203" pitchFamily="34" charset="0"/>
                <a:cs typeface="Segoe UI" panose="020B0502040204020203" pitchFamily="34" charset="0"/>
              </a:rPr>
              <a:t>Pour plus de détails, visitez notre section Intranet!</a:t>
            </a:r>
          </a:p>
        </p:txBody>
      </p:sp>
      <p:pic>
        <p:nvPicPr>
          <p:cNvPr id="10" name="Image 9">
            <a:extLst>
              <a:ext uri="{FF2B5EF4-FFF2-40B4-BE49-F238E27FC236}">
                <a16:creationId xmlns:a16="http://schemas.microsoft.com/office/drawing/2014/main" id="{F4AB6D8B-1CDA-4A37-A3A5-B261A7E5E0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1407" y="4041284"/>
            <a:ext cx="1134205" cy="1134205"/>
          </a:xfrm>
          <a:prstGeom prst="rect">
            <a:avLst/>
          </a:prstGeom>
        </p:spPr>
      </p:pic>
    </p:spTree>
    <p:extLst>
      <p:ext uri="{BB962C8B-B14F-4D97-AF65-F5344CB8AC3E}">
        <p14:creationId xmlns:p14="http://schemas.microsoft.com/office/powerpoint/2010/main" val="2469934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F7519C-D960-4189-92C0-0794EC491E85}"/>
              </a:ext>
            </a:extLst>
          </p:cNvPr>
          <p:cNvSpPr>
            <a:spLocks noGrp="1"/>
          </p:cNvSpPr>
          <p:nvPr>
            <p:ph type="title"/>
          </p:nvPr>
        </p:nvSpPr>
        <p:spPr/>
        <p:txBody>
          <a:bodyPr>
            <a:normAutofit/>
          </a:bodyPr>
          <a:lstStyle/>
          <a:p>
            <a:r>
              <a:rPr lang="fr-CA" dirty="0"/>
              <a:t>Zone intranet </a:t>
            </a:r>
          </a:p>
        </p:txBody>
      </p:sp>
      <p:sp>
        <p:nvSpPr>
          <p:cNvPr id="4" name="Espace réservé du contenu 3">
            <a:extLst>
              <a:ext uri="{FF2B5EF4-FFF2-40B4-BE49-F238E27FC236}">
                <a16:creationId xmlns:a16="http://schemas.microsoft.com/office/drawing/2014/main" id="{475AAAFD-DD46-49DB-9106-5A80818E312D}"/>
              </a:ext>
            </a:extLst>
          </p:cNvPr>
          <p:cNvSpPr>
            <a:spLocks noGrp="1"/>
          </p:cNvSpPr>
          <p:nvPr>
            <p:ph sz="half" idx="1"/>
          </p:nvPr>
        </p:nvSpPr>
        <p:spPr>
          <a:xfrm>
            <a:off x="886597" y="4023116"/>
            <a:ext cx="10418805" cy="1622308"/>
          </a:xfrm>
        </p:spPr>
        <p:txBody>
          <a:bodyPr anchor="ctr">
            <a:normAutofit/>
          </a:bodyPr>
          <a:lstStyle/>
          <a:p>
            <a:pPr marL="542925" indent="-542925">
              <a:lnSpc>
                <a:spcPct val="110000"/>
              </a:lnSpc>
              <a:spcBef>
                <a:spcPts val="0"/>
              </a:spcBef>
              <a:buFont typeface="Wingdings" panose="05000000000000000000" pitchFamily="2" charset="2"/>
              <a:buChar char=""/>
            </a:pPr>
            <a:r>
              <a:rPr lang="fr-CA" sz="2200" dirty="0">
                <a:latin typeface="Segoe UI" panose="020B0502040204020203" pitchFamily="34" charset="0"/>
                <a:cs typeface="Segoe UI" panose="020B0502040204020203" pitchFamily="34" charset="0"/>
              </a:rPr>
              <a:t>Révision et clarification des contenus</a:t>
            </a:r>
          </a:p>
          <a:p>
            <a:pPr marL="542925" indent="-542925">
              <a:lnSpc>
                <a:spcPct val="110000"/>
              </a:lnSpc>
              <a:spcBef>
                <a:spcPts val="0"/>
              </a:spcBef>
              <a:buFont typeface="Wingdings" panose="05000000000000000000" pitchFamily="2" charset="2"/>
              <a:buChar char=""/>
            </a:pPr>
            <a:r>
              <a:rPr lang="fr-CA" sz="2200" dirty="0">
                <a:latin typeface="Segoe UI" panose="020B0502040204020203" pitchFamily="34" charset="0"/>
                <a:cs typeface="Segoe UI" panose="020B0502040204020203" pitchFamily="34" charset="0"/>
              </a:rPr>
              <a:t>Mise à jour des outils</a:t>
            </a:r>
          </a:p>
          <a:p>
            <a:pPr marL="542925" indent="-542925">
              <a:lnSpc>
                <a:spcPct val="110000"/>
              </a:lnSpc>
              <a:spcBef>
                <a:spcPts val="0"/>
              </a:spcBef>
              <a:buFont typeface="Wingdings" panose="05000000000000000000" pitchFamily="2" charset="2"/>
              <a:buChar char=""/>
            </a:pPr>
            <a:r>
              <a:rPr lang="fr-CA" sz="2200" dirty="0">
                <a:latin typeface="Segoe UI" panose="020B0502040204020203" pitchFamily="34" charset="0"/>
                <a:cs typeface="Segoe UI" panose="020B0502040204020203" pitchFamily="34" charset="0"/>
              </a:rPr>
              <a:t>Mise à jour des liens vers les partenaires </a:t>
            </a:r>
          </a:p>
          <a:p>
            <a:pPr>
              <a:buFont typeface="Wingdings" panose="05000000000000000000" pitchFamily="2" charset="2"/>
              <a:buChar char="q"/>
            </a:pPr>
            <a:endParaRPr lang="fr-CA" sz="2000" dirty="0">
              <a:latin typeface="Arial Nova" panose="020B0504020202020204" pitchFamily="34" charset="0"/>
              <a:cs typeface="Segoe UI" panose="020B0502040204020203" pitchFamily="34" charset="0"/>
            </a:endParaRPr>
          </a:p>
        </p:txBody>
      </p:sp>
      <p:pic>
        <p:nvPicPr>
          <p:cNvPr id="5" name="Image 4">
            <a:extLst>
              <a:ext uri="{FF2B5EF4-FFF2-40B4-BE49-F238E27FC236}">
                <a16:creationId xmlns:a16="http://schemas.microsoft.com/office/drawing/2014/main" id="{14D9D28A-05B7-42AB-A3DC-B616E55FA203}"/>
              </a:ext>
            </a:extLst>
          </p:cNvPr>
          <p:cNvPicPr>
            <a:picLocks noChangeAspect="1"/>
          </p:cNvPicPr>
          <p:nvPr/>
        </p:nvPicPr>
        <p:blipFill rotWithShape="1">
          <a:blip r:embed="rId3"/>
          <a:srcRect l="1081" t="20615" r="6191" b="43244"/>
          <a:stretch/>
        </p:blipFill>
        <p:spPr>
          <a:xfrm>
            <a:off x="578708" y="1532237"/>
            <a:ext cx="10775092" cy="2362355"/>
          </a:xfrm>
          <a:prstGeom prst="rect">
            <a:avLst/>
          </a:prstGeom>
        </p:spPr>
      </p:pic>
      <p:pic>
        <p:nvPicPr>
          <p:cNvPr id="9" name="Image 8">
            <a:extLst>
              <a:ext uri="{FF2B5EF4-FFF2-40B4-BE49-F238E27FC236}">
                <a16:creationId xmlns:a16="http://schemas.microsoft.com/office/drawing/2014/main" id="{BA48B852-88E6-4F77-8671-D7F51184A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0" y="2902102"/>
            <a:ext cx="1053795" cy="1053795"/>
          </a:xfrm>
          <a:prstGeom prst="rect">
            <a:avLst/>
          </a:prstGeom>
        </p:spPr>
      </p:pic>
      <p:pic>
        <p:nvPicPr>
          <p:cNvPr id="10" name="Image 9">
            <a:extLst>
              <a:ext uri="{FF2B5EF4-FFF2-40B4-BE49-F238E27FC236}">
                <a16:creationId xmlns:a16="http://schemas.microsoft.com/office/drawing/2014/main" id="{FC70271B-4E67-45ED-9AE5-60A429A1C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327400" y="2970932"/>
            <a:ext cx="1053795" cy="1053795"/>
          </a:xfrm>
          <a:prstGeom prst="rect">
            <a:avLst/>
          </a:prstGeom>
        </p:spPr>
      </p:pic>
      <p:pic>
        <p:nvPicPr>
          <p:cNvPr id="11" name="Image 10">
            <a:extLst>
              <a:ext uri="{FF2B5EF4-FFF2-40B4-BE49-F238E27FC236}">
                <a16:creationId xmlns:a16="http://schemas.microsoft.com/office/drawing/2014/main" id="{55EB5180-506A-46E9-B9CB-0E1CB1342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897424" y="2099552"/>
            <a:ext cx="1053795" cy="1053795"/>
          </a:xfrm>
          <a:prstGeom prst="rect">
            <a:avLst/>
          </a:prstGeom>
        </p:spPr>
      </p:pic>
      <p:pic>
        <p:nvPicPr>
          <p:cNvPr id="12" name="Image 11">
            <a:extLst>
              <a:ext uri="{FF2B5EF4-FFF2-40B4-BE49-F238E27FC236}">
                <a16:creationId xmlns:a16="http://schemas.microsoft.com/office/drawing/2014/main" id="{59110BF7-DF97-4F6E-B9D3-5B79AA7AA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9725990" y="1277014"/>
            <a:ext cx="1053795" cy="1053795"/>
          </a:xfrm>
          <a:prstGeom prst="rect">
            <a:avLst/>
          </a:prstGeom>
        </p:spPr>
      </p:pic>
    </p:spTree>
    <p:extLst>
      <p:ext uri="{BB962C8B-B14F-4D97-AF65-F5344CB8AC3E}">
        <p14:creationId xmlns:p14="http://schemas.microsoft.com/office/powerpoint/2010/main" val="139075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FC5656E-81FA-49A2-81D7-A5046BDD5D09}"/>
              </a:ext>
            </a:extLst>
          </p:cNvPr>
          <p:cNvSpPr/>
          <p:nvPr/>
        </p:nvSpPr>
        <p:spPr>
          <a:xfrm>
            <a:off x="1" y="4572001"/>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D3C21E1E-9448-4C57-B691-015F69236785}"/>
              </a:ext>
            </a:extLst>
          </p:cNvPr>
          <p:cNvSpPr>
            <a:spLocks noGrp="1"/>
          </p:cNvSpPr>
          <p:nvPr>
            <p:ph type="title"/>
          </p:nvPr>
        </p:nvSpPr>
        <p:spPr>
          <a:xfrm>
            <a:off x="877956" y="-168965"/>
            <a:ext cx="10571922" cy="1325563"/>
          </a:xfrm>
        </p:spPr>
        <p:txBody>
          <a:bodyPr>
            <a:normAutofit/>
          </a:bodyPr>
          <a:lstStyle/>
          <a:p>
            <a:r>
              <a:rPr lang="fr-CA" sz="3200" dirty="0"/>
              <a:t>Mise à jour de la politique et de la procédure du CIUSSS-EMTL </a:t>
            </a:r>
            <a:endParaRPr lang="fr-CA" sz="3200" dirty="0">
              <a:latin typeface="Arial Nova" panose="020B0504020202020204" pitchFamily="34" charset="0"/>
            </a:endParaRPr>
          </a:p>
        </p:txBody>
      </p:sp>
      <p:sp>
        <p:nvSpPr>
          <p:cNvPr id="3" name="Espace réservé du contenu 2">
            <a:extLst>
              <a:ext uri="{FF2B5EF4-FFF2-40B4-BE49-F238E27FC236}">
                <a16:creationId xmlns:a16="http://schemas.microsoft.com/office/drawing/2014/main" id="{8171424E-19C1-4F64-AAEE-364C02ED9461}"/>
              </a:ext>
            </a:extLst>
          </p:cNvPr>
          <p:cNvSpPr>
            <a:spLocks noGrp="1"/>
          </p:cNvSpPr>
          <p:nvPr>
            <p:ph sz="half" idx="1"/>
          </p:nvPr>
        </p:nvSpPr>
        <p:spPr>
          <a:xfrm>
            <a:off x="877956" y="1844199"/>
            <a:ext cx="7042725" cy="4414180"/>
          </a:xfrm>
          <a:prstGeom prst="roundRect">
            <a:avLst>
              <a:gd name="adj" fmla="val 1496"/>
            </a:avLst>
          </a:prstGeom>
          <a:solidFill>
            <a:schemeClr val="bg2">
              <a:lumMod val="20000"/>
              <a:lumOff val="80000"/>
            </a:schemeClr>
          </a:solidFill>
        </p:spPr>
        <p:txBody>
          <a:bodyPr anchor="ctr">
            <a:noAutofit/>
          </a:bodyPr>
          <a:lstStyle/>
          <a:p>
            <a:pPr marL="444500" indent="-444500">
              <a:buClrTx/>
              <a:buFont typeface="Wingdings" panose="05000000000000000000" pitchFamily="2" charset="2"/>
              <a:buChar char="è"/>
            </a:pPr>
            <a:r>
              <a:rPr lang="fr-CA" sz="1900" dirty="0">
                <a:latin typeface="Segoe UI" panose="020B0502040204020203" pitchFamily="34" charset="0"/>
                <a:cs typeface="Segoe UI" panose="020B0502040204020203" pitchFamily="34" charset="0"/>
              </a:rPr>
              <a:t>Intégration de la protection des personnes adultes en situation de vulnérabilité, qu’elles reçoivent des soins ou des services du réseau de la santé et des services sociaux ou non</a:t>
            </a:r>
          </a:p>
          <a:p>
            <a:pPr marL="444500" indent="-444500">
              <a:buClrTx/>
              <a:buFont typeface="Wingdings" panose="05000000000000000000" pitchFamily="2" charset="2"/>
              <a:buChar char="è"/>
            </a:pPr>
            <a:r>
              <a:rPr lang="fr-CA" sz="1900" dirty="0">
                <a:latin typeface="Segoe UI" panose="020B0502040204020203" pitchFamily="34" charset="0"/>
                <a:cs typeface="Segoe UI" panose="020B0502040204020203" pitchFamily="34" charset="0"/>
              </a:rPr>
              <a:t>Bonification du rôle du commissaire local aux plaintes et à la qualité des services</a:t>
            </a:r>
          </a:p>
          <a:p>
            <a:pPr marL="444500" indent="-444500">
              <a:buClrTx/>
              <a:buFont typeface="Wingdings" panose="05000000000000000000" pitchFamily="2" charset="2"/>
              <a:buChar char="è"/>
            </a:pPr>
            <a:r>
              <a:rPr lang="fr-CA" sz="1900" dirty="0">
                <a:latin typeface="Segoe UI" panose="020B0502040204020203" pitchFamily="34" charset="0"/>
                <a:cs typeface="Segoe UI" panose="020B0502040204020203" pitchFamily="34" charset="0"/>
              </a:rPr>
              <a:t>Intégration de l’obligation d’approbation par le MSSS des politiques des établissements de santé en lutte contre la maltraitance</a:t>
            </a:r>
          </a:p>
          <a:p>
            <a:pPr marL="444500" indent="-444500">
              <a:buClrTx/>
              <a:buFont typeface="Wingdings" panose="05000000000000000000" pitchFamily="2" charset="2"/>
              <a:buChar char="è"/>
            </a:pPr>
            <a:r>
              <a:rPr lang="fr-CA" sz="1900" dirty="0">
                <a:latin typeface="Segoe UI" panose="020B0502040204020203" pitchFamily="34" charset="0"/>
                <a:cs typeface="Segoe UI" panose="020B0502040204020203" pitchFamily="34" charset="0"/>
              </a:rPr>
              <a:t>Formalisation du processus d’intervention concerté (PIC) en spécifiant leurs modalités d’application.</a:t>
            </a:r>
          </a:p>
          <a:p>
            <a:pPr marL="444500" indent="-444500">
              <a:buClrTx/>
              <a:buFont typeface="Wingdings" panose="05000000000000000000" pitchFamily="2" charset="2"/>
              <a:buChar char="è"/>
            </a:pPr>
            <a:r>
              <a:rPr lang="fr-CA" sz="1900" dirty="0">
                <a:latin typeface="Segoe UI" panose="020B0502040204020203" pitchFamily="34" charset="0"/>
                <a:cs typeface="Segoe UI" panose="020B0502040204020203" pitchFamily="34" charset="0"/>
              </a:rPr>
              <a:t>Bonification des catégories pour le signalement obligatoire</a:t>
            </a:r>
          </a:p>
          <a:p>
            <a:pPr marL="444500" indent="-444500">
              <a:buClrTx/>
              <a:buFont typeface="Wingdings" panose="05000000000000000000" pitchFamily="2" charset="2"/>
              <a:buChar char="è"/>
            </a:pPr>
            <a:r>
              <a:rPr lang="fr-CA" sz="1900" dirty="0">
                <a:latin typeface="Segoe UI" panose="020B0502040204020203" pitchFamily="34" charset="0"/>
                <a:cs typeface="Segoe UI" panose="020B0502040204020203" pitchFamily="34" charset="0"/>
              </a:rPr>
              <a:t>Révisions des définitions</a:t>
            </a:r>
          </a:p>
          <a:p>
            <a:pPr marL="444500" lvl="1" indent="-444500">
              <a:spcBef>
                <a:spcPts val="1000"/>
              </a:spcBef>
              <a:buClrTx/>
              <a:buFont typeface="Wingdings" panose="05000000000000000000" pitchFamily="2" charset="2"/>
              <a:buChar char="è"/>
            </a:pPr>
            <a:r>
              <a:rPr lang="fr-CA" sz="1900" dirty="0">
                <a:latin typeface="Segoe UI" panose="020B0502040204020203" pitchFamily="34" charset="0"/>
                <a:cs typeface="Segoe UI" panose="020B0502040204020203" pitchFamily="34" charset="0"/>
              </a:rPr>
              <a:t>Intégration des sanctions</a:t>
            </a:r>
          </a:p>
        </p:txBody>
      </p:sp>
      <p:sp>
        <p:nvSpPr>
          <p:cNvPr id="4" name="Espace réservé du contenu 3">
            <a:extLst>
              <a:ext uri="{FF2B5EF4-FFF2-40B4-BE49-F238E27FC236}">
                <a16:creationId xmlns:a16="http://schemas.microsoft.com/office/drawing/2014/main" id="{894AB3BA-A276-43DF-B08F-0DAEC5552DBA}"/>
              </a:ext>
            </a:extLst>
          </p:cNvPr>
          <p:cNvSpPr>
            <a:spLocks noGrp="1"/>
          </p:cNvSpPr>
          <p:nvPr>
            <p:ph sz="half" idx="2"/>
          </p:nvPr>
        </p:nvSpPr>
        <p:spPr>
          <a:xfrm>
            <a:off x="8056605" y="1856233"/>
            <a:ext cx="3348546" cy="4403164"/>
          </a:xfrm>
          <a:prstGeom prst="roundRect">
            <a:avLst>
              <a:gd name="adj" fmla="val 1967"/>
            </a:avLst>
          </a:prstGeom>
          <a:solidFill>
            <a:schemeClr val="accent3">
              <a:lumMod val="20000"/>
              <a:lumOff val="80000"/>
            </a:schemeClr>
          </a:solidFill>
        </p:spPr>
        <p:txBody>
          <a:bodyPr anchor="ctr">
            <a:noAutofit/>
          </a:bodyPr>
          <a:lstStyle/>
          <a:p>
            <a:pPr marL="271463" indent="-271463">
              <a:buClrTx/>
              <a:buFont typeface="Wingdings" panose="05000000000000000000" pitchFamily="2" charset="2"/>
              <a:buChar char="è"/>
            </a:pPr>
            <a:r>
              <a:rPr lang="fr-CA" sz="1900" dirty="0">
                <a:latin typeface="Segoe UI" panose="020B0502040204020203" pitchFamily="34" charset="0"/>
                <a:cs typeface="Segoe UI" panose="020B0502040204020203" pitchFamily="34" charset="0"/>
              </a:rPr>
              <a:t>Mise à jour du logigramme décisionnel</a:t>
            </a:r>
          </a:p>
          <a:p>
            <a:pPr marL="271463" indent="-271463">
              <a:buClrTx/>
              <a:buFont typeface="Wingdings" panose="05000000000000000000" pitchFamily="2" charset="2"/>
              <a:buChar char="è"/>
            </a:pPr>
            <a:r>
              <a:rPr lang="fr-CA" sz="1900" dirty="0">
                <a:latin typeface="Segoe UI" panose="020B0502040204020203" pitchFamily="34" charset="0"/>
                <a:cs typeface="Segoe UI" panose="020B0502040204020203" pitchFamily="34" charset="0"/>
              </a:rPr>
              <a:t>Mise à jour du formulaire de signalement - motifs raisonnables au CLPQS</a:t>
            </a:r>
          </a:p>
          <a:p>
            <a:pPr marL="271463" indent="-271463" fontAlgn="base">
              <a:buClrTx/>
              <a:buFont typeface="Wingdings" panose="05000000000000000000" pitchFamily="2" charset="2"/>
              <a:buChar char="è"/>
            </a:pPr>
            <a:r>
              <a:rPr lang="fr-CA" sz="1900" dirty="0">
                <a:latin typeface="Segoe UI" panose="020B0502040204020203" pitchFamily="34" charset="0"/>
                <a:cs typeface="Segoe UI" panose="020B0502040204020203" pitchFamily="34" charset="0"/>
              </a:rPr>
              <a:t>Mise à jour des étapes spécifiques à suivre pour le signalement obligatoire et non obligatoire</a:t>
            </a:r>
          </a:p>
          <a:p>
            <a:pPr marL="271463" indent="-271463" fontAlgn="base">
              <a:buClrTx/>
              <a:buFont typeface="Wingdings" panose="05000000000000000000" pitchFamily="2" charset="2"/>
              <a:buChar char="è"/>
            </a:pPr>
            <a:r>
              <a:rPr lang="fr-CA" sz="1900" dirty="0">
                <a:latin typeface="Segoe UI" panose="020B0502040204020203" pitchFamily="34" charset="0"/>
                <a:cs typeface="Segoe UI" panose="020B0502040204020203" pitchFamily="34" charset="0"/>
              </a:rPr>
              <a:t>Éclaircissement sur l’usage du processus d’intervention concerté (PIC)</a:t>
            </a:r>
          </a:p>
        </p:txBody>
      </p:sp>
      <p:sp>
        <p:nvSpPr>
          <p:cNvPr id="43" name="Rectangle : coins arrondis 42">
            <a:extLst>
              <a:ext uri="{FF2B5EF4-FFF2-40B4-BE49-F238E27FC236}">
                <a16:creationId xmlns:a16="http://schemas.microsoft.com/office/drawing/2014/main" id="{E626F78A-B9E0-4FF8-81CC-312E3AE4E802}"/>
              </a:ext>
            </a:extLst>
          </p:cNvPr>
          <p:cNvSpPr/>
          <p:nvPr/>
        </p:nvSpPr>
        <p:spPr>
          <a:xfrm>
            <a:off x="877956" y="1284235"/>
            <a:ext cx="7042724" cy="52753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55700">
              <a:lnSpc>
                <a:spcPct val="90000"/>
              </a:lnSpc>
              <a:spcBef>
                <a:spcPct val="0"/>
              </a:spcBef>
              <a:spcAft>
                <a:spcPct val="35000"/>
              </a:spcAft>
            </a:pPr>
            <a:r>
              <a:rPr lang="fr-CA" sz="2000" b="1" dirty="0">
                <a:latin typeface="Segoe UI" panose="020B0502040204020203" pitchFamily="34" charset="0"/>
                <a:cs typeface="Segoe UI" panose="020B0502040204020203" pitchFamily="34" charset="0"/>
              </a:rPr>
              <a:t>Politique (POL-018)</a:t>
            </a:r>
          </a:p>
        </p:txBody>
      </p:sp>
      <p:sp>
        <p:nvSpPr>
          <p:cNvPr id="46" name="Rectangle : coins arrondis 45">
            <a:extLst>
              <a:ext uri="{FF2B5EF4-FFF2-40B4-BE49-F238E27FC236}">
                <a16:creationId xmlns:a16="http://schemas.microsoft.com/office/drawing/2014/main" id="{58FD25FF-480C-4C25-A2BC-3A429B4A7980}"/>
              </a:ext>
            </a:extLst>
          </p:cNvPr>
          <p:cNvSpPr/>
          <p:nvPr/>
        </p:nvSpPr>
        <p:spPr>
          <a:xfrm>
            <a:off x="8056603" y="1284234"/>
            <a:ext cx="3348544" cy="55378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CA" sz="2000" b="1" dirty="0">
                <a:latin typeface="Segoe UI" panose="020B0502040204020203" pitchFamily="34" charset="0"/>
                <a:cs typeface="Segoe UI" panose="020B0502040204020203" pitchFamily="34" charset="0"/>
              </a:rPr>
              <a:t>Procédure (PRO-021)</a:t>
            </a:r>
          </a:p>
        </p:txBody>
      </p:sp>
      <p:sp>
        <p:nvSpPr>
          <p:cNvPr id="5" name="ZoneTexte 4">
            <a:extLst>
              <a:ext uri="{FF2B5EF4-FFF2-40B4-BE49-F238E27FC236}">
                <a16:creationId xmlns:a16="http://schemas.microsoft.com/office/drawing/2014/main" id="{C7079E9D-DD2C-4A64-8571-A582629A6FA0}"/>
              </a:ext>
            </a:extLst>
          </p:cNvPr>
          <p:cNvSpPr txBox="1"/>
          <p:nvPr/>
        </p:nvSpPr>
        <p:spPr>
          <a:xfrm>
            <a:off x="6610865" y="6307463"/>
            <a:ext cx="4839013" cy="307777"/>
          </a:xfrm>
          <a:prstGeom prst="rect">
            <a:avLst/>
          </a:prstGeom>
          <a:noFill/>
        </p:spPr>
        <p:txBody>
          <a:bodyPr wrap="square" rtlCol="0">
            <a:spAutoFit/>
          </a:bodyPr>
          <a:lstStyle/>
          <a:p>
            <a:pPr algn="r"/>
            <a:r>
              <a:rPr lang="fr-CA" sz="1400" dirty="0">
                <a:solidFill>
                  <a:schemeClr val="accent4"/>
                </a:solidFill>
                <a:latin typeface="Segoe UI" panose="020B0502040204020203" pitchFamily="34" charset="0"/>
                <a:cs typeface="Segoe UI" panose="020B0502040204020203" pitchFamily="34" charset="0"/>
              </a:rPr>
              <a:t>Documents adoptés par le CA le 7 février 2024</a:t>
            </a:r>
          </a:p>
        </p:txBody>
      </p:sp>
    </p:spTree>
    <p:extLst>
      <p:ext uri="{BB962C8B-B14F-4D97-AF65-F5344CB8AC3E}">
        <p14:creationId xmlns:p14="http://schemas.microsoft.com/office/powerpoint/2010/main" val="4113294415"/>
      </p:ext>
    </p:extLst>
  </p:cSld>
  <p:clrMapOvr>
    <a:masterClrMapping/>
  </p:clrMapOvr>
</p:sld>
</file>

<file path=ppt/theme/theme1.xml><?xml version="1.0" encoding="utf-8"?>
<a:theme xmlns:a="http://schemas.openxmlformats.org/drawingml/2006/main" name="Vert_Gabarit">
  <a:themeElements>
    <a:clrScheme name="CIUSSS_vert">
      <a:dk1>
        <a:srgbClr val="181817"/>
      </a:dk1>
      <a:lt1>
        <a:sysClr val="window" lastClr="FFFFFF"/>
      </a:lt1>
      <a:dk2>
        <a:srgbClr val="181817"/>
      </a:dk2>
      <a:lt2>
        <a:srgbClr val="81C731"/>
      </a:lt2>
      <a:accent1>
        <a:srgbClr val="DB1A00"/>
      </a:accent1>
      <a:accent2>
        <a:srgbClr val="F79200"/>
      </a:accent2>
      <a:accent3>
        <a:srgbClr val="0871D9"/>
      </a:accent3>
      <a:accent4>
        <a:srgbClr val="767171"/>
      </a:accent4>
      <a:accent5>
        <a:srgbClr val="00858C"/>
      </a:accent5>
      <a:accent6>
        <a:srgbClr val="00B6BA"/>
      </a:accent6>
      <a:hlink>
        <a:srgbClr val="3333FF"/>
      </a:hlink>
      <a:folHlink>
        <a:srgbClr val="00FFFF"/>
      </a:folHlink>
    </a:clrScheme>
    <a:fontScheme name="CIUSS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rt_Gabarit" id="{6DC5C8C7-FD34-4B6A-812D-B929DE74DE89}" vid="{42EF097D-6D0A-4BE2-9B64-641682F21BC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Vert_Gabarit</Template>
  <TotalTime>2458</TotalTime>
  <Words>1486</Words>
  <Application>Microsoft Office PowerPoint</Application>
  <PresentationFormat>Grand écran</PresentationFormat>
  <Paragraphs>160</Paragraphs>
  <Slides>14</Slides>
  <Notes>10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14</vt:i4>
      </vt:variant>
    </vt:vector>
  </HeadingPairs>
  <TitlesOfParts>
    <vt:vector size="26" baseType="lpstr">
      <vt:lpstr>Aharoni</vt:lpstr>
      <vt:lpstr>Arial</vt:lpstr>
      <vt:lpstr>Arial Black</vt:lpstr>
      <vt:lpstr>Arial Nova</vt:lpstr>
      <vt:lpstr>Calibri</vt:lpstr>
      <vt:lpstr>Courier New</vt:lpstr>
      <vt:lpstr>Segoe UI</vt:lpstr>
      <vt:lpstr>Symbol</vt:lpstr>
      <vt:lpstr>Times New Roman</vt:lpstr>
      <vt:lpstr>Wingdings</vt:lpstr>
      <vt:lpstr>Wingdings 3</vt:lpstr>
      <vt:lpstr>Vert_Gabarit</vt:lpstr>
      <vt:lpstr>Démarche d’amélioration  continue de la qualité La bientraitance pour lutter contre la maltraitance</vt:lpstr>
      <vt:lpstr>Présentation PowerPoint</vt:lpstr>
      <vt:lpstr>Maltraitance</vt:lpstr>
      <vt:lpstr>Lutte contre la maltraitance Nos outils</vt:lpstr>
      <vt:lpstr>Bientraitance</vt:lpstr>
      <vt:lpstr>Bientraitance</vt:lpstr>
      <vt:lpstr>Bientraitance Nos outils</vt:lpstr>
      <vt:lpstr>Zone intranet </vt:lpstr>
      <vt:lpstr>Mise à jour de la politique et de la procédure du CIUSSS-EMTL </vt:lpstr>
      <vt:lpstr>Formation obligatoire en lutte contre la maltraitance pour les publics ciblés par le MSSS</vt:lpstr>
      <vt:lpstr>Formation obligatoire en lutte contre la maltraitance pour les publics ciblés par le MSSS</vt:lpstr>
      <vt:lpstr>Autres formations ciblées par le MSSS</vt:lpstr>
      <vt:lpstr>Ressources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Capsule informative sur la lutte contre la maltraitance</dc:title>
  <dc:creator>Edouardine Gombe (CIUSSS EMTL)</dc:creator>
  <cp:lastModifiedBy>Mouhamadou SecK (CIUSSS EMTL)</cp:lastModifiedBy>
  <cp:revision>137</cp:revision>
  <dcterms:created xsi:type="dcterms:W3CDTF">2023-12-05T18:55:42Z</dcterms:created>
  <dcterms:modified xsi:type="dcterms:W3CDTF">2024-02-19T14:16:16Z</dcterms:modified>
</cp:coreProperties>
</file>