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5" r:id="rId5"/>
    <p:sldId id="266" r:id="rId6"/>
    <p:sldId id="270" r:id="rId7"/>
    <p:sldId id="263" r:id="rId8"/>
    <p:sldId id="264" r:id="rId9"/>
    <p:sldId id="267" r:id="rId10"/>
    <p:sldId id="268" r:id="rId11"/>
    <p:sldId id="269" r:id="rId12"/>
    <p:sldId id="25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98" autoAdjust="0"/>
  </p:normalViewPr>
  <p:slideViewPr>
    <p:cSldViewPr snapToGrid="0" showGuides="1">
      <p:cViewPr varScale="1">
        <p:scale>
          <a:sx n="102" d="100"/>
          <a:sy n="102" d="100"/>
        </p:scale>
        <p:origin x="9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075DA-E40E-4DA1-B56B-3365AB6DF3B0}" type="datetimeFigureOut">
              <a:rPr lang="fr-CA" smtClean="0"/>
              <a:t>2023-12-21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0603B-0DF7-452D-A2C5-4C11F16485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635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729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577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91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135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Faits par des étudiants en pharmacie, 103 unités auditées</a:t>
            </a:r>
          </a:p>
          <a:p>
            <a:r>
              <a:rPr lang="fr-CA" dirty="0"/>
              <a:t>dans tous les milieux (soins aigus (physique et santé mentale) et de longue durée),</a:t>
            </a:r>
          </a:p>
          <a:p>
            <a:r>
              <a:rPr lang="fr-CA" dirty="0"/>
              <a:t>L’importance de cette réserve est variable à l’intérieur d’une même installation, </a:t>
            </a:r>
          </a:p>
          <a:p>
            <a:r>
              <a:rPr lang="fr-CA" dirty="0"/>
              <a:t>Organisation différente (par indication, par nom générique, par nom commercial)</a:t>
            </a:r>
          </a:p>
          <a:p>
            <a:r>
              <a:rPr lang="fr-CA" dirty="0"/>
              <a:t>Vérification de plusieurs critères d’agrément</a:t>
            </a:r>
            <a:r>
              <a:rPr lang="fr-CA" baseline="0" dirty="0"/>
              <a:t> : communs, frigo, chariots, armoire à narcotiques, dates d’Expiration, etc.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993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25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82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262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0603B-0DF7-452D-A2C5-4C11F16485B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545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7"/>
          <a:stretch/>
        </p:blipFill>
        <p:spPr>
          <a:xfrm rot="4650061">
            <a:off x="-1566536" y="524580"/>
            <a:ext cx="5704711" cy="39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4746"/>
          <a:stretch/>
        </p:blipFill>
        <p:spPr>
          <a:xfrm rot="1796214">
            <a:off x="-653133" y="-316078"/>
            <a:ext cx="2530953" cy="3284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11506"/>
          <a:stretch/>
        </p:blipFill>
        <p:spPr>
          <a:xfrm>
            <a:off x="-115910" y="-103031"/>
            <a:ext cx="2608964" cy="4310184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06353"/>
            <a:ext cx="10515600" cy="39198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10464" b="57165"/>
          <a:stretch/>
        </p:blipFill>
        <p:spPr>
          <a:xfrm rot="6345719">
            <a:off x="-625418" y="-28019"/>
            <a:ext cx="2801291" cy="21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7946"/>
          <a:stretch/>
        </p:blipFill>
        <p:spPr>
          <a:xfrm rot="3029273">
            <a:off x="9437" y="-1125274"/>
            <a:ext cx="2856306" cy="3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6280" b="15592"/>
          <a:stretch/>
        </p:blipFill>
        <p:spPr>
          <a:xfrm rot="20174779">
            <a:off x="-337565" y="4961261"/>
            <a:ext cx="1595153" cy="22223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 b="1568"/>
          <a:stretch/>
        </p:blipFill>
        <p:spPr>
          <a:xfrm rot="18071140">
            <a:off x="10237989" y="-660427"/>
            <a:ext cx="2266828" cy="27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37926"/>
          <a:stretch/>
        </p:blipFill>
        <p:spPr>
          <a:xfrm rot="1185234">
            <a:off x="-168494" y="-412687"/>
            <a:ext cx="2663946" cy="21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9" r="8122"/>
          <a:stretch/>
        </p:blipFill>
        <p:spPr>
          <a:xfrm rot="13224891">
            <a:off x="-392003" y="5714870"/>
            <a:ext cx="1722086" cy="13944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b="7071"/>
          <a:stretch/>
        </p:blipFill>
        <p:spPr>
          <a:xfrm rot="7628708">
            <a:off x="10532801" y="-724033"/>
            <a:ext cx="1611539" cy="20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2023-12-21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etcemtl.cemtl.rtss.qc.ca/fileadmin/intranet/ciusss/politiques-procedures/dir-serv-professionnels/POL-112_V01_2022-08-30.pdf" TargetMode="External"/><Relationship Id="rId3" Type="http://schemas.openxmlformats.org/officeDocument/2006/relationships/hyperlink" Target="https://intranetcemtl.cemtl.rtss.qc.ca/fileadmin/intranet/qualite-performance/evenements-qualite/Fiche_POR_MED_NIV_ALERT_ELEV_2023.pdf" TargetMode="External"/><Relationship Id="rId7" Type="http://schemas.openxmlformats.org/officeDocument/2006/relationships/hyperlink" Target="https://intranetcemtl.cemtl.rtss.qc.ca/fileadmin/intranet/ciusss/politiques-procedures/PRO-003_V02_2019-06-1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cemtl.cemtl.rtss.qc.ca/fileadmin/intranet/ciusss/politiques-procedures/POL-007_V02_2019-06-11.pdf" TargetMode="External"/><Relationship Id="rId5" Type="http://schemas.openxmlformats.org/officeDocument/2006/relationships/hyperlink" Target="https://intranetcemtl.cemtl.rtss.qc.ca/index.php?id=2705" TargetMode="External"/><Relationship Id="rId4" Type="http://schemas.openxmlformats.org/officeDocument/2006/relationships/hyperlink" Target="https://intranetcemtl.cemtl.rtss.qc.ca/fileadmin/intranet/qualite-performance/evenements-qualite/Fiche_POR_SECU_NARCO_2023.pdf" TargetMode="External"/><Relationship Id="rId9" Type="http://schemas.openxmlformats.org/officeDocument/2006/relationships/hyperlink" Target="https://intranetcemtl.cemtl.rtss.qc.ca/fileadmin/intranet/ciusss/politiques-procedures/dir-serv-professionnels/PRO-101_V01_2022-08-30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2430463"/>
            <a:ext cx="7427089" cy="2387600"/>
          </a:xfrm>
        </p:spPr>
        <p:txBody>
          <a:bodyPr>
            <a:noAutofit/>
          </a:bodyPr>
          <a:lstStyle/>
          <a:p>
            <a:r>
              <a:rPr lang="fr-CA" sz="5400" dirty="0"/>
              <a:t>Gestion du circuit du médicament</a:t>
            </a:r>
            <a:br>
              <a:rPr lang="fr-CA" sz="3200" dirty="0"/>
            </a:br>
            <a:br>
              <a:rPr lang="fr-CA" sz="3200" dirty="0"/>
            </a:br>
            <a:r>
              <a:rPr lang="fr-CA" sz="3200" dirty="0">
                <a:latin typeface="+mn-lt"/>
              </a:rPr>
              <a:t>Médicaments de niveau d’alerte élevé Opioïdes à concentration élevée et à dose totale élevée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910" y="5067300"/>
            <a:ext cx="7427089" cy="304800"/>
          </a:xfrm>
        </p:spPr>
        <p:txBody>
          <a:bodyPr>
            <a:noAutofit/>
          </a:bodyPr>
          <a:lstStyle/>
          <a:p>
            <a:r>
              <a:rPr lang="fr-CA" sz="1800" dirty="0"/>
              <a:t>Jessica Doiron – pharmacienne coordonnatrice, volet qualité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240910" y="5464175"/>
            <a:ext cx="6014977" cy="38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Le 8 janvier 2024</a:t>
            </a:r>
          </a:p>
        </p:txBody>
      </p:sp>
    </p:spTree>
    <p:extLst>
      <p:ext uri="{BB962C8B-B14F-4D97-AF65-F5344CB8AC3E}">
        <p14:creationId xmlns:p14="http://schemas.microsoft.com/office/powerpoint/2010/main" val="175977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Opiacés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06353"/>
            <a:ext cx="10864065" cy="3919885"/>
          </a:xfrm>
        </p:spPr>
        <p:txBody>
          <a:bodyPr/>
          <a:lstStyle/>
          <a:p>
            <a:r>
              <a:rPr lang="fr-CA" dirty="0"/>
              <a:t>Stratégies spécifiques aux opiacés à concentration élevée ou à dose totale élevée</a:t>
            </a:r>
          </a:p>
          <a:p>
            <a:pPr lvl="1"/>
            <a:r>
              <a:rPr lang="fr-CA" dirty="0"/>
              <a:t>Éviter l’entreposage et limiter l’inventaire de formulations d’opioïdes à dose totale élevée </a:t>
            </a:r>
          </a:p>
          <a:p>
            <a:pPr lvl="1"/>
            <a:r>
              <a:rPr lang="fr-CA" dirty="0"/>
              <a:t>Fournir dans des formats prêts à l’emploi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872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disponibles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94278"/>
            <a:ext cx="11734801" cy="3919885"/>
          </a:xfrm>
        </p:spPr>
        <p:txBody>
          <a:bodyPr>
            <a:normAutofit/>
          </a:bodyPr>
          <a:lstStyle/>
          <a:p>
            <a:r>
              <a:rPr lang="fr-CA" dirty="0"/>
              <a:t>Fiches POR</a:t>
            </a:r>
          </a:p>
          <a:p>
            <a:pPr lvl="1"/>
            <a:r>
              <a:rPr lang="fr-CA" dirty="0">
                <a:hlinkClick r:id="rId3"/>
              </a:rPr>
              <a:t>Médicaments de niveau d’alerte élevé</a:t>
            </a:r>
            <a:endParaRPr lang="fr-CA" dirty="0"/>
          </a:p>
          <a:p>
            <a:pPr lvl="1"/>
            <a:r>
              <a:rPr lang="fr-CA" dirty="0">
                <a:hlinkClick r:id="rId4"/>
              </a:rPr>
              <a:t>Opiacés</a:t>
            </a:r>
            <a:endParaRPr lang="fr-CA" dirty="0"/>
          </a:p>
          <a:p>
            <a:r>
              <a:rPr lang="fr-CA" dirty="0">
                <a:hlinkClick r:id="rId5"/>
              </a:rPr>
              <a:t>Formation</a:t>
            </a:r>
            <a:r>
              <a:rPr lang="fr-CA" dirty="0"/>
              <a:t> en ligne médicaments de niveau d’alerte élevé</a:t>
            </a:r>
          </a:p>
          <a:p>
            <a:r>
              <a:rPr lang="fr-CA" dirty="0"/>
              <a:t>Politiques et procédures</a:t>
            </a:r>
          </a:p>
          <a:p>
            <a:pPr lvl="1"/>
            <a:r>
              <a:rPr lang="fr-CA" dirty="0">
                <a:hlinkClick r:id="rId6"/>
              </a:rPr>
              <a:t>POL-007</a:t>
            </a:r>
            <a:r>
              <a:rPr lang="fr-CA" dirty="0"/>
              <a:t> et </a:t>
            </a:r>
            <a:r>
              <a:rPr lang="fr-CA" dirty="0">
                <a:hlinkClick r:id="rId7"/>
              </a:rPr>
              <a:t>PRO-003</a:t>
            </a:r>
            <a:r>
              <a:rPr lang="fr-CA" dirty="0"/>
              <a:t> Médicaments de niveau d’alerte élevé</a:t>
            </a:r>
          </a:p>
          <a:p>
            <a:pPr lvl="1"/>
            <a:r>
              <a:rPr lang="fr-CA" dirty="0">
                <a:hlinkClick r:id="rId8"/>
              </a:rPr>
              <a:t>POL-112</a:t>
            </a:r>
            <a:r>
              <a:rPr lang="fr-CA" dirty="0"/>
              <a:t> et </a:t>
            </a:r>
            <a:r>
              <a:rPr lang="fr-CA" dirty="0">
                <a:hlinkClick r:id="rId9"/>
              </a:rPr>
              <a:t>PRO-101</a:t>
            </a:r>
            <a:r>
              <a:rPr lang="fr-CA" dirty="0"/>
              <a:t> Gestion des médicaments contrôlés</a:t>
            </a:r>
          </a:p>
          <a:p>
            <a:r>
              <a:rPr lang="fr-CA" dirty="0"/>
              <a:t>Liste des opiacés à concentration élevée et dose totale élevée (à venir)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725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6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Gestion du </a:t>
            </a:r>
            <a:r>
              <a:rPr lang="fr-CA" sz="4000" dirty="0"/>
              <a:t>circuit</a:t>
            </a:r>
            <a:r>
              <a:rPr lang="fr-CA" dirty="0"/>
              <a:t> du médicament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99784"/>
            <a:ext cx="10515600" cy="391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POR</a:t>
            </a:r>
          </a:p>
          <a:p>
            <a:pPr lvl="1"/>
            <a:r>
              <a:rPr lang="fr-CA" dirty="0"/>
              <a:t>Gérance des antimicrobiens</a:t>
            </a:r>
          </a:p>
          <a:p>
            <a:pPr lvl="1"/>
            <a:r>
              <a:rPr lang="fr-CA" b="1" dirty="0"/>
              <a:t>Gestion de médicaments de niveau d’alerte élevé</a:t>
            </a:r>
          </a:p>
          <a:p>
            <a:pPr lvl="1"/>
            <a:r>
              <a:rPr lang="fr-CA" b="1" dirty="0"/>
              <a:t>Limiter les formulations d’opioïdes à concentration élevée et à dose totale élevée</a:t>
            </a:r>
          </a:p>
          <a:p>
            <a:pPr lvl="1"/>
            <a:r>
              <a:rPr lang="fr-CA" dirty="0"/>
              <a:t>Liste des abréviations, symboles et désignations de doses qui ne doivent pas être utilisés</a:t>
            </a:r>
          </a:p>
        </p:txBody>
      </p:sp>
    </p:spTree>
    <p:extLst>
      <p:ext uri="{BB962C8B-B14F-4D97-AF65-F5344CB8AC3E}">
        <p14:creationId xmlns:p14="http://schemas.microsoft.com/office/powerpoint/2010/main" val="19225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Médicaments de niveau d’alerte élevé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82553"/>
            <a:ext cx="10864065" cy="3919885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Médicament qui présente un risque accru de causer un préjudice considérable à un usager s’il n’est pas utilisé correctement</a:t>
            </a:r>
          </a:p>
          <a:p>
            <a:r>
              <a:rPr lang="fr-CA" dirty="0"/>
              <a:t>Exemples </a:t>
            </a:r>
          </a:p>
          <a:p>
            <a:pPr lvl="1"/>
            <a:r>
              <a:rPr lang="fr-CA" dirty="0"/>
              <a:t>Héparine et autres anticoagulants</a:t>
            </a:r>
          </a:p>
          <a:p>
            <a:pPr lvl="1"/>
            <a:r>
              <a:rPr lang="fr-CA" dirty="0"/>
              <a:t>Insuline</a:t>
            </a:r>
          </a:p>
          <a:p>
            <a:pPr lvl="1"/>
            <a:r>
              <a:rPr lang="fr-CA" dirty="0"/>
              <a:t>Électrolytes</a:t>
            </a:r>
          </a:p>
          <a:p>
            <a:pPr lvl="1"/>
            <a:r>
              <a:rPr lang="fr-CA" dirty="0"/>
              <a:t>Narcotiques</a:t>
            </a:r>
          </a:p>
          <a:p>
            <a:pPr lvl="1"/>
            <a:r>
              <a:rPr lang="fr-CA" dirty="0"/>
              <a:t>Chimiothérapie</a:t>
            </a:r>
          </a:p>
        </p:txBody>
      </p:sp>
    </p:spTree>
    <p:extLst>
      <p:ext uri="{BB962C8B-B14F-4D97-AF65-F5344CB8AC3E}">
        <p14:creationId xmlns:p14="http://schemas.microsoft.com/office/powerpoint/2010/main" val="12623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Médicaments de niveau d’alerte élevé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06353"/>
            <a:ext cx="10864065" cy="3919885"/>
          </a:xfrm>
        </p:spPr>
        <p:txBody>
          <a:bodyPr/>
          <a:lstStyle/>
          <a:p>
            <a:endParaRPr lang="fr-CA" dirty="0"/>
          </a:p>
          <a:p>
            <a:r>
              <a:rPr lang="fr-CA" dirty="0"/>
              <a:t>Stratégies d’entreposage sécuritaire</a:t>
            </a:r>
          </a:p>
          <a:p>
            <a:pPr lvl="1"/>
            <a:r>
              <a:rPr lang="fr-CA" dirty="0"/>
              <a:t>Entreposage dans les cabinets automatisés décentralisés</a:t>
            </a:r>
          </a:p>
          <a:p>
            <a:pPr lvl="1"/>
            <a:r>
              <a:rPr lang="fr-CA" dirty="0"/>
              <a:t>Limiter l’entreposage dans le commun régulier</a:t>
            </a:r>
          </a:p>
          <a:p>
            <a:pPr lvl="1"/>
            <a:r>
              <a:rPr lang="fr-CA" dirty="0"/>
              <a:t>Affichettes sur les réfrigérateurs et l’armoire à narcotiques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446" y="2516941"/>
            <a:ext cx="1449354" cy="14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Médicaments de niveau d’alerte élevé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06353"/>
            <a:ext cx="10864065" cy="3919885"/>
          </a:xfrm>
        </p:spPr>
        <p:txBody>
          <a:bodyPr/>
          <a:lstStyle/>
          <a:p>
            <a:endParaRPr lang="fr-CA" dirty="0"/>
          </a:p>
          <a:p>
            <a:r>
              <a:rPr lang="fr-CA" dirty="0"/>
              <a:t>Stratégies au moment de la préparation et de l’administration</a:t>
            </a:r>
          </a:p>
          <a:p>
            <a:pPr lvl="1"/>
            <a:r>
              <a:rPr lang="fr-CA" dirty="0"/>
              <a:t>Double vérification indépendante (DVI) avec ou sans double signature</a:t>
            </a:r>
          </a:p>
          <a:p>
            <a:pPr lvl="1"/>
            <a:r>
              <a:rPr lang="fr-CA" dirty="0"/>
              <a:t>Double vérification de la pompe à perfusion</a:t>
            </a:r>
          </a:p>
          <a:p>
            <a:pPr lvl="1"/>
            <a:r>
              <a:rPr lang="fr-CA" dirty="0"/>
              <a:t>Administration par un médecin ou avec présence du médecin au chevet</a:t>
            </a:r>
          </a:p>
          <a:p>
            <a:pPr lvl="1"/>
            <a:r>
              <a:rPr lang="fr-CA" dirty="0"/>
              <a:t>Moniteur cardiaque et surveillance accrue</a:t>
            </a:r>
          </a:p>
        </p:txBody>
      </p:sp>
    </p:spTree>
    <p:extLst>
      <p:ext uri="{BB962C8B-B14F-4D97-AF65-F5344CB8AC3E}">
        <p14:creationId xmlns:p14="http://schemas.microsoft.com/office/powerpoint/2010/main" val="318826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Médicaments de niveau d’alerte élevé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82553"/>
            <a:ext cx="10864065" cy="3919885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Politique et procédure en cours de révision</a:t>
            </a:r>
          </a:p>
          <a:p>
            <a:r>
              <a:rPr lang="fr-CA" dirty="0"/>
              <a:t>Révision de la liste des médicaments </a:t>
            </a:r>
          </a:p>
          <a:p>
            <a:r>
              <a:rPr lang="fr-CA" dirty="0"/>
              <a:t>Clarification de la vérification par une infirmière auxiliaire</a:t>
            </a:r>
          </a:p>
          <a:p>
            <a:r>
              <a:rPr lang="fr-CA" dirty="0"/>
              <a:t>Administration par le médecin ou avec présence du médecin au chevet dans certaines situations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729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Médicaments de niveau d’alerte élevé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dirty="0"/>
              <a:t>Résultats des audits sur les unités de soins sur l’entreposage des médicaments </a:t>
            </a:r>
          </a:p>
          <a:p>
            <a:pPr lvl="2"/>
            <a:r>
              <a:rPr lang="fr-CA" b="1" dirty="0">
                <a:solidFill>
                  <a:srgbClr val="FF0000"/>
                </a:solidFill>
              </a:rPr>
              <a:t>100% </a:t>
            </a:r>
            <a:r>
              <a:rPr lang="fr-CA" dirty="0"/>
              <a:t>des unités auditées ont des réserves illicites de médicaments</a:t>
            </a:r>
            <a:r>
              <a:rPr lang="fr-CA" b="1" dirty="0"/>
              <a:t>, incluant des médicaments de niveau d’alerte élevé</a:t>
            </a:r>
          </a:p>
          <a:p>
            <a:pPr lvl="2"/>
            <a:r>
              <a:rPr lang="fr-CA" dirty="0"/>
              <a:t>Peut aller au-delà de 200 comprimés ou fioles de médicaments</a:t>
            </a:r>
          </a:p>
        </p:txBody>
      </p:sp>
      <p:pic>
        <p:nvPicPr>
          <p:cNvPr id="4" name="Image 3" descr="C:\Users\hmr34648\AppData\Local\Microsoft\Windows\INetCache\Content.MSO\E3884D62.tmp">
            <a:extLst>
              <a:ext uri="{FF2B5EF4-FFF2-40B4-BE49-F238E27FC236}">
                <a16:creationId xmlns:a16="http://schemas.microsoft.com/office/drawing/2014/main" id="{92EAD27F-C0D9-4810-8BD9-62409A76442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599" r="1906" b="15797"/>
          <a:stretch/>
        </p:blipFill>
        <p:spPr bwMode="auto">
          <a:xfrm>
            <a:off x="4203942" y="3803799"/>
            <a:ext cx="3784116" cy="2345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7721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Opiacés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06353"/>
            <a:ext cx="10864065" cy="3919885"/>
          </a:xfrm>
        </p:spPr>
        <p:txBody>
          <a:bodyPr>
            <a:normAutofit/>
          </a:bodyPr>
          <a:lstStyle/>
          <a:p>
            <a:r>
              <a:rPr lang="fr-CA" dirty="0"/>
              <a:t>Limiter la disponibilité des opiacés à concentration élevée ou à dose totale élevée</a:t>
            </a:r>
          </a:p>
          <a:p>
            <a:r>
              <a:rPr lang="fr-CA" dirty="0"/>
              <a:t>Exemples : </a:t>
            </a:r>
          </a:p>
          <a:p>
            <a:pPr lvl="1"/>
            <a:r>
              <a:rPr lang="fr-CA" dirty="0"/>
              <a:t>Fentanyl 50 </a:t>
            </a:r>
            <a:r>
              <a:rPr lang="fr-CA" dirty="0" err="1"/>
              <a:t>mcg</a:t>
            </a:r>
            <a:r>
              <a:rPr lang="fr-CA" dirty="0"/>
              <a:t>/</a:t>
            </a:r>
            <a:r>
              <a:rPr lang="fr-CA" dirty="0" err="1"/>
              <a:t>mL</a:t>
            </a:r>
            <a:r>
              <a:rPr lang="fr-CA" dirty="0"/>
              <a:t> format plus de 2 </a:t>
            </a:r>
            <a:r>
              <a:rPr lang="fr-CA" dirty="0" err="1"/>
              <a:t>mL</a:t>
            </a:r>
            <a:endParaRPr lang="fr-CA" dirty="0"/>
          </a:p>
          <a:p>
            <a:pPr lvl="1"/>
            <a:r>
              <a:rPr lang="fr-CA" dirty="0"/>
              <a:t>Morphine HP 50 mg/</a:t>
            </a:r>
            <a:r>
              <a:rPr lang="fr-CA" dirty="0" err="1"/>
              <a:t>mL</a:t>
            </a:r>
            <a:endParaRPr lang="fr-CA" dirty="0"/>
          </a:p>
          <a:p>
            <a:pPr lvl="1"/>
            <a:r>
              <a:rPr lang="fr-CA" dirty="0" err="1"/>
              <a:t>Hydromorphone</a:t>
            </a:r>
            <a:r>
              <a:rPr lang="fr-CA" dirty="0"/>
              <a:t> HP 10 mg/</a:t>
            </a:r>
            <a:r>
              <a:rPr lang="fr-CA" dirty="0" err="1"/>
              <a:t>mL</a:t>
            </a:r>
            <a:endParaRPr lang="fr-CA" dirty="0"/>
          </a:p>
          <a:p>
            <a:pPr lvl="1"/>
            <a:r>
              <a:rPr lang="fr-CA" dirty="0"/>
              <a:t>Méthadone 10 mg/</a:t>
            </a:r>
            <a:r>
              <a:rPr lang="fr-CA" dirty="0" err="1"/>
              <a:t>mL</a:t>
            </a:r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721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Opiacés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06353"/>
            <a:ext cx="10864065" cy="3919885"/>
          </a:xfrm>
        </p:spPr>
        <p:txBody>
          <a:bodyPr/>
          <a:lstStyle/>
          <a:p>
            <a:r>
              <a:rPr lang="fr-CA" dirty="0"/>
              <a:t>Politique et procédure de gestion des médicaments contrôlés (applicable à toutes les opiacés) </a:t>
            </a:r>
          </a:p>
          <a:p>
            <a:pPr lvl="1"/>
            <a:r>
              <a:rPr lang="fr-CA" dirty="0"/>
              <a:t>Armoire à double serrure</a:t>
            </a:r>
          </a:p>
          <a:p>
            <a:pPr lvl="1"/>
            <a:r>
              <a:rPr lang="fr-CA" b="1" dirty="0"/>
              <a:t>Clé en possession d’une personne autorisée</a:t>
            </a:r>
          </a:p>
          <a:p>
            <a:pPr lvl="1"/>
            <a:r>
              <a:rPr lang="fr-CA" dirty="0"/>
              <a:t>Témoin pour la prise et la destruction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2598979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rouge">
  <a:themeElements>
    <a:clrScheme name="CIUSSS_Rouge">
      <a:dk1>
        <a:srgbClr val="181817"/>
      </a:dk1>
      <a:lt1>
        <a:sysClr val="window" lastClr="FFFFFF"/>
      </a:lt1>
      <a:dk2>
        <a:srgbClr val="181817"/>
      </a:dk2>
      <a:lt2>
        <a:srgbClr val="DB1A00"/>
      </a:lt2>
      <a:accent1>
        <a:srgbClr val="F79200"/>
      </a:accent1>
      <a:accent2>
        <a:srgbClr val="0871D9"/>
      </a:accent2>
      <a:accent3>
        <a:srgbClr val="81C731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rouge" id="{BD12FF07-1E12-4F27-BD48-BB8E224D3CE3}" vid="{C3E85CBE-92EC-4E76-B018-7B012FCB92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CIUSSS_rouge</Template>
  <TotalTime>660</TotalTime>
  <Words>513</Words>
  <Application>Microsoft Office PowerPoint</Application>
  <PresentationFormat>Grand écran</PresentationFormat>
  <Paragraphs>78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CIUSSS_rouge</vt:lpstr>
      <vt:lpstr>Gestion du circuit du médicament  Médicaments de niveau d’alerte élevé Opioïdes à concentration élevée et à dose totale élevée</vt:lpstr>
      <vt:lpstr>Gestion du circuit du médicament</vt:lpstr>
      <vt:lpstr>Médicaments de niveau d’alerte élevé</vt:lpstr>
      <vt:lpstr>Médicaments de niveau d’alerte élevé</vt:lpstr>
      <vt:lpstr>Médicaments de niveau d’alerte élevé</vt:lpstr>
      <vt:lpstr>Médicaments de niveau d’alerte élevé</vt:lpstr>
      <vt:lpstr>Médicaments de niveau d’alerte élevé</vt:lpstr>
      <vt:lpstr>Opiacés</vt:lpstr>
      <vt:lpstr>Opiacés</vt:lpstr>
      <vt:lpstr>Opiacés</vt:lpstr>
      <vt:lpstr>Outils disponibles</vt:lpstr>
      <vt:lpstr>Présentation PowerPoint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Mouhamadou SecK (CIUSSS EMTL)</cp:lastModifiedBy>
  <cp:revision>55</cp:revision>
  <dcterms:created xsi:type="dcterms:W3CDTF">2015-09-08T18:03:59Z</dcterms:created>
  <dcterms:modified xsi:type="dcterms:W3CDTF">2023-12-21T22:12:40Z</dcterms:modified>
</cp:coreProperties>
</file>