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57" r:id="rId4"/>
    <p:sldId id="268" r:id="rId5"/>
    <p:sldId id="262" r:id="rId6"/>
    <p:sldId id="260" r:id="rId7"/>
    <p:sldId id="265" r:id="rId8"/>
    <p:sldId id="263" r:id="rId9"/>
    <p:sldId id="259" r:id="rId10"/>
    <p:sldId id="266" r:id="rId11"/>
    <p:sldId id="261" r:id="rId12"/>
    <p:sldId id="264" r:id="rId13"/>
    <p:sldId id="258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593E2A-7A22-7734-0413-CE76BCDEE7C9}" v="90" dt="2023-02-17T20:52:17.7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howGuides="1">
      <p:cViewPr varScale="1">
        <p:scale>
          <a:sx n="76" d="100"/>
          <a:sy n="76" d="100"/>
        </p:scale>
        <p:origin x="69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94896-7923-4E10-8106-4EB1B4B720BC}" type="datetimeFigureOut">
              <a:t>20/02/2023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FA254-7C98-4B6D-B8A4-85F16A66F51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882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>
              <a:lnSpc>
                <a:spcPct val="90000"/>
              </a:lnSpc>
              <a:spcBef>
                <a:spcPts val="500"/>
              </a:spcBef>
              <a:buChar char="•"/>
            </a:pPr>
            <a:r>
              <a:rPr lang="fr-CA" dirty="0">
                <a:cs typeface="Calibri"/>
              </a:rPr>
              <a:t>Outils en annexe:</a:t>
            </a:r>
            <a:endParaRPr lang="fr-CA" dirty="0"/>
          </a:p>
          <a:p>
            <a:pPr lvl="2">
              <a:lnSpc>
                <a:spcPct val="90000"/>
              </a:lnSpc>
              <a:spcBef>
                <a:spcPts val="500"/>
              </a:spcBef>
              <a:buChar char="•"/>
            </a:pPr>
            <a:r>
              <a:rPr lang="fr-CA" dirty="0"/>
              <a:t>Algorithme en lien avec la notion de consentement; </a:t>
            </a:r>
            <a:endParaRPr lang="en-US" dirty="0">
              <a:cs typeface="Calibri"/>
            </a:endParaRPr>
          </a:p>
          <a:p>
            <a:pPr lvl="2">
              <a:lnSpc>
                <a:spcPct val="90000"/>
              </a:lnSpc>
              <a:spcBef>
                <a:spcPts val="500"/>
              </a:spcBef>
              <a:buChar char="•"/>
            </a:pPr>
            <a:r>
              <a:rPr lang="fr-CA" dirty="0"/>
              <a:t>Guides à l'intention des proches et des usagers;</a:t>
            </a:r>
            <a:endParaRPr lang="en-US" dirty="0"/>
          </a:p>
          <a:p>
            <a:pPr lvl="2">
              <a:lnSpc>
                <a:spcPct val="90000"/>
              </a:lnSpc>
              <a:spcBef>
                <a:spcPts val="500"/>
              </a:spcBef>
              <a:buChar char="•"/>
            </a:pPr>
            <a:r>
              <a:rPr lang="fr-CA" dirty="0"/>
              <a:t>Suggestions de mesures de remplacement;</a:t>
            </a:r>
            <a:endParaRPr lang="en-US" dirty="0"/>
          </a:p>
          <a:p>
            <a:pPr lvl="2">
              <a:lnSpc>
                <a:spcPct val="90000"/>
              </a:lnSpc>
              <a:spcBef>
                <a:spcPts val="500"/>
              </a:spcBef>
              <a:buChar char="•"/>
            </a:pPr>
            <a:r>
              <a:rPr lang="fr-CA" dirty="0"/>
              <a:t>Liste de contentions physiques autorisées.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4FA254-7C98-4B6D-B8A4-85F16A66F51E}" type="slidenum"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415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Section </a:t>
            </a:r>
            <a:r>
              <a:rPr lang="en-US" dirty="0" err="1">
                <a:cs typeface="Calibri"/>
              </a:rPr>
              <a:t>générique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concerne</a:t>
            </a:r>
            <a:r>
              <a:rPr lang="en-US" dirty="0">
                <a:cs typeface="Calibri"/>
              </a:rPr>
              <a:t>: </a:t>
            </a:r>
            <a:r>
              <a:rPr lang="fr-FR" dirty="0"/>
              <a:t>hospitalisation incluant UCDG et URFI, post-aigu</a:t>
            </a:r>
            <a:endParaRPr lang="en-US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4FA254-7C98-4B6D-B8A4-85F16A66F51E}" type="slidenum">
              <a:rPr lang="fr-FR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7552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 algn="just">
              <a:lnSpc>
                <a:spcPct val="90000"/>
              </a:lnSpc>
              <a:spcBef>
                <a:spcPts val="500"/>
              </a:spcBef>
              <a:buFont typeface="Arial"/>
              <a:buChar char="•"/>
            </a:pPr>
            <a:r>
              <a:rPr lang="fr-FR" dirty="0"/>
              <a:t>Si une situation de mesure de contrôle à domicile est rapportée par un proche ou constatée par un intervenant, il est nécessaire d'intervenir rapidement pour mettre systématiquement en place un suivi interdisciplinaire pour y répondre</a:t>
            </a:r>
            <a:endParaRPr lang="en-US" dirty="0"/>
          </a:p>
          <a:p>
            <a:r>
              <a:rPr lang="fr-FR" dirty="0"/>
              <a:t>Dans les cas litigieux, l'équipe interdisciplinaire doit informer les directions conseils (DSI, DSM-PP) afin d'obtenir un avis sur les orientations à prendre dans les circonstances.</a:t>
            </a:r>
            <a:endParaRPr lang="en-US" dirty="0"/>
          </a:p>
          <a:p>
            <a:r>
              <a:rPr lang="en-US" dirty="0">
                <a:cs typeface="Calibri"/>
              </a:rPr>
              <a:t>**</a:t>
            </a:r>
            <a:r>
              <a:rPr lang="en-US" dirty="0" err="1">
                <a:cs typeface="Calibri"/>
              </a:rPr>
              <a:t>Préciser</a:t>
            </a:r>
            <a:r>
              <a:rPr lang="en-US" dirty="0">
                <a:cs typeface="Calibri"/>
              </a:rPr>
              <a:t> que </a:t>
            </a:r>
            <a:r>
              <a:rPr lang="en-US" dirty="0" err="1">
                <a:cs typeface="Calibri"/>
              </a:rPr>
              <a:t>spécificités</a:t>
            </a:r>
            <a:r>
              <a:rPr lang="en-US" dirty="0">
                <a:cs typeface="Calibri"/>
              </a:rPr>
              <a:t> pour la clientèle DI-TSA-DP à domicile </a:t>
            </a:r>
            <a:r>
              <a:rPr lang="en-US" dirty="0" err="1">
                <a:cs typeface="Calibri"/>
              </a:rPr>
              <a:t>est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cours</a:t>
            </a:r>
            <a:r>
              <a:rPr lang="en-US" dirty="0">
                <a:cs typeface="Calibri"/>
              </a:rPr>
              <a:t> de travaux.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4FA254-7C98-4B6D-B8A4-85F16A66F51E}" type="slidenum"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850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fr-FR" dirty="0"/>
              <a:t>Les directions cliniques contribuent à l'évaluation de l'application du protocole au sein de leur direction, selon les modalités prévues et partagent les résultats d'évaluation aux équipes de soins pour identifier des pistes d'amélioration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4FA254-7C98-4B6D-B8A4-85F16A66F51E}" type="slidenum"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6851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40910" y="1122363"/>
            <a:ext cx="7427089" cy="2387600"/>
          </a:xfrm>
        </p:spPr>
        <p:txBody>
          <a:bodyPr anchor="b"/>
          <a:lstStyle>
            <a:lvl1pPr algn="l">
              <a:defRPr sz="60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fr-FR"/>
              <a:t>Modifiez le style du titre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53022" y="3602038"/>
            <a:ext cx="601497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2023-02-20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8" name="Espace réservé du contenu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0103" y="6013654"/>
            <a:ext cx="1615239" cy="72015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387"/>
          <a:stretch/>
        </p:blipFill>
        <p:spPr>
          <a:xfrm rot="4650061">
            <a:off x="-1566536" y="524580"/>
            <a:ext cx="5704711" cy="395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058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19" t="4746"/>
          <a:stretch/>
        </p:blipFill>
        <p:spPr>
          <a:xfrm rot="1796214">
            <a:off x="-653133" y="-316078"/>
            <a:ext cx="2530953" cy="328456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2023-02-20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770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DD480-2A77-4CAD-A009-FA5CCF66217C}" type="datetimeFigureOut">
              <a:rPr lang="fr-CA" smtClean="0"/>
              <a:pPr/>
              <a:t>2023-02-20</a:t>
            </a:fld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4" t="11506"/>
          <a:stretch/>
        </p:blipFill>
        <p:spPr>
          <a:xfrm>
            <a:off x="-115910" y="-103031"/>
            <a:ext cx="2608964" cy="4310184"/>
          </a:xfrm>
          <a:prstGeom prst="rect">
            <a:avLst/>
          </a:prstGeom>
        </p:spPr>
      </p:pic>
      <p:sp>
        <p:nvSpPr>
          <p:cNvPr id="10" name="Titre 3"/>
          <p:cNvSpPr txBox="1">
            <a:spLocks/>
          </p:cNvSpPr>
          <p:nvPr userDrawn="1"/>
        </p:nvSpPr>
        <p:spPr>
          <a:xfrm>
            <a:off x="2514744" y="2146206"/>
            <a:ext cx="9361300" cy="108920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b="1" dirty="0">
                <a:solidFill>
                  <a:schemeClr val="accent4"/>
                </a:solidFill>
                <a:cs typeface="Aharoni" panose="02010803020104030203" pitchFamily="2" charset="-79"/>
              </a:rPr>
              <a:t>CIUSSS </a:t>
            </a:r>
            <a:br>
              <a:rPr lang="fr-CA" b="1" dirty="0">
                <a:solidFill>
                  <a:schemeClr val="accent4"/>
                </a:solidFill>
                <a:cs typeface="Aharoni" panose="02010803020104030203" pitchFamily="2" charset="-79"/>
              </a:rPr>
            </a:br>
            <a:r>
              <a:rPr lang="fr-CA" sz="3200" b="1" dirty="0">
                <a:solidFill>
                  <a:schemeClr val="accent4"/>
                </a:solidFill>
                <a:cs typeface="Aharoni" panose="02010803020104030203" pitchFamily="2" charset="-79"/>
              </a:rPr>
              <a:t>de l’Est-de-l’Île-de-Montréal</a:t>
            </a:r>
          </a:p>
        </p:txBody>
      </p:sp>
      <p:sp>
        <p:nvSpPr>
          <p:cNvPr id="11" name="Titre 3"/>
          <p:cNvSpPr txBox="1">
            <a:spLocks/>
          </p:cNvSpPr>
          <p:nvPr userDrawn="1"/>
        </p:nvSpPr>
        <p:spPr>
          <a:xfrm>
            <a:off x="2500566" y="3235415"/>
            <a:ext cx="9368389" cy="4687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 Black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fr-CA" sz="4000" b="1" dirty="0">
                <a:solidFill>
                  <a:schemeClr val="bg2"/>
                </a:solidFill>
                <a:cs typeface="Aharoni" panose="02010803020104030203" pitchFamily="2" charset="-79"/>
              </a:rPr>
              <a:t>www.ciusss-estmtl.gouv.qc.ca</a:t>
            </a:r>
            <a:endParaRPr lang="fr-CA" sz="3200" b="1" dirty="0">
              <a:solidFill>
                <a:schemeClr val="bg2"/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05115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2023-02-20</a:t>
            </a:fld>
            <a:endParaRPr lang="fr-CA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593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06353"/>
            <a:ext cx="10515600" cy="391988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2023-02-20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37" r="10464" b="57165"/>
          <a:stretch/>
        </p:blipFill>
        <p:spPr>
          <a:xfrm rot="6345719">
            <a:off x="-625418" y="-28019"/>
            <a:ext cx="2801291" cy="210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385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56" y="6013654"/>
            <a:ext cx="1612331" cy="72071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512966"/>
            <a:ext cx="10515600" cy="2852737"/>
          </a:xfrm>
        </p:spPr>
        <p:txBody>
          <a:bodyPr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392691"/>
            <a:ext cx="10515600" cy="1500187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2023-02-20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8" t="7946"/>
          <a:stretch/>
        </p:blipFill>
        <p:spPr>
          <a:xfrm rot="3029273">
            <a:off x="9437" y="-1125274"/>
            <a:ext cx="2856306" cy="342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12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18" t="6280" b="15592"/>
          <a:stretch/>
        </p:blipFill>
        <p:spPr>
          <a:xfrm rot="20174779">
            <a:off x="-337565" y="4961261"/>
            <a:ext cx="1595153" cy="222230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2376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2376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2023-02-20</a:t>
            </a:fld>
            <a:endParaRPr lang="fr-CA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0681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8859797" cy="132556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327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327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2023-02-20</a:t>
            </a:fld>
            <a:endParaRPr lang="fr-CA" dirty="0"/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68" b="1568"/>
          <a:stretch/>
        </p:blipFill>
        <p:spPr>
          <a:xfrm rot="18071140">
            <a:off x="10237989" y="-660427"/>
            <a:ext cx="2266828" cy="2799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91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1706" y="365125"/>
            <a:ext cx="8842094" cy="132556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2023-02-20</a:t>
            </a:fld>
            <a:endParaRPr lang="fr-CA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1" t="37926"/>
          <a:stretch/>
        </p:blipFill>
        <p:spPr>
          <a:xfrm rot="1185234">
            <a:off x="-168494" y="-412687"/>
            <a:ext cx="2663946" cy="2141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756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56" y="6013654"/>
            <a:ext cx="1612331" cy="720719"/>
          </a:xfrm>
          <a:prstGeom prst="rect">
            <a:avLst/>
          </a:prstGeom>
        </p:spPr>
      </p:pic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2023-02-20</a:t>
            </a:fld>
            <a:endParaRPr lang="fr-CA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509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49" r="8122"/>
          <a:stretch/>
        </p:blipFill>
        <p:spPr>
          <a:xfrm rot="13224891">
            <a:off x="-392003" y="5714870"/>
            <a:ext cx="1722086" cy="139444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2023-02-20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3617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2023-02-20</a:t>
            </a:fld>
            <a:endParaRPr lang="fr-CA" dirty="0"/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56" y="6013654"/>
            <a:ext cx="1612331" cy="72071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21" b="7071"/>
          <a:stretch/>
        </p:blipFill>
        <p:spPr>
          <a:xfrm rot="7628708">
            <a:off x="10532801" y="-724033"/>
            <a:ext cx="1611539" cy="2061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935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770927" y="365125"/>
            <a:ext cx="95828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0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2023-02-20</a:t>
            </a:fld>
            <a:endParaRPr lang="fr-CA" dirty="0"/>
          </a:p>
        </p:txBody>
      </p:sp>
      <p:sp>
        <p:nvSpPr>
          <p:cNvPr id="1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9" name="Espace réservé du contenu 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0103" y="6013654"/>
            <a:ext cx="1615239" cy="720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03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  <p:sldLayoutId id="2147483659" r:id="rId12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udits.dsi.cemtl@ssss.gouv.qc.ca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CPÉ Mesures de contrôle: RDV Qualité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algn="just"/>
            <a:r>
              <a:rPr lang="fr-CA" dirty="0">
                <a:cs typeface="Arial"/>
              </a:rPr>
              <a:t>Sophie Sergerie-Richard, conseillère cadre en soins infirmiers, santé mentale, dépendance et déficience intellectuelle, DSI</a:t>
            </a:r>
            <a:endParaRPr lang="fr-CA" dirty="0">
              <a:highlight>
                <a:srgbClr val="FFFF00"/>
              </a:highlight>
              <a:cs typeface="Arial"/>
            </a:endParaRPr>
          </a:p>
          <a:p>
            <a:pPr algn="just"/>
            <a:r>
              <a:rPr lang="fr-CA" dirty="0">
                <a:cs typeface="Arial"/>
              </a:rPr>
              <a:t>Nadine </a:t>
            </a:r>
            <a:r>
              <a:rPr lang="fr-CA" dirty="0" err="1">
                <a:cs typeface="Arial"/>
              </a:rPr>
              <a:t>Lajeunesse</a:t>
            </a:r>
            <a:r>
              <a:rPr lang="fr-CA" dirty="0">
                <a:cs typeface="Arial"/>
              </a:rPr>
              <a:t>, conseillère cadre en ergothérapie, DSM-PP</a:t>
            </a:r>
          </a:p>
        </p:txBody>
      </p:sp>
    </p:spTree>
    <p:extLst>
      <p:ext uri="{BB962C8B-B14F-4D97-AF65-F5344CB8AC3E}">
        <p14:creationId xmlns:p14="http://schemas.microsoft.com/office/powerpoint/2010/main" val="1759777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47578B-5250-EC7E-4B21-AF3959B62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Formations</a:t>
            </a:r>
          </a:p>
        </p:txBody>
      </p:sp>
      <p:pic>
        <p:nvPicPr>
          <p:cNvPr id="4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BB1B3F80-95A5-85B4-8757-65B878CE4A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3334" y="2189635"/>
            <a:ext cx="10025124" cy="3325709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A164EE0-F81F-C02A-E99A-257CE48F6B77}"/>
              </a:ext>
            </a:extLst>
          </p:cNvPr>
          <p:cNvSpPr/>
          <p:nvPr/>
        </p:nvSpPr>
        <p:spPr>
          <a:xfrm>
            <a:off x="1326077" y="4473039"/>
            <a:ext cx="1603169" cy="9104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3742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DFD444-5E0A-1310-395D-3D3A3291F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Formations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7D1CC6-7E9D-ADB0-6727-2181DF844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algn="ctr">
              <a:lnSpc>
                <a:spcPct val="150000"/>
              </a:lnSpc>
            </a:pPr>
            <a:r>
              <a:rPr lang="fr-FR" cap="all" dirty="0"/>
              <a:t>UTILISATION EXCEPTIONNELLE DES MESURES DE CONTRÔLE CODE ID ENA : 2892</a:t>
            </a:r>
            <a:endParaRPr lang="fr-FR" dirty="0">
              <a:cs typeface="Arial"/>
            </a:endParaRPr>
          </a:p>
          <a:p>
            <a:pPr algn="just">
              <a:lnSpc>
                <a:spcPct val="150000"/>
              </a:lnSpc>
            </a:pPr>
            <a:r>
              <a:rPr lang="fr-FR" b="1" dirty="0">
                <a:ea typeface="+mn-lt"/>
                <a:cs typeface="+mn-lt"/>
              </a:rPr>
              <a:t>Durée : </a:t>
            </a:r>
            <a:r>
              <a:rPr lang="fr-FR" dirty="0">
                <a:ea typeface="+mn-lt"/>
                <a:cs typeface="+mn-lt"/>
              </a:rPr>
              <a:t>60 minutes</a:t>
            </a:r>
            <a:endParaRPr lang="fr-FR" dirty="0">
              <a:cs typeface="Arial"/>
            </a:endParaRPr>
          </a:p>
          <a:p>
            <a:pPr algn="just">
              <a:lnSpc>
                <a:spcPct val="150000"/>
              </a:lnSpc>
            </a:pPr>
            <a:r>
              <a:rPr lang="fr-FR" dirty="0">
                <a:cs typeface="Arial"/>
              </a:rPr>
              <a:t>Vise le personnel de toutes les catégories d'emploi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ea typeface="+mn-lt"/>
                <a:cs typeface="+mn-lt"/>
              </a:rPr>
              <a:t>Objectif: </a:t>
            </a:r>
          </a:p>
          <a:p>
            <a:pPr lvl="1" algn="just">
              <a:lnSpc>
                <a:spcPct val="150000"/>
              </a:lnSpc>
            </a:pPr>
            <a:r>
              <a:rPr lang="fr-FR" dirty="0">
                <a:ea typeface="+mn-lt"/>
                <a:cs typeface="+mn-lt"/>
              </a:rPr>
              <a:t>Uniformiser la compréhension et les pratiques attendues du Cadre de référence pour l'élaboration des protocoles d'application des mesures de contrôle de 2015</a:t>
            </a:r>
            <a:endParaRPr lang="fr-FR" dirty="0">
              <a:cs typeface="Arial"/>
            </a:endParaRPr>
          </a:p>
          <a:p>
            <a:pPr algn="just">
              <a:lnSpc>
                <a:spcPct val="150000"/>
              </a:lnSpc>
            </a:pPr>
            <a:endParaRPr lang="fr-FR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5420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2F6567-47C0-368B-70E0-D41CBCEF6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Formations</a:t>
            </a:r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63273314-B0BB-76F4-D17E-EDED69B2FF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548" y="2253756"/>
            <a:ext cx="5383190" cy="3919885"/>
          </a:xfrm>
          <a:ln w="28575">
            <a:solidFill>
              <a:schemeClr val="tx1"/>
            </a:solidFill>
          </a:ln>
        </p:spPr>
      </p:pic>
      <p:pic>
        <p:nvPicPr>
          <p:cNvPr id="5" name="Image 5" descr="Une image contenant texte, personne, intérieur&#10;&#10;Description générée automatiquement">
            <a:extLst>
              <a:ext uri="{FF2B5EF4-FFF2-40B4-BE49-F238E27FC236}">
                <a16:creationId xmlns:a16="http://schemas.microsoft.com/office/drawing/2014/main" id="{7BA99578-31D8-5B4B-DE62-73F29917F2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2868" y="2248984"/>
            <a:ext cx="6266212" cy="391372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190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6962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E242FB-AEFA-AA43-F968-75305C8D0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Protocole transversal CIUSSS</a:t>
            </a: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ABF1A86E-A233-1901-6B3A-C19414B6C5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334" y="2189635"/>
            <a:ext cx="10025124" cy="3325709"/>
          </a:xfrm>
          <a:prstGeom prst="rect">
            <a:avLst/>
          </a:prstGeom>
        </p:spPr>
      </p:pic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79C49FEF-F71A-5FCC-849A-DD6D8597E681}"/>
              </a:ext>
            </a:extLst>
          </p:cNvPr>
          <p:cNvSpPr/>
          <p:nvPr/>
        </p:nvSpPr>
        <p:spPr>
          <a:xfrm>
            <a:off x="514597" y="3503220"/>
            <a:ext cx="841168" cy="296883"/>
          </a:xfrm>
          <a:prstGeom prst="rightArrow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4336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Protocole transversal CIUSSS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06353"/>
            <a:ext cx="10832275" cy="418707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fr-CA" dirty="0">
                <a:cs typeface="Arial"/>
              </a:rPr>
              <a:t>Protocole interdisciplinaire: Application des mesures de contrôle (PID-CEMTL-00007)</a:t>
            </a:r>
            <a:endParaRPr lang="fr-FR" dirty="0"/>
          </a:p>
          <a:p>
            <a:pPr lvl="1" algn="just">
              <a:lnSpc>
                <a:spcPct val="150000"/>
              </a:lnSpc>
            </a:pPr>
            <a:r>
              <a:rPr lang="fr-CA" dirty="0">
                <a:cs typeface="Arial"/>
              </a:rPr>
              <a:t>Disponible sur Intranet: Soins et services/Soins infirmiers/Chutes, mesures de contrôle, surveillances accrues/Mesures de contrôle</a:t>
            </a:r>
          </a:p>
          <a:p>
            <a:pPr lvl="1" algn="just">
              <a:lnSpc>
                <a:spcPct val="150000"/>
              </a:lnSpc>
            </a:pPr>
            <a:r>
              <a:rPr lang="fr-CA" dirty="0">
                <a:cs typeface="Arial"/>
              </a:rPr>
              <a:t>Protocole en vigueur révisé en 2019</a:t>
            </a:r>
          </a:p>
          <a:p>
            <a:pPr lvl="1" algn="just">
              <a:lnSpc>
                <a:spcPct val="150000"/>
              </a:lnSpc>
            </a:pPr>
            <a:r>
              <a:rPr lang="fr-CA" dirty="0">
                <a:cs typeface="Arial"/>
              </a:rPr>
              <a:t>En cours de révision pour publication prévue au cours de l'année 2023</a:t>
            </a:r>
          </a:p>
          <a:p>
            <a:pPr lvl="1" algn="just">
              <a:lnSpc>
                <a:spcPct val="150000"/>
              </a:lnSpc>
            </a:pPr>
            <a:r>
              <a:rPr lang="fr-CA" dirty="0">
                <a:cs typeface="Arial"/>
              </a:rPr>
              <a:t>Comprend plusieurs outils en annexe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32C500-A6E1-433A-8256-4242578DB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7470" y="690"/>
            <a:ext cx="9582873" cy="1325563"/>
          </a:xfrm>
        </p:spPr>
        <p:txBody>
          <a:bodyPr/>
          <a:lstStyle/>
          <a:p>
            <a:r>
              <a:rPr lang="fr-CA" dirty="0"/>
              <a:t>Quelques concepts clés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304C41-8580-4E2C-9038-EB70E65D2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61155"/>
            <a:ext cx="10596513" cy="4609707"/>
          </a:xfrm>
        </p:spPr>
        <p:txBody>
          <a:bodyPr vert="horz" lIns="91440" tIns="45720" rIns="91440" bIns="45720" rtlCol="0" anchor="t">
            <a:normAutofit/>
          </a:bodyPr>
          <a:lstStyle/>
          <a:p>
            <a:pPr fontAlgn="base"/>
            <a:r>
              <a:rPr lang="fr-FR" sz="2400" dirty="0"/>
              <a:t>Démystifier</a:t>
            </a:r>
            <a:r>
              <a:rPr lang="fr-FR" sz="2400" b="1" dirty="0"/>
              <a:t> contention physique, mécanique, chimique et l'isolement</a:t>
            </a:r>
            <a:endParaRPr lang="fr-FR" sz="2400" b="1" dirty="0">
              <a:cs typeface="Arial"/>
            </a:endParaRPr>
          </a:p>
          <a:p>
            <a:pPr fontAlgn="base"/>
            <a:r>
              <a:rPr lang="fr-CA" sz="2400" b="1" dirty="0"/>
              <a:t>Intervention en contexte planifié: </a:t>
            </a:r>
            <a:endParaRPr lang="fr-CA" sz="2400" dirty="0"/>
          </a:p>
          <a:p>
            <a:pPr lvl="1"/>
            <a:r>
              <a:rPr lang="fr-FR" sz="2000" dirty="0"/>
              <a:t>Planification de l’ensemble des interventions requises pour résoudre une problématique particulière </a:t>
            </a:r>
            <a:endParaRPr lang="fr-CA" sz="2000"/>
          </a:p>
          <a:p>
            <a:pPr lvl="1"/>
            <a:r>
              <a:rPr lang="fr-FR" sz="2000" dirty="0"/>
              <a:t>Fait appel à l’expertise de toute l’équipe interdisciplinaire </a:t>
            </a:r>
            <a:endParaRPr lang="fr-CA" sz="2000" dirty="0">
              <a:cs typeface="Arial"/>
            </a:endParaRPr>
          </a:p>
          <a:p>
            <a:pPr fontAlgn="base"/>
            <a:r>
              <a:rPr lang="fr-CA" sz="2400" b="1" dirty="0"/>
              <a:t>Intervention en contexte non-planifié</a:t>
            </a:r>
            <a:r>
              <a:rPr lang="fr-CA" sz="2400" dirty="0"/>
              <a:t>: </a:t>
            </a:r>
            <a:endParaRPr lang="fr-CA" sz="2600" dirty="0"/>
          </a:p>
          <a:p>
            <a:pPr lvl="1"/>
            <a:r>
              <a:rPr lang="fr-FR" sz="2200" dirty="0"/>
              <a:t>Situation d’urgence</a:t>
            </a:r>
            <a:endParaRPr lang="fr-CA" sz="2200" dirty="0"/>
          </a:p>
          <a:p>
            <a:pPr lvl="1"/>
            <a:r>
              <a:rPr lang="fr-FR" sz="2200" dirty="0"/>
              <a:t>En réponse à un danger imminent inhabituel et non prévu </a:t>
            </a:r>
            <a:endParaRPr lang="fr-CA" sz="2200" dirty="0">
              <a:cs typeface="Arial"/>
            </a:endParaRPr>
          </a:p>
          <a:p>
            <a:pPr fontAlgn="base"/>
            <a:r>
              <a:rPr lang="fr-CA" sz="2400" b="1" dirty="0"/>
              <a:t>Consentemen</a:t>
            </a:r>
            <a:r>
              <a:rPr lang="fr-CA" sz="2400" dirty="0"/>
              <a:t>t </a:t>
            </a:r>
          </a:p>
          <a:p>
            <a:pPr lvl="1"/>
            <a:r>
              <a:rPr lang="fr-CA" sz="2000" dirty="0"/>
              <a:t>Requis de la personne ou de son représentant en planifié </a:t>
            </a:r>
            <a:endParaRPr lang="fr-CA" sz="2000" dirty="0">
              <a:cs typeface="Arial"/>
            </a:endParaRPr>
          </a:p>
          <a:p>
            <a:pPr lvl="1"/>
            <a:r>
              <a:rPr lang="fr-CA" sz="2000" dirty="0"/>
              <a:t>Non requis, mais recherché en non planifié </a:t>
            </a:r>
            <a:endParaRPr lang="fr-CA" sz="2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5304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D45291-BB48-E6EE-C59C-C70998B79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Particularités clientèles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A422B5-493F-69C7-C444-BEDE985E7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240" y="1719367"/>
            <a:ext cx="11208325" cy="484022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fr-FR" sz="3200" dirty="0">
                <a:ea typeface="+mn-lt"/>
                <a:cs typeface="+mn-lt"/>
              </a:rPr>
              <a:t>Mission clientèle </a:t>
            </a:r>
            <a:r>
              <a:rPr lang="fr-FR" sz="3200" b="1" dirty="0">
                <a:ea typeface="+mn-lt"/>
                <a:cs typeface="+mn-lt"/>
              </a:rPr>
              <a:t>HÉBERGEMENT (volet CHSLD)</a:t>
            </a:r>
            <a:endParaRPr lang="fr-FR" sz="3200" b="1" dirty="0">
              <a:cs typeface="Arial"/>
            </a:endParaRPr>
          </a:p>
          <a:p>
            <a:pPr lvl="1" algn="just">
              <a:lnSpc>
                <a:spcPct val="100000"/>
              </a:lnSpc>
            </a:pPr>
            <a:r>
              <a:rPr lang="fr-FR" sz="2000" dirty="0">
                <a:ea typeface="+mn-lt"/>
                <a:cs typeface="+mn-lt"/>
              </a:rPr>
              <a:t>Contexte d'intervention planifié</a:t>
            </a:r>
          </a:p>
          <a:p>
            <a:pPr lvl="2" algn="just">
              <a:lnSpc>
                <a:spcPct val="100000"/>
              </a:lnSpc>
            </a:pPr>
            <a:r>
              <a:rPr lang="fr-FR" dirty="0">
                <a:ea typeface="+mn-lt"/>
                <a:cs typeface="+mn-lt"/>
              </a:rPr>
              <a:t>Réévaluation tous les 3 à 4 mois ou plus rapidement s'il y a un changement dans la condition de l'usager</a:t>
            </a:r>
          </a:p>
          <a:p>
            <a:pPr lvl="2" algn="just">
              <a:lnSpc>
                <a:spcPct val="100000"/>
              </a:lnSpc>
            </a:pPr>
            <a:r>
              <a:rPr lang="fr-FR" dirty="0">
                <a:ea typeface="+mn-lt"/>
                <a:cs typeface="+mn-lt"/>
              </a:rPr>
              <a:t>Réévaluation en équipe interdisciplinaire (recherche continue de mesures alternatives)</a:t>
            </a:r>
          </a:p>
          <a:p>
            <a:pPr lvl="1" algn="just">
              <a:lnSpc>
                <a:spcPct val="100000"/>
              </a:lnSpc>
            </a:pPr>
            <a:r>
              <a:rPr lang="fr-FR" dirty="0">
                <a:ea typeface="+mn-lt"/>
                <a:cs typeface="+mn-lt"/>
              </a:rPr>
              <a:t>Lors d'une première installation: fréquence de la surveillance selon la section générique </a:t>
            </a:r>
          </a:p>
          <a:p>
            <a:pPr lvl="2" algn="just">
              <a:lnSpc>
                <a:spcPct val="100000"/>
              </a:lnSpc>
            </a:pPr>
            <a:r>
              <a:rPr lang="fr-FR" dirty="0">
                <a:ea typeface="+mn-lt"/>
                <a:cs typeface="+mn-lt"/>
              </a:rPr>
              <a:t>1ère heure: q 15 minutes</a:t>
            </a:r>
          </a:p>
          <a:p>
            <a:pPr lvl="2" algn="just">
              <a:lnSpc>
                <a:spcPct val="100000"/>
              </a:lnSpc>
            </a:pPr>
            <a:r>
              <a:rPr lang="fr-FR" dirty="0">
                <a:ea typeface="+mn-lt"/>
                <a:cs typeface="+mn-lt"/>
              </a:rPr>
              <a:t>2ième heure: q 30 minutes</a:t>
            </a:r>
          </a:p>
          <a:p>
            <a:pPr lvl="2" algn="just">
              <a:lnSpc>
                <a:spcPct val="100000"/>
              </a:lnSpc>
            </a:pPr>
            <a:r>
              <a:rPr lang="fr-FR" dirty="0">
                <a:ea typeface="+mn-lt"/>
                <a:cs typeface="+mn-lt"/>
              </a:rPr>
              <a:t>Ensuite: q 1h</a:t>
            </a:r>
          </a:p>
          <a:p>
            <a:pPr lvl="1" algn="just">
              <a:lnSpc>
                <a:spcPct val="100000"/>
              </a:lnSpc>
            </a:pPr>
            <a:r>
              <a:rPr lang="fr-FR" dirty="0">
                <a:ea typeface="+mn-lt"/>
                <a:cs typeface="+mn-lt"/>
              </a:rPr>
              <a:t>Lors des applications subséquentes: surveillance minimalement chaque heure</a:t>
            </a:r>
          </a:p>
        </p:txBody>
      </p:sp>
    </p:spTree>
    <p:extLst>
      <p:ext uri="{BB962C8B-B14F-4D97-AF65-F5344CB8AC3E}">
        <p14:creationId xmlns:p14="http://schemas.microsoft.com/office/powerpoint/2010/main" val="240109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6637E4-D577-A88C-A459-E8A980CB3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Particularités clientèles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306C16-E391-3972-A4B1-6753DB022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 algn="just"/>
            <a:r>
              <a:rPr lang="fr-FR" dirty="0">
                <a:cs typeface="Arial"/>
              </a:rPr>
              <a:t>Mission clientèle au </a:t>
            </a:r>
            <a:r>
              <a:rPr lang="fr-FR" b="1" dirty="0">
                <a:cs typeface="Arial"/>
              </a:rPr>
              <a:t>DOMICILE </a:t>
            </a:r>
            <a:r>
              <a:rPr lang="fr-FR" dirty="0">
                <a:cs typeface="Arial"/>
              </a:rPr>
              <a:t>(incluant SAD SAPA, DI-TSA-DP et RI, RPA, RTF, etc.)</a:t>
            </a:r>
            <a:endParaRPr lang="fr-FR" dirty="0"/>
          </a:p>
          <a:p>
            <a:pPr lvl="1" algn="just"/>
            <a:r>
              <a:rPr lang="fr-FR" dirty="0">
                <a:cs typeface="Arial"/>
              </a:rPr>
              <a:t>Le CIUSSS-EMTL n'autorise en aucun cas le recours aux mesures de contrôle au domicile de l'usager</a:t>
            </a:r>
          </a:p>
          <a:p>
            <a:pPr lvl="1" algn="just"/>
            <a:r>
              <a:rPr lang="fr-FR" dirty="0">
                <a:cs typeface="Arial"/>
              </a:rPr>
              <a:t>Si une situation de mesure de contrôle à domicile: intervenir rapidement pour mettre systématiquement en place un suivi interdisciplinaire pour adresser la situation et trouver des alternatives.</a:t>
            </a:r>
          </a:p>
          <a:p>
            <a:pPr lvl="1" algn="just"/>
            <a:r>
              <a:rPr lang="fr-FR" dirty="0">
                <a:cs typeface="Arial"/>
              </a:rPr>
              <a:t>Dans les cas litigieux, l'équipe interdisciplinaire doit informer les directions conseils (DSI, DSM-PP)</a:t>
            </a:r>
          </a:p>
        </p:txBody>
      </p:sp>
    </p:spTree>
    <p:extLst>
      <p:ext uri="{BB962C8B-B14F-4D97-AF65-F5344CB8AC3E}">
        <p14:creationId xmlns:p14="http://schemas.microsoft.com/office/powerpoint/2010/main" val="3366237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BADC95-8418-8AB9-09A4-EDAE80715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Inscription au dossier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BD8B5C-418F-535E-EACC-98AF25E40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fr-FR" dirty="0">
                <a:cs typeface="Arial"/>
              </a:rPr>
              <a:t>Type de mesure de contrôle utilisé</a:t>
            </a:r>
            <a:endParaRPr lang="fr-FR"/>
          </a:p>
          <a:p>
            <a:pPr>
              <a:lnSpc>
                <a:spcPct val="150000"/>
              </a:lnSpc>
            </a:pPr>
            <a:r>
              <a:rPr lang="fr-FR" dirty="0">
                <a:cs typeface="Arial"/>
              </a:rPr>
              <a:t>Motif d'application</a:t>
            </a:r>
          </a:p>
          <a:p>
            <a:pPr>
              <a:lnSpc>
                <a:spcPct val="150000"/>
              </a:lnSpc>
            </a:pPr>
            <a:r>
              <a:rPr lang="fr-FR" dirty="0">
                <a:cs typeface="Arial"/>
              </a:rPr>
              <a:t>Moment et durée de l'application</a:t>
            </a:r>
          </a:p>
          <a:p>
            <a:pPr>
              <a:lnSpc>
                <a:spcPct val="150000"/>
              </a:lnSpc>
            </a:pPr>
            <a:r>
              <a:rPr lang="fr-FR" dirty="0">
                <a:cs typeface="Arial"/>
              </a:rPr>
              <a:t>Mesures alternatives tentées</a:t>
            </a:r>
          </a:p>
          <a:p>
            <a:pPr>
              <a:lnSpc>
                <a:spcPct val="150000"/>
              </a:lnSpc>
            </a:pPr>
            <a:r>
              <a:rPr lang="fr-FR" dirty="0">
                <a:cs typeface="Arial"/>
              </a:rPr>
              <a:t>Fréquence et paramètres de surveillance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cs typeface="Arial"/>
              </a:rPr>
              <a:t>Et plus encore... </a:t>
            </a:r>
            <a:r>
              <a:rPr lang="fr-FR" b="1" dirty="0">
                <a:cs typeface="Arial"/>
              </a:rPr>
              <a:t>voir page 24 du protocole</a:t>
            </a:r>
          </a:p>
        </p:txBody>
      </p:sp>
    </p:spTree>
    <p:extLst>
      <p:ext uri="{BB962C8B-B14F-4D97-AF65-F5344CB8AC3E}">
        <p14:creationId xmlns:p14="http://schemas.microsoft.com/office/powerpoint/2010/main" val="3202410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D30305-EBD0-9AEB-F455-ECA14D1AC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se mesurer</a:t>
            </a: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D6702069-CC4F-A38B-48EA-0FE56CF251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4031" y="1745361"/>
            <a:ext cx="8997535" cy="428266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7EFF66E-E875-42DA-D9A4-EA2F21061694}"/>
              </a:ext>
            </a:extLst>
          </p:cNvPr>
          <p:cNvSpPr/>
          <p:nvPr/>
        </p:nvSpPr>
        <p:spPr>
          <a:xfrm>
            <a:off x="5581402" y="3424052"/>
            <a:ext cx="1603169" cy="9104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9796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406FB6-3DA7-E884-4DC9-B9B19B8A9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se mesurer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F6E262-2EF9-9C88-AB88-7D1B3BA16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fr-FR" dirty="0">
                <a:cs typeface="Arial"/>
              </a:rPr>
              <a:t>Directions cliniques:</a:t>
            </a:r>
          </a:p>
          <a:p>
            <a:pPr lvl="1" algn="just">
              <a:lnSpc>
                <a:spcPct val="150000"/>
              </a:lnSpc>
            </a:pPr>
            <a:r>
              <a:rPr lang="fr-FR" dirty="0">
                <a:cs typeface="Arial"/>
              </a:rPr>
              <a:t>Évaluation de l'application du protocole</a:t>
            </a:r>
          </a:p>
          <a:p>
            <a:pPr lvl="1" algn="just">
              <a:lnSpc>
                <a:spcPct val="150000"/>
              </a:lnSpc>
            </a:pPr>
            <a:r>
              <a:rPr lang="fr-FR" dirty="0">
                <a:cs typeface="Arial"/>
              </a:rPr>
              <a:t>Partage des résultats aux équipes </a:t>
            </a:r>
          </a:p>
          <a:p>
            <a:pPr lvl="1" algn="just">
              <a:lnSpc>
                <a:spcPct val="150000"/>
              </a:lnSpc>
            </a:pPr>
            <a:r>
              <a:rPr lang="fr-FR" dirty="0">
                <a:cs typeface="Arial"/>
              </a:rPr>
              <a:t>Identification des pistes d'amélioration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cs typeface="Arial"/>
              </a:rPr>
              <a:t>Les résultats d'audits sont acheminés à des fins de vigie et de soutien: </a:t>
            </a:r>
            <a:r>
              <a:rPr lang="fr-FR" dirty="0">
                <a:cs typeface="Arial"/>
                <a:hlinkClick r:id="rId3"/>
              </a:rPr>
              <a:t>audits.dsi.cemtl@ssss.gouv.qc.ca</a:t>
            </a:r>
          </a:p>
          <a:p>
            <a:pPr algn="just">
              <a:lnSpc>
                <a:spcPct val="150000"/>
              </a:lnSpc>
            </a:pPr>
            <a:endParaRPr lang="fr-FR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9857870"/>
      </p:ext>
    </p:extLst>
  </p:cSld>
  <p:clrMapOvr>
    <a:masterClrMapping/>
  </p:clrMapOvr>
</p:sld>
</file>

<file path=ppt/theme/theme1.xml><?xml version="1.0" encoding="utf-8"?>
<a:theme xmlns:a="http://schemas.openxmlformats.org/drawingml/2006/main" name="CIUSSS_rouge">
  <a:themeElements>
    <a:clrScheme name="CIUSSS_Rouge">
      <a:dk1>
        <a:srgbClr val="181817"/>
      </a:dk1>
      <a:lt1>
        <a:sysClr val="window" lastClr="FFFFFF"/>
      </a:lt1>
      <a:dk2>
        <a:srgbClr val="181817"/>
      </a:dk2>
      <a:lt2>
        <a:srgbClr val="DB1A00"/>
      </a:lt2>
      <a:accent1>
        <a:srgbClr val="F79200"/>
      </a:accent1>
      <a:accent2>
        <a:srgbClr val="0871D9"/>
      </a:accent2>
      <a:accent3>
        <a:srgbClr val="81C731"/>
      </a:accent3>
      <a:accent4>
        <a:srgbClr val="767171"/>
      </a:accent4>
      <a:accent5>
        <a:srgbClr val="00858C"/>
      </a:accent5>
      <a:accent6>
        <a:srgbClr val="00B6BA"/>
      </a:accent6>
      <a:hlink>
        <a:srgbClr val="3333FF"/>
      </a:hlink>
      <a:folHlink>
        <a:srgbClr val="00FFFF"/>
      </a:folHlink>
    </a:clrScheme>
    <a:fontScheme name="CIUSS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USSS_rouge" id="{BD12FF07-1E12-4F27-BD48-BB8E224D3CE3}" vid="{C3E85CBE-92EC-4E76-B018-7B012FCB92E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CIUSSS_rouge</Template>
  <TotalTime>241</TotalTime>
  <Words>631</Words>
  <Application>Microsoft Office PowerPoint</Application>
  <PresentationFormat>Grand écran</PresentationFormat>
  <Paragraphs>72</Paragraphs>
  <Slides>13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Arial Black</vt:lpstr>
      <vt:lpstr>Calibri</vt:lpstr>
      <vt:lpstr>CIUSSS_rouge</vt:lpstr>
      <vt:lpstr>CPÉ Mesures de contrôle: RDV Qualité</vt:lpstr>
      <vt:lpstr>Protocole transversal CIUSSS</vt:lpstr>
      <vt:lpstr>Protocole transversal CIUSSS</vt:lpstr>
      <vt:lpstr>Quelques concepts clés</vt:lpstr>
      <vt:lpstr>Particularités clientèles</vt:lpstr>
      <vt:lpstr>Particularités clientèles</vt:lpstr>
      <vt:lpstr>Inscription au dossier</vt:lpstr>
      <vt:lpstr>Pour se mesurer</vt:lpstr>
      <vt:lpstr>Pour se mesurer</vt:lpstr>
      <vt:lpstr>Formations</vt:lpstr>
      <vt:lpstr>Formations</vt:lpstr>
      <vt:lpstr>Formations</vt:lpstr>
      <vt:lpstr>Présentation PowerPoint</vt:lpstr>
    </vt:vector>
  </TitlesOfParts>
  <Company>Intitut univ. sante mentale Mtl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couj4</dc:creator>
  <cp:lastModifiedBy>Caroline Nicolas (CIUSSS EMTL)</cp:lastModifiedBy>
  <cp:revision>320</cp:revision>
  <dcterms:created xsi:type="dcterms:W3CDTF">2015-09-08T18:03:59Z</dcterms:created>
  <dcterms:modified xsi:type="dcterms:W3CDTF">2023-02-20T14:48:24Z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a7d8d5d-78e2-4a62-9fcd-016eb5e4c57c_Enabled">
    <vt:lpwstr>true</vt:lpwstr>
  </property>
  <property fmtid="{D5CDD505-2E9C-101B-9397-08002B2CF9AE}" pid="3" name="MSIP_Label_6a7d8d5d-78e2-4a62-9fcd-016eb5e4c57c_SetDate">
    <vt:lpwstr>2023-02-14T18:23:39Z</vt:lpwstr>
  </property>
  <property fmtid="{D5CDD505-2E9C-101B-9397-08002B2CF9AE}" pid="4" name="MSIP_Label_6a7d8d5d-78e2-4a62-9fcd-016eb5e4c57c_Method">
    <vt:lpwstr>Standard</vt:lpwstr>
  </property>
  <property fmtid="{D5CDD505-2E9C-101B-9397-08002B2CF9AE}" pid="5" name="MSIP_Label_6a7d8d5d-78e2-4a62-9fcd-016eb5e4c57c_Name">
    <vt:lpwstr>Général</vt:lpwstr>
  </property>
  <property fmtid="{D5CDD505-2E9C-101B-9397-08002B2CF9AE}" pid="6" name="MSIP_Label_6a7d8d5d-78e2-4a62-9fcd-016eb5e4c57c_SiteId">
    <vt:lpwstr>06e1fe28-5f8b-4075-bf6c-ae24be1a7992</vt:lpwstr>
  </property>
  <property fmtid="{D5CDD505-2E9C-101B-9397-08002B2CF9AE}" pid="7" name="MSIP_Label_6a7d8d5d-78e2-4a62-9fcd-016eb5e4c57c_ActionId">
    <vt:lpwstr>491a95c7-3f19-450f-a961-eba45a4cb209</vt:lpwstr>
  </property>
  <property fmtid="{D5CDD505-2E9C-101B-9397-08002B2CF9AE}" pid="8" name="MSIP_Label_6a7d8d5d-78e2-4a62-9fcd-016eb5e4c57c_ContentBits">
    <vt:lpwstr>0</vt:lpwstr>
  </property>
</Properties>
</file>