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3" r:id="rId3"/>
    <p:sldId id="298" r:id="rId4"/>
    <p:sldId id="314" r:id="rId5"/>
    <p:sldId id="300" r:id="rId6"/>
    <p:sldId id="321" r:id="rId7"/>
    <p:sldId id="322" r:id="rId8"/>
    <p:sldId id="323" r:id="rId9"/>
    <p:sldId id="324" r:id="rId10"/>
    <p:sldId id="317" r:id="rId11"/>
    <p:sldId id="325" r:id="rId12"/>
    <p:sldId id="327" r:id="rId13"/>
    <p:sldId id="326" r:id="rId14"/>
    <p:sldId id="318" r:id="rId15"/>
    <p:sldId id="316" r:id="rId16"/>
    <p:sldId id="329" r:id="rId17"/>
    <p:sldId id="328" r:id="rId18"/>
    <p:sldId id="320" r:id="rId19"/>
    <p:sldId id="258" r:id="rId20"/>
  </p:sldIdLst>
  <p:sldSz cx="12192000" cy="6858000"/>
  <p:notesSz cx="6997700" cy="9283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Mavrikakis (CIUSSS EMTL)" initials="NM(E" lastIdx="1" clrIdx="0">
    <p:extLst>
      <p:ext uri="{19B8F6BF-5375-455C-9EA6-DF929625EA0E}">
        <p15:presenceInfo xmlns:p15="http://schemas.microsoft.com/office/powerpoint/2012/main" userId="S-1-5-21-1363892634-1254908209-8547516-30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84441" autoAdjust="0"/>
  </p:normalViewPr>
  <p:slideViewPr>
    <p:cSldViewPr snapToGrid="0" showGuides="1">
      <p:cViewPr varScale="1">
        <p:scale>
          <a:sx n="97" d="100"/>
          <a:sy n="97" d="100"/>
        </p:scale>
        <p:origin x="4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7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7T14:34:55.151" idx="1">
    <p:pos x="7084" y="2819"/>
    <p:text>élément?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6" cy="465798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63745" y="0"/>
            <a:ext cx="3032336" cy="465798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r">
              <a:defRPr sz="1200"/>
            </a:lvl1pPr>
          </a:lstStyle>
          <a:p>
            <a:fld id="{E5A1006E-CBE7-48FB-94EA-342653D12001}" type="datetimeFigureOut">
              <a:rPr lang="fr-CA" smtClean="0"/>
              <a:t>2023-11-30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5" tIns="46513" rIns="93025" bIns="46513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9770" y="4467780"/>
            <a:ext cx="5598160" cy="3655457"/>
          </a:xfrm>
          <a:prstGeom prst="rect">
            <a:avLst/>
          </a:prstGeom>
        </p:spPr>
        <p:txBody>
          <a:bodyPr vert="horz" lIns="93025" tIns="46513" rIns="93025" bIns="4651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32336" cy="465797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63745" y="8817905"/>
            <a:ext cx="3032336" cy="465797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r">
              <a:defRPr sz="1200"/>
            </a:lvl1pPr>
          </a:lstStyle>
          <a:p>
            <a:fld id="{553C2CDD-25B8-41AF-91AB-E940D4544F5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858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	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314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08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003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417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4064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9866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5181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6715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474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111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2628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458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26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319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131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177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261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706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380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C2CDD-25B8-41AF-91AB-E940D4544F52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792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2"/>
          <a:stretch/>
        </p:blipFill>
        <p:spPr>
          <a:xfrm rot="4650061">
            <a:off x="-1641551" y="464373"/>
            <a:ext cx="5704711" cy="41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/>
          <a:stretch/>
        </p:blipFill>
        <p:spPr>
          <a:xfrm rot="1796214">
            <a:off x="-610389" y="-468316"/>
            <a:ext cx="2528911" cy="34482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10977"/>
          <a:stretch/>
        </p:blipFill>
        <p:spPr>
          <a:xfrm>
            <a:off x="-141668" y="-128789"/>
            <a:ext cx="2634722" cy="433594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2986"/>
            <a:ext cx="10515600" cy="38932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r="13837" b="56645"/>
          <a:stretch/>
        </p:blipFill>
        <p:spPr>
          <a:xfrm rot="6345719">
            <a:off x="-557535" y="-123504"/>
            <a:ext cx="2685625" cy="21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8667"/>
          <a:stretch/>
        </p:blipFill>
        <p:spPr>
          <a:xfrm rot="3029273">
            <a:off x="12491" y="-1096996"/>
            <a:ext cx="2839917" cy="34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t="5699" b="15921"/>
          <a:stretch/>
        </p:blipFill>
        <p:spPr>
          <a:xfrm rot="20174779">
            <a:off x="-347299" y="4946796"/>
            <a:ext cx="1599880" cy="22294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" b="1955"/>
          <a:stretch/>
        </p:blipFill>
        <p:spPr>
          <a:xfrm rot="18071140">
            <a:off x="10232156" y="-659755"/>
            <a:ext cx="2271469" cy="27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6657"/>
          <a:stretch/>
        </p:blipFill>
        <p:spPr>
          <a:xfrm rot="1185234">
            <a:off x="-177080" y="-457979"/>
            <a:ext cx="2680418" cy="2185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4" r="8232"/>
          <a:stretch/>
        </p:blipFill>
        <p:spPr>
          <a:xfrm rot="13224891">
            <a:off x="-393252" y="5714411"/>
            <a:ext cx="1720037" cy="14038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b="7674"/>
          <a:stretch/>
        </p:blipFill>
        <p:spPr>
          <a:xfrm rot="7628708">
            <a:off x="10543185" y="-703141"/>
            <a:ext cx="1586029" cy="20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2023-11-30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tion.presence.cemtl@ssss.gouv.qc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omments" Target="../comments/comment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B777F8-7F2D-4267-AC42-7A6339C50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465" y="3429000"/>
            <a:ext cx="5479283" cy="34418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67902" y="4840338"/>
            <a:ext cx="801854" cy="8018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574505" y="1642430"/>
            <a:ext cx="8008374" cy="1969209"/>
          </a:xfrm>
        </p:spPr>
        <p:txBody>
          <a:bodyPr>
            <a:normAutofit fontScale="90000"/>
          </a:bodyPr>
          <a:lstStyle/>
          <a:p>
            <a:pPr algn="r"/>
            <a:r>
              <a:rPr lang="fr-CA" sz="4800" dirty="0"/>
              <a:t>POR Sécurité des usagers: Formation et perfectionnement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67902" y="4202333"/>
            <a:ext cx="6014977" cy="1655762"/>
          </a:xfrm>
        </p:spPr>
        <p:txBody>
          <a:bodyPr>
            <a:normAutofit/>
          </a:bodyPr>
          <a:lstStyle/>
          <a:p>
            <a:pPr algn="r"/>
            <a:r>
              <a:rPr lang="fr-CA" altLang="fr-FR" b="1" dirty="0"/>
              <a:t>DRHCAJ - Service de la formation             </a:t>
            </a:r>
            <a:br>
              <a:rPr lang="fr-CA" altLang="fr-FR" b="1" dirty="0"/>
            </a:br>
            <a:r>
              <a:rPr lang="fr-CA" altLang="fr-FR" b="1" dirty="0"/>
              <a:t>et gestion des talents</a:t>
            </a:r>
          </a:p>
        </p:txBody>
      </p:sp>
    </p:spTree>
    <p:extLst>
      <p:ext uri="{BB962C8B-B14F-4D97-AF65-F5344CB8AC3E}">
        <p14:creationId xmlns:p14="http://schemas.microsoft.com/office/powerpoint/2010/main" val="307825590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30211-BDAF-4403-94B6-A49C69F1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CE1ACB-CFEB-44FC-943D-74C0CC9A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094" y="2032986"/>
            <a:ext cx="9412705" cy="3893252"/>
          </a:xfrm>
        </p:spPr>
        <p:txBody>
          <a:bodyPr/>
          <a:lstStyle/>
          <a:p>
            <a:r>
              <a:rPr lang="fr-CA" dirty="0"/>
              <a:t>Fiche POR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2B43B3-8C96-4EF7-B989-B9134595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569" y="374712"/>
            <a:ext cx="4697606" cy="61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47686-5AA7-4FA5-86C4-AB259DCE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 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4853CC-DEB6-4CC5-B9E4-28A276891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056" y="2340174"/>
            <a:ext cx="9762744" cy="3586064"/>
          </a:xfrm>
        </p:spPr>
        <p:txBody>
          <a:bodyPr/>
          <a:lstStyle/>
          <a:p>
            <a:r>
              <a:rPr lang="fr-CA" dirty="0"/>
              <a:t>Politiques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C44FE3-9224-4947-AB34-B00272C17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167" y="1452944"/>
            <a:ext cx="2899369" cy="3586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DE160D-7DCB-4C35-8282-7832169AE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674" y="2906812"/>
            <a:ext cx="2781028" cy="35860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732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395CF59-D203-4FAB-A203-9D673764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 (suite)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B1336EA-288D-48BB-B096-C2D0A99BA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75792"/>
            <a:ext cx="10515600" cy="38081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8FCD741-3B84-433F-896B-C020FFD71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980" y="5491549"/>
            <a:ext cx="2118167" cy="3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9B57706-7B3D-442F-98C8-CD393B1C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 (suite)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D72D34-4505-47B7-8C5D-129E9113C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33" y="1818859"/>
            <a:ext cx="4482718" cy="24812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844F32-B0C7-492D-8902-382E2ACD80CE}"/>
              </a:ext>
            </a:extLst>
          </p:cNvPr>
          <p:cNvSpPr txBox="1"/>
          <p:nvPr/>
        </p:nvSpPr>
        <p:spPr>
          <a:xfrm>
            <a:off x="1579618" y="4428290"/>
            <a:ext cx="4368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i="1" dirty="0">
                <a:solidFill>
                  <a:srgbClr val="FF0000"/>
                </a:solidFill>
              </a:rPr>
              <a:t>* Noter que pour des raisons de confidentialité, le Registre des formations par UA, matricule et nom d’employé a été déplacé dans la section « Outils de gestion » Formation et enseignement dans l’intranet des cadres.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560C68-818B-4456-9B39-630A3FD97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289" y="3300052"/>
            <a:ext cx="4665511" cy="2000134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D2A524C-3D32-4660-AFD0-BE6136F68035}"/>
              </a:ext>
            </a:extLst>
          </p:cNvPr>
          <p:cNvSpPr/>
          <p:nvPr/>
        </p:nvSpPr>
        <p:spPr>
          <a:xfrm>
            <a:off x="6022532" y="4428290"/>
            <a:ext cx="815439" cy="573807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1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15AC9-F91C-4AA3-95DC-E9984647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 (suite)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E43ACAB-021C-4492-B719-B76D34F08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2363" y="1722002"/>
            <a:ext cx="4499337" cy="4594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D0BE413-047B-476E-96C5-AC4C85B67931}"/>
              </a:ext>
            </a:extLst>
          </p:cNvPr>
          <p:cNvSpPr txBox="1">
            <a:spLocks/>
          </p:cNvSpPr>
          <p:nvPr/>
        </p:nvSpPr>
        <p:spPr>
          <a:xfrm>
            <a:off x="1458494" y="2032986"/>
            <a:ext cx="4891506" cy="3893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/>
              <a:t>Outil de validation des formations prioritaires par grande thématique, par activité spécifique et catalogue complet des formations partageables disponibles sur l’ENA.</a:t>
            </a:r>
            <a:endParaRPr lang="fr-CA" sz="2400" dirty="0">
              <a:highlight>
                <a:srgbClr val="FFFF00"/>
              </a:highligh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315044-2924-4D09-8850-933918837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100" y="4324785"/>
            <a:ext cx="5054600" cy="2168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A7D5AC-F4CB-47E6-82BE-4E682041A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117" y="3506965"/>
            <a:ext cx="5371883" cy="19018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5279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C484C-99A1-4403-9F83-D56819BA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Nos attentes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E4EDF8-7289-4901-A824-B3AAF476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390" y="2015335"/>
            <a:ext cx="9123946" cy="3893252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Nous communiquer TOUTES les activités de formation qui ont lieu (qu’elles soient financées par le PDC OU PAS) afin de permettre la MAJ:</a:t>
            </a:r>
          </a:p>
          <a:p>
            <a:pPr marL="0" indent="0">
              <a:buNone/>
            </a:pPr>
            <a:endParaRPr lang="fr-CA" dirty="0"/>
          </a:p>
          <a:p>
            <a:pPr lvl="1"/>
            <a:r>
              <a:rPr lang="fr-CA" dirty="0"/>
              <a:t>Du dossier de formation de l’employé</a:t>
            </a:r>
          </a:p>
          <a:p>
            <a:pPr lvl="1"/>
            <a:r>
              <a:rPr lang="fr-CA" dirty="0"/>
              <a:t>Du registre de formation utilisé comme preuve de formation pour Agrément</a:t>
            </a:r>
          </a:p>
          <a:p>
            <a:pPr lvl="1"/>
            <a:r>
              <a:rPr lang="fr-CA" dirty="0"/>
              <a:t>Des dépenses de formations organisationnelles.</a:t>
            </a:r>
          </a:p>
          <a:p>
            <a:pPr lvl="1"/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810BFC-D908-41EC-8091-64A919474FBE}"/>
              </a:ext>
            </a:extLst>
          </p:cNvPr>
          <p:cNvSpPr txBox="1"/>
          <p:nvPr/>
        </p:nvSpPr>
        <p:spPr>
          <a:xfrm>
            <a:off x="1187116" y="5633850"/>
            <a:ext cx="958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formation.presence.cemtl@ssss.gouv.qc.ca</a:t>
            </a:r>
            <a:r>
              <a:rPr lang="fr-CA" sz="3200" b="1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6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2C8F-3E40-4560-9E19-C47CAE46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Ne pas oublier!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CC070E-40E0-4A22-B6BD-4D1AD5917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882" y="2693072"/>
            <a:ext cx="9223917" cy="3233166"/>
          </a:xfrm>
        </p:spPr>
        <p:txBody>
          <a:bodyPr/>
          <a:lstStyle/>
          <a:p>
            <a:r>
              <a:rPr lang="fr-CA" dirty="0"/>
              <a:t>Formations obligatoires à l’intégration</a:t>
            </a:r>
          </a:p>
          <a:p>
            <a:pPr lvl="1"/>
            <a:r>
              <a:rPr lang="fr-CA" dirty="0"/>
              <a:t>Tout aussi important lors d’un retour pour absence prolongée!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D54027-0255-461E-8A15-CC673002E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904" y="4164928"/>
            <a:ext cx="6702192" cy="21036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9AFA-3BDE-4A3E-B75E-8C718A822A6A}"/>
              </a:ext>
            </a:extLst>
          </p:cNvPr>
          <p:cNvSpPr/>
          <p:nvPr/>
        </p:nvSpPr>
        <p:spPr>
          <a:xfrm>
            <a:off x="2615792" y="5979169"/>
            <a:ext cx="902826" cy="28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33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2ACC5-3FBC-4ED1-BA5C-F58FCF35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D7C60-6809-44BA-876E-199385DC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Notre équipe!</a:t>
            </a:r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59D197-BF39-4F14-8090-5F4DB73C6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26" y="2508281"/>
            <a:ext cx="11147704" cy="29426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F159B8-088E-48BB-8490-4EF916797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4308953"/>
            <a:ext cx="3962931" cy="2283979"/>
          </a:xfrm>
          <a:prstGeom prst="rect">
            <a:avLst/>
          </a:prstGeom>
        </p:spPr>
      </p:pic>
      <p:sp>
        <p:nvSpPr>
          <p:cNvPr id="6" name="Flèche : courbe vers la droite 5">
            <a:extLst>
              <a:ext uri="{FF2B5EF4-FFF2-40B4-BE49-F238E27FC236}">
                <a16:creationId xmlns:a16="http://schemas.microsoft.com/office/drawing/2014/main" id="{AB5B7306-D013-4962-9C03-1371225A013D}"/>
              </a:ext>
            </a:extLst>
          </p:cNvPr>
          <p:cNvSpPr/>
          <p:nvPr/>
        </p:nvSpPr>
        <p:spPr>
          <a:xfrm>
            <a:off x="4115331" y="3879907"/>
            <a:ext cx="685800" cy="18086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BF2A3-F7B0-41B4-8BE1-81B19CA9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Liens Intranet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82056-B5F5-424F-8BEB-C1EF505B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273" y="1690688"/>
            <a:ext cx="11418849" cy="4356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/>
              <a:t>Dans la section Agrément de Teams: </a:t>
            </a:r>
          </a:p>
          <a:p>
            <a:pPr marL="0" indent="0">
              <a:buNone/>
            </a:pPr>
            <a:r>
              <a:rPr lang="fr-CA" sz="1700" i="1" dirty="0" err="1">
                <a:solidFill>
                  <a:srgbClr val="0070C0"/>
                </a:solidFill>
              </a:rPr>
              <a:t>Porteurs_PORS</a:t>
            </a:r>
            <a:r>
              <a:rPr lang="fr-CA" sz="1700" i="1" dirty="0">
                <a:solidFill>
                  <a:srgbClr val="0070C0"/>
                </a:solidFill>
              </a:rPr>
              <a:t>/02_PORS/Cycle_2-2023-2027/03_3_17-Sécurité des </a:t>
            </a:r>
            <a:r>
              <a:rPr lang="fr-CA" sz="1700" i="1" dirty="0" err="1">
                <a:solidFill>
                  <a:srgbClr val="0070C0"/>
                </a:solidFill>
              </a:rPr>
              <a:t>usagers_Formation_et_perfectionnement</a:t>
            </a:r>
            <a:endParaRPr lang="fr-CA" sz="17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CA" sz="1700" i="1" dirty="0">
                <a:solidFill>
                  <a:srgbClr val="0070C0"/>
                </a:solidFill>
              </a:rPr>
              <a:t>-Leadership/</a:t>
            </a:r>
            <a:r>
              <a:rPr lang="fr-CA" sz="1700" i="1" dirty="0" err="1">
                <a:solidFill>
                  <a:srgbClr val="0070C0"/>
                </a:solidFill>
              </a:rPr>
              <a:t>Plan_ou_programme_de_formation_sur_la_sécurité_des_usagers</a:t>
            </a:r>
            <a:r>
              <a:rPr lang="fr-CA" sz="1700" i="1" dirty="0">
                <a:solidFill>
                  <a:srgbClr val="0070C0"/>
                </a:solidFill>
              </a:rPr>
              <a:t>/:</a:t>
            </a:r>
            <a:endParaRPr lang="fr-CA" sz="2400" dirty="0">
              <a:solidFill>
                <a:srgbClr val="0070C0"/>
              </a:solidFill>
            </a:endParaRPr>
          </a:p>
          <a:p>
            <a:pPr lvl="1"/>
            <a:r>
              <a:rPr lang="fr-CA" sz="2000" dirty="0">
                <a:solidFill>
                  <a:srgbClr val="0070C0"/>
                </a:solidFill>
              </a:rPr>
              <a:t>Fiche POR formation 3.3.17</a:t>
            </a:r>
          </a:p>
          <a:p>
            <a:pPr lvl="1"/>
            <a:r>
              <a:rPr lang="fr-CA" sz="2000" dirty="0">
                <a:solidFill>
                  <a:srgbClr val="0070C0"/>
                </a:solidFill>
              </a:rPr>
              <a:t>Formations en soutien des PORS</a:t>
            </a:r>
          </a:p>
          <a:p>
            <a:pPr lvl="1"/>
            <a:r>
              <a:rPr lang="fr-CA" sz="2000" dirty="0">
                <a:solidFill>
                  <a:srgbClr val="0070C0"/>
                </a:solidFill>
              </a:rPr>
              <a:t>Nos politiques d’orientation et de formation (en approbation)</a:t>
            </a:r>
          </a:p>
          <a:p>
            <a:pPr marL="0" indent="0">
              <a:buNone/>
            </a:pPr>
            <a:r>
              <a:rPr lang="fr-CA" sz="2400" dirty="0"/>
              <a:t>Dans la section Intranet des cadres:</a:t>
            </a:r>
          </a:p>
          <a:p>
            <a:pPr lvl="1"/>
            <a:r>
              <a:rPr lang="fr-CA" sz="2000" dirty="0">
                <a:solidFill>
                  <a:srgbClr val="0070C0"/>
                </a:solidFill>
              </a:rPr>
              <a:t>Registre des formations de 2012 à 2023 (</a:t>
            </a:r>
            <a:r>
              <a:rPr lang="fr-CA" sz="2000" dirty="0" err="1">
                <a:solidFill>
                  <a:srgbClr val="0070C0"/>
                </a:solidFill>
              </a:rPr>
              <a:t>nov</a:t>
            </a:r>
            <a:r>
              <a:rPr lang="fr-CA" sz="2000" dirty="0">
                <a:solidFill>
                  <a:srgbClr val="0070C0"/>
                </a:solidFill>
              </a:rPr>
              <a:t>) Agrément</a:t>
            </a:r>
          </a:p>
          <a:p>
            <a:pPr marL="0" indent="0">
              <a:buNone/>
            </a:pPr>
            <a:r>
              <a:rPr lang="fr-CA" sz="2400" dirty="0"/>
              <a:t>Aussi à consulter, notre site intranet: </a:t>
            </a:r>
          </a:p>
          <a:p>
            <a:pPr marL="0" indent="0">
              <a:buNone/>
            </a:pPr>
            <a:r>
              <a:rPr lang="fr-CA" sz="1700" i="1" dirty="0">
                <a:solidFill>
                  <a:srgbClr val="0070C0"/>
                </a:solidFill>
              </a:rPr>
              <a:t>Ressources Humaines/Formation et gestion des talents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104255-BF1B-46DF-B5FE-3A1DA508EF56}"/>
              </a:ext>
            </a:extLst>
          </p:cNvPr>
          <p:cNvSpPr/>
          <p:nvPr/>
        </p:nvSpPr>
        <p:spPr>
          <a:xfrm>
            <a:off x="1770927" y="5599655"/>
            <a:ext cx="1251673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08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5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874C4-DEDD-4EB0-9042-7BBF9151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formation une POR…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273CB9D-9ECA-491C-B025-810540FE4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6221" y="2002233"/>
            <a:ext cx="8872724" cy="389255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23C9242-27DC-4515-AA4F-324FDDF9CD64}"/>
              </a:ext>
            </a:extLst>
          </p:cNvPr>
          <p:cNvSpPr/>
          <p:nvPr/>
        </p:nvSpPr>
        <p:spPr>
          <a:xfrm>
            <a:off x="1303055" y="4245430"/>
            <a:ext cx="3898353" cy="65314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98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18411" y="514342"/>
            <a:ext cx="9582873" cy="1325563"/>
          </a:xfrm>
        </p:spPr>
        <p:txBody>
          <a:bodyPr>
            <a:normAutofit/>
          </a:bodyPr>
          <a:lstStyle/>
          <a:p>
            <a:r>
              <a:rPr lang="fr-CA" sz="3600" dirty="0"/>
              <a:t>POR Sécurité des usagers 3.3.17 Formation et perfectionnement</a:t>
            </a: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73981" y="2562260"/>
            <a:ext cx="10960968" cy="144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fr-CA" sz="2800" dirty="0"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CA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Les gestionnaires de l'établissement rendent disponible de la formation et du perfectionnement sur des thématiques ayant trait à la sécurité des usagers, au moins une fois par année.</a:t>
            </a:r>
            <a:r>
              <a:rPr lang="fr-CA" sz="2800" dirty="0"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endParaRPr lang="fr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63032" y="4442470"/>
            <a:ext cx="493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solidFill>
                  <a:schemeClr val="accent1"/>
                </a:solidFill>
              </a:rPr>
              <a:t>Une POR mais aussi un critère transversal!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A2AA97-0B73-478E-AED1-840EAE0AB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467" y="4004193"/>
            <a:ext cx="3118192" cy="28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4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E32E4D1-5A3A-448A-82F9-11A4E3FA9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6610" y="1329613"/>
            <a:ext cx="8311506" cy="53321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702A80-EFE7-4476-B6A2-17A29BB1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Critère transversal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C69D8AD-7449-4D1A-99D3-C81C0BE4E9AF}"/>
              </a:ext>
            </a:extLst>
          </p:cNvPr>
          <p:cNvSpPr/>
          <p:nvPr/>
        </p:nvSpPr>
        <p:spPr>
          <a:xfrm>
            <a:off x="9613870" y="1371600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5F2108A-292C-4B97-84DF-C87BEDECF98B}"/>
              </a:ext>
            </a:extLst>
          </p:cNvPr>
          <p:cNvSpPr/>
          <p:nvPr/>
        </p:nvSpPr>
        <p:spPr>
          <a:xfrm>
            <a:off x="9613870" y="3836121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6A45160-97CE-4C4F-B848-FC2710294902}"/>
              </a:ext>
            </a:extLst>
          </p:cNvPr>
          <p:cNvSpPr/>
          <p:nvPr/>
        </p:nvSpPr>
        <p:spPr>
          <a:xfrm>
            <a:off x="9628983" y="3200171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80DFD4E-EBCA-4D7F-BF6F-F4EB99043DD3}"/>
              </a:ext>
            </a:extLst>
          </p:cNvPr>
          <p:cNvSpPr/>
          <p:nvPr/>
        </p:nvSpPr>
        <p:spPr>
          <a:xfrm>
            <a:off x="9629406" y="3029009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3263C5B-0F42-4A1A-A9DF-CBA5E44D25EF}"/>
              </a:ext>
            </a:extLst>
          </p:cNvPr>
          <p:cNvSpPr/>
          <p:nvPr/>
        </p:nvSpPr>
        <p:spPr>
          <a:xfrm>
            <a:off x="9583381" y="2064544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4E041DE-AACA-4FDB-AB17-A0261AEEDC7A}"/>
              </a:ext>
            </a:extLst>
          </p:cNvPr>
          <p:cNvSpPr/>
          <p:nvPr/>
        </p:nvSpPr>
        <p:spPr>
          <a:xfrm>
            <a:off x="9618804" y="4751823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3430829-501F-451B-B584-42644AB813D4}"/>
              </a:ext>
            </a:extLst>
          </p:cNvPr>
          <p:cNvSpPr/>
          <p:nvPr/>
        </p:nvSpPr>
        <p:spPr>
          <a:xfrm>
            <a:off x="9629406" y="4994856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CC15E02-7B24-4BBD-9A93-AAC3335FB630}"/>
              </a:ext>
            </a:extLst>
          </p:cNvPr>
          <p:cNvSpPr/>
          <p:nvPr/>
        </p:nvSpPr>
        <p:spPr>
          <a:xfrm>
            <a:off x="9613870" y="4508790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351C5D8-1EB9-4915-8B80-DCECAB6EC7F6}"/>
              </a:ext>
            </a:extLst>
          </p:cNvPr>
          <p:cNvSpPr/>
          <p:nvPr/>
        </p:nvSpPr>
        <p:spPr>
          <a:xfrm>
            <a:off x="9583381" y="4094611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BC48514-9A01-4F16-88A9-47BB9F77FECB}"/>
              </a:ext>
            </a:extLst>
          </p:cNvPr>
          <p:cNvSpPr/>
          <p:nvPr/>
        </p:nvSpPr>
        <p:spPr>
          <a:xfrm>
            <a:off x="9613870" y="1640246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BB95C8F-F7E4-4093-9CFD-A08FCD89927C}"/>
              </a:ext>
            </a:extLst>
          </p:cNvPr>
          <p:cNvSpPr/>
          <p:nvPr/>
        </p:nvSpPr>
        <p:spPr>
          <a:xfrm>
            <a:off x="9637791" y="5318885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C24D751A-A67C-4028-B9C0-0B51C6F24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6" y="4751823"/>
            <a:ext cx="2366323" cy="2007098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789DC34A-4685-4C13-B2D7-0CBDDEAB2E57}"/>
              </a:ext>
            </a:extLst>
          </p:cNvPr>
          <p:cNvSpPr/>
          <p:nvPr/>
        </p:nvSpPr>
        <p:spPr>
          <a:xfrm>
            <a:off x="9583381" y="6073499"/>
            <a:ext cx="756932" cy="31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EC518C-B241-4A52-9DE7-F2FE6B67F774}"/>
              </a:ext>
            </a:extLst>
          </p:cNvPr>
          <p:cNvSpPr/>
          <p:nvPr/>
        </p:nvSpPr>
        <p:spPr>
          <a:xfrm>
            <a:off x="4170556" y="6073499"/>
            <a:ext cx="3300761" cy="319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9B6CAB-5997-4ED0-9440-A16B7168347F}"/>
              </a:ext>
            </a:extLst>
          </p:cNvPr>
          <p:cNvSpPr/>
          <p:nvPr/>
        </p:nvSpPr>
        <p:spPr>
          <a:xfrm>
            <a:off x="9708111" y="6155473"/>
            <a:ext cx="394894" cy="161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83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429000"/>
            <a:ext cx="6776082" cy="245681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04563" y="2313803"/>
            <a:ext cx="10515600" cy="1295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/>
              <a:t>« </a:t>
            </a:r>
            <a:r>
              <a:rPr lang="fr-CA" sz="2400" i="1" dirty="0"/>
              <a:t>Une formation annuelle est offerte sur la sécurité des usagers; elle est adaptée aux besoins de l'établissement et aux secteurs ciblés en matière de sécurité des usagers</a:t>
            </a:r>
            <a:r>
              <a:rPr lang="fr-CA" sz="2400" dirty="0"/>
              <a:t>. »</a:t>
            </a:r>
          </a:p>
          <a:p>
            <a:endParaRPr lang="fr-CA" sz="24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1BFBD76-95A4-4166-A841-AAF2E03E4773}"/>
              </a:ext>
            </a:extLst>
          </p:cNvPr>
          <p:cNvSpPr txBox="1">
            <a:spLocks/>
          </p:cNvSpPr>
          <p:nvPr/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/>
              <a:t>Comment démontrer notre conformité?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32394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9C1D5-EDD0-4096-ACF8-61FED4A6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Adaptations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545812-9D17-47A8-8BE7-C16100C3D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927" y="2111017"/>
            <a:ext cx="4610534" cy="3553733"/>
          </a:xfrm>
        </p:spPr>
        <p:txBody>
          <a:bodyPr/>
          <a:lstStyle/>
          <a:p>
            <a:r>
              <a:rPr lang="fr-CA" dirty="0"/>
              <a:t>Prévention du suicide</a:t>
            </a:r>
          </a:p>
          <a:p>
            <a:r>
              <a:rPr lang="fr-CA" dirty="0"/>
              <a:t>OMEGA</a:t>
            </a:r>
          </a:p>
          <a:p>
            <a:r>
              <a:rPr lang="fr-CA" dirty="0"/>
              <a:t>Pacification,</a:t>
            </a:r>
          </a:p>
          <a:p>
            <a:r>
              <a:rPr lang="fr-CA" dirty="0"/>
              <a:t>Prévention des chutes</a:t>
            </a:r>
          </a:p>
          <a:p>
            <a:r>
              <a:rPr lang="fr-CA" dirty="0"/>
              <a:t>Mesures de contention </a:t>
            </a:r>
          </a:p>
          <a:p>
            <a:pPr marL="0" indent="0">
              <a:buNone/>
            </a:pPr>
            <a:r>
              <a:rPr lang="fr-CA" dirty="0"/>
              <a:t>  ou de contrôle</a:t>
            </a:r>
          </a:p>
          <a:p>
            <a:r>
              <a:rPr lang="fr-CA" dirty="0"/>
              <a:t>PDSP</a:t>
            </a:r>
          </a:p>
          <a:p>
            <a:pPr lvl="1"/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0004DF-A45B-488E-B5BA-215FF365E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929" y="1900701"/>
            <a:ext cx="6525071" cy="37640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1A5651-91DC-477C-A266-31EEF6CF459B}"/>
              </a:ext>
            </a:extLst>
          </p:cNvPr>
          <p:cNvSpPr/>
          <p:nvPr/>
        </p:nvSpPr>
        <p:spPr>
          <a:xfrm>
            <a:off x="5259909" y="5032881"/>
            <a:ext cx="814039" cy="841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628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6E3E7-E6FB-49D8-AAFF-3F161E0D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717" y="296586"/>
            <a:ext cx="9582873" cy="1325563"/>
          </a:xfrm>
        </p:spPr>
        <p:txBody>
          <a:bodyPr/>
          <a:lstStyle/>
          <a:p>
            <a:r>
              <a:rPr lang="fr-CA" dirty="0"/>
              <a:t>Critère transversal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5E8528A-7EDD-44CE-8A2B-93472B504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3912" y="2255838"/>
            <a:ext cx="2924175" cy="3448050"/>
          </a:xfrm>
          <a:prstGeom prst="rect">
            <a:avLst/>
          </a:prstGeom>
          <a:ln>
            <a:solidFill>
              <a:schemeClr val="accent5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Légende : encadrée 5">
            <a:extLst>
              <a:ext uri="{FF2B5EF4-FFF2-40B4-BE49-F238E27FC236}">
                <a16:creationId xmlns:a16="http://schemas.microsoft.com/office/drawing/2014/main" id="{FDE59D43-57D3-4949-A306-F90F1689BCE1}"/>
              </a:ext>
            </a:extLst>
          </p:cNvPr>
          <p:cNvSpPr/>
          <p:nvPr/>
        </p:nvSpPr>
        <p:spPr>
          <a:xfrm>
            <a:off x="8218237" y="2911109"/>
            <a:ext cx="1672046" cy="901337"/>
          </a:xfrm>
          <a:prstGeom prst="borderCallout1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dirty="0"/>
              <a:t>Formation</a:t>
            </a:r>
          </a:p>
        </p:txBody>
      </p:sp>
      <p:sp>
        <p:nvSpPr>
          <p:cNvPr id="7" name="Légende : encadrée 6">
            <a:extLst>
              <a:ext uri="{FF2B5EF4-FFF2-40B4-BE49-F238E27FC236}">
                <a16:creationId xmlns:a16="http://schemas.microsoft.com/office/drawing/2014/main" id="{78EAC854-FD6D-4A55-8270-BC0EF203F9C8}"/>
              </a:ext>
            </a:extLst>
          </p:cNvPr>
          <p:cNvSpPr/>
          <p:nvPr/>
        </p:nvSpPr>
        <p:spPr>
          <a:xfrm>
            <a:off x="8218237" y="4693577"/>
            <a:ext cx="1672046" cy="901337"/>
          </a:xfrm>
          <a:prstGeom prst="borderCallout1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dirty="0"/>
              <a:t>Formation</a:t>
            </a:r>
          </a:p>
        </p:txBody>
      </p:sp>
      <p:sp>
        <p:nvSpPr>
          <p:cNvPr id="8" name="Légende : encadrée 7">
            <a:extLst>
              <a:ext uri="{FF2B5EF4-FFF2-40B4-BE49-F238E27FC236}">
                <a16:creationId xmlns:a16="http://schemas.microsoft.com/office/drawing/2014/main" id="{DCC8EA8E-18CC-41B4-BE3A-12F8A8CD7987}"/>
              </a:ext>
            </a:extLst>
          </p:cNvPr>
          <p:cNvSpPr/>
          <p:nvPr/>
        </p:nvSpPr>
        <p:spPr>
          <a:xfrm>
            <a:off x="2301717" y="4713608"/>
            <a:ext cx="1672046" cy="901337"/>
          </a:xfrm>
          <a:prstGeom prst="borderCallout1">
            <a:avLst>
              <a:gd name="adj1" fmla="val 47736"/>
              <a:gd name="adj2" fmla="val 98698"/>
              <a:gd name="adj3" fmla="val 106703"/>
              <a:gd name="adj4" fmla="val 135886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dirty="0"/>
              <a:t>Formation</a:t>
            </a:r>
          </a:p>
        </p:txBody>
      </p:sp>
      <p:sp>
        <p:nvSpPr>
          <p:cNvPr id="9" name="Légende : encadrée 8">
            <a:extLst>
              <a:ext uri="{FF2B5EF4-FFF2-40B4-BE49-F238E27FC236}">
                <a16:creationId xmlns:a16="http://schemas.microsoft.com/office/drawing/2014/main" id="{FD848A64-0177-45AB-BBB9-12B59380924F}"/>
              </a:ext>
            </a:extLst>
          </p:cNvPr>
          <p:cNvSpPr/>
          <p:nvPr/>
        </p:nvSpPr>
        <p:spPr>
          <a:xfrm>
            <a:off x="6313714" y="1840499"/>
            <a:ext cx="1672046" cy="901337"/>
          </a:xfrm>
          <a:prstGeom prst="borderCallout1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dirty="0"/>
              <a:t>Formation</a:t>
            </a:r>
          </a:p>
        </p:txBody>
      </p:sp>
      <p:sp>
        <p:nvSpPr>
          <p:cNvPr id="10" name="Légende : encadrée 9">
            <a:extLst>
              <a:ext uri="{FF2B5EF4-FFF2-40B4-BE49-F238E27FC236}">
                <a16:creationId xmlns:a16="http://schemas.microsoft.com/office/drawing/2014/main" id="{AD219491-A813-4903-8D57-778A8AF581B2}"/>
              </a:ext>
            </a:extLst>
          </p:cNvPr>
          <p:cNvSpPr/>
          <p:nvPr/>
        </p:nvSpPr>
        <p:spPr>
          <a:xfrm>
            <a:off x="2255621" y="2379455"/>
            <a:ext cx="1672046" cy="901337"/>
          </a:xfrm>
          <a:prstGeom prst="borderCallout1">
            <a:avLst>
              <a:gd name="adj1" fmla="val 50634"/>
              <a:gd name="adj2" fmla="val 104167"/>
              <a:gd name="adj3" fmla="val 151630"/>
              <a:gd name="adj4" fmla="val 140573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CA" dirty="0"/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13627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1E7BF-4985-434C-9100-953DEA18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Mandat élargi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0E01E5E-4F94-4F3E-A0F1-3DC2AF484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5400" y="1563687"/>
            <a:ext cx="7454899" cy="45709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B070D7-49E4-4410-88B0-4B912E0BF4AD}"/>
              </a:ext>
            </a:extLst>
          </p:cNvPr>
          <p:cNvSpPr/>
          <p:nvPr/>
        </p:nvSpPr>
        <p:spPr>
          <a:xfrm>
            <a:off x="3238166" y="5343526"/>
            <a:ext cx="610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Gestion des talents</a:t>
            </a:r>
          </a:p>
        </p:txBody>
      </p:sp>
    </p:spTree>
    <p:extLst>
      <p:ext uri="{BB962C8B-B14F-4D97-AF65-F5344CB8AC3E}">
        <p14:creationId xmlns:p14="http://schemas.microsoft.com/office/powerpoint/2010/main" val="15716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FE380-6871-4144-BEC1-51809230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Important à savoir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48B84-FC0B-48E8-BCE7-B41C340CD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38" y="2133222"/>
            <a:ext cx="5799600" cy="840230"/>
          </a:xfrm>
          <a:noFill/>
        </p:spPr>
        <p:txBody>
          <a:bodyPr wrap="square" rtlCol="0">
            <a:spAutoFit/>
          </a:bodyPr>
          <a:lstStyle/>
          <a:p>
            <a:pPr marL="514350" lvl="1" indent="-285750"/>
            <a:r>
              <a:rPr lang="fr-CA" sz="1800" dirty="0"/>
              <a:t>Cibles annuelles établies en partenariat avec la DSP, DSM, DSI, la Santé et Sécurité au travail et les porteurs des formations prioritaires (N1).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4CE4F5-319C-4467-BACF-8A7047C4C73C}"/>
              </a:ext>
            </a:extLst>
          </p:cNvPr>
          <p:cNvSpPr txBox="1"/>
          <p:nvPr/>
        </p:nvSpPr>
        <p:spPr>
          <a:xfrm>
            <a:off x="1366921" y="5106577"/>
            <a:ext cx="97455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FF0000"/>
                </a:solidFill>
              </a:rPr>
              <a:t>La formation n’est PAS une activité de reconnaissance, mais bien une obligation organisationnelle partagée entre l’employé et l’employeur ciblant le mieux-être de nos patients. </a:t>
            </a:r>
            <a:endParaRPr lang="fr-CA" sz="4800" b="1" dirty="0">
              <a:solidFill>
                <a:srgbClr val="FF0000"/>
              </a:solidFill>
            </a:endParaRPr>
          </a:p>
          <a:p>
            <a:pPr algn="ctr"/>
            <a:endParaRPr lang="fr-CA" sz="2000" b="1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E82329-470D-493C-9C4F-424B7C748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2026200"/>
            <a:ext cx="5168900" cy="27448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EB0441-1D4B-453E-84C4-65C642F03B66}"/>
              </a:ext>
            </a:extLst>
          </p:cNvPr>
          <p:cNvSpPr txBox="1"/>
          <p:nvPr/>
        </p:nvSpPr>
        <p:spPr>
          <a:xfrm>
            <a:off x="1247818" y="3145885"/>
            <a:ext cx="5386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Preuve généreuse en matière de formation, mais celle-ci est peu connue.  Important de donner place aux informations de nature formation auprès de vos équipes.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17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CIUSSS_vert">
  <a:themeElements>
    <a:clrScheme name="CIUSSS_vert">
      <a:dk1>
        <a:srgbClr val="181817"/>
      </a:dk1>
      <a:lt1>
        <a:sysClr val="window" lastClr="FFFFFF"/>
      </a:lt1>
      <a:dk2>
        <a:srgbClr val="181817"/>
      </a:dk2>
      <a:lt2>
        <a:srgbClr val="81C731"/>
      </a:lt2>
      <a:accent1>
        <a:srgbClr val="DB1A00"/>
      </a:accent1>
      <a:accent2>
        <a:srgbClr val="F79200"/>
      </a:accent2>
      <a:accent3>
        <a:srgbClr val="0871D9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vert" id="{89F5D3F7-0491-4D3C-913E-278B865B2704}" vid="{C8CA2958-132F-4BAF-ACEE-64011AA3BB4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6359</TotalTime>
  <Words>523</Words>
  <Application>Microsoft Office PowerPoint</Application>
  <PresentationFormat>Grand écran</PresentationFormat>
  <Paragraphs>83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Times New Roman</vt:lpstr>
      <vt:lpstr>CIUSSS_vert</vt:lpstr>
      <vt:lpstr>POR Sécurité des usagers: Formation et perfectionnement</vt:lpstr>
      <vt:lpstr>La formation une POR…</vt:lpstr>
      <vt:lpstr>POR Sécurité des usagers 3.3.17 Formation et perfectionnement</vt:lpstr>
      <vt:lpstr>Critère transversal</vt:lpstr>
      <vt:lpstr>Présentation PowerPoint</vt:lpstr>
      <vt:lpstr>Adaptations</vt:lpstr>
      <vt:lpstr>Critère transversal</vt:lpstr>
      <vt:lpstr>Mandat élargi</vt:lpstr>
      <vt:lpstr>Important à savoir</vt:lpstr>
      <vt:lpstr>Outils</vt:lpstr>
      <vt:lpstr>Outils (suite)</vt:lpstr>
      <vt:lpstr>Outils (suite)</vt:lpstr>
      <vt:lpstr>Outils (suite)</vt:lpstr>
      <vt:lpstr>Outils (suite)</vt:lpstr>
      <vt:lpstr>Nos attentes</vt:lpstr>
      <vt:lpstr>Ne pas oublier!</vt:lpstr>
      <vt:lpstr>Outils</vt:lpstr>
      <vt:lpstr>Liens Intranet</vt:lpstr>
      <vt:lpstr>Présentation PowerPoint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Mouhamadou SecK (CIUSSS EMTL)</cp:lastModifiedBy>
  <cp:revision>274</cp:revision>
  <cp:lastPrinted>2023-11-17T15:34:53Z</cp:lastPrinted>
  <dcterms:created xsi:type="dcterms:W3CDTF">2015-09-08T18:05:36Z</dcterms:created>
  <dcterms:modified xsi:type="dcterms:W3CDTF">2023-11-30T13:40:35Z</dcterms:modified>
</cp:coreProperties>
</file>