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236" autoAdjust="0"/>
  </p:normalViewPr>
  <p:slideViewPr>
    <p:cSldViewPr snapToGrid="0" showGuides="1">
      <p:cViewPr varScale="1">
        <p:scale>
          <a:sx n="43" d="100"/>
          <a:sy n="43" d="100"/>
        </p:scale>
        <p:origin x="19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D0224-7741-4F4B-A73F-D3FD7965B46F}" type="datetimeFigureOut">
              <a:rPr lang="fr-CA" smtClean="0"/>
              <a:t>2023-02-24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DF031-4B09-40D1-97D9-D480E09267B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735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DF031-4B09-40D1-97D9-D480E09267BD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4735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DF031-4B09-40D1-97D9-D480E09267BD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254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8" name="Espace réservé du contenu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87"/>
          <a:stretch/>
        </p:blipFill>
        <p:spPr>
          <a:xfrm rot="4650061">
            <a:off x="-1566536" y="524580"/>
            <a:ext cx="5704711" cy="395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19" t="4746"/>
          <a:stretch/>
        </p:blipFill>
        <p:spPr>
          <a:xfrm rot="1796214">
            <a:off x="-653133" y="-316078"/>
            <a:ext cx="2530953" cy="32845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770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4" t="11506"/>
          <a:stretch/>
        </p:blipFill>
        <p:spPr>
          <a:xfrm>
            <a:off x="-115910" y="-103031"/>
            <a:ext cx="2608964" cy="4310184"/>
          </a:xfrm>
          <a:prstGeom prst="rect">
            <a:avLst/>
          </a:prstGeom>
        </p:spPr>
      </p:pic>
      <p:sp>
        <p:nvSpPr>
          <p:cNvPr id="10" name="Titre 3"/>
          <p:cNvSpPr txBox="1">
            <a:spLocks/>
          </p:cNvSpPr>
          <p:nvPr userDrawn="1"/>
        </p:nvSpPr>
        <p:spPr>
          <a:xfrm>
            <a:off x="2514744" y="2146206"/>
            <a:ext cx="9361300" cy="10892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  <a:t>CIUSSS </a:t>
            </a:r>
            <a:b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 dirty="0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</a:p>
        </p:txBody>
      </p:sp>
      <p:sp>
        <p:nvSpPr>
          <p:cNvPr id="11" name="Titre 3"/>
          <p:cNvSpPr txBox="1">
            <a:spLocks/>
          </p:cNvSpPr>
          <p:nvPr userDrawn="1"/>
        </p:nvSpPr>
        <p:spPr>
          <a:xfrm>
            <a:off x="2500566" y="3235415"/>
            <a:ext cx="9368389" cy="46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CA" sz="4000" b="1" dirty="0">
                <a:solidFill>
                  <a:schemeClr val="bg2"/>
                </a:solidFill>
                <a:cs typeface="Aharoni" panose="02010803020104030203" pitchFamily="2" charset="-79"/>
              </a:rPr>
              <a:t>www.ciusss-estmtl.gouv.qc.ca</a:t>
            </a:r>
            <a:endParaRPr lang="fr-CA" sz="3200" b="1" dirty="0">
              <a:solidFill>
                <a:schemeClr val="bg2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5115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159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06353"/>
            <a:ext cx="10515600" cy="391988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37" r="10464" b="57165"/>
          <a:stretch/>
        </p:blipFill>
        <p:spPr>
          <a:xfrm rot="6345719">
            <a:off x="-625418" y="-28019"/>
            <a:ext cx="2801291" cy="210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8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512966"/>
            <a:ext cx="10515600" cy="2852737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392691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8" t="7946"/>
          <a:stretch/>
        </p:blipFill>
        <p:spPr>
          <a:xfrm rot="3029273">
            <a:off x="9437" y="-1125274"/>
            <a:ext cx="2856306" cy="342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2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8" t="6280" b="15592"/>
          <a:stretch/>
        </p:blipFill>
        <p:spPr>
          <a:xfrm rot="20174779">
            <a:off x="-337565" y="4961261"/>
            <a:ext cx="1595153" cy="222230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7068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859797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68" b="1568"/>
          <a:stretch/>
        </p:blipFill>
        <p:spPr>
          <a:xfrm rot="18071140">
            <a:off x="10237989" y="-660427"/>
            <a:ext cx="2266828" cy="279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1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1706" y="365125"/>
            <a:ext cx="8842094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1" t="37926"/>
          <a:stretch/>
        </p:blipFill>
        <p:spPr>
          <a:xfrm rot="1185234">
            <a:off x="-168494" y="-412687"/>
            <a:ext cx="2663946" cy="214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5509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49" r="8122"/>
          <a:stretch/>
        </p:blipFill>
        <p:spPr>
          <a:xfrm rot="13224891">
            <a:off x="-392003" y="5714870"/>
            <a:ext cx="1722086" cy="139444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361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1" b="7071"/>
          <a:stretch/>
        </p:blipFill>
        <p:spPr>
          <a:xfrm rot="7628708">
            <a:off x="10532801" y="-724033"/>
            <a:ext cx="1611539" cy="206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3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70927" y="365125"/>
            <a:ext cx="9582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2023-02-24</a:t>
            </a:fld>
            <a:endParaRPr lang="fr-CA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9" name="Espace réservé du contenu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3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26912" y="881732"/>
            <a:ext cx="6528732" cy="2387600"/>
          </a:xfrm>
        </p:spPr>
        <p:txBody>
          <a:bodyPr>
            <a:normAutofit/>
          </a:bodyPr>
          <a:lstStyle/>
          <a:p>
            <a:r>
              <a:rPr lang="fr-CA" dirty="0"/>
              <a:t>La tenue de dossier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695759" y="3441617"/>
            <a:ext cx="6014977" cy="1655762"/>
          </a:xfrm>
        </p:spPr>
        <p:txBody>
          <a:bodyPr/>
          <a:lstStyle/>
          <a:p>
            <a:r>
              <a:rPr lang="fr-CA" dirty="0"/>
              <a:t>Rendez-vous qualité </a:t>
            </a:r>
          </a:p>
          <a:p>
            <a:r>
              <a:rPr lang="fr-CA" dirty="0"/>
              <a:t>13 février 2023</a:t>
            </a:r>
          </a:p>
        </p:txBody>
      </p:sp>
    </p:spTree>
    <p:extLst>
      <p:ext uri="{BB962C8B-B14F-4D97-AF65-F5344CB8AC3E}">
        <p14:creationId xmlns:p14="http://schemas.microsoft.com/office/powerpoint/2010/main" val="175977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61544" y="398077"/>
            <a:ext cx="10025657" cy="1325563"/>
          </a:xfrm>
        </p:spPr>
        <p:txBody>
          <a:bodyPr/>
          <a:lstStyle/>
          <a:p>
            <a:r>
              <a:rPr lang="fr-CA" dirty="0"/>
              <a:t>Dossier médical: quelques faits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4137" y="2341719"/>
            <a:ext cx="10515600" cy="3919885"/>
          </a:xfrm>
        </p:spPr>
        <p:txBody>
          <a:bodyPr>
            <a:normAutofit/>
          </a:bodyPr>
          <a:lstStyle/>
          <a:p>
            <a:r>
              <a:rPr lang="fr-CA" sz="2000" dirty="0"/>
              <a:t>Réalité légale actuelle: 6 dossiers usagers au CEMTL</a:t>
            </a:r>
          </a:p>
          <a:p>
            <a:r>
              <a:rPr lang="fr-CA" sz="2000" dirty="0"/>
              <a:t>Hybride papier durant l’épisode de soin, numérique par la suite</a:t>
            </a:r>
          </a:p>
          <a:p>
            <a:r>
              <a:rPr lang="fr-CA" sz="2000" dirty="0"/>
              <a:t>Au CEMTL c’est environ 5,6 millions de dossiers usagers, actifs ou inactifs</a:t>
            </a:r>
          </a:p>
          <a:p>
            <a:r>
              <a:rPr lang="fr-CA" sz="2000" dirty="0"/>
              <a:t>Deux services d’archives pour vous aider/guider : IUSMM/RLS ainsi que HMR/HSC</a:t>
            </a:r>
          </a:p>
          <a:p>
            <a:r>
              <a:rPr lang="fr-CA" sz="2000" dirty="0"/>
              <a:t>Chaque mois, les archivistes médicales sont appelées à témoigner à la cour relativement au contenu d’un dossier usager</a:t>
            </a:r>
          </a:p>
          <a:p>
            <a:r>
              <a:rPr lang="fr-CA" sz="2000" dirty="0"/>
              <a:t>Rôle conseil des archives et de l’informatisation clinique: consultez nous ! </a:t>
            </a:r>
          </a:p>
          <a:p>
            <a:r>
              <a:rPr lang="fr-CA" sz="2000" dirty="0"/>
              <a:t>Les politiques et procédures entourant le dossier de l’usager n’ont pas été révisées: les  politiques antérieures au CIUSSS prévalent encore considérant que nous avons 6 dossiers légaux</a:t>
            </a:r>
          </a:p>
          <a:p>
            <a:endParaRPr lang="fr-CA" sz="2000" dirty="0"/>
          </a:p>
          <a:p>
            <a:endParaRPr lang="fr-CA" sz="2000" dirty="0"/>
          </a:p>
          <a:p>
            <a:pPr marL="0" indent="0">
              <a:buNone/>
            </a:pP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4259434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9295" y="249796"/>
            <a:ext cx="9582873" cy="1325563"/>
          </a:xfrm>
        </p:spPr>
        <p:txBody>
          <a:bodyPr/>
          <a:lstStyle/>
          <a:p>
            <a:r>
              <a:rPr lang="fr-CA" dirty="0"/>
              <a:t>Obligation de consigner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8242" y="2311153"/>
            <a:ext cx="10515600" cy="3919885"/>
          </a:xfrm>
        </p:spPr>
        <p:txBody>
          <a:bodyPr>
            <a:normAutofit lnSpcReduction="10000"/>
          </a:bodyPr>
          <a:lstStyle/>
          <a:p>
            <a:r>
              <a:rPr lang="fr-CA" sz="2000" dirty="0"/>
              <a:t>Dossier médical c’est l’histoire de l’usager et l’outil de communication entre les différents intervenants gravitant autour de celui-ci</a:t>
            </a:r>
          </a:p>
          <a:p>
            <a:r>
              <a:rPr lang="fr-CA" sz="2000" dirty="0"/>
              <a:t>Il est requis que le dossier soit à jour, représentatif de l’état de l’usager</a:t>
            </a:r>
          </a:p>
          <a:p>
            <a:r>
              <a:rPr lang="fr-CA" sz="2000" dirty="0"/>
              <a:t>Les enjeux, incidents, progrès doivent y être consignés</a:t>
            </a:r>
          </a:p>
          <a:p>
            <a:r>
              <a:rPr lang="fr-CA" sz="2000" dirty="0"/>
              <a:t>Le CMQ et les différents ordres professionnels régissent les processus de consignations, notamment sur les délais alloués pour compléter, le contenu attendu et les meilleures pratiques </a:t>
            </a:r>
          </a:p>
          <a:p>
            <a:r>
              <a:rPr lang="fr-CA" sz="2000" dirty="0"/>
              <a:t>L’information doit être disponible en temps réel dans le dossier, il est requis de l’alimenter de façon quotidienne</a:t>
            </a:r>
          </a:p>
          <a:p>
            <a:r>
              <a:rPr lang="fr-CA" sz="2000" dirty="0"/>
              <a:t>La rétention d’information ou de document contrevient aux bonnes pratiques et peut être préjudiciable à l’usager</a:t>
            </a:r>
          </a:p>
          <a:p>
            <a:r>
              <a:rPr lang="fr-CA" sz="2000" dirty="0"/>
              <a:t>Double validation: le bon usager, dans le bon dossier avec le bon formulaire</a:t>
            </a:r>
          </a:p>
        </p:txBody>
      </p:sp>
    </p:spTree>
    <p:extLst>
      <p:ext uri="{BB962C8B-B14F-4D97-AF65-F5344CB8AC3E}">
        <p14:creationId xmlns:p14="http://schemas.microsoft.com/office/powerpoint/2010/main" val="292463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2202" y="307461"/>
            <a:ext cx="9582873" cy="1325563"/>
          </a:xfrm>
        </p:spPr>
        <p:txBody>
          <a:bodyPr/>
          <a:lstStyle/>
          <a:p>
            <a:r>
              <a:rPr lang="fr-CA" dirty="0"/>
              <a:t>Les formulaires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88431" y="2048145"/>
            <a:ext cx="10515600" cy="3919885"/>
          </a:xfrm>
        </p:spPr>
        <p:txBody>
          <a:bodyPr>
            <a:normAutofit lnSpcReduction="10000"/>
          </a:bodyPr>
          <a:lstStyle/>
          <a:p>
            <a:r>
              <a:rPr lang="fr-CA" sz="2000" dirty="0"/>
              <a:t>Les différents formulaires sont produits en fonction des besoins et assurent un repérage facile durant et après l’épisode de soins</a:t>
            </a:r>
          </a:p>
          <a:p>
            <a:r>
              <a:rPr lang="fr-CA" sz="2000" dirty="0"/>
              <a:t>Les codes à barre sur les formulaires ont des significations et permettent « un classement » adéquat des documents dans le dossier</a:t>
            </a:r>
          </a:p>
          <a:p>
            <a:pPr lvl="1"/>
            <a:r>
              <a:rPr lang="fr-CA" sz="1400" dirty="0"/>
              <a:t>CAB Type de formulaire</a:t>
            </a:r>
          </a:p>
          <a:p>
            <a:pPr lvl="1"/>
            <a:r>
              <a:rPr lang="fr-CA" sz="1400" dirty="0"/>
              <a:t>CAB Identifiant l’usager</a:t>
            </a:r>
          </a:p>
          <a:p>
            <a:pPr lvl="1"/>
            <a:r>
              <a:rPr lang="fr-CA" sz="1400" dirty="0"/>
              <a:t>CAB liant à la visite / classification</a:t>
            </a:r>
          </a:p>
          <a:p>
            <a:pPr lvl="1"/>
            <a:r>
              <a:rPr lang="fr-CA" sz="1400" dirty="0"/>
              <a:t>CAB de date…</a:t>
            </a:r>
          </a:p>
          <a:p>
            <a:r>
              <a:rPr lang="fr-CA" sz="2000" dirty="0"/>
              <a:t>Il est important d’utiliser les bons formulaires dans le bon contexte</a:t>
            </a:r>
          </a:p>
          <a:p>
            <a:r>
              <a:rPr lang="fr-CA" sz="2000" dirty="0"/>
              <a:t>Tout ne va pas au dossier; les échanges courriels et les photos par exemples ne sont pas autorisés au dossier de l’usager</a:t>
            </a:r>
          </a:p>
          <a:p>
            <a:r>
              <a:rPr lang="fr-CA" sz="2000" dirty="0"/>
              <a:t>Le MSSS a normé certains formulaires désignés par les codes « DT » ceux-ci sont déployés à la grandeur de la province</a:t>
            </a:r>
          </a:p>
          <a:p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96968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9295" y="266271"/>
            <a:ext cx="9582873" cy="1325563"/>
          </a:xfrm>
        </p:spPr>
        <p:txBody>
          <a:bodyPr/>
          <a:lstStyle/>
          <a:p>
            <a:r>
              <a:rPr lang="fr-CA" dirty="0"/>
              <a:t>Accès au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66537" y="1591834"/>
            <a:ext cx="10515600" cy="3919885"/>
          </a:xfrm>
        </p:spPr>
        <p:txBody>
          <a:bodyPr>
            <a:noAutofit/>
          </a:bodyPr>
          <a:lstStyle/>
          <a:p>
            <a:r>
              <a:rPr lang="fr-CA" sz="2000" dirty="0"/>
              <a:t>N’accède pas qui veut au dossier d’un usager; un lien avec la prise en charge de l’usager doit être actif</a:t>
            </a:r>
          </a:p>
          <a:p>
            <a:r>
              <a:rPr lang="fr-CA" sz="2000" dirty="0"/>
              <a:t>La consultation du DCI OACIS est journalisée; tout comme les gestionnaires de formulaires GDE et -Word que nous utilisons au CEMTL</a:t>
            </a:r>
          </a:p>
          <a:p>
            <a:r>
              <a:rPr lang="fr-CA" sz="2000" dirty="0"/>
              <a:t>L’usager ou sa famille souhaite accéder au contenu du dossier: une autorisation signée de l’usager est toujours requise</a:t>
            </a:r>
          </a:p>
          <a:p>
            <a:pPr lvl="1"/>
            <a:r>
              <a:rPr lang="fr-CA" sz="1400" b="1" dirty="0"/>
              <a:t>Après un épisode</a:t>
            </a:r>
            <a:r>
              <a:rPr lang="fr-CA" sz="1400" dirty="0"/>
              <a:t>: service des archives médicales</a:t>
            </a:r>
          </a:p>
          <a:p>
            <a:pPr lvl="1"/>
            <a:r>
              <a:rPr lang="fr-CA" sz="1400" b="1" dirty="0"/>
              <a:t>Durant l’épisode</a:t>
            </a:r>
            <a:r>
              <a:rPr lang="fr-CA" sz="1400" dirty="0"/>
              <a:t>: avec l’accord du médecin traitant</a:t>
            </a:r>
            <a:endParaRPr lang="fr-CA" sz="2000" dirty="0"/>
          </a:p>
          <a:p>
            <a:r>
              <a:rPr lang="fr-CA" sz="2000" dirty="0"/>
              <a:t>La notion d’information de tiers doit être retirée du dossier avant que l’usager y accède </a:t>
            </a:r>
          </a:p>
          <a:p>
            <a:r>
              <a:rPr lang="fr-CA" sz="2000" dirty="0"/>
              <a:t>Toutes les informations sont disponibles sur intranet ainsi que sur l’extranet pour l’usager et ses proches</a:t>
            </a:r>
          </a:p>
          <a:p>
            <a:r>
              <a:rPr lang="fr-CA" sz="2000" dirty="0"/>
              <a:t>Durant un épisode de soin actif, le dossier doit être disponible à l’unité/poste</a:t>
            </a:r>
          </a:p>
          <a:p>
            <a:r>
              <a:rPr lang="fr-CA" sz="2000" dirty="0"/>
              <a:t>Requis de signer et dater les notes, le lexique des abréviations autorisés est disponible</a:t>
            </a:r>
          </a:p>
          <a:p>
            <a:pPr marL="0" indent="0">
              <a:buNone/>
            </a:pPr>
            <a:r>
              <a:rPr lang="fr-CA" sz="2000" dirty="0"/>
              <a:t>	</a:t>
            </a:r>
          </a:p>
          <a:p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86672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57176" y="452273"/>
            <a:ext cx="9582873" cy="1325563"/>
          </a:xfrm>
        </p:spPr>
        <p:txBody>
          <a:bodyPr/>
          <a:lstStyle/>
          <a:p>
            <a:r>
              <a:rPr lang="fr-CA" dirty="0"/>
              <a:t>Entreposage, conservation &amp; destruction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CA" sz="2000" dirty="0"/>
              <a:t>			</a:t>
            </a:r>
            <a:r>
              <a:rPr lang="fr-CA" sz="2000" b="1" dirty="0"/>
              <a:t>5,6 millions; ça prend de l’espace….</a:t>
            </a:r>
          </a:p>
          <a:p>
            <a:pPr marL="457200" lvl="1" indent="0">
              <a:buNone/>
            </a:pPr>
            <a:endParaRPr lang="fr-CA" sz="2000" dirty="0"/>
          </a:p>
          <a:p>
            <a:r>
              <a:rPr lang="fr-CA" sz="2000" dirty="0"/>
              <a:t>Selon les installations, nous avons divers espaces d’entreposage; dans certains cas avec une firme externe</a:t>
            </a:r>
          </a:p>
          <a:p>
            <a:r>
              <a:rPr lang="fr-CA" sz="2000" dirty="0"/>
              <a:t>Depuis les 10 dernières années; avec l’arrivée de la numérisation les dossiers physiques ne « grossissent plus »</a:t>
            </a:r>
          </a:p>
          <a:p>
            <a:r>
              <a:rPr lang="fr-CA" sz="2000" dirty="0"/>
              <a:t>La conservation des documents est régie par la BANQ qui définie de façon provinciale le calendrier de conservation par type de document</a:t>
            </a:r>
          </a:p>
          <a:p>
            <a:r>
              <a:rPr lang="fr-CA" sz="2000" dirty="0"/>
              <a:t>Le statut lié à la recherche vient cependant limiter l’épuration des dossiers puisque des règles différentes doivent êtres respectées</a:t>
            </a:r>
          </a:p>
          <a:p>
            <a:r>
              <a:rPr lang="fr-CA" sz="2000" dirty="0"/>
              <a:t> Il n’y a pas d’épuration pour les dossiers sous le format électronique</a:t>
            </a:r>
          </a:p>
        </p:txBody>
      </p:sp>
    </p:spTree>
    <p:extLst>
      <p:ext uri="{BB962C8B-B14F-4D97-AF65-F5344CB8AC3E}">
        <p14:creationId xmlns:p14="http://schemas.microsoft.com/office/powerpoint/2010/main" val="934424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475" y="333040"/>
            <a:ext cx="9582873" cy="1325563"/>
          </a:xfrm>
        </p:spPr>
        <p:txBody>
          <a:bodyPr/>
          <a:lstStyle/>
          <a:p>
            <a:r>
              <a:rPr lang="fr-CA" dirty="0"/>
              <a:t>Le dossier du futur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0660" y="3036873"/>
            <a:ext cx="10515600" cy="3919885"/>
          </a:xfrm>
        </p:spPr>
        <p:txBody>
          <a:bodyPr>
            <a:normAutofit/>
          </a:bodyPr>
          <a:lstStyle/>
          <a:p>
            <a:r>
              <a:rPr lang="fr-CA" sz="2000" dirty="0"/>
              <a:t>Modification des lois entourant l’accès au dossier de l’usager sont en cours</a:t>
            </a:r>
          </a:p>
          <a:p>
            <a:r>
              <a:rPr lang="fr-CA" sz="2000" dirty="0"/>
              <a:t>Progressivement le dossier tel que nous le connaissons changera</a:t>
            </a:r>
          </a:p>
          <a:p>
            <a:r>
              <a:rPr lang="fr-CA" sz="2000" dirty="0"/>
              <a:t>Projet de dossier provincial DSN</a:t>
            </a:r>
          </a:p>
          <a:p>
            <a:r>
              <a:rPr lang="fr-CA" sz="2000" dirty="0"/>
              <a:t>La politique CIUSSS relative à la tenue de dossier est entamée mais suit le projet de loi entourant l’accès au dossier médical</a:t>
            </a:r>
          </a:p>
        </p:txBody>
      </p:sp>
    </p:spTree>
    <p:extLst>
      <p:ext uri="{BB962C8B-B14F-4D97-AF65-F5344CB8AC3E}">
        <p14:creationId xmlns:p14="http://schemas.microsoft.com/office/powerpoint/2010/main" val="424572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64487" y="2659146"/>
            <a:ext cx="4806336" cy="1325563"/>
          </a:xfrm>
        </p:spPr>
        <p:txBody>
          <a:bodyPr/>
          <a:lstStyle/>
          <a:p>
            <a:r>
              <a:rPr lang="fr-CA" dirty="0"/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2981613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962609"/>
      </p:ext>
    </p:extLst>
  </p:cSld>
  <p:clrMapOvr>
    <a:masterClrMapping/>
  </p:clrMapOvr>
</p:sld>
</file>

<file path=ppt/theme/theme1.xml><?xml version="1.0" encoding="utf-8"?>
<a:theme xmlns:a="http://schemas.openxmlformats.org/drawingml/2006/main" name="CIUSSS_rouge">
  <a:themeElements>
    <a:clrScheme name="CIUSSS_Rouge">
      <a:dk1>
        <a:srgbClr val="181817"/>
      </a:dk1>
      <a:lt1>
        <a:sysClr val="window" lastClr="FFFFFF"/>
      </a:lt1>
      <a:dk2>
        <a:srgbClr val="181817"/>
      </a:dk2>
      <a:lt2>
        <a:srgbClr val="DB1A00"/>
      </a:lt2>
      <a:accent1>
        <a:srgbClr val="F79200"/>
      </a:accent1>
      <a:accent2>
        <a:srgbClr val="0871D9"/>
      </a:accent2>
      <a:accent3>
        <a:srgbClr val="81C731"/>
      </a:accent3>
      <a:accent4>
        <a:srgbClr val="767171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USSS_rouge" id="{BD12FF07-1E12-4F27-BD48-BB8E224D3CE3}" vid="{C3E85CBE-92EC-4E76-B018-7B012FCB92E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CIUSSS_rouge</Template>
  <TotalTime>358</TotalTime>
  <Words>671</Words>
  <Application>Microsoft Office PowerPoint</Application>
  <PresentationFormat>Grand écran</PresentationFormat>
  <Paragraphs>57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CIUSSS_rouge</vt:lpstr>
      <vt:lpstr>La tenue de dossier</vt:lpstr>
      <vt:lpstr>Dossier médical: quelques faits</vt:lpstr>
      <vt:lpstr>Obligation de consigner</vt:lpstr>
      <vt:lpstr>Les formulaires</vt:lpstr>
      <vt:lpstr>Accès au dossier</vt:lpstr>
      <vt:lpstr>Entreposage, conservation &amp; destruction </vt:lpstr>
      <vt:lpstr>Le dossier du futur</vt:lpstr>
      <vt:lpstr>Merci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Caroline Nicolas (CIUSSS EMTL)</cp:lastModifiedBy>
  <cp:revision>25</cp:revision>
  <dcterms:created xsi:type="dcterms:W3CDTF">2015-09-08T18:03:59Z</dcterms:created>
  <dcterms:modified xsi:type="dcterms:W3CDTF">2023-02-24T14:20:28Z</dcterms:modified>
</cp:coreProperties>
</file>