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48" r:id="rId5"/>
  </p:sldMasterIdLst>
  <p:notesMasterIdLst>
    <p:notesMasterId r:id="rId20"/>
  </p:notesMasterIdLst>
  <p:sldIdLst>
    <p:sldId id="256" r:id="rId6"/>
    <p:sldId id="293" r:id="rId7"/>
    <p:sldId id="283" r:id="rId8"/>
    <p:sldId id="286" r:id="rId9"/>
    <p:sldId id="277" r:id="rId10"/>
    <p:sldId id="279" r:id="rId11"/>
    <p:sldId id="287" r:id="rId12"/>
    <p:sldId id="288" r:id="rId13"/>
    <p:sldId id="292" r:id="rId14"/>
    <p:sldId id="284" r:id="rId15"/>
    <p:sldId id="276" r:id="rId16"/>
    <p:sldId id="272" r:id="rId17"/>
    <p:sldId id="275" r:id="rId18"/>
    <p:sldId id="25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96" autoAdjust="0"/>
  </p:normalViewPr>
  <p:slideViewPr>
    <p:cSldViewPr snapToGrid="0">
      <p:cViewPr varScale="1">
        <p:scale>
          <a:sx n="82" d="100"/>
          <a:sy n="82" d="100"/>
        </p:scale>
        <p:origin x="9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appreciationcontribution.cemtl@ssss.gouv.qc.ca" TargetMode="External"/><Relationship Id="rId1" Type="http://schemas.openxmlformats.org/officeDocument/2006/relationships/hyperlink" Target="mailto:cadre.appreciationcontribution.cemtl@ssss.gouv.qc.ca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appreciationcontribution.cemtl@ssss.gouv.qc.ca" TargetMode="External"/><Relationship Id="rId1" Type="http://schemas.openxmlformats.org/officeDocument/2006/relationships/hyperlink" Target="mailto:cadre.appreciationcontribution.cemtl@ssss.gouv.qc.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6ED8E-D26C-46E6-958D-549F715BF8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5FDA7FC6-0D32-4D38-85D5-91DD438EC02E}">
      <dgm:prSet phldrT="[Texte]" phldr="0"/>
      <dgm:spPr/>
      <dgm:t>
        <a:bodyPr/>
        <a:lstStyle/>
        <a:p>
          <a:pPr rtl="0"/>
          <a:r>
            <a:rPr lang="fr-CA" b="0" dirty="0">
              <a:latin typeface="Arial"/>
              <a:cs typeface="Arial"/>
            </a:rPr>
            <a:t>Formulaire dynamique sur 2 pages</a:t>
          </a:r>
          <a:endParaRPr lang="fr-CA" b="0" dirty="0"/>
        </a:p>
      </dgm:t>
    </dgm:pt>
    <dgm:pt modelId="{90874E1C-A596-4818-B92F-5AF266941DD7}" type="parTrans" cxnId="{7AACBA13-C5FF-4462-A229-DA032B375063}">
      <dgm:prSet/>
      <dgm:spPr/>
      <dgm:t>
        <a:bodyPr/>
        <a:lstStyle/>
        <a:p>
          <a:endParaRPr lang="fr-CA"/>
        </a:p>
      </dgm:t>
    </dgm:pt>
    <dgm:pt modelId="{F6E475C5-3CC1-4B1F-9A5D-DF5A90B7A3C2}" type="sibTrans" cxnId="{7AACBA13-C5FF-4462-A229-DA032B375063}">
      <dgm:prSet/>
      <dgm:spPr/>
      <dgm:t>
        <a:bodyPr/>
        <a:lstStyle/>
        <a:p>
          <a:endParaRPr lang="fr-CA"/>
        </a:p>
      </dgm:t>
    </dgm:pt>
    <dgm:pt modelId="{D8309EA1-9A12-48F5-96AA-F4C2110A7FF8}">
      <dgm:prSet phldrT="[Texte]"/>
      <dgm:spPr/>
      <dgm:t>
        <a:bodyPr/>
        <a:lstStyle/>
        <a:p>
          <a:r>
            <a:rPr lang="fr-CA"/>
            <a:t>Questions ouvertes</a:t>
          </a:r>
        </a:p>
      </dgm:t>
    </dgm:pt>
    <dgm:pt modelId="{56D19C5F-312E-44AD-B4BC-141C9079BA5D}" type="parTrans" cxnId="{D461B66F-3908-405B-8F2C-92E80E159B93}">
      <dgm:prSet/>
      <dgm:spPr/>
      <dgm:t>
        <a:bodyPr/>
        <a:lstStyle/>
        <a:p>
          <a:endParaRPr lang="fr-CA"/>
        </a:p>
      </dgm:t>
    </dgm:pt>
    <dgm:pt modelId="{CF5D3ED3-809B-494B-88F4-CB45D6CBFCCC}" type="sibTrans" cxnId="{D461B66F-3908-405B-8F2C-92E80E159B93}">
      <dgm:prSet/>
      <dgm:spPr/>
      <dgm:t>
        <a:bodyPr/>
        <a:lstStyle/>
        <a:p>
          <a:endParaRPr lang="fr-CA"/>
        </a:p>
      </dgm:t>
    </dgm:pt>
    <dgm:pt modelId="{E371AD42-CA7D-40EA-B81F-C2D4642E3E97}">
      <dgm:prSet phldrT="[Texte]"/>
      <dgm:spPr/>
      <dgm:t>
        <a:bodyPr/>
        <a:lstStyle/>
        <a:p>
          <a:pPr rtl="0"/>
          <a:r>
            <a:rPr lang="fr-CA" dirty="0"/>
            <a:t>Un seul formulaire pour tous les </a:t>
          </a:r>
          <a:r>
            <a:rPr lang="fr-CA" dirty="0">
              <a:latin typeface="Arial"/>
              <a:cs typeface="Arial"/>
            </a:rPr>
            <a:t>titres d'emploi</a:t>
          </a:r>
        </a:p>
      </dgm:t>
    </dgm:pt>
    <dgm:pt modelId="{4A2A8853-785C-4DF2-AA3C-B609C52E4276}" type="sibTrans" cxnId="{15A8BF8C-3200-40AF-B141-52FED8040D4F}">
      <dgm:prSet/>
      <dgm:spPr/>
      <dgm:t>
        <a:bodyPr/>
        <a:lstStyle/>
        <a:p>
          <a:endParaRPr lang="fr-CA"/>
        </a:p>
      </dgm:t>
    </dgm:pt>
    <dgm:pt modelId="{D517A975-188F-41E5-938B-DBAF81509833}" type="parTrans" cxnId="{15A8BF8C-3200-40AF-B141-52FED8040D4F}">
      <dgm:prSet/>
      <dgm:spPr/>
      <dgm:t>
        <a:bodyPr/>
        <a:lstStyle/>
        <a:p>
          <a:endParaRPr lang="fr-CA"/>
        </a:p>
      </dgm:t>
    </dgm:pt>
    <dgm:pt modelId="{77391B23-C7DA-429F-A1C2-6354131873C7}">
      <dgm:prSet phldrT="[Texte]"/>
      <dgm:spPr/>
      <dgm:t>
        <a:bodyPr/>
        <a:lstStyle/>
        <a:p>
          <a:pPr rtl="0"/>
          <a:r>
            <a:rPr lang="fr-CA">
              <a:latin typeface="Arial"/>
              <a:cs typeface="Arial"/>
            </a:rPr>
            <a:t>Questions fermées avec une échelle de 1 à 4 </a:t>
          </a:r>
        </a:p>
      </dgm:t>
    </dgm:pt>
    <dgm:pt modelId="{7E75DFEA-5223-47F4-A079-1519F469D3D8}" type="parTrans" cxnId="{6D4E2160-CA3A-4757-9610-760A027097C4}">
      <dgm:prSet/>
      <dgm:spPr/>
      <dgm:t>
        <a:bodyPr/>
        <a:lstStyle/>
        <a:p>
          <a:endParaRPr lang="fr-CA"/>
        </a:p>
      </dgm:t>
    </dgm:pt>
    <dgm:pt modelId="{BFB0C9C3-6AFD-47DB-9847-464485EE3D57}" type="sibTrans" cxnId="{6D4E2160-CA3A-4757-9610-760A027097C4}">
      <dgm:prSet/>
      <dgm:spPr/>
      <dgm:t>
        <a:bodyPr/>
        <a:lstStyle/>
        <a:p>
          <a:endParaRPr lang="fr-CA"/>
        </a:p>
      </dgm:t>
    </dgm:pt>
    <dgm:pt modelId="{93F16247-CC79-44FA-B234-B347C8C7E077}" type="pres">
      <dgm:prSet presAssocID="{B146ED8E-D26C-46E6-958D-549F715BF800}" presName="Name0" presStyleCnt="0">
        <dgm:presLayoutVars>
          <dgm:chMax val="7"/>
          <dgm:chPref val="7"/>
          <dgm:dir/>
        </dgm:presLayoutVars>
      </dgm:prSet>
      <dgm:spPr/>
    </dgm:pt>
    <dgm:pt modelId="{77B71CB3-A523-46F1-B58F-F97436B44D47}" type="pres">
      <dgm:prSet presAssocID="{B146ED8E-D26C-46E6-958D-549F715BF800}" presName="Name1" presStyleCnt="0"/>
      <dgm:spPr/>
    </dgm:pt>
    <dgm:pt modelId="{BF684DC2-99A5-4614-B229-F662B2E98D18}" type="pres">
      <dgm:prSet presAssocID="{B146ED8E-D26C-46E6-958D-549F715BF800}" presName="cycle" presStyleCnt="0"/>
      <dgm:spPr/>
    </dgm:pt>
    <dgm:pt modelId="{02330786-83A8-4B1C-BC48-CA494EEB3D58}" type="pres">
      <dgm:prSet presAssocID="{B146ED8E-D26C-46E6-958D-549F715BF800}" presName="srcNode" presStyleLbl="node1" presStyleIdx="0" presStyleCnt="4"/>
      <dgm:spPr/>
    </dgm:pt>
    <dgm:pt modelId="{7D0BB4BB-C5FF-4359-8F26-9B89595FDBB9}" type="pres">
      <dgm:prSet presAssocID="{B146ED8E-D26C-46E6-958D-549F715BF800}" presName="conn" presStyleLbl="parChTrans1D2" presStyleIdx="0" presStyleCnt="1"/>
      <dgm:spPr/>
    </dgm:pt>
    <dgm:pt modelId="{B7ECE118-B3FE-4F9F-97B2-B7C6633702FF}" type="pres">
      <dgm:prSet presAssocID="{B146ED8E-D26C-46E6-958D-549F715BF800}" presName="extraNode" presStyleLbl="node1" presStyleIdx="0" presStyleCnt="4"/>
      <dgm:spPr/>
    </dgm:pt>
    <dgm:pt modelId="{34CFEBCD-25FD-4EC7-B13B-811E4A1F497F}" type="pres">
      <dgm:prSet presAssocID="{B146ED8E-D26C-46E6-958D-549F715BF800}" presName="dstNode" presStyleLbl="node1" presStyleIdx="0" presStyleCnt="4"/>
      <dgm:spPr/>
    </dgm:pt>
    <dgm:pt modelId="{66C12056-A607-4AD5-864F-42821A65F2EF}" type="pres">
      <dgm:prSet presAssocID="{E371AD42-CA7D-40EA-B81F-C2D4642E3E97}" presName="text_1" presStyleLbl="node1" presStyleIdx="0" presStyleCnt="4">
        <dgm:presLayoutVars>
          <dgm:bulletEnabled val="1"/>
        </dgm:presLayoutVars>
      </dgm:prSet>
      <dgm:spPr/>
    </dgm:pt>
    <dgm:pt modelId="{8602AB12-8440-40A1-9B73-E484407D1A13}" type="pres">
      <dgm:prSet presAssocID="{E371AD42-CA7D-40EA-B81F-C2D4642E3E97}" presName="accent_1" presStyleCnt="0"/>
      <dgm:spPr/>
    </dgm:pt>
    <dgm:pt modelId="{52714211-9668-48C6-8878-2FDECA83F570}" type="pres">
      <dgm:prSet presAssocID="{E371AD42-CA7D-40EA-B81F-C2D4642E3E97}" presName="accentRepeatNode" presStyleLbl="solidFgAcc1" presStyleIdx="0" presStyleCnt="4"/>
      <dgm:spPr/>
    </dgm:pt>
    <dgm:pt modelId="{F21C0B38-D596-48DC-BDB4-757370CF599E}" type="pres">
      <dgm:prSet presAssocID="{5FDA7FC6-0D32-4D38-85D5-91DD438EC02E}" presName="text_2" presStyleLbl="node1" presStyleIdx="1" presStyleCnt="4">
        <dgm:presLayoutVars>
          <dgm:bulletEnabled val="1"/>
        </dgm:presLayoutVars>
      </dgm:prSet>
      <dgm:spPr/>
    </dgm:pt>
    <dgm:pt modelId="{2F4969B2-27A9-4B3C-9A79-4C2597EB632F}" type="pres">
      <dgm:prSet presAssocID="{5FDA7FC6-0D32-4D38-85D5-91DD438EC02E}" presName="accent_2" presStyleCnt="0"/>
      <dgm:spPr/>
    </dgm:pt>
    <dgm:pt modelId="{789B64A9-69C4-40E3-86BE-06D0D0ECC9E8}" type="pres">
      <dgm:prSet presAssocID="{5FDA7FC6-0D32-4D38-85D5-91DD438EC02E}" presName="accentRepeatNode" presStyleLbl="solidFgAcc1" presStyleIdx="1" presStyleCnt="4"/>
      <dgm:spPr/>
    </dgm:pt>
    <dgm:pt modelId="{610508AA-C4DC-46FF-8FA6-A8A7808701F2}" type="pres">
      <dgm:prSet presAssocID="{D8309EA1-9A12-48F5-96AA-F4C2110A7FF8}" presName="text_3" presStyleLbl="node1" presStyleIdx="2" presStyleCnt="4">
        <dgm:presLayoutVars>
          <dgm:bulletEnabled val="1"/>
        </dgm:presLayoutVars>
      </dgm:prSet>
      <dgm:spPr/>
    </dgm:pt>
    <dgm:pt modelId="{6D27BB06-6955-4154-8C42-BDAB9C3E8420}" type="pres">
      <dgm:prSet presAssocID="{D8309EA1-9A12-48F5-96AA-F4C2110A7FF8}" presName="accent_3" presStyleCnt="0"/>
      <dgm:spPr/>
    </dgm:pt>
    <dgm:pt modelId="{C6AD398F-D18C-4B2E-BD18-19FF9FFC2CCD}" type="pres">
      <dgm:prSet presAssocID="{D8309EA1-9A12-48F5-96AA-F4C2110A7FF8}" presName="accentRepeatNode" presStyleLbl="solidFgAcc1" presStyleIdx="2" presStyleCnt="4"/>
      <dgm:spPr/>
    </dgm:pt>
    <dgm:pt modelId="{D78875D2-DA86-4821-88CC-D9097D2EFD6F}" type="pres">
      <dgm:prSet presAssocID="{77391B23-C7DA-429F-A1C2-6354131873C7}" presName="text_4" presStyleLbl="node1" presStyleIdx="3" presStyleCnt="4">
        <dgm:presLayoutVars>
          <dgm:bulletEnabled val="1"/>
        </dgm:presLayoutVars>
      </dgm:prSet>
      <dgm:spPr/>
    </dgm:pt>
    <dgm:pt modelId="{C41E0447-D3FB-4B31-8C17-18DDA004AE20}" type="pres">
      <dgm:prSet presAssocID="{77391B23-C7DA-429F-A1C2-6354131873C7}" presName="accent_4" presStyleCnt="0"/>
      <dgm:spPr/>
    </dgm:pt>
    <dgm:pt modelId="{DB4016E2-B758-4174-8DD8-B7B71D73623C}" type="pres">
      <dgm:prSet presAssocID="{77391B23-C7DA-429F-A1C2-6354131873C7}" presName="accentRepeatNode" presStyleLbl="solidFgAcc1" presStyleIdx="3" presStyleCnt="4"/>
      <dgm:spPr/>
    </dgm:pt>
  </dgm:ptLst>
  <dgm:cxnLst>
    <dgm:cxn modelId="{7AACBA13-C5FF-4462-A229-DA032B375063}" srcId="{B146ED8E-D26C-46E6-958D-549F715BF800}" destId="{5FDA7FC6-0D32-4D38-85D5-91DD438EC02E}" srcOrd="1" destOrd="0" parTransId="{90874E1C-A596-4818-B92F-5AF266941DD7}" sibTransId="{F6E475C5-3CC1-4B1F-9A5D-DF5A90B7A3C2}"/>
    <dgm:cxn modelId="{034D8F1A-ABF7-40EE-A4A1-8C56DFD011B6}" type="presOf" srcId="{B146ED8E-D26C-46E6-958D-549F715BF800}" destId="{93F16247-CC79-44FA-B234-B347C8C7E077}" srcOrd="0" destOrd="0" presId="urn:microsoft.com/office/officeart/2008/layout/VerticalCurvedList"/>
    <dgm:cxn modelId="{E06E8240-394B-4C1A-820A-493D1140861F}" type="presOf" srcId="{E371AD42-CA7D-40EA-B81F-C2D4642E3E97}" destId="{66C12056-A607-4AD5-864F-42821A65F2EF}" srcOrd="0" destOrd="0" presId="urn:microsoft.com/office/officeart/2008/layout/VerticalCurvedList"/>
    <dgm:cxn modelId="{6D4E2160-CA3A-4757-9610-760A027097C4}" srcId="{B146ED8E-D26C-46E6-958D-549F715BF800}" destId="{77391B23-C7DA-429F-A1C2-6354131873C7}" srcOrd="3" destOrd="0" parTransId="{7E75DFEA-5223-47F4-A079-1519F469D3D8}" sibTransId="{BFB0C9C3-6AFD-47DB-9847-464485EE3D57}"/>
    <dgm:cxn modelId="{6705D144-7DFC-4C95-BE1F-644EA6BD6B11}" type="presOf" srcId="{D8309EA1-9A12-48F5-96AA-F4C2110A7FF8}" destId="{610508AA-C4DC-46FF-8FA6-A8A7808701F2}" srcOrd="0" destOrd="0" presId="urn:microsoft.com/office/officeart/2008/layout/VerticalCurvedList"/>
    <dgm:cxn modelId="{D461B66F-3908-405B-8F2C-92E80E159B93}" srcId="{B146ED8E-D26C-46E6-958D-549F715BF800}" destId="{D8309EA1-9A12-48F5-96AA-F4C2110A7FF8}" srcOrd="2" destOrd="0" parTransId="{56D19C5F-312E-44AD-B4BC-141C9079BA5D}" sibTransId="{CF5D3ED3-809B-494B-88F4-CB45D6CBFCCC}"/>
    <dgm:cxn modelId="{1FC90370-C7BC-47DE-B826-CE40DB066056}" type="presOf" srcId="{4A2A8853-785C-4DF2-AA3C-B609C52E4276}" destId="{7D0BB4BB-C5FF-4359-8F26-9B89595FDBB9}" srcOrd="0" destOrd="0" presId="urn:microsoft.com/office/officeart/2008/layout/VerticalCurvedList"/>
    <dgm:cxn modelId="{B8E1D557-0FC1-48DA-81A4-057BC2F6AC2C}" type="presOf" srcId="{5FDA7FC6-0D32-4D38-85D5-91DD438EC02E}" destId="{F21C0B38-D596-48DC-BDB4-757370CF599E}" srcOrd="0" destOrd="0" presId="urn:microsoft.com/office/officeart/2008/layout/VerticalCurvedList"/>
    <dgm:cxn modelId="{15A8BF8C-3200-40AF-B141-52FED8040D4F}" srcId="{B146ED8E-D26C-46E6-958D-549F715BF800}" destId="{E371AD42-CA7D-40EA-B81F-C2D4642E3E97}" srcOrd="0" destOrd="0" parTransId="{D517A975-188F-41E5-938B-DBAF81509833}" sibTransId="{4A2A8853-785C-4DF2-AA3C-B609C52E4276}"/>
    <dgm:cxn modelId="{627C25D1-8260-443E-80B5-CD4AAB7E5572}" type="presOf" srcId="{77391B23-C7DA-429F-A1C2-6354131873C7}" destId="{D78875D2-DA86-4821-88CC-D9097D2EFD6F}" srcOrd="0" destOrd="0" presId="urn:microsoft.com/office/officeart/2008/layout/VerticalCurvedList"/>
    <dgm:cxn modelId="{279E05B7-9175-4EEA-BBC0-8055D0F90877}" type="presParOf" srcId="{93F16247-CC79-44FA-B234-B347C8C7E077}" destId="{77B71CB3-A523-46F1-B58F-F97436B44D47}" srcOrd="0" destOrd="0" presId="urn:microsoft.com/office/officeart/2008/layout/VerticalCurvedList"/>
    <dgm:cxn modelId="{B13FE887-F0C4-4E40-981A-3D40CA1BDCB7}" type="presParOf" srcId="{77B71CB3-A523-46F1-B58F-F97436B44D47}" destId="{BF684DC2-99A5-4614-B229-F662B2E98D18}" srcOrd="0" destOrd="0" presId="urn:microsoft.com/office/officeart/2008/layout/VerticalCurvedList"/>
    <dgm:cxn modelId="{866959E0-709A-49EF-ABDD-CEF1617D5FC9}" type="presParOf" srcId="{BF684DC2-99A5-4614-B229-F662B2E98D18}" destId="{02330786-83A8-4B1C-BC48-CA494EEB3D58}" srcOrd="0" destOrd="0" presId="urn:microsoft.com/office/officeart/2008/layout/VerticalCurvedList"/>
    <dgm:cxn modelId="{AAB54E4B-D031-4E58-B1F7-CF4BF885CB40}" type="presParOf" srcId="{BF684DC2-99A5-4614-B229-F662B2E98D18}" destId="{7D0BB4BB-C5FF-4359-8F26-9B89595FDBB9}" srcOrd="1" destOrd="0" presId="urn:microsoft.com/office/officeart/2008/layout/VerticalCurvedList"/>
    <dgm:cxn modelId="{82E9F852-9DCF-483F-B365-D5D3FC640139}" type="presParOf" srcId="{BF684DC2-99A5-4614-B229-F662B2E98D18}" destId="{B7ECE118-B3FE-4F9F-97B2-B7C6633702FF}" srcOrd="2" destOrd="0" presId="urn:microsoft.com/office/officeart/2008/layout/VerticalCurvedList"/>
    <dgm:cxn modelId="{63464C59-984E-4C92-89EE-1572A6150BF8}" type="presParOf" srcId="{BF684DC2-99A5-4614-B229-F662B2E98D18}" destId="{34CFEBCD-25FD-4EC7-B13B-811E4A1F497F}" srcOrd="3" destOrd="0" presId="urn:microsoft.com/office/officeart/2008/layout/VerticalCurvedList"/>
    <dgm:cxn modelId="{904D69B8-AD21-4260-B0B4-41234BBD6C35}" type="presParOf" srcId="{77B71CB3-A523-46F1-B58F-F97436B44D47}" destId="{66C12056-A607-4AD5-864F-42821A65F2EF}" srcOrd="1" destOrd="0" presId="urn:microsoft.com/office/officeart/2008/layout/VerticalCurvedList"/>
    <dgm:cxn modelId="{1AEF2F0B-BDB5-4B87-A340-E9991F206AEF}" type="presParOf" srcId="{77B71CB3-A523-46F1-B58F-F97436B44D47}" destId="{8602AB12-8440-40A1-9B73-E484407D1A13}" srcOrd="2" destOrd="0" presId="urn:microsoft.com/office/officeart/2008/layout/VerticalCurvedList"/>
    <dgm:cxn modelId="{ED5A963B-CE02-4452-8761-3F2D05A36263}" type="presParOf" srcId="{8602AB12-8440-40A1-9B73-E484407D1A13}" destId="{52714211-9668-48C6-8878-2FDECA83F570}" srcOrd="0" destOrd="0" presId="urn:microsoft.com/office/officeart/2008/layout/VerticalCurvedList"/>
    <dgm:cxn modelId="{E9A223CD-F1C6-400A-BDAE-86AC5F24CE26}" type="presParOf" srcId="{77B71CB3-A523-46F1-B58F-F97436B44D47}" destId="{F21C0B38-D596-48DC-BDB4-757370CF599E}" srcOrd="3" destOrd="0" presId="urn:microsoft.com/office/officeart/2008/layout/VerticalCurvedList"/>
    <dgm:cxn modelId="{3FCB2C93-8ACF-4ECE-A626-D202E22052FA}" type="presParOf" srcId="{77B71CB3-A523-46F1-B58F-F97436B44D47}" destId="{2F4969B2-27A9-4B3C-9A79-4C2597EB632F}" srcOrd="4" destOrd="0" presId="urn:microsoft.com/office/officeart/2008/layout/VerticalCurvedList"/>
    <dgm:cxn modelId="{4F9EFCB3-4B17-4FC0-8D18-3CB57CCAD00E}" type="presParOf" srcId="{2F4969B2-27A9-4B3C-9A79-4C2597EB632F}" destId="{789B64A9-69C4-40E3-86BE-06D0D0ECC9E8}" srcOrd="0" destOrd="0" presId="urn:microsoft.com/office/officeart/2008/layout/VerticalCurvedList"/>
    <dgm:cxn modelId="{5C0CC035-A4B9-4188-9CC5-03C9FB620176}" type="presParOf" srcId="{77B71CB3-A523-46F1-B58F-F97436B44D47}" destId="{610508AA-C4DC-46FF-8FA6-A8A7808701F2}" srcOrd="5" destOrd="0" presId="urn:microsoft.com/office/officeart/2008/layout/VerticalCurvedList"/>
    <dgm:cxn modelId="{F1F42901-45F4-4AC1-B3E8-37F335264332}" type="presParOf" srcId="{77B71CB3-A523-46F1-B58F-F97436B44D47}" destId="{6D27BB06-6955-4154-8C42-BDAB9C3E8420}" srcOrd="6" destOrd="0" presId="urn:microsoft.com/office/officeart/2008/layout/VerticalCurvedList"/>
    <dgm:cxn modelId="{FA77C7E8-865F-4D4F-8E95-3A6E7F3168F1}" type="presParOf" srcId="{6D27BB06-6955-4154-8C42-BDAB9C3E8420}" destId="{C6AD398F-D18C-4B2E-BD18-19FF9FFC2CCD}" srcOrd="0" destOrd="0" presId="urn:microsoft.com/office/officeart/2008/layout/VerticalCurvedList"/>
    <dgm:cxn modelId="{5A4A4223-5015-4B93-AABE-C1CE0F3B557A}" type="presParOf" srcId="{77B71CB3-A523-46F1-B58F-F97436B44D47}" destId="{D78875D2-DA86-4821-88CC-D9097D2EFD6F}" srcOrd="7" destOrd="0" presId="urn:microsoft.com/office/officeart/2008/layout/VerticalCurvedList"/>
    <dgm:cxn modelId="{0E25CF91-CE65-4B73-A190-F4B3AD703AFE}" type="presParOf" srcId="{77B71CB3-A523-46F1-B58F-F97436B44D47}" destId="{C41E0447-D3FB-4B31-8C17-18DDA004AE20}" srcOrd="8" destOrd="0" presId="urn:microsoft.com/office/officeart/2008/layout/VerticalCurvedList"/>
    <dgm:cxn modelId="{9855ECF3-5904-4657-BD34-2EC27734F182}" type="presParOf" srcId="{C41E0447-D3FB-4B31-8C17-18DDA004AE20}" destId="{DB4016E2-B758-4174-8DD8-B7B71D7362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83CC9-B45E-4F7A-8551-BF876552721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A07AE3-0213-4ACE-9797-CAE618F1F8CD}">
      <dgm:prSet phldrT="[Text]" phldr="0"/>
      <dgm:spPr/>
      <dgm:t>
        <a:bodyPr/>
        <a:lstStyle/>
        <a:p>
          <a:r>
            <a:rPr lang="en-US" b="0" err="1">
              <a:latin typeface="Arial"/>
              <a:cs typeface="Arial"/>
            </a:rPr>
            <a:t>Fréquence</a:t>
          </a:r>
          <a:endParaRPr lang="en-US" b="0">
            <a:latin typeface="Arial"/>
            <a:cs typeface="Arial"/>
          </a:endParaRPr>
        </a:p>
      </dgm:t>
    </dgm:pt>
    <dgm:pt modelId="{0A891F64-3B97-44A3-AC24-73AD3CE52586}" type="parTrans" cxnId="{53FFCCE1-85D8-4779-AC21-01CDC1578A51}">
      <dgm:prSet/>
      <dgm:spPr/>
      <dgm:t>
        <a:bodyPr/>
        <a:lstStyle/>
        <a:p>
          <a:endParaRPr lang="en-US"/>
        </a:p>
      </dgm:t>
    </dgm:pt>
    <dgm:pt modelId="{2DCB2B30-FD76-4B1B-BA01-0FB8AEA27083}" type="sibTrans" cxnId="{53FFCCE1-85D8-4779-AC21-01CDC1578A51}">
      <dgm:prSet/>
      <dgm:spPr/>
      <dgm:t>
        <a:bodyPr/>
        <a:lstStyle/>
        <a:p>
          <a:endParaRPr lang="en-US"/>
        </a:p>
      </dgm:t>
    </dgm:pt>
    <dgm:pt modelId="{961C6EF7-C0B6-4A3E-8157-0BADC3996783}">
      <dgm:prSet phldrT="[Text]" phldr="0"/>
      <dgm:spPr/>
      <dgm:t>
        <a:bodyPr/>
        <a:lstStyle/>
        <a:p>
          <a:pPr rtl="0"/>
          <a:r>
            <a:rPr lang="en-US" b="0">
              <a:latin typeface="Arial"/>
              <a:cs typeface="Arial"/>
            </a:rPr>
            <a:t>1x par </a:t>
          </a:r>
          <a:r>
            <a:rPr lang="en-US" b="0" err="1">
              <a:latin typeface="Arial"/>
              <a:cs typeface="Arial"/>
            </a:rPr>
            <a:t>année</a:t>
          </a:r>
          <a:r>
            <a:rPr lang="en-US" b="0">
              <a:latin typeface="Arial"/>
              <a:cs typeface="Arial"/>
            </a:rPr>
            <a:t> pour les équipes de 20 </a:t>
          </a:r>
          <a:r>
            <a:rPr lang="en-US" b="0" err="1">
              <a:latin typeface="Arial"/>
              <a:cs typeface="Arial"/>
            </a:rPr>
            <a:t>employés</a:t>
          </a:r>
          <a:r>
            <a:rPr lang="en-US" b="0">
              <a:latin typeface="Arial"/>
              <a:cs typeface="Arial"/>
            </a:rPr>
            <a:t> et </a:t>
          </a:r>
          <a:r>
            <a:rPr lang="en-US" b="0" err="1">
              <a:latin typeface="Arial"/>
              <a:cs typeface="Arial"/>
            </a:rPr>
            <a:t>moins</a:t>
          </a:r>
        </a:p>
      </dgm:t>
    </dgm:pt>
    <dgm:pt modelId="{FC751E0B-9378-4FFF-AA39-F4BE3E2391D0}" type="parTrans" cxnId="{66961483-70AC-454F-AC21-29C6FB8308A6}">
      <dgm:prSet/>
      <dgm:spPr/>
      <dgm:t>
        <a:bodyPr/>
        <a:lstStyle/>
        <a:p>
          <a:endParaRPr lang="en-US"/>
        </a:p>
      </dgm:t>
    </dgm:pt>
    <dgm:pt modelId="{267ED647-0419-428F-9F06-30E60AE20856}" type="sibTrans" cxnId="{66961483-70AC-454F-AC21-29C6FB8308A6}">
      <dgm:prSet/>
      <dgm:spPr/>
      <dgm:t>
        <a:bodyPr/>
        <a:lstStyle/>
        <a:p>
          <a:endParaRPr lang="en-US"/>
        </a:p>
      </dgm:t>
    </dgm:pt>
    <dgm:pt modelId="{FEAE8A00-7BE9-46B0-BEB5-E57C86E0C85C}">
      <dgm:prSet phldrT="[Text]" phldr="0"/>
      <dgm:spPr/>
      <dgm:t>
        <a:bodyPr/>
        <a:lstStyle/>
        <a:p>
          <a:pPr rtl="0"/>
          <a:r>
            <a:rPr lang="en-US" b="0" err="1">
              <a:latin typeface="Arial"/>
              <a:cs typeface="Arial"/>
            </a:rPr>
            <a:t>Année</a:t>
          </a:r>
          <a:r>
            <a:rPr lang="en-US" b="0">
              <a:latin typeface="Arial"/>
              <a:cs typeface="Arial"/>
            </a:rPr>
            <a:t> de </a:t>
          </a:r>
          <a:r>
            <a:rPr lang="en-US" b="0" err="1">
              <a:latin typeface="Arial"/>
              <a:cs typeface="Arial"/>
            </a:rPr>
            <a:t>référence</a:t>
          </a:r>
          <a:endParaRPr lang="en-US" b="0">
            <a:latin typeface="Arial"/>
            <a:cs typeface="Arial"/>
          </a:endParaRPr>
        </a:p>
      </dgm:t>
    </dgm:pt>
    <dgm:pt modelId="{15D4BDAB-0FE1-46AF-A93C-5F7DA4CA99AD}" type="parTrans" cxnId="{985D8982-0FDC-4D55-B767-D44BBEC1FE38}">
      <dgm:prSet/>
      <dgm:spPr/>
      <dgm:t>
        <a:bodyPr/>
        <a:lstStyle/>
        <a:p>
          <a:endParaRPr lang="en-US"/>
        </a:p>
      </dgm:t>
    </dgm:pt>
    <dgm:pt modelId="{9E1823B0-3D20-44B8-BF6E-C21C7F2B3BE4}" type="sibTrans" cxnId="{985D8982-0FDC-4D55-B767-D44BBEC1FE38}">
      <dgm:prSet/>
      <dgm:spPr/>
      <dgm:t>
        <a:bodyPr/>
        <a:lstStyle/>
        <a:p>
          <a:endParaRPr lang="en-US"/>
        </a:p>
      </dgm:t>
    </dgm:pt>
    <dgm:pt modelId="{0D79D961-F198-4BB7-8B8A-053A6952779F}">
      <dgm:prSet phldrT="[Text]" phldr="0"/>
      <dgm:spPr/>
      <dgm:t>
        <a:bodyPr/>
        <a:lstStyle/>
        <a:p>
          <a:pPr rtl="0"/>
          <a:r>
            <a:rPr lang="en-US" b="0" dirty="0">
              <a:latin typeface="Arial"/>
              <a:cs typeface="Arial"/>
            </a:rPr>
            <a:t>1er </a:t>
          </a:r>
          <a:r>
            <a:rPr lang="en-US" b="0" dirty="0" err="1">
              <a:latin typeface="Arial"/>
              <a:cs typeface="Arial"/>
            </a:rPr>
            <a:t>avril</a:t>
          </a:r>
          <a:r>
            <a:rPr lang="en-US" b="0" dirty="0">
              <a:latin typeface="Arial"/>
              <a:cs typeface="Arial"/>
            </a:rPr>
            <a:t> au 31 mars</a:t>
          </a:r>
        </a:p>
      </dgm:t>
    </dgm:pt>
    <dgm:pt modelId="{99913A5A-1D0B-4779-B084-F77ED5D24ACE}" type="parTrans" cxnId="{6C16255D-6347-40CE-AFFB-0A2B6D524912}">
      <dgm:prSet/>
      <dgm:spPr/>
      <dgm:t>
        <a:bodyPr/>
        <a:lstStyle/>
        <a:p>
          <a:endParaRPr lang="en-US"/>
        </a:p>
      </dgm:t>
    </dgm:pt>
    <dgm:pt modelId="{E57258CC-E87D-4480-A76E-0F386DD2AB98}" type="sibTrans" cxnId="{6C16255D-6347-40CE-AFFB-0A2B6D524912}">
      <dgm:prSet/>
      <dgm:spPr/>
      <dgm:t>
        <a:bodyPr/>
        <a:lstStyle/>
        <a:p>
          <a:endParaRPr lang="en-US"/>
        </a:p>
      </dgm:t>
    </dgm:pt>
    <dgm:pt modelId="{F706C1E9-5DBD-4F88-8774-F953FCBEFB2A}">
      <dgm:prSet phldr="0"/>
      <dgm:spPr/>
      <dgm:t>
        <a:bodyPr/>
        <a:lstStyle/>
        <a:p>
          <a:pPr rtl="0"/>
          <a:r>
            <a:rPr lang="en-US" b="0">
              <a:latin typeface="Arial"/>
              <a:cs typeface="Arial"/>
            </a:rPr>
            <a:t>1x aux 2 </a:t>
          </a:r>
          <a:r>
            <a:rPr lang="en-US" b="0" err="1">
              <a:latin typeface="Arial"/>
              <a:cs typeface="Arial"/>
            </a:rPr>
            <a:t>ans</a:t>
          </a:r>
          <a:r>
            <a:rPr lang="en-US" b="0">
              <a:latin typeface="Arial"/>
              <a:cs typeface="Arial"/>
            </a:rPr>
            <a:t> pour les équipes de 21 </a:t>
          </a:r>
          <a:r>
            <a:rPr lang="en-US" b="0" err="1">
              <a:latin typeface="Arial"/>
              <a:cs typeface="Arial"/>
            </a:rPr>
            <a:t>employés</a:t>
          </a:r>
          <a:r>
            <a:rPr lang="en-US" b="0">
              <a:latin typeface="Arial"/>
              <a:cs typeface="Arial"/>
            </a:rPr>
            <a:t> et plus</a:t>
          </a:r>
        </a:p>
      </dgm:t>
    </dgm:pt>
    <dgm:pt modelId="{4CC0148A-8741-42F0-B6D4-01073C33B40D}" type="parTrans" cxnId="{FC2BF3AB-D4F4-4EF5-B5C7-98BC449528EC}">
      <dgm:prSet/>
      <dgm:spPr/>
      <dgm:t>
        <a:bodyPr/>
        <a:lstStyle/>
        <a:p>
          <a:endParaRPr lang="fr-CA"/>
        </a:p>
      </dgm:t>
    </dgm:pt>
    <dgm:pt modelId="{92DA0FAC-F90C-4A34-BFC5-FEA088F2ABA9}" type="sibTrans" cxnId="{FC2BF3AB-D4F4-4EF5-B5C7-98BC449528EC}">
      <dgm:prSet/>
      <dgm:spPr/>
      <dgm:t>
        <a:bodyPr/>
        <a:lstStyle/>
        <a:p>
          <a:endParaRPr lang="fr-CA"/>
        </a:p>
      </dgm:t>
    </dgm:pt>
    <dgm:pt modelId="{EC5D9E5F-5AA4-4444-8214-50CF9ACB314F}">
      <dgm:prSet phldrT="[Text]" phldr="0"/>
      <dgm:spPr/>
      <dgm:t>
        <a:bodyPr/>
        <a:lstStyle/>
        <a:p>
          <a:pPr rtl="0"/>
          <a:r>
            <a:rPr lang="en-US" b="0" dirty="0" err="1">
              <a:latin typeface="Arial"/>
              <a:cs typeface="Arial"/>
            </a:rPr>
            <a:t>Dépôt</a:t>
          </a:r>
          <a:r>
            <a:rPr lang="en-US" b="0" dirty="0">
              <a:latin typeface="Arial"/>
              <a:cs typeface="Arial"/>
            </a:rPr>
            <a:t> des </a:t>
          </a:r>
          <a:r>
            <a:rPr lang="en-US" b="0" dirty="0" err="1">
              <a:latin typeface="Arial"/>
              <a:cs typeface="Arial"/>
            </a:rPr>
            <a:t>formulaires</a:t>
          </a:r>
          <a:r>
            <a:rPr lang="en-US" b="0" dirty="0">
              <a:latin typeface="Arial"/>
              <a:cs typeface="Arial"/>
            </a:rPr>
            <a:t> </a:t>
          </a:r>
          <a:r>
            <a:rPr lang="en-US" b="0" dirty="0" err="1">
              <a:latin typeface="Arial"/>
              <a:cs typeface="Arial"/>
            </a:rPr>
            <a:t>complétés</a:t>
          </a:r>
          <a:r>
            <a:rPr lang="en-US" b="0" dirty="0">
              <a:latin typeface="Arial"/>
              <a:cs typeface="Arial"/>
            </a:rPr>
            <a:t> au plus tard le 31 </a:t>
          </a:r>
          <a:r>
            <a:rPr lang="en-US" b="0" dirty="0" err="1">
              <a:latin typeface="Arial"/>
              <a:cs typeface="Arial"/>
            </a:rPr>
            <a:t>octobre</a:t>
          </a:r>
          <a:r>
            <a:rPr lang="en-US" b="0" dirty="0">
              <a:latin typeface="Arial"/>
              <a:cs typeface="Arial"/>
            </a:rPr>
            <a:t> aux </a:t>
          </a:r>
          <a:r>
            <a:rPr lang="en-US" b="0" dirty="0" err="1">
              <a:latin typeface="Arial"/>
              <a:cs typeface="Arial"/>
            </a:rPr>
            <a:t>adresses</a:t>
          </a:r>
          <a:r>
            <a:rPr lang="en-US" b="0" dirty="0">
              <a:latin typeface="Arial"/>
              <a:cs typeface="Arial"/>
            </a:rPr>
            <a:t> </a:t>
          </a:r>
          <a:r>
            <a:rPr lang="en-US" b="0" dirty="0" err="1">
              <a:latin typeface="Arial"/>
              <a:cs typeface="Arial"/>
            </a:rPr>
            <a:t>suivantes</a:t>
          </a:r>
          <a:r>
            <a:rPr lang="en-US" b="0" dirty="0">
              <a:latin typeface="Arial"/>
              <a:cs typeface="Arial"/>
            </a:rPr>
            <a:t>:</a:t>
          </a:r>
        </a:p>
      </dgm:t>
    </dgm:pt>
    <dgm:pt modelId="{2D21F240-1508-474F-B4B7-208CEE6232A7}" type="parTrans" cxnId="{FDD425C0-DF87-4E9D-A206-3CE6A2ACA8AA}">
      <dgm:prSet/>
      <dgm:spPr/>
      <dgm:t>
        <a:bodyPr/>
        <a:lstStyle/>
        <a:p>
          <a:endParaRPr lang="fr-CA"/>
        </a:p>
      </dgm:t>
    </dgm:pt>
    <dgm:pt modelId="{D572A602-DB33-4A63-98E3-87C7C70C4934}" type="sibTrans" cxnId="{FDD425C0-DF87-4E9D-A206-3CE6A2ACA8AA}">
      <dgm:prSet/>
      <dgm:spPr/>
      <dgm:t>
        <a:bodyPr/>
        <a:lstStyle/>
        <a:p>
          <a:endParaRPr lang="fr-CA"/>
        </a:p>
      </dgm:t>
    </dgm:pt>
    <dgm:pt modelId="{1A2C7595-8EE4-42D9-8058-1E3E7DE9F81B}">
      <dgm:prSet phldrT="[Text]" phldr="0"/>
      <dgm:spPr/>
      <dgm:t>
        <a:bodyPr/>
        <a:lstStyle/>
        <a:p>
          <a:pPr rtl="0"/>
          <a:r>
            <a:rPr lang="fr-CA" b="0" dirty="0">
              <a:hlinkClick xmlns:r="http://schemas.openxmlformats.org/officeDocument/2006/relationships" r:id="rId1"/>
            </a:rPr>
            <a:t>cadre.appreciationcontribution.cemtl@ssss.gouv.qc.ca</a:t>
          </a:r>
          <a:endParaRPr lang="en-US" b="0" dirty="0">
            <a:latin typeface="Arial"/>
            <a:cs typeface="Arial"/>
          </a:endParaRPr>
        </a:p>
      </dgm:t>
    </dgm:pt>
    <dgm:pt modelId="{96867EB7-CFB0-40B5-8D06-F14EF4F40783}" type="parTrans" cxnId="{94C5BD44-917A-4F97-816A-5561AFD581B6}">
      <dgm:prSet/>
      <dgm:spPr/>
      <dgm:t>
        <a:bodyPr/>
        <a:lstStyle/>
        <a:p>
          <a:endParaRPr lang="fr-CA"/>
        </a:p>
      </dgm:t>
    </dgm:pt>
    <dgm:pt modelId="{FD0E7511-5967-4E28-B7D0-77C004A9D2CD}" type="sibTrans" cxnId="{94C5BD44-917A-4F97-816A-5561AFD581B6}">
      <dgm:prSet/>
      <dgm:spPr/>
      <dgm:t>
        <a:bodyPr/>
        <a:lstStyle/>
        <a:p>
          <a:endParaRPr lang="fr-CA"/>
        </a:p>
      </dgm:t>
    </dgm:pt>
    <dgm:pt modelId="{FEBFBD8D-E708-484B-8A8E-49E199766898}">
      <dgm:prSet phldrT="[Text]" phldr="0"/>
      <dgm:spPr/>
      <dgm:t>
        <a:bodyPr/>
        <a:lstStyle/>
        <a:p>
          <a:r>
            <a:rPr lang="fr-CA" dirty="0">
              <a:hlinkClick xmlns:r="http://schemas.openxmlformats.org/officeDocument/2006/relationships" r:id="rId2"/>
            </a:rPr>
            <a:t>appreciationcontribution.cemtl@ssss.gouv.qc.ca</a:t>
          </a:r>
          <a:endParaRPr lang="en-US" b="0" dirty="0">
            <a:latin typeface="Arial"/>
            <a:cs typeface="Arial"/>
          </a:endParaRPr>
        </a:p>
      </dgm:t>
    </dgm:pt>
    <dgm:pt modelId="{3934964C-A52C-4C5D-9F00-2A947D3D4390}" type="parTrans" cxnId="{0AFAB097-37D8-45FB-BE37-9ED4F245567B}">
      <dgm:prSet/>
      <dgm:spPr/>
      <dgm:t>
        <a:bodyPr/>
        <a:lstStyle/>
        <a:p>
          <a:endParaRPr lang="fr-CA"/>
        </a:p>
      </dgm:t>
    </dgm:pt>
    <dgm:pt modelId="{4931A69A-9404-4BD6-BA79-45611A742231}" type="sibTrans" cxnId="{0AFAB097-37D8-45FB-BE37-9ED4F245567B}">
      <dgm:prSet/>
      <dgm:spPr/>
      <dgm:t>
        <a:bodyPr/>
        <a:lstStyle/>
        <a:p>
          <a:endParaRPr lang="fr-CA"/>
        </a:p>
      </dgm:t>
    </dgm:pt>
    <dgm:pt modelId="{843E73C8-7358-4CF3-9F22-D27AA38B86B9}" type="pres">
      <dgm:prSet presAssocID="{C1183CC9-B45E-4F7A-8551-BF8765527211}" presName="linear" presStyleCnt="0">
        <dgm:presLayoutVars>
          <dgm:animLvl val="lvl"/>
          <dgm:resizeHandles val="exact"/>
        </dgm:presLayoutVars>
      </dgm:prSet>
      <dgm:spPr/>
    </dgm:pt>
    <dgm:pt modelId="{E7784D2C-FDBB-47A2-AA18-9F48C1EF80C4}" type="pres">
      <dgm:prSet presAssocID="{ECA07AE3-0213-4ACE-9797-CAE618F1F8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0F4F68-26E2-4BE2-87DF-0E08092F444E}" type="pres">
      <dgm:prSet presAssocID="{ECA07AE3-0213-4ACE-9797-CAE618F1F8CD}" presName="childText" presStyleLbl="revTx" presStyleIdx="0" presStyleCnt="2">
        <dgm:presLayoutVars>
          <dgm:bulletEnabled val="1"/>
        </dgm:presLayoutVars>
      </dgm:prSet>
      <dgm:spPr/>
    </dgm:pt>
    <dgm:pt modelId="{18E4397C-C958-459B-BFCA-E6131C79F7D4}" type="pres">
      <dgm:prSet presAssocID="{FEAE8A00-7BE9-46B0-BEB5-E57C86E0C8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C6F2C8-C677-4E48-8385-9338A9E8F58D}" type="pres">
      <dgm:prSet presAssocID="{FEAE8A00-7BE9-46B0-BEB5-E57C86E0C85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F1F1B1C-2052-4C89-931F-20C0C9EF2DA8}" type="presOf" srcId="{F706C1E9-5DBD-4F88-8774-F953FCBEFB2A}" destId="{D10F4F68-26E2-4BE2-87DF-0E08092F444E}" srcOrd="0" destOrd="1" presId="urn:microsoft.com/office/officeart/2005/8/layout/vList2"/>
    <dgm:cxn modelId="{A8FAC231-56D2-4114-BB1B-5BC3DB38F069}" type="presOf" srcId="{1A2C7595-8EE4-42D9-8058-1E3E7DE9F81B}" destId="{A5C6F2C8-C677-4E48-8385-9338A9E8F58D}" srcOrd="0" destOrd="2" presId="urn:microsoft.com/office/officeart/2005/8/layout/vList2"/>
    <dgm:cxn modelId="{6C16255D-6347-40CE-AFFB-0A2B6D524912}" srcId="{FEAE8A00-7BE9-46B0-BEB5-E57C86E0C85C}" destId="{0D79D961-F198-4BB7-8B8A-053A6952779F}" srcOrd="0" destOrd="0" parTransId="{99913A5A-1D0B-4779-B084-F77ED5D24ACE}" sibTransId="{E57258CC-E87D-4480-A76E-0F386DD2AB98}"/>
    <dgm:cxn modelId="{94C5BD44-917A-4F97-816A-5561AFD581B6}" srcId="{EC5D9E5F-5AA4-4444-8214-50CF9ACB314F}" destId="{1A2C7595-8EE4-42D9-8058-1E3E7DE9F81B}" srcOrd="0" destOrd="0" parTransId="{96867EB7-CFB0-40B5-8D06-F14EF4F40783}" sibTransId="{FD0E7511-5967-4E28-B7D0-77C004A9D2CD}"/>
    <dgm:cxn modelId="{A93C546B-872F-4178-978D-0D8D8912CE23}" type="presOf" srcId="{961C6EF7-C0B6-4A3E-8157-0BADC3996783}" destId="{D10F4F68-26E2-4BE2-87DF-0E08092F444E}" srcOrd="0" destOrd="0" presId="urn:microsoft.com/office/officeart/2005/8/layout/vList2"/>
    <dgm:cxn modelId="{5078325A-5776-4A45-9ED3-9163082EB3A0}" type="presOf" srcId="{ECA07AE3-0213-4ACE-9797-CAE618F1F8CD}" destId="{E7784D2C-FDBB-47A2-AA18-9F48C1EF80C4}" srcOrd="0" destOrd="0" presId="urn:microsoft.com/office/officeart/2005/8/layout/vList2"/>
    <dgm:cxn modelId="{985D8982-0FDC-4D55-B767-D44BBEC1FE38}" srcId="{C1183CC9-B45E-4F7A-8551-BF8765527211}" destId="{FEAE8A00-7BE9-46B0-BEB5-E57C86E0C85C}" srcOrd="1" destOrd="0" parTransId="{15D4BDAB-0FE1-46AF-A93C-5F7DA4CA99AD}" sibTransId="{9E1823B0-3D20-44B8-BF6E-C21C7F2B3BE4}"/>
    <dgm:cxn modelId="{66961483-70AC-454F-AC21-29C6FB8308A6}" srcId="{ECA07AE3-0213-4ACE-9797-CAE618F1F8CD}" destId="{961C6EF7-C0B6-4A3E-8157-0BADC3996783}" srcOrd="0" destOrd="0" parTransId="{FC751E0B-9378-4FFF-AA39-F4BE3E2391D0}" sibTransId="{267ED647-0419-428F-9F06-30E60AE20856}"/>
    <dgm:cxn modelId="{C95C0A8B-62AB-48E7-9A02-60F19D8848D6}" type="presOf" srcId="{0D79D961-F198-4BB7-8B8A-053A6952779F}" destId="{A5C6F2C8-C677-4E48-8385-9338A9E8F58D}" srcOrd="0" destOrd="0" presId="urn:microsoft.com/office/officeart/2005/8/layout/vList2"/>
    <dgm:cxn modelId="{0AFAB097-37D8-45FB-BE37-9ED4F245567B}" srcId="{EC5D9E5F-5AA4-4444-8214-50CF9ACB314F}" destId="{FEBFBD8D-E708-484B-8A8E-49E199766898}" srcOrd="1" destOrd="0" parTransId="{3934964C-A52C-4C5D-9F00-2A947D3D4390}" sibTransId="{4931A69A-9404-4BD6-BA79-45611A742231}"/>
    <dgm:cxn modelId="{FC2BF3AB-D4F4-4EF5-B5C7-98BC449528EC}" srcId="{ECA07AE3-0213-4ACE-9797-CAE618F1F8CD}" destId="{F706C1E9-5DBD-4F88-8774-F953FCBEFB2A}" srcOrd="1" destOrd="0" parTransId="{4CC0148A-8741-42F0-B6D4-01073C33B40D}" sibTransId="{92DA0FAC-F90C-4A34-BFC5-FEA088F2ABA9}"/>
    <dgm:cxn modelId="{E9D1D2AD-503E-4582-B235-30F2E4F82F4B}" type="presOf" srcId="{EC5D9E5F-5AA4-4444-8214-50CF9ACB314F}" destId="{A5C6F2C8-C677-4E48-8385-9338A9E8F58D}" srcOrd="0" destOrd="1" presId="urn:microsoft.com/office/officeart/2005/8/layout/vList2"/>
    <dgm:cxn modelId="{EF7172B0-ED92-4DDD-9485-2DF3ED1B1AD9}" type="presOf" srcId="{FEBFBD8D-E708-484B-8A8E-49E199766898}" destId="{A5C6F2C8-C677-4E48-8385-9338A9E8F58D}" srcOrd="0" destOrd="3" presId="urn:microsoft.com/office/officeart/2005/8/layout/vList2"/>
    <dgm:cxn modelId="{FDD425C0-DF87-4E9D-A206-3CE6A2ACA8AA}" srcId="{FEAE8A00-7BE9-46B0-BEB5-E57C86E0C85C}" destId="{EC5D9E5F-5AA4-4444-8214-50CF9ACB314F}" srcOrd="1" destOrd="0" parTransId="{2D21F240-1508-474F-B4B7-208CEE6232A7}" sibTransId="{D572A602-DB33-4A63-98E3-87C7C70C4934}"/>
    <dgm:cxn modelId="{1F600DCB-97EB-42CC-A29E-0C0408261E47}" type="presOf" srcId="{C1183CC9-B45E-4F7A-8551-BF8765527211}" destId="{843E73C8-7358-4CF3-9F22-D27AA38B86B9}" srcOrd="0" destOrd="0" presId="urn:microsoft.com/office/officeart/2005/8/layout/vList2"/>
    <dgm:cxn modelId="{53FFCCE1-85D8-4779-AC21-01CDC1578A51}" srcId="{C1183CC9-B45E-4F7A-8551-BF8765527211}" destId="{ECA07AE3-0213-4ACE-9797-CAE618F1F8CD}" srcOrd="0" destOrd="0" parTransId="{0A891F64-3B97-44A3-AC24-73AD3CE52586}" sibTransId="{2DCB2B30-FD76-4B1B-BA01-0FB8AEA27083}"/>
    <dgm:cxn modelId="{1C5B03F8-D505-4CC3-8CA2-D8FD7F336043}" type="presOf" srcId="{FEAE8A00-7BE9-46B0-BEB5-E57C86E0C85C}" destId="{18E4397C-C958-459B-BFCA-E6131C79F7D4}" srcOrd="0" destOrd="0" presId="urn:microsoft.com/office/officeart/2005/8/layout/vList2"/>
    <dgm:cxn modelId="{D053CE35-C3B6-401C-ACFF-E8FEA3F21467}" type="presParOf" srcId="{843E73C8-7358-4CF3-9F22-D27AA38B86B9}" destId="{E7784D2C-FDBB-47A2-AA18-9F48C1EF80C4}" srcOrd="0" destOrd="0" presId="urn:microsoft.com/office/officeart/2005/8/layout/vList2"/>
    <dgm:cxn modelId="{6D5EED80-F606-428A-9813-7BFA3810D889}" type="presParOf" srcId="{843E73C8-7358-4CF3-9F22-D27AA38B86B9}" destId="{D10F4F68-26E2-4BE2-87DF-0E08092F444E}" srcOrd="1" destOrd="0" presId="urn:microsoft.com/office/officeart/2005/8/layout/vList2"/>
    <dgm:cxn modelId="{5B9107D1-3599-4199-9AAD-B0F1651AC184}" type="presParOf" srcId="{843E73C8-7358-4CF3-9F22-D27AA38B86B9}" destId="{18E4397C-C958-459B-BFCA-E6131C79F7D4}" srcOrd="2" destOrd="0" presId="urn:microsoft.com/office/officeart/2005/8/layout/vList2"/>
    <dgm:cxn modelId="{457F3BBD-8241-4430-AFE0-26342E619682}" type="presParOf" srcId="{843E73C8-7358-4CF3-9F22-D27AA38B86B9}" destId="{A5C6F2C8-C677-4E48-8385-9338A9E8F5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A1A1B-D673-4447-9533-5429A794BC7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E1AF12A8-067E-4C7F-8A95-706B21CD597B}">
      <dgm:prSet custT="1"/>
      <dgm:spPr/>
      <dgm:t>
        <a:bodyPr/>
        <a:lstStyle/>
        <a:p>
          <a:r>
            <a:rPr lang="fr-CA" sz="2400"/>
            <a:t>Intranet</a:t>
          </a:r>
        </a:p>
      </dgm:t>
    </dgm:pt>
    <dgm:pt modelId="{31A6B4B9-C0CC-4C4B-AD1D-845B369CCA65}" type="parTrans" cxnId="{925FDB28-FEAF-48B4-A5C7-92935E70F660}">
      <dgm:prSet/>
      <dgm:spPr/>
      <dgm:t>
        <a:bodyPr/>
        <a:lstStyle/>
        <a:p>
          <a:endParaRPr lang="fr-CA"/>
        </a:p>
      </dgm:t>
    </dgm:pt>
    <dgm:pt modelId="{7AB1712F-14F3-4448-9A16-9366890E48F1}" type="sibTrans" cxnId="{925FDB28-FEAF-48B4-A5C7-92935E70F660}">
      <dgm:prSet/>
      <dgm:spPr/>
      <dgm:t>
        <a:bodyPr/>
        <a:lstStyle/>
        <a:p>
          <a:endParaRPr lang="fr-CA"/>
        </a:p>
      </dgm:t>
    </dgm:pt>
    <dgm:pt modelId="{D7D133D8-1FF6-4E07-9872-0B0DE279658B}">
      <dgm:prSet custT="1"/>
      <dgm:spPr/>
      <dgm:t>
        <a:bodyPr/>
        <a:lstStyle/>
        <a:p>
          <a:r>
            <a:rPr lang="fr-CA" sz="2400"/>
            <a:t>Section Cadres</a:t>
          </a:r>
        </a:p>
      </dgm:t>
    </dgm:pt>
    <dgm:pt modelId="{F60816AF-8B9C-482E-9952-98AED3FA0688}" type="parTrans" cxnId="{04420099-54F8-4959-B690-BDE1EE3979A8}">
      <dgm:prSet/>
      <dgm:spPr/>
      <dgm:t>
        <a:bodyPr/>
        <a:lstStyle/>
        <a:p>
          <a:endParaRPr lang="fr-CA"/>
        </a:p>
      </dgm:t>
    </dgm:pt>
    <dgm:pt modelId="{1609752B-34F5-4C53-9F14-3BC7221E04B8}" type="sibTrans" cxnId="{04420099-54F8-4959-B690-BDE1EE3979A8}">
      <dgm:prSet/>
      <dgm:spPr/>
      <dgm:t>
        <a:bodyPr/>
        <a:lstStyle/>
        <a:p>
          <a:endParaRPr lang="fr-CA"/>
        </a:p>
      </dgm:t>
    </dgm:pt>
    <dgm:pt modelId="{DE5223D5-0517-41D5-9813-8A23F274AC28}">
      <dgm:prSet custT="1"/>
      <dgm:spPr/>
      <dgm:t>
        <a:bodyPr/>
        <a:lstStyle/>
        <a:p>
          <a:r>
            <a:rPr lang="fr-CA" sz="2400"/>
            <a:t>Développement des cadres</a:t>
          </a:r>
        </a:p>
      </dgm:t>
    </dgm:pt>
    <dgm:pt modelId="{579E40E3-4E03-4C8D-ACB3-5F813B13B0F2}" type="parTrans" cxnId="{4F70AC9E-D204-453A-9B98-6A86E1557F73}">
      <dgm:prSet/>
      <dgm:spPr/>
      <dgm:t>
        <a:bodyPr/>
        <a:lstStyle/>
        <a:p>
          <a:endParaRPr lang="fr-CA"/>
        </a:p>
      </dgm:t>
    </dgm:pt>
    <dgm:pt modelId="{DD775351-5E2E-48EF-99E7-4F453AB980EF}" type="sibTrans" cxnId="{4F70AC9E-D204-453A-9B98-6A86E1557F73}">
      <dgm:prSet/>
      <dgm:spPr/>
      <dgm:t>
        <a:bodyPr/>
        <a:lstStyle/>
        <a:p>
          <a:endParaRPr lang="fr-CA"/>
        </a:p>
      </dgm:t>
    </dgm:pt>
    <dgm:pt modelId="{D9AEBACC-6C55-4F55-A704-07DD9AFB47CC}" type="pres">
      <dgm:prSet presAssocID="{C85A1A1B-D673-4447-9533-5429A794BC7C}" presName="CompostProcess" presStyleCnt="0">
        <dgm:presLayoutVars>
          <dgm:dir/>
          <dgm:resizeHandles val="exact"/>
        </dgm:presLayoutVars>
      </dgm:prSet>
      <dgm:spPr/>
    </dgm:pt>
    <dgm:pt modelId="{FF45FD06-6AB6-45F8-985E-87D0315E9A4A}" type="pres">
      <dgm:prSet presAssocID="{C85A1A1B-D673-4447-9533-5429A794BC7C}" presName="arrow" presStyleLbl="bgShp" presStyleIdx="0" presStyleCnt="1"/>
      <dgm:spPr/>
    </dgm:pt>
    <dgm:pt modelId="{442D1CD7-C52D-44B3-A2A1-B00022BAF52E}" type="pres">
      <dgm:prSet presAssocID="{C85A1A1B-D673-4447-9533-5429A794BC7C}" presName="linearProcess" presStyleCnt="0"/>
      <dgm:spPr/>
    </dgm:pt>
    <dgm:pt modelId="{9CCEB4D2-E3D7-4B64-BFB5-07B5D6B8BB5C}" type="pres">
      <dgm:prSet presAssocID="{E1AF12A8-067E-4C7F-8A95-706B21CD597B}" presName="textNode" presStyleLbl="node1" presStyleIdx="0" presStyleCnt="3" custScaleX="53764" custLinFactX="-6858" custLinFactNeighborX="-100000" custLinFactNeighborY="0">
        <dgm:presLayoutVars>
          <dgm:bulletEnabled val="1"/>
        </dgm:presLayoutVars>
      </dgm:prSet>
      <dgm:spPr/>
    </dgm:pt>
    <dgm:pt modelId="{66756225-590B-4D5D-8AAA-49F88C999F59}" type="pres">
      <dgm:prSet presAssocID="{7AB1712F-14F3-4448-9A16-9366890E48F1}" presName="sibTrans" presStyleCnt="0"/>
      <dgm:spPr/>
    </dgm:pt>
    <dgm:pt modelId="{3D704879-943A-46FF-A5A2-41091604F4F5}" type="pres">
      <dgm:prSet presAssocID="{D7D133D8-1FF6-4E07-9872-0B0DE279658B}" presName="textNode" presStyleLbl="node1" presStyleIdx="1" presStyleCnt="3" custScaleX="46236" custLinFactX="-20785" custLinFactNeighborX="-100000" custLinFactNeighborY="1468">
        <dgm:presLayoutVars>
          <dgm:bulletEnabled val="1"/>
        </dgm:presLayoutVars>
      </dgm:prSet>
      <dgm:spPr/>
    </dgm:pt>
    <dgm:pt modelId="{1BD8954E-5680-48A7-A996-53AC4E644452}" type="pres">
      <dgm:prSet presAssocID="{1609752B-34F5-4C53-9F14-3BC7221E04B8}" presName="sibTrans" presStyleCnt="0"/>
      <dgm:spPr/>
    </dgm:pt>
    <dgm:pt modelId="{A2129EA5-8872-4542-9EC3-295C1D433173}" type="pres">
      <dgm:prSet presAssocID="{DE5223D5-0517-41D5-9813-8A23F274AC28}" presName="textNode" presStyleLbl="node1" presStyleIdx="2" presStyleCnt="3" custLinFactX="-35151" custLinFactNeighborX="-100000" custLinFactNeighborY="734">
        <dgm:presLayoutVars>
          <dgm:bulletEnabled val="1"/>
        </dgm:presLayoutVars>
      </dgm:prSet>
      <dgm:spPr/>
    </dgm:pt>
  </dgm:ptLst>
  <dgm:cxnLst>
    <dgm:cxn modelId="{76A82206-403D-46EB-8BD0-8B272A4832BC}" type="presOf" srcId="{DE5223D5-0517-41D5-9813-8A23F274AC28}" destId="{A2129EA5-8872-4542-9EC3-295C1D433173}" srcOrd="0" destOrd="0" presId="urn:microsoft.com/office/officeart/2005/8/layout/hProcess9"/>
    <dgm:cxn modelId="{925FDB28-FEAF-48B4-A5C7-92935E70F660}" srcId="{C85A1A1B-D673-4447-9533-5429A794BC7C}" destId="{E1AF12A8-067E-4C7F-8A95-706B21CD597B}" srcOrd="0" destOrd="0" parTransId="{31A6B4B9-C0CC-4C4B-AD1D-845B369CCA65}" sibTransId="{7AB1712F-14F3-4448-9A16-9366890E48F1}"/>
    <dgm:cxn modelId="{D4277C3B-861B-42C6-93AE-934885E5690A}" type="presOf" srcId="{C85A1A1B-D673-4447-9533-5429A794BC7C}" destId="{D9AEBACC-6C55-4F55-A704-07DD9AFB47CC}" srcOrd="0" destOrd="0" presId="urn:microsoft.com/office/officeart/2005/8/layout/hProcess9"/>
    <dgm:cxn modelId="{90E6043F-FE69-4B76-925D-40DEBBD2A0A3}" type="presOf" srcId="{D7D133D8-1FF6-4E07-9872-0B0DE279658B}" destId="{3D704879-943A-46FF-A5A2-41091604F4F5}" srcOrd="0" destOrd="0" presId="urn:microsoft.com/office/officeart/2005/8/layout/hProcess9"/>
    <dgm:cxn modelId="{E5A10E46-3EB7-4ECC-A7E1-3340610659BF}" type="presOf" srcId="{E1AF12A8-067E-4C7F-8A95-706B21CD597B}" destId="{9CCEB4D2-E3D7-4B64-BFB5-07B5D6B8BB5C}" srcOrd="0" destOrd="0" presId="urn:microsoft.com/office/officeart/2005/8/layout/hProcess9"/>
    <dgm:cxn modelId="{04420099-54F8-4959-B690-BDE1EE3979A8}" srcId="{C85A1A1B-D673-4447-9533-5429A794BC7C}" destId="{D7D133D8-1FF6-4E07-9872-0B0DE279658B}" srcOrd="1" destOrd="0" parTransId="{F60816AF-8B9C-482E-9952-98AED3FA0688}" sibTransId="{1609752B-34F5-4C53-9F14-3BC7221E04B8}"/>
    <dgm:cxn modelId="{4F70AC9E-D204-453A-9B98-6A86E1557F73}" srcId="{C85A1A1B-D673-4447-9533-5429A794BC7C}" destId="{DE5223D5-0517-41D5-9813-8A23F274AC28}" srcOrd="2" destOrd="0" parTransId="{579E40E3-4E03-4C8D-ACB3-5F813B13B0F2}" sibTransId="{DD775351-5E2E-48EF-99E7-4F453AB980EF}"/>
    <dgm:cxn modelId="{E5910EBA-83D2-4674-A5EC-BE57DF4DD859}" type="presParOf" srcId="{D9AEBACC-6C55-4F55-A704-07DD9AFB47CC}" destId="{FF45FD06-6AB6-45F8-985E-87D0315E9A4A}" srcOrd="0" destOrd="0" presId="urn:microsoft.com/office/officeart/2005/8/layout/hProcess9"/>
    <dgm:cxn modelId="{0EBCA942-5710-4E0A-A1BB-82A6B85BDD2E}" type="presParOf" srcId="{D9AEBACC-6C55-4F55-A704-07DD9AFB47CC}" destId="{442D1CD7-C52D-44B3-A2A1-B00022BAF52E}" srcOrd="1" destOrd="0" presId="urn:microsoft.com/office/officeart/2005/8/layout/hProcess9"/>
    <dgm:cxn modelId="{13F92E80-B3A5-42B2-B15A-CE0E49B26DCD}" type="presParOf" srcId="{442D1CD7-C52D-44B3-A2A1-B00022BAF52E}" destId="{9CCEB4D2-E3D7-4B64-BFB5-07B5D6B8BB5C}" srcOrd="0" destOrd="0" presId="urn:microsoft.com/office/officeart/2005/8/layout/hProcess9"/>
    <dgm:cxn modelId="{2EB89587-4F53-40F2-A189-29DEB40B9F83}" type="presParOf" srcId="{442D1CD7-C52D-44B3-A2A1-B00022BAF52E}" destId="{66756225-590B-4D5D-8AAA-49F88C999F59}" srcOrd="1" destOrd="0" presId="urn:microsoft.com/office/officeart/2005/8/layout/hProcess9"/>
    <dgm:cxn modelId="{9B889DA8-E92D-406B-A752-EA1FF8071679}" type="presParOf" srcId="{442D1CD7-C52D-44B3-A2A1-B00022BAF52E}" destId="{3D704879-943A-46FF-A5A2-41091604F4F5}" srcOrd="2" destOrd="0" presId="urn:microsoft.com/office/officeart/2005/8/layout/hProcess9"/>
    <dgm:cxn modelId="{992E53FE-DB90-4B28-A821-3A2EA69A3104}" type="presParOf" srcId="{442D1CD7-C52D-44B3-A2A1-B00022BAF52E}" destId="{1BD8954E-5680-48A7-A996-53AC4E644452}" srcOrd="3" destOrd="0" presId="urn:microsoft.com/office/officeart/2005/8/layout/hProcess9"/>
    <dgm:cxn modelId="{AEF6D1FF-2D03-4704-B9CC-F06864E85EBE}" type="presParOf" srcId="{442D1CD7-C52D-44B3-A2A1-B00022BAF52E}" destId="{A2129EA5-8872-4542-9EC3-295C1D4331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BB4BB-C5FF-4359-8F26-9B89595FDBB9}">
      <dsp:nvSpPr>
        <dsp:cNvPr id="0" name=""/>
        <dsp:cNvSpPr/>
      </dsp:nvSpPr>
      <dsp:spPr>
        <a:xfrm>
          <a:off x="-5303183" y="-812171"/>
          <a:ext cx="6314876" cy="6314876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2056-A607-4AD5-864F-42821A65F2EF}">
      <dsp:nvSpPr>
        <dsp:cNvPr id="0" name=""/>
        <dsp:cNvSpPr/>
      </dsp:nvSpPr>
      <dsp:spPr>
        <a:xfrm>
          <a:off x="529677" y="360608"/>
          <a:ext cx="6825938" cy="7215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63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Un seul formulaire pour tous les </a:t>
          </a:r>
          <a:r>
            <a:rPr lang="fr-CA" sz="2300" kern="1200" dirty="0">
              <a:latin typeface="Arial"/>
              <a:cs typeface="Arial"/>
            </a:rPr>
            <a:t>titres d'emploi</a:t>
          </a:r>
        </a:p>
      </dsp:txBody>
      <dsp:txXfrm>
        <a:off x="529677" y="360608"/>
        <a:ext cx="6825938" cy="721591"/>
      </dsp:txXfrm>
    </dsp:sp>
    <dsp:sp modelId="{52714211-9668-48C6-8878-2FDECA83F570}">
      <dsp:nvSpPr>
        <dsp:cNvPr id="0" name=""/>
        <dsp:cNvSpPr/>
      </dsp:nvSpPr>
      <dsp:spPr>
        <a:xfrm>
          <a:off x="78682" y="270409"/>
          <a:ext cx="901989" cy="901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C0B38-D596-48DC-BDB4-757370CF599E}">
      <dsp:nvSpPr>
        <dsp:cNvPr id="0" name=""/>
        <dsp:cNvSpPr/>
      </dsp:nvSpPr>
      <dsp:spPr>
        <a:xfrm>
          <a:off x="943382" y="1443183"/>
          <a:ext cx="6412233" cy="721591"/>
        </a:xfrm>
        <a:prstGeom prst="rect">
          <a:avLst/>
        </a:prstGeom>
        <a:solidFill>
          <a:schemeClr val="accent2">
            <a:hueOff val="3487839"/>
            <a:satOff val="-2372"/>
            <a:lumOff val="-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63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0" kern="1200" dirty="0">
              <a:latin typeface="Arial"/>
              <a:cs typeface="Arial"/>
            </a:rPr>
            <a:t>Formulaire dynamique sur 2 pages</a:t>
          </a:r>
          <a:endParaRPr lang="fr-CA" sz="2300" b="0" kern="1200" dirty="0"/>
        </a:p>
      </dsp:txBody>
      <dsp:txXfrm>
        <a:off x="943382" y="1443183"/>
        <a:ext cx="6412233" cy="721591"/>
      </dsp:txXfrm>
    </dsp:sp>
    <dsp:sp modelId="{789B64A9-69C4-40E3-86BE-06D0D0ECC9E8}">
      <dsp:nvSpPr>
        <dsp:cNvPr id="0" name=""/>
        <dsp:cNvSpPr/>
      </dsp:nvSpPr>
      <dsp:spPr>
        <a:xfrm>
          <a:off x="492387" y="1352984"/>
          <a:ext cx="901989" cy="901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487839"/>
              <a:satOff val="-2372"/>
              <a:lumOff val="-14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508AA-C4DC-46FF-8FA6-A8A7808701F2}">
      <dsp:nvSpPr>
        <dsp:cNvPr id="0" name=""/>
        <dsp:cNvSpPr/>
      </dsp:nvSpPr>
      <dsp:spPr>
        <a:xfrm>
          <a:off x="943382" y="2525758"/>
          <a:ext cx="6412233" cy="721591"/>
        </a:xfrm>
        <a:prstGeom prst="rect">
          <a:avLst/>
        </a:prstGeom>
        <a:solidFill>
          <a:schemeClr val="accent2">
            <a:hueOff val="6975677"/>
            <a:satOff val="-4744"/>
            <a:lumOff val="-2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6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Questions ouvertes</a:t>
          </a:r>
        </a:p>
      </dsp:txBody>
      <dsp:txXfrm>
        <a:off x="943382" y="2525758"/>
        <a:ext cx="6412233" cy="721591"/>
      </dsp:txXfrm>
    </dsp:sp>
    <dsp:sp modelId="{C6AD398F-D18C-4B2E-BD18-19FF9FFC2CCD}">
      <dsp:nvSpPr>
        <dsp:cNvPr id="0" name=""/>
        <dsp:cNvSpPr/>
      </dsp:nvSpPr>
      <dsp:spPr>
        <a:xfrm>
          <a:off x="492387" y="2435559"/>
          <a:ext cx="901989" cy="901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975677"/>
              <a:satOff val="-4744"/>
              <a:lumOff val="-2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875D2-DA86-4821-88CC-D9097D2EFD6F}">
      <dsp:nvSpPr>
        <dsp:cNvPr id="0" name=""/>
        <dsp:cNvSpPr/>
      </dsp:nvSpPr>
      <dsp:spPr>
        <a:xfrm>
          <a:off x="529677" y="3608333"/>
          <a:ext cx="6825938" cy="721591"/>
        </a:xfrm>
        <a:prstGeom prst="rect">
          <a:avLst/>
        </a:prstGeom>
        <a:solidFill>
          <a:schemeClr val="accent2">
            <a:hueOff val="10463515"/>
            <a:satOff val="-7116"/>
            <a:lumOff val="-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63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>
              <a:latin typeface="Arial"/>
              <a:cs typeface="Arial"/>
            </a:rPr>
            <a:t>Questions fermées avec une échelle de 1 à 4 </a:t>
          </a:r>
        </a:p>
      </dsp:txBody>
      <dsp:txXfrm>
        <a:off x="529677" y="3608333"/>
        <a:ext cx="6825938" cy="721591"/>
      </dsp:txXfrm>
    </dsp:sp>
    <dsp:sp modelId="{DB4016E2-B758-4174-8DD8-B7B71D73623C}">
      <dsp:nvSpPr>
        <dsp:cNvPr id="0" name=""/>
        <dsp:cNvSpPr/>
      </dsp:nvSpPr>
      <dsp:spPr>
        <a:xfrm>
          <a:off x="78682" y="3518134"/>
          <a:ext cx="901989" cy="901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463515"/>
              <a:satOff val="-7116"/>
              <a:lumOff val="-4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84D2C-FDBB-47A2-AA18-9F48C1EF80C4}">
      <dsp:nvSpPr>
        <dsp:cNvPr id="0" name=""/>
        <dsp:cNvSpPr/>
      </dsp:nvSpPr>
      <dsp:spPr>
        <a:xfrm>
          <a:off x="0" y="128716"/>
          <a:ext cx="9705641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err="1">
              <a:latin typeface="Arial"/>
              <a:cs typeface="Arial"/>
            </a:rPr>
            <a:t>Fréquence</a:t>
          </a:r>
          <a:endParaRPr lang="en-US" sz="3500" b="0" kern="1200">
            <a:latin typeface="Arial"/>
            <a:cs typeface="Arial"/>
          </a:endParaRPr>
        </a:p>
      </dsp:txBody>
      <dsp:txXfrm>
        <a:off x="39980" y="168696"/>
        <a:ext cx="9625681" cy="739039"/>
      </dsp:txXfrm>
    </dsp:sp>
    <dsp:sp modelId="{D10F4F68-26E2-4BE2-87DF-0E08092F444E}">
      <dsp:nvSpPr>
        <dsp:cNvPr id="0" name=""/>
        <dsp:cNvSpPr/>
      </dsp:nvSpPr>
      <dsp:spPr>
        <a:xfrm>
          <a:off x="0" y="947716"/>
          <a:ext cx="9705641" cy="88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154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>
              <a:latin typeface="Arial"/>
              <a:cs typeface="Arial"/>
            </a:rPr>
            <a:t>1x par </a:t>
          </a:r>
          <a:r>
            <a:rPr lang="en-US" sz="2700" b="0" kern="1200" err="1">
              <a:latin typeface="Arial"/>
              <a:cs typeface="Arial"/>
            </a:rPr>
            <a:t>année</a:t>
          </a:r>
          <a:r>
            <a:rPr lang="en-US" sz="2700" b="0" kern="1200">
              <a:latin typeface="Arial"/>
              <a:cs typeface="Arial"/>
            </a:rPr>
            <a:t> pour les équipes de 20 </a:t>
          </a:r>
          <a:r>
            <a:rPr lang="en-US" sz="2700" b="0" kern="1200" err="1">
              <a:latin typeface="Arial"/>
              <a:cs typeface="Arial"/>
            </a:rPr>
            <a:t>employés</a:t>
          </a:r>
          <a:r>
            <a:rPr lang="en-US" sz="2700" b="0" kern="1200">
              <a:latin typeface="Arial"/>
              <a:cs typeface="Arial"/>
            </a:rPr>
            <a:t> et </a:t>
          </a:r>
          <a:r>
            <a:rPr lang="en-US" sz="2700" b="0" kern="1200" err="1">
              <a:latin typeface="Arial"/>
              <a:cs typeface="Arial"/>
            </a:rPr>
            <a:t>moins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>
              <a:latin typeface="Arial"/>
              <a:cs typeface="Arial"/>
            </a:rPr>
            <a:t>1x aux 2 </a:t>
          </a:r>
          <a:r>
            <a:rPr lang="en-US" sz="2700" b="0" kern="1200" err="1">
              <a:latin typeface="Arial"/>
              <a:cs typeface="Arial"/>
            </a:rPr>
            <a:t>ans</a:t>
          </a:r>
          <a:r>
            <a:rPr lang="en-US" sz="2700" b="0" kern="1200">
              <a:latin typeface="Arial"/>
              <a:cs typeface="Arial"/>
            </a:rPr>
            <a:t> pour les équipes de 21 </a:t>
          </a:r>
          <a:r>
            <a:rPr lang="en-US" sz="2700" b="0" kern="1200" err="1">
              <a:latin typeface="Arial"/>
              <a:cs typeface="Arial"/>
            </a:rPr>
            <a:t>employés</a:t>
          </a:r>
          <a:r>
            <a:rPr lang="en-US" sz="2700" b="0" kern="1200">
              <a:latin typeface="Arial"/>
              <a:cs typeface="Arial"/>
            </a:rPr>
            <a:t> et plus</a:t>
          </a:r>
        </a:p>
      </dsp:txBody>
      <dsp:txXfrm>
        <a:off x="0" y="947716"/>
        <a:ext cx="9705641" cy="887512"/>
      </dsp:txXfrm>
    </dsp:sp>
    <dsp:sp modelId="{18E4397C-C958-459B-BFCA-E6131C79F7D4}">
      <dsp:nvSpPr>
        <dsp:cNvPr id="0" name=""/>
        <dsp:cNvSpPr/>
      </dsp:nvSpPr>
      <dsp:spPr>
        <a:xfrm>
          <a:off x="0" y="1835229"/>
          <a:ext cx="9705641" cy="818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err="1">
              <a:latin typeface="Arial"/>
              <a:cs typeface="Arial"/>
            </a:rPr>
            <a:t>Année</a:t>
          </a:r>
          <a:r>
            <a:rPr lang="en-US" sz="3500" b="0" kern="1200">
              <a:latin typeface="Arial"/>
              <a:cs typeface="Arial"/>
            </a:rPr>
            <a:t> de </a:t>
          </a:r>
          <a:r>
            <a:rPr lang="en-US" sz="3500" b="0" kern="1200" err="1">
              <a:latin typeface="Arial"/>
              <a:cs typeface="Arial"/>
            </a:rPr>
            <a:t>référence</a:t>
          </a:r>
          <a:endParaRPr lang="en-US" sz="3500" b="0" kern="1200">
            <a:latin typeface="Arial"/>
            <a:cs typeface="Arial"/>
          </a:endParaRPr>
        </a:p>
      </dsp:txBody>
      <dsp:txXfrm>
        <a:off x="39980" y="1875209"/>
        <a:ext cx="9625681" cy="739039"/>
      </dsp:txXfrm>
    </dsp:sp>
    <dsp:sp modelId="{A5C6F2C8-C677-4E48-8385-9338A9E8F58D}">
      <dsp:nvSpPr>
        <dsp:cNvPr id="0" name=""/>
        <dsp:cNvSpPr/>
      </dsp:nvSpPr>
      <dsp:spPr>
        <a:xfrm>
          <a:off x="0" y="2654229"/>
          <a:ext cx="9705641" cy="210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154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>
              <a:latin typeface="Arial"/>
              <a:cs typeface="Arial"/>
            </a:rPr>
            <a:t>1er </a:t>
          </a:r>
          <a:r>
            <a:rPr lang="en-US" sz="2700" b="0" kern="1200" dirty="0" err="1">
              <a:latin typeface="Arial"/>
              <a:cs typeface="Arial"/>
            </a:rPr>
            <a:t>avril</a:t>
          </a:r>
          <a:r>
            <a:rPr lang="en-US" sz="2700" b="0" kern="1200" dirty="0">
              <a:latin typeface="Arial"/>
              <a:cs typeface="Arial"/>
            </a:rPr>
            <a:t> au 31 mars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 err="1">
              <a:latin typeface="Arial"/>
              <a:cs typeface="Arial"/>
            </a:rPr>
            <a:t>Dépôt</a:t>
          </a:r>
          <a:r>
            <a:rPr lang="en-US" sz="2700" b="0" kern="1200" dirty="0">
              <a:latin typeface="Arial"/>
              <a:cs typeface="Arial"/>
            </a:rPr>
            <a:t> des </a:t>
          </a:r>
          <a:r>
            <a:rPr lang="en-US" sz="2700" b="0" kern="1200" dirty="0" err="1">
              <a:latin typeface="Arial"/>
              <a:cs typeface="Arial"/>
            </a:rPr>
            <a:t>formulaires</a:t>
          </a:r>
          <a:r>
            <a:rPr lang="en-US" sz="2700" b="0" kern="1200" dirty="0">
              <a:latin typeface="Arial"/>
              <a:cs typeface="Arial"/>
            </a:rPr>
            <a:t> </a:t>
          </a:r>
          <a:r>
            <a:rPr lang="en-US" sz="2700" b="0" kern="1200" dirty="0" err="1">
              <a:latin typeface="Arial"/>
              <a:cs typeface="Arial"/>
            </a:rPr>
            <a:t>complétés</a:t>
          </a:r>
          <a:r>
            <a:rPr lang="en-US" sz="2700" b="0" kern="1200" dirty="0">
              <a:latin typeface="Arial"/>
              <a:cs typeface="Arial"/>
            </a:rPr>
            <a:t> au plus tard le 31 </a:t>
          </a:r>
          <a:r>
            <a:rPr lang="en-US" sz="2700" b="0" kern="1200" dirty="0" err="1">
              <a:latin typeface="Arial"/>
              <a:cs typeface="Arial"/>
            </a:rPr>
            <a:t>octobre</a:t>
          </a:r>
          <a:r>
            <a:rPr lang="en-US" sz="2700" b="0" kern="1200" dirty="0">
              <a:latin typeface="Arial"/>
              <a:cs typeface="Arial"/>
            </a:rPr>
            <a:t> aux </a:t>
          </a:r>
          <a:r>
            <a:rPr lang="en-US" sz="2700" b="0" kern="1200" dirty="0" err="1">
              <a:latin typeface="Arial"/>
              <a:cs typeface="Arial"/>
            </a:rPr>
            <a:t>adresses</a:t>
          </a:r>
          <a:r>
            <a:rPr lang="en-US" sz="2700" b="0" kern="1200" dirty="0">
              <a:latin typeface="Arial"/>
              <a:cs typeface="Arial"/>
            </a:rPr>
            <a:t> </a:t>
          </a:r>
          <a:r>
            <a:rPr lang="en-US" sz="2700" b="0" kern="1200" dirty="0" err="1">
              <a:latin typeface="Arial"/>
              <a:cs typeface="Arial"/>
            </a:rPr>
            <a:t>suivantes</a:t>
          </a:r>
          <a:r>
            <a:rPr lang="en-US" sz="2700" b="0" kern="1200" dirty="0">
              <a:latin typeface="Arial"/>
              <a:cs typeface="Arial"/>
            </a:rPr>
            <a:t>:</a:t>
          </a:r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700" b="0" kern="1200" dirty="0">
              <a:hlinkClick xmlns:r="http://schemas.openxmlformats.org/officeDocument/2006/relationships" r:id="rId1"/>
            </a:rPr>
            <a:t>cadre.appreciationcontribution.cemtl@ssss.gouv.qc.ca</a:t>
          </a:r>
          <a:endParaRPr lang="en-US" sz="2700" b="0" kern="1200" dirty="0">
            <a:latin typeface="Arial"/>
            <a:cs typeface="Arial"/>
          </a:endParaRP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700" kern="1200" dirty="0">
              <a:hlinkClick xmlns:r="http://schemas.openxmlformats.org/officeDocument/2006/relationships" r:id="rId2"/>
            </a:rPr>
            <a:t>appreciationcontribution.cemtl@ssss.gouv.qc.ca</a:t>
          </a:r>
          <a:endParaRPr lang="en-US" sz="2700" b="0" kern="1200" dirty="0">
            <a:latin typeface="Arial"/>
            <a:cs typeface="Arial"/>
          </a:endParaRPr>
        </a:p>
      </dsp:txBody>
      <dsp:txXfrm>
        <a:off x="0" y="2654229"/>
        <a:ext cx="9705641" cy="2101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FD06-6AB6-45F8-985E-87D0315E9A4A}">
      <dsp:nvSpPr>
        <dsp:cNvPr id="0" name=""/>
        <dsp:cNvSpPr/>
      </dsp:nvSpPr>
      <dsp:spPr>
        <a:xfrm>
          <a:off x="631974" y="0"/>
          <a:ext cx="7162377" cy="24246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EB4D2-E3D7-4B64-BFB5-07B5D6B8BB5C}">
      <dsp:nvSpPr>
        <dsp:cNvPr id="0" name=""/>
        <dsp:cNvSpPr/>
      </dsp:nvSpPr>
      <dsp:spPr>
        <a:xfrm>
          <a:off x="281490" y="727401"/>
          <a:ext cx="1554204" cy="969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Intranet</a:t>
          </a:r>
        </a:p>
      </dsp:txBody>
      <dsp:txXfrm>
        <a:off x="328835" y="774746"/>
        <a:ext cx="1459514" cy="875178"/>
      </dsp:txXfrm>
    </dsp:sp>
    <dsp:sp modelId="{3D704879-943A-46FF-A5A2-41091604F4F5}">
      <dsp:nvSpPr>
        <dsp:cNvPr id="0" name=""/>
        <dsp:cNvSpPr/>
      </dsp:nvSpPr>
      <dsp:spPr>
        <a:xfrm>
          <a:off x="1854410" y="741639"/>
          <a:ext cx="1336585" cy="969868"/>
        </a:xfrm>
        <a:prstGeom prst="roundRect">
          <a:avLst/>
        </a:prstGeom>
        <a:solidFill>
          <a:schemeClr val="accent2">
            <a:hueOff val="5231758"/>
            <a:satOff val="-3558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Section Cadres</a:t>
          </a:r>
        </a:p>
      </dsp:txBody>
      <dsp:txXfrm>
        <a:off x="1901755" y="788984"/>
        <a:ext cx="1241895" cy="875178"/>
      </dsp:txXfrm>
    </dsp:sp>
    <dsp:sp modelId="{A2129EA5-8872-4542-9EC3-295C1D433173}">
      <dsp:nvSpPr>
        <dsp:cNvPr id="0" name=""/>
        <dsp:cNvSpPr/>
      </dsp:nvSpPr>
      <dsp:spPr>
        <a:xfrm>
          <a:off x="3197022" y="734520"/>
          <a:ext cx="2890789" cy="969868"/>
        </a:xfrm>
        <a:prstGeom prst="roundRect">
          <a:avLst/>
        </a:prstGeom>
        <a:solidFill>
          <a:schemeClr val="accent2">
            <a:hueOff val="10463515"/>
            <a:satOff val="-7116"/>
            <a:lumOff val="-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Développement des cadres</a:t>
          </a:r>
        </a:p>
      </dsp:txBody>
      <dsp:txXfrm>
        <a:off x="3244367" y="781865"/>
        <a:ext cx="2796099" cy="87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27189-0837-49C0-9792-274DE962F7EC}" type="datetimeFigureOut">
              <a:rPr lang="fr-CA" smtClean="0"/>
              <a:t>2023-04-24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06BA-D0BC-4083-B513-B4873F632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939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Nous </a:t>
            </a:r>
            <a:r>
              <a:rPr lang="en-US" dirty="0" err="1">
                <a:cs typeface="Calibri"/>
              </a:rPr>
              <a:t>allons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positionner</a:t>
            </a:r>
            <a:r>
              <a:rPr lang="en-US" dirty="0">
                <a:cs typeface="Calibri"/>
              </a:rPr>
              <a:t> le nouveau </a:t>
            </a:r>
            <a:r>
              <a:rPr lang="en-US" dirty="0" err="1">
                <a:cs typeface="Calibri"/>
              </a:rPr>
              <a:t>formulaire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démarche plus </a:t>
            </a:r>
            <a:r>
              <a:rPr lang="en-US" dirty="0" err="1">
                <a:cs typeface="Calibri"/>
              </a:rPr>
              <a:t>globale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afin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d'inciter</a:t>
            </a:r>
            <a:r>
              <a:rPr lang="en-US" dirty="0">
                <a:cs typeface="Calibri"/>
              </a:rPr>
              <a:t> les </a:t>
            </a:r>
            <a:r>
              <a:rPr lang="en-US" dirty="0" err="1">
                <a:cs typeface="Calibri"/>
              </a:rPr>
              <a:t>gestionnaires</a:t>
            </a:r>
            <a:r>
              <a:rPr lang="en-US" dirty="0">
                <a:cs typeface="Calibri"/>
              </a:rPr>
              <a:t> à prendre le temps avec </a:t>
            </a:r>
            <a:r>
              <a:rPr lang="en-US" dirty="0" err="1">
                <a:cs typeface="Calibri"/>
              </a:rPr>
              <a:t>leurs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employés</a:t>
            </a:r>
            <a:r>
              <a:rPr lang="en-US" dirty="0">
                <a:cs typeface="Calibri"/>
              </a:rPr>
              <a:t>. 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Discuter</a:t>
            </a:r>
            <a:r>
              <a:rPr lang="en-US" dirty="0"/>
              <a:t> des </a:t>
            </a:r>
            <a:r>
              <a:rPr lang="en-US" dirty="0" err="1"/>
              <a:t>compétences</a:t>
            </a:r>
            <a:r>
              <a:rPr lang="en-US" dirty="0"/>
              <a:t> de </a:t>
            </a:r>
            <a:r>
              <a:rPr lang="en-US" dirty="0" err="1"/>
              <a:t>l'employé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lien avec son poste. </a:t>
            </a:r>
            <a:endParaRPr lang="en-US" dirty="0">
              <a:cs typeface="Calibri"/>
            </a:endParaRPr>
          </a:p>
          <a:p>
            <a:r>
              <a:rPr lang="en-US" dirty="0"/>
              <a:t>Faire le </a:t>
            </a:r>
            <a:r>
              <a:rPr lang="en-US" dirty="0" err="1"/>
              <a:t>bilan</a:t>
            </a:r>
            <a:r>
              <a:rPr lang="en-US" dirty="0"/>
              <a:t> de </a:t>
            </a:r>
            <a:r>
              <a:rPr lang="en-US" dirty="0" err="1"/>
              <a:t>l'année</a:t>
            </a:r>
            <a:r>
              <a:rPr lang="en-US" dirty="0"/>
              <a:t> </a:t>
            </a:r>
            <a:r>
              <a:rPr lang="en-US" dirty="0" err="1"/>
              <a:t>écoulée</a:t>
            </a:r>
            <a:r>
              <a:rPr lang="en-US" dirty="0"/>
              <a:t> sur les </a:t>
            </a:r>
            <a:r>
              <a:rPr lang="en-US" dirty="0" err="1"/>
              <a:t>compétences</a:t>
            </a:r>
            <a:r>
              <a:rPr lang="en-US" dirty="0"/>
              <a:t>, les </a:t>
            </a:r>
            <a:r>
              <a:rPr lang="en-US" dirty="0" err="1"/>
              <a:t>objectifs</a:t>
            </a:r>
            <a:r>
              <a:rPr lang="en-US" dirty="0"/>
              <a:t>, les </a:t>
            </a:r>
            <a:r>
              <a:rPr lang="en-US" dirty="0" err="1"/>
              <a:t>bons</a:t>
            </a:r>
            <a:r>
              <a:rPr lang="en-US" dirty="0"/>
              <a:t> coups.</a:t>
            </a:r>
            <a:endParaRPr lang="en-US" dirty="0">
              <a:cs typeface="Calibri"/>
            </a:endParaRPr>
          </a:p>
          <a:p>
            <a:r>
              <a:rPr lang="en-US" dirty="0"/>
              <a:t>Identifier des actions coup de </a:t>
            </a:r>
            <a:r>
              <a:rPr lang="en-US" dirty="0" err="1"/>
              <a:t>coeur</a:t>
            </a:r>
            <a:r>
              <a:rPr lang="en-US" dirty="0"/>
              <a:t> de </a:t>
            </a:r>
            <a:r>
              <a:rPr lang="en-US" dirty="0" err="1"/>
              <a:t>l'employé</a:t>
            </a:r>
            <a:endParaRPr lang="en-US" dirty="0">
              <a:cs typeface="Calibri"/>
            </a:endParaRPr>
          </a:p>
          <a:p>
            <a:r>
              <a:rPr lang="en-US" dirty="0" err="1"/>
              <a:t>Définir</a:t>
            </a:r>
            <a:r>
              <a:rPr lang="en-US" dirty="0"/>
              <a:t> des </a:t>
            </a:r>
            <a:r>
              <a:rPr lang="en-US" dirty="0" err="1"/>
              <a:t>objectifs</a:t>
            </a:r>
            <a:r>
              <a:rPr lang="en-US" dirty="0"/>
              <a:t> à </a:t>
            </a:r>
            <a:r>
              <a:rPr lang="en-US" dirty="0" err="1"/>
              <a:t>atteindre</a:t>
            </a:r>
            <a:r>
              <a:rPr lang="en-US" dirty="0"/>
              <a:t> </a:t>
            </a:r>
            <a:r>
              <a:rPr lang="en-US" dirty="0" err="1"/>
              <a:t>ou</a:t>
            </a:r>
            <a:r>
              <a:rPr lang="en-US" dirty="0"/>
              <a:t> des </a:t>
            </a:r>
            <a:r>
              <a:rPr lang="en-US" dirty="0" err="1"/>
              <a:t>mandats</a:t>
            </a:r>
            <a:r>
              <a:rPr lang="en-US" dirty="0"/>
              <a:t> à </a:t>
            </a:r>
            <a:r>
              <a:rPr lang="en-US" dirty="0" err="1"/>
              <a:t>réaliser</a:t>
            </a:r>
            <a:endParaRPr lang="en-US" dirty="0">
              <a:cs typeface="Calibri"/>
            </a:endParaRPr>
          </a:p>
          <a:p>
            <a:r>
              <a:rPr lang="en-US" dirty="0"/>
              <a:t>Tracer </a:t>
            </a:r>
            <a:r>
              <a:rPr lang="en-US" dirty="0" err="1"/>
              <a:t>une</a:t>
            </a:r>
            <a:r>
              <a:rPr lang="en-US" dirty="0"/>
              <a:t> </a:t>
            </a:r>
            <a:r>
              <a:rPr lang="en-US" dirty="0" err="1"/>
              <a:t>trajectoire</a:t>
            </a:r>
            <a:r>
              <a:rPr lang="en-US" dirty="0"/>
              <a:t> de progression pour </a:t>
            </a:r>
            <a:r>
              <a:rPr lang="en-US" dirty="0" err="1"/>
              <a:t>l'année</a:t>
            </a:r>
            <a:r>
              <a:rPr lang="en-US" dirty="0"/>
              <a:t> à </a:t>
            </a:r>
            <a:r>
              <a:rPr lang="en-US" dirty="0" err="1"/>
              <a:t>venir</a:t>
            </a:r>
            <a:endParaRPr lang="en-US" dirty="0">
              <a:cs typeface="Calibri"/>
            </a:endParaRPr>
          </a:p>
          <a:p>
            <a:r>
              <a:rPr lang="en-US" dirty="0" err="1"/>
              <a:t>Discuter</a:t>
            </a:r>
            <a:r>
              <a:rPr lang="en-US" dirty="0"/>
              <a:t> des aspirations de </a:t>
            </a:r>
            <a:r>
              <a:rPr lang="en-US" dirty="0" err="1"/>
              <a:t>votre</a:t>
            </a:r>
            <a:r>
              <a:rPr lang="en-US" dirty="0"/>
              <a:t> </a:t>
            </a:r>
            <a:r>
              <a:rPr lang="en-US" dirty="0" err="1"/>
              <a:t>employé</a:t>
            </a:r>
            <a:r>
              <a:rPr lang="en-US" dirty="0"/>
              <a:t> : </a:t>
            </a:r>
            <a:r>
              <a:rPr lang="en-US" dirty="0" err="1"/>
              <a:t>où</a:t>
            </a:r>
            <a:r>
              <a:rPr lang="en-US" dirty="0"/>
              <a:t> </a:t>
            </a:r>
            <a:r>
              <a:rPr lang="en-US" dirty="0" err="1"/>
              <a:t>veut-il</a:t>
            </a:r>
            <a:r>
              <a:rPr lang="en-US" dirty="0"/>
              <a:t> </a:t>
            </a:r>
            <a:r>
              <a:rPr lang="en-US" dirty="0" err="1"/>
              <a:t>être</a:t>
            </a:r>
            <a:r>
              <a:rPr lang="en-US" dirty="0"/>
              <a:t> dans 1 an, 3 </a:t>
            </a:r>
            <a:r>
              <a:rPr lang="en-US" dirty="0" err="1"/>
              <a:t>ans</a:t>
            </a:r>
            <a:r>
              <a:rPr lang="en-US" dirty="0"/>
              <a:t>, 5 </a:t>
            </a:r>
            <a:r>
              <a:rPr lang="en-US" dirty="0" err="1"/>
              <a:t>ans</a:t>
            </a:r>
            <a:r>
              <a:rPr lang="en-US" dirty="0"/>
              <a:t>? </a:t>
            </a:r>
            <a:r>
              <a:rPr lang="en-US" dirty="0" err="1"/>
              <a:t>Ça</a:t>
            </a:r>
            <a:r>
              <a:rPr lang="en-US" dirty="0"/>
              <a:t> </a:t>
            </a:r>
            <a:r>
              <a:rPr lang="en-US" dirty="0" err="1"/>
              <a:t>va</a:t>
            </a:r>
            <a:r>
              <a:rPr lang="en-US" dirty="0"/>
              <a:t> nous </a:t>
            </a:r>
            <a:r>
              <a:rPr lang="en-US" dirty="0" err="1"/>
              <a:t>permettre</a:t>
            </a:r>
            <a:r>
              <a:rPr lang="en-US" dirty="0"/>
              <a:t> </a:t>
            </a:r>
            <a:r>
              <a:rPr lang="en-US" dirty="0" err="1"/>
              <a:t>d'identifier</a:t>
            </a:r>
            <a:r>
              <a:rPr lang="en-US" dirty="0"/>
              <a:t> la </a:t>
            </a:r>
            <a:r>
              <a:rPr lang="en-US" dirty="0" err="1"/>
              <a:t>relève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Bref</a:t>
            </a:r>
            <a:r>
              <a:rPr lang="en-US" dirty="0"/>
              <a:t>, que des choses positives (</a:t>
            </a:r>
            <a:r>
              <a:rPr lang="en-US" dirty="0" err="1"/>
              <a:t>ou</a:t>
            </a:r>
            <a:r>
              <a:rPr lang="en-US" dirty="0"/>
              <a:t> </a:t>
            </a:r>
            <a:r>
              <a:rPr lang="en-US" dirty="0" err="1"/>
              <a:t>presque</a:t>
            </a:r>
            <a:r>
              <a:rPr lang="en-US" dirty="0"/>
              <a:t>!)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422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>
                <a:cs typeface="Calibri"/>
              </a:rPr>
              <a:t>Au niveau du formulaire pour les employés :</a:t>
            </a:r>
            <a:endParaRPr lang="fr-CA"/>
          </a:p>
          <a:p>
            <a:r>
              <a:rPr lang="fr-CA"/>
              <a:t>Nous avons décidé de revoir le formulaire au complet, y compris notre approche et nos façons de faire.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17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A" sz="2000" dirty="0">
                <a:cs typeface="Calibri"/>
              </a:rPr>
              <a:t>Nos paramètres de base : </a:t>
            </a:r>
          </a:p>
          <a:p>
            <a:r>
              <a:rPr lang="fr-CA" sz="2000" dirty="0"/>
              <a:t>Simple, efficace, convivial</a:t>
            </a:r>
          </a:p>
          <a:p>
            <a:endParaRPr lang="fr-CA" sz="2000" dirty="0"/>
          </a:p>
          <a:p>
            <a:r>
              <a:rPr lang="fr-CA" sz="2000" dirty="0"/>
              <a:t>1 seul formulaire pour tous les TE</a:t>
            </a:r>
            <a:endParaRPr lang="fr-CA" sz="2000" dirty="0">
              <a:cs typeface="Calibri" panose="020F0502020204030204"/>
            </a:endParaRPr>
          </a:p>
          <a:p>
            <a:r>
              <a:rPr lang="fr-CA" sz="1800" dirty="0"/>
              <a:t>Il y aura une section Autre pour l’adaptation selon les besoins particuliers</a:t>
            </a:r>
            <a:endParaRPr lang="fr-CA" sz="2000" dirty="0"/>
          </a:p>
          <a:p>
            <a:r>
              <a:rPr lang="fr-CA" sz="2000" dirty="0"/>
              <a:t>PDF dynamique de 2 pages maximum</a:t>
            </a:r>
            <a:endParaRPr lang="fr-CA" sz="2000" dirty="0">
              <a:cs typeface="Calibri"/>
            </a:endParaRPr>
          </a:p>
          <a:p>
            <a:r>
              <a:rPr lang="fr-CA" sz="2000" dirty="0"/>
              <a:t>Section questions ouvertes avec de la place pour écrire</a:t>
            </a:r>
            <a:endParaRPr lang="fr-CA" sz="2000" dirty="0">
              <a:cs typeface="Calibri"/>
            </a:endParaRPr>
          </a:p>
          <a:p>
            <a:r>
              <a:rPr lang="fr-CA" sz="2000" dirty="0"/>
              <a:t>Section questions avec échelle 1 à 4</a:t>
            </a:r>
            <a:endParaRPr lang="fr-CA" sz="2000" dirty="0">
              <a:cs typeface="Calibri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53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C'est</a:t>
            </a:r>
            <a:r>
              <a:rPr lang="en-US">
                <a:cs typeface="Calibri"/>
              </a:rPr>
              <a:t> le moment de </a:t>
            </a:r>
            <a:r>
              <a:rPr lang="en-US" err="1">
                <a:cs typeface="Calibri"/>
              </a:rPr>
              <a:t>présenter</a:t>
            </a:r>
            <a:r>
              <a:rPr lang="en-US">
                <a:cs typeface="Calibri"/>
              </a:rPr>
              <a:t> le nouveau </a:t>
            </a:r>
            <a:r>
              <a:rPr lang="en-US" err="1">
                <a:cs typeface="Calibri"/>
              </a:rPr>
              <a:t>formulaire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939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Mise à jour du </a:t>
            </a:r>
            <a:r>
              <a:rPr lang="en-US" dirty="0" err="1"/>
              <a:t>formulaire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2022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5 </a:t>
            </a:r>
            <a:r>
              <a:rPr lang="en-US" dirty="0" err="1"/>
              <a:t>formulaires</a:t>
            </a:r>
            <a:r>
              <a:rPr lang="en-US" dirty="0"/>
              <a:t> au lieu d'un </a:t>
            </a:r>
            <a:r>
              <a:rPr lang="en-US" dirty="0" err="1"/>
              <a:t>seul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 err="1"/>
              <a:t>Reliés</a:t>
            </a:r>
            <a:r>
              <a:rPr lang="en-US" dirty="0"/>
              <a:t> aux </a:t>
            </a:r>
            <a:r>
              <a:rPr lang="en-US" dirty="0" err="1"/>
              <a:t>différentes</a:t>
            </a:r>
            <a:r>
              <a:rPr lang="en-US" dirty="0"/>
              <a:t> </a:t>
            </a:r>
            <a:r>
              <a:rPr lang="en-US" dirty="0" err="1"/>
              <a:t>compétences</a:t>
            </a:r>
            <a:r>
              <a:rPr lang="en-US" dirty="0"/>
              <a:t> de gestion </a:t>
            </a:r>
            <a:r>
              <a:rPr lang="en-US" dirty="0" err="1"/>
              <a:t>selon</a:t>
            </a:r>
            <a:r>
              <a:rPr lang="en-US" dirty="0"/>
              <a:t> le </a:t>
            </a:r>
            <a:r>
              <a:rPr lang="en-US" dirty="0" err="1"/>
              <a:t>niveau</a:t>
            </a:r>
            <a:r>
              <a:rPr lang="en-US" dirty="0"/>
              <a:t> </a:t>
            </a:r>
            <a:r>
              <a:rPr lang="en-US" dirty="0" err="1"/>
              <a:t>hiérarchique</a:t>
            </a:r>
            <a:r>
              <a:rPr lang="en-US" dirty="0"/>
              <a:t> &gt; </a:t>
            </a:r>
            <a:r>
              <a:rPr lang="en-US" dirty="0" err="1"/>
              <a:t>en</a:t>
            </a:r>
            <a:r>
              <a:rPr lang="en-US" dirty="0"/>
              <a:t> lien avec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modèle</a:t>
            </a:r>
            <a:r>
              <a:rPr lang="en-US" dirty="0"/>
              <a:t> de gestion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 err="1"/>
              <a:t>Différentes</a:t>
            </a:r>
            <a:r>
              <a:rPr lang="en-US" dirty="0"/>
              <a:t> modifications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Plus court &gt; 7 pages au lieu de 14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 err="1"/>
              <a:t>Changement</a:t>
            </a:r>
            <a:r>
              <a:rPr lang="en-US" dirty="0"/>
              <a:t> de </a:t>
            </a:r>
            <a:r>
              <a:rPr lang="en-US" dirty="0" err="1"/>
              <a:t>l'échelle</a:t>
            </a:r>
            <a:r>
              <a:rPr lang="en-US" dirty="0"/>
              <a:t> </a:t>
            </a:r>
            <a:r>
              <a:rPr lang="en-US" dirty="0" err="1"/>
              <a:t>d'évaluation</a:t>
            </a:r>
            <a:r>
              <a:rPr lang="en-US" dirty="0"/>
              <a:t> pour faire </a:t>
            </a:r>
            <a:r>
              <a:rPr lang="en-US" dirty="0" err="1"/>
              <a:t>sortir</a:t>
            </a:r>
            <a:r>
              <a:rPr lang="en-US" dirty="0"/>
              <a:t> les </a:t>
            </a:r>
            <a:r>
              <a:rPr lang="en-US" dirty="0" err="1"/>
              <a:t>tendances</a:t>
            </a:r>
            <a:r>
              <a:rPr lang="en-US" dirty="0"/>
              <a:t> &gt; on </a:t>
            </a:r>
            <a:r>
              <a:rPr lang="en-US" dirty="0" err="1"/>
              <a:t>est</a:t>
            </a:r>
            <a:r>
              <a:rPr lang="en-US" dirty="0"/>
              <a:t> passé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échelle</a:t>
            </a:r>
            <a:r>
              <a:rPr lang="en-US" dirty="0"/>
              <a:t> à 3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échelle</a:t>
            </a:r>
            <a:r>
              <a:rPr lang="en-US" dirty="0"/>
              <a:t> à 4 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 err="1"/>
              <a:t>Ajout</a:t>
            </a:r>
            <a:r>
              <a:rPr lang="en-US" dirty="0"/>
              <a:t> de 2 sections &gt; Aspirations et </a:t>
            </a:r>
            <a:r>
              <a:rPr lang="en-US" dirty="0" err="1"/>
              <a:t>intérêts</a:t>
            </a:r>
            <a:r>
              <a:rPr lang="en-US" dirty="0"/>
              <a:t>, et </a:t>
            </a:r>
            <a:r>
              <a:rPr lang="en-US" dirty="0" err="1"/>
              <a:t>compétences</a:t>
            </a:r>
            <a:r>
              <a:rPr lang="en-US" dirty="0"/>
              <a:t> à </a:t>
            </a:r>
            <a:r>
              <a:rPr lang="en-US" dirty="0" err="1"/>
              <a:t>développer</a:t>
            </a:r>
            <a:r>
              <a:rPr lang="en-US" dirty="0"/>
              <a:t> pour la </a:t>
            </a:r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année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761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499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Bien positionner le processus avec l'équipe. </a:t>
            </a:r>
          </a:p>
          <a:p>
            <a:pPr marL="171450" indent="-171450">
              <a:buFont typeface="Arial"/>
              <a:buChar char="•"/>
            </a:pPr>
            <a:r>
              <a:rPr lang="fr-CA" dirty="0"/>
              <a:t>C'est une co-construction entre le gestionnaire et les employés. </a:t>
            </a:r>
            <a:endParaRPr lang="fr-CA" dirty="0">
              <a:cs typeface="Calibri" panose="020F0502020204030204"/>
            </a:endParaRPr>
          </a:p>
          <a:p>
            <a:pPr marL="698500" lvl="1" indent="-229235">
              <a:lnSpc>
                <a:spcPts val="2630"/>
              </a:lnSpc>
              <a:buChar char="•"/>
            </a:pPr>
            <a:endParaRPr lang="fr-CA" dirty="0">
              <a:cs typeface="Calibri" panose="020F0502020204030204"/>
            </a:endParaRPr>
          </a:p>
          <a:p>
            <a:r>
              <a:rPr lang="en-US" dirty="0" err="1"/>
              <a:t>Avoir</a:t>
            </a:r>
            <a:r>
              <a:rPr lang="en-US" dirty="0"/>
              <a:t> de </a:t>
            </a:r>
            <a:r>
              <a:rPr lang="en-US" dirty="0" err="1"/>
              <a:t>fréquentes</a:t>
            </a:r>
            <a:r>
              <a:rPr lang="en-US" dirty="0"/>
              <a:t> discussions avec </a:t>
            </a:r>
            <a:r>
              <a:rPr lang="en-US" dirty="0" err="1"/>
              <a:t>l'employé</a:t>
            </a:r>
            <a:r>
              <a:rPr lang="en-US" dirty="0"/>
              <a:t>, tout au long de </a:t>
            </a:r>
            <a:r>
              <a:rPr lang="en-US" dirty="0" err="1"/>
              <a:t>l'année</a:t>
            </a:r>
            <a:r>
              <a:rPr lang="en-US" dirty="0"/>
              <a:t>. Il </a:t>
            </a:r>
            <a:r>
              <a:rPr lang="en-US" dirty="0" err="1"/>
              <a:t>faut</a:t>
            </a:r>
            <a:r>
              <a:rPr lang="en-US" dirty="0"/>
              <a:t> </a:t>
            </a:r>
            <a:r>
              <a:rPr lang="en-US" dirty="0" err="1"/>
              <a:t>souligner</a:t>
            </a:r>
            <a:r>
              <a:rPr lang="en-US" dirty="0"/>
              <a:t> </a:t>
            </a:r>
            <a:r>
              <a:rPr lang="en-US" dirty="0" err="1"/>
              <a:t>ce</a:t>
            </a:r>
            <a:r>
              <a:rPr lang="en-US" dirty="0"/>
              <a:t> qui ne </a:t>
            </a:r>
            <a:r>
              <a:rPr lang="en-US" dirty="0" err="1"/>
              <a:t>va</a:t>
            </a:r>
            <a:r>
              <a:rPr lang="en-US" dirty="0"/>
              <a:t> pas bien au fur et à </a:t>
            </a:r>
            <a:r>
              <a:rPr lang="en-US" dirty="0" err="1"/>
              <a:t>mesure</a:t>
            </a:r>
            <a:r>
              <a:rPr lang="en-US" dirty="0"/>
              <a:t>. Et non pas </a:t>
            </a:r>
            <a:r>
              <a:rPr lang="en-US" dirty="0" err="1"/>
              <a:t>attendre</a:t>
            </a:r>
            <a:r>
              <a:rPr lang="en-US" dirty="0"/>
              <a:t> à la rencontre </a:t>
            </a:r>
            <a:r>
              <a:rPr lang="en-US" dirty="0" err="1"/>
              <a:t>annuelle</a:t>
            </a:r>
            <a:r>
              <a:rPr lang="en-US" dirty="0"/>
              <a:t> </a:t>
            </a:r>
            <a:r>
              <a:rPr lang="en-US" dirty="0" err="1"/>
              <a:t>d'appréciation</a:t>
            </a:r>
            <a:r>
              <a:rPr lang="en-US" dirty="0"/>
              <a:t> de la contribution. </a:t>
            </a:r>
          </a:p>
          <a:p>
            <a:endParaRPr lang="en-US" dirty="0"/>
          </a:p>
          <a:p>
            <a:r>
              <a:rPr lang="en-US" dirty="0"/>
              <a:t>Consigner dans un </a:t>
            </a:r>
            <a:r>
              <a:rPr lang="en-US" dirty="0" err="1"/>
              <a:t>fichier</a:t>
            </a:r>
            <a:r>
              <a:rPr lang="en-US" dirty="0"/>
              <a:t> suite à la rencontre, les forces, les  </a:t>
            </a:r>
            <a:r>
              <a:rPr lang="en-US" dirty="0" err="1"/>
              <a:t>intérêts</a:t>
            </a:r>
            <a:r>
              <a:rPr lang="en-US" dirty="0"/>
              <a:t>, les </a:t>
            </a:r>
            <a:r>
              <a:rPr lang="en-US" dirty="0" err="1"/>
              <a:t>besoins</a:t>
            </a:r>
            <a:r>
              <a:rPr lang="en-US" dirty="0"/>
              <a:t>, les </a:t>
            </a:r>
            <a:r>
              <a:rPr lang="en-US" dirty="0" err="1"/>
              <a:t>moyens</a:t>
            </a:r>
            <a:r>
              <a:rPr lang="en-US" dirty="0"/>
              <a:t> de d</a:t>
            </a:r>
            <a:r>
              <a:rPr lang="fr-CA" dirty="0"/>
              <a:t>é</a:t>
            </a:r>
            <a:r>
              <a:rPr lang="en-US" dirty="0" err="1"/>
              <a:t>velo</a:t>
            </a:r>
            <a:r>
              <a:rPr lang="fr-CA" dirty="0"/>
              <a:t>p</a:t>
            </a:r>
            <a:r>
              <a:rPr lang="en-US" dirty="0"/>
              <a:t>per. </a:t>
            </a:r>
            <a:r>
              <a:rPr lang="en-US" dirty="0" err="1"/>
              <a:t>Afin</a:t>
            </a:r>
            <a:r>
              <a:rPr lang="en-US" dirty="0"/>
              <a:t> </a:t>
            </a:r>
            <a:r>
              <a:rPr lang="en-US" dirty="0" err="1"/>
              <a:t>d'avoir</a:t>
            </a:r>
            <a:r>
              <a:rPr lang="en-US" dirty="0"/>
              <a:t> un portrait de </a:t>
            </a:r>
            <a:r>
              <a:rPr lang="en-US" dirty="0" err="1"/>
              <a:t>l'équipe</a:t>
            </a:r>
            <a:r>
              <a:rPr lang="en-US" dirty="0"/>
              <a:t> et </a:t>
            </a:r>
            <a:r>
              <a:rPr lang="en-US" dirty="0" err="1"/>
              <a:t>être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mesure</a:t>
            </a:r>
            <a:r>
              <a:rPr lang="en-US" dirty="0"/>
              <a:t> de </a:t>
            </a:r>
            <a:r>
              <a:rPr lang="en-US" dirty="0" err="1"/>
              <a:t>bâtir</a:t>
            </a:r>
            <a:r>
              <a:rPr lang="en-US" dirty="0"/>
              <a:t> des plans de formation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groupe</a:t>
            </a:r>
            <a:r>
              <a:rPr lang="en-US" dirty="0"/>
              <a:t>. </a:t>
            </a:r>
            <a:endParaRPr lang="fr-CA" dirty="0"/>
          </a:p>
          <a:p>
            <a:endParaRPr lang="fr-CA" dirty="0"/>
          </a:p>
          <a:p>
            <a:r>
              <a:rPr lang="fr-CA" dirty="0"/>
              <a:t>Quand tu as une formation à choisir, budget non utilisé, mandat à donner à un employé…</a:t>
            </a:r>
          </a:p>
          <a:p>
            <a:endParaRPr lang="fr-CA" dirty="0"/>
          </a:p>
          <a:p>
            <a:r>
              <a:rPr lang="en-US" dirty="0"/>
              <a:t>Passer à </a:t>
            </a:r>
            <a:r>
              <a:rPr lang="en-US" dirty="0" err="1"/>
              <a:t>l'action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Faire le plan de </a:t>
            </a:r>
            <a:r>
              <a:rPr lang="en-US" dirty="0" err="1"/>
              <a:t>développement</a:t>
            </a:r>
            <a:endParaRPr lang="fr-FR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fr-CA" dirty="0"/>
              <a:t>Faire le suivi du plan avec l’employé</a:t>
            </a:r>
            <a:endParaRPr lang="fr-FR" dirty="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465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Lorsque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l'équipe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comporte</a:t>
            </a:r>
            <a:r>
              <a:rPr lang="en-US">
                <a:cs typeface="Calibri"/>
              </a:rPr>
              <a:t> 20 </a:t>
            </a:r>
            <a:r>
              <a:rPr lang="en-US" err="1">
                <a:cs typeface="Calibri"/>
              </a:rPr>
              <a:t>employés</a:t>
            </a:r>
            <a:r>
              <a:rPr lang="en-US">
                <a:cs typeface="Calibri"/>
              </a:rPr>
              <a:t> et </a:t>
            </a:r>
            <a:r>
              <a:rPr lang="en-US" err="1">
                <a:cs typeface="Calibri"/>
              </a:rPr>
              <a:t>moins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l'appréciation</a:t>
            </a:r>
            <a:r>
              <a:rPr lang="en-US">
                <a:cs typeface="Calibri"/>
              </a:rPr>
              <a:t> de la contribution doit se faire </a:t>
            </a:r>
            <a:r>
              <a:rPr lang="en-US" err="1">
                <a:cs typeface="Calibri"/>
              </a:rPr>
              <a:t>une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fois</a:t>
            </a:r>
            <a:r>
              <a:rPr lang="en-US">
                <a:cs typeface="Calibri"/>
              </a:rPr>
              <a:t> par </a:t>
            </a:r>
            <a:r>
              <a:rPr lang="en-US" err="1">
                <a:cs typeface="Calibri"/>
              </a:rPr>
              <a:t>année</a:t>
            </a:r>
            <a:r>
              <a:rPr lang="en-US">
                <a:cs typeface="Calibri"/>
              </a:rPr>
              <a:t> pour chacun des </a:t>
            </a:r>
            <a:r>
              <a:rPr lang="en-US" err="1">
                <a:cs typeface="Calibri"/>
              </a:rPr>
              <a:t>employés</a:t>
            </a:r>
            <a:r>
              <a:rPr lang="en-US">
                <a:cs typeface="Calibri"/>
              </a:rPr>
              <a:t>. </a:t>
            </a:r>
            <a:endParaRPr lang="en-US"/>
          </a:p>
          <a:p>
            <a:r>
              <a:rPr lang="en-US">
                <a:cs typeface="Calibri"/>
              </a:rPr>
              <a:t>Dans le </a:t>
            </a:r>
            <a:r>
              <a:rPr lang="en-US" err="1">
                <a:cs typeface="Calibri"/>
              </a:rPr>
              <a:t>cas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où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l'équipe</a:t>
            </a:r>
            <a:r>
              <a:rPr lang="en-US">
                <a:cs typeface="Calibri"/>
              </a:rPr>
              <a:t> se </a:t>
            </a:r>
            <a:r>
              <a:rPr lang="en-US" err="1">
                <a:cs typeface="Calibri"/>
              </a:rPr>
              <a:t>constitue</a:t>
            </a:r>
            <a:r>
              <a:rPr lang="en-US">
                <a:cs typeface="Calibri"/>
              </a:rPr>
              <a:t> de plus de 20 </a:t>
            </a:r>
            <a:r>
              <a:rPr lang="en-US" err="1">
                <a:cs typeface="Calibri"/>
              </a:rPr>
              <a:t>employés</a:t>
            </a:r>
            <a:r>
              <a:rPr lang="en-US">
                <a:cs typeface="Calibri"/>
              </a:rPr>
              <a:t>, on </a:t>
            </a:r>
            <a:r>
              <a:rPr lang="en-US" err="1">
                <a:cs typeface="Calibri"/>
              </a:rPr>
              <a:t>suggère</a:t>
            </a:r>
            <a:r>
              <a:rPr lang="en-US">
                <a:cs typeface="Calibri"/>
              </a:rPr>
              <a:t> de faire les rencontres </a:t>
            </a:r>
            <a:r>
              <a:rPr lang="en-US" err="1">
                <a:cs typeface="Calibri"/>
              </a:rPr>
              <a:t>une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fois</a:t>
            </a:r>
            <a:r>
              <a:rPr lang="en-US">
                <a:cs typeface="Calibri"/>
              </a:rPr>
              <a:t> au deux ans.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94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 </a:t>
            </a:r>
            <a:r>
              <a:rPr lang="en-US" err="1">
                <a:cs typeface="Calibri"/>
              </a:rPr>
              <a:t>niveau</a:t>
            </a:r>
            <a:r>
              <a:rPr lang="en-US">
                <a:cs typeface="Calibri"/>
              </a:rPr>
              <a:t> des cadres :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Objectif </a:t>
            </a:r>
            <a:r>
              <a:rPr lang="en-US" err="1"/>
              <a:t>santé</a:t>
            </a:r>
            <a:r>
              <a:rPr lang="en-US"/>
              <a:t> et </a:t>
            </a:r>
            <a:r>
              <a:rPr lang="en-US" err="1"/>
              <a:t>mieux-être</a:t>
            </a:r>
            <a:r>
              <a:rPr lang="en-US"/>
              <a:t> &gt; un de </a:t>
            </a:r>
            <a:r>
              <a:rPr lang="en-US" err="1"/>
              <a:t>leurs</a:t>
            </a:r>
            <a:r>
              <a:rPr lang="en-US"/>
              <a:t> </a:t>
            </a:r>
            <a:r>
              <a:rPr lang="en-US" err="1"/>
              <a:t>objectifs</a:t>
            </a:r>
            <a:r>
              <a:rPr lang="en-US"/>
              <a:t> doit </a:t>
            </a:r>
            <a:r>
              <a:rPr lang="en-US" err="1"/>
              <a:t>être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lien avec la </a:t>
            </a:r>
            <a:r>
              <a:rPr lang="en-US" err="1"/>
              <a:t>santé</a:t>
            </a:r>
            <a:r>
              <a:rPr lang="en-US"/>
              <a:t> et le </a:t>
            </a:r>
            <a:r>
              <a:rPr lang="en-US" err="1"/>
              <a:t>mieux-être</a:t>
            </a:r>
            <a:r>
              <a:rPr lang="en-US"/>
              <a:t>, </a:t>
            </a:r>
            <a:r>
              <a:rPr lang="en-US" err="1"/>
              <a:t>alors</a:t>
            </a:r>
            <a:r>
              <a:rPr lang="en-US"/>
              <a:t> nous </a:t>
            </a:r>
            <a:r>
              <a:rPr lang="en-US" err="1"/>
              <a:t>leur</a:t>
            </a:r>
            <a:r>
              <a:rPr lang="en-US"/>
              <a:t> </a:t>
            </a:r>
            <a:r>
              <a:rPr lang="en-US" err="1"/>
              <a:t>donnons</a:t>
            </a:r>
            <a:r>
              <a:rPr lang="en-US"/>
              <a:t> des </a:t>
            </a:r>
            <a:r>
              <a:rPr lang="en-US" err="1"/>
              <a:t>exemples</a:t>
            </a:r>
            <a:endParaRPr lang="en-US" err="1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/>
              <a:t>Où</a:t>
            </a:r>
            <a:r>
              <a:rPr lang="en-US"/>
              <a:t> le </a:t>
            </a:r>
            <a:r>
              <a:rPr lang="en-US" err="1"/>
              <a:t>trouve</a:t>
            </a:r>
            <a:r>
              <a:rPr lang="en-US"/>
              <a:t>-t-on : Sur intranet section cadre. Développement des cadre. </a:t>
            </a:r>
            <a:r>
              <a:rPr lang="en-US" err="1"/>
              <a:t>Appréciation</a:t>
            </a:r>
            <a:r>
              <a:rPr lang="en-US"/>
              <a:t> de la contribution et probation.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406BA-D0BC-4083-B513-B4873F63243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78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2"/>
          <a:stretch/>
        </p:blipFill>
        <p:spPr>
          <a:xfrm rot="4650061">
            <a:off x="-1641551" y="464373"/>
            <a:ext cx="5704711" cy="41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>
          <a:xfrm rot="1796214">
            <a:off x="-610389" y="-468316"/>
            <a:ext cx="2528911" cy="3448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10977"/>
          <a:stretch/>
        </p:blipFill>
        <p:spPr>
          <a:xfrm>
            <a:off x="-141668" y="-128789"/>
            <a:ext cx="2634722" cy="433594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1C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6623" y="6013703"/>
            <a:ext cx="1612392" cy="7193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47350" cy="27801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49136" y="2027631"/>
            <a:ext cx="2298065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76707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1C63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7171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1C63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1C63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1C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6623" y="6013703"/>
            <a:ext cx="1612392" cy="7193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47350" cy="27801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32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r="13837" b="56645"/>
          <a:stretch/>
        </p:blipFill>
        <p:spPr>
          <a:xfrm rot="6345719">
            <a:off x="-557535" y="-123504"/>
            <a:ext cx="2685625" cy="2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8667"/>
          <a:stretch/>
        </p:blipFill>
        <p:spPr>
          <a:xfrm rot="3029273">
            <a:off x="12491" y="-1096996"/>
            <a:ext cx="2839917" cy="34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5699" b="15921"/>
          <a:stretch/>
        </p:blipFill>
        <p:spPr>
          <a:xfrm rot="20174779">
            <a:off x="-347299" y="4946796"/>
            <a:ext cx="1599880" cy="22294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" b="1955"/>
          <a:stretch/>
        </p:blipFill>
        <p:spPr>
          <a:xfrm rot="18071140">
            <a:off x="10232156" y="-659755"/>
            <a:ext cx="2271469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6657"/>
          <a:stretch/>
        </p:blipFill>
        <p:spPr>
          <a:xfrm rot="1185234">
            <a:off x="-177080" y="-457979"/>
            <a:ext cx="2680418" cy="2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4" r="8232"/>
          <a:stretch/>
        </p:blipFill>
        <p:spPr>
          <a:xfrm rot="13224891">
            <a:off x="-393252" y="5714411"/>
            <a:ext cx="1720037" cy="14038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b="7674"/>
          <a:stretch/>
        </p:blipFill>
        <p:spPr>
          <a:xfrm rot="7628708">
            <a:off x="10543185" y="-703141"/>
            <a:ext cx="1586029" cy="2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2023-04-24</a:t>
            </a:fld>
            <a:endParaRPr lang="fr-CA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29671" y="6013703"/>
            <a:ext cx="1615440" cy="71932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153213" cy="25207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177" y="311353"/>
            <a:ext cx="10359644" cy="129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81C63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9436" y="2028825"/>
            <a:ext cx="10133126" cy="3680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7171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-intranetcemtl01/index.php?id=255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-intranetcemtl01/index.php?id=25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36815" y="616689"/>
            <a:ext cx="7427089" cy="3152553"/>
          </a:xfrm>
        </p:spPr>
        <p:txBody>
          <a:bodyPr>
            <a:normAutofit/>
          </a:bodyPr>
          <a:lstStyle/>
          <a:p>
            <a:r>
              <a:rPr lang="fr-CA" dirty="0"/>
              <a:t>Appréciation de la contribution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4974" y="4026542"/>
            <a:ext cx="733282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CA"/>
          </a:p>
          <a:p>
            <a:r>
              <a:rPr lang="fr-CA" sz="2800"/>
              <a:t>Équipe Expérience employé et service aux cadres</a:t>
            </a:r>
            <a:endParaRPr lang="fr-CA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25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741D8-4212-D10D-F635-E5C56ADD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697" y="311353"/>
            <a:ext cx="8866124" cy="1354217"/>
          </a:xfr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fr-FR"/>
              <a:t>Les bonnes pratiques et les nouvelles tendances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BF0C0-3807-8F2B-0F0A-203A9EF3D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018" y="2402898"/>
            <a:ext cx="10881284" cy="3380413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 algn="l">
              <a:spcAft>
                <a:spcPts val="1000"/>
              </a:spcAft>
              <a:buFont typeface="Arial"/>
              <a:buChar char="•"/>
            </a:pPr>
            <a:r>
              <a:rPr lang="fr-CA" sz="3000" kern="1200" dirty="0">
                <a:solidFill>
                  <a:schemeClr val="tx1"/>
                </a:solidFill>
                <a:latin typeface="Arial"/>
                <a:cs typeface="Arial"/>
              </a:rPr>
              <a:t>Bien positionner le processus avec l'équipe</a:t>
            </a:r>
          </a:p>
          <a:p>
            <a:pPr marL="457200" indent="-457200" algn="l">
              <a:spcAft>
                <a:spcPts val="1000"/>
              </a:spcAft>
              <a:buFont typeface="Arial"/>
              <a:buChar char="•"/>
            </a:pPr>
            <a:r>
              <a:rPr lang="fr-CA" sz="2800" dirty="0">
                <a:solidFill>
                  <a:schemeClr val="tx1"/>
                </a:solidFill>
                <a:latin typeface="Arial"/>
                <a:cs typeface="Calibri"/>
              </a:rPr>
              <a:t>Rétroaction en continu et écoute active</a:t>
            </a:r>
            <a:endParaRPr lang="en-US" dirty="0"/>
          </a:p>
          <a:p>
            <a:pPr marL="457200" indent="-457200" algn="l">
              <a:spcAft>
                <a:spcPts val="1000"/>
              </a:spcAft>
              <a:buFont typeface="Arial"/>
              <a:buChar char="•"/>
            </a:pPr>
            <a:r>
              <a:rPr lang="fr-CA" sz="3000" kern="1200" dirty="0">
                <a:solidFill>
                  <a:schemeClr val="tx1"/>
                </a:solidFill>
                <a:latin typeface="Arial"/>
                <a:cs typeface="Arial"/>
              </a:rPr>
              <a:t>Faire p</a:t>
            </a:r>
            <a:r>
              <a:rPr lang="fr-CA" sz="3000" dirty="0">
                <a:solidFill>
                  <a:schemeClr val="tx1"/>
                </a:solidFill>
                <a:latin typeface="Arial"/>
                <a:cs typeface="Calibri"/>
              </a:rPr>
              <a:t>arvenir le formulaire à l'employé avant la rencontre</a:t>
            </a:r>
            <a:endParaRPr lang="en-US" sz="3000" dirty="0">
              <a:solidFill>
                <a:schemeClr val="tx1"/>
              </a:solidFill>
              <a:latin typeface="Arial"/>
            </a:endParaRPr>
          </a:p>
          <a:p>
            <a:pPr marL="457200" indent="-457200" algn="l">
              <a:spcAft>
                <a:spcPts val="1000"/>
              </a:spcAft>
              <a:buFont typeface="Arial"/>
              <a:buChar char="•"/>
            </a:pPr>
            <a:r>
              <a:rPr lang="fr-CA" sz="3000" dirty="0">
                <a:latin typeface="Arial"/>
                <a:cs typeface="Calibri"/>
              </a:rPr>
              <a:t>Établir un climat de confiance dès le début</a:t>
            </a:r>
            <a:endParaRPr lang="fr-CA" sz="3000" dirty="0">
              <a:latin typeface="Arial"/>
            </a:endParaRPr>
          </a:p>
          <a:p>
            <a:pPr marL="457200" indent="-457200" algn="l">
              <a:spcAft>
                <a:spcPts val="1000"/>
              </a:spcAft>
              <a:buFont typeface="Arial"/>
              <a:buChar char="•"/>
            </a:pPr>
            <a:r>
              <a:rPr lang="fr-CA" sz="3000" dirty="0">
                <a:latin typeface="Arial"/>
                <a:cs typeface="Calibri"/>
              </a:rPr>
              <a:t>Appuyer tous commentaires sur des faits ou des observations</a:t>
            </a:r>
          </a:p>
          <a:p>
            <a:pPr marL="457200" indent="-457200" algn="l">
              <a:spcAft>
                <a:spcPts val="1000"/>
              </a:spcAft>
              <a:buFont typeface="Arial"/>
              <a:buChar char="•"/>
            </a:pPr>
            <a:r>
              <a:rPr lang="en-US" sz="3000" dirty="0">
                <a:latin typeface="Arial"/>
                <a:cs typeface="Calibri"/>
              </a:rPr>
              <a:t>Passer à </a:t>
            </a:r>
            <a:r>
              <a:rPr lang="en-US" sz="3000" dirty="0" err="1">
                <a:latin typeface="Arial"/>
                <a:cs typeface="Calibri"/>
              </a:rPr>
              <a:t>l'action</a:t>
            </a:r>
            <a:r>
              <a:rPr lang="en-US" sz="3000" dirty="0">
                <a:latin typeface="Arial"/>
                <a:cs typeface="Calibri"/>
              </a:rPr>
              <a:t> !</a:t>
            </a:r>
            <a:endParaRPr lang="en-US" sz="3000" dirty="0">
              <a:latin typeface="Arial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A7B4D1C-4F79-A14F-7646-2D8D8D63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24" y="5086350"/>
            <a:ext cx="17621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E14F-1718-660A-E36B-E6FE31C4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cycle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A52862E5-EB16-4310-CF55-8E3604524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664646"/>
              </p:ext>
            </p:extLst>
          </p:nvPr>
        </p:nvGraphicFramePr>
        <p:xfrm>
          <a:off x="1491165" y="1534562"/>
          <a:ext cx="9705641" cy="488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09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3F758-D33E-4ACC-9261-2CBEF28C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Outils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8A7F23-E91B-49DF-9819-8872A162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118" y="1689819"/>
            <a:ext cx="4732969" cy="2064453"/>
          </a:xfr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fr-CA">
                <a:cs typeface="Arial"/>
              </a:rPr>
              <a:t>Employés</a:t>
            </a:r>
          </a:p>
          <a:p>
            <a:pPr lvl="1"/>
            <a:r>
              <a:rPr lang="fr-CA">
                <a:cs typeface="Arial"/>
              </a:rPr>
              <a:t>Capsule vidéo</a:t>
            </a:r>
            <a:endParaRPr lang="en-US">
              <a:cs typeface="Arial"/>
            </a:endParaRPr>
          </a:p>
          <a:p>
            <a:pPr lvl="1"/>
            <a:r>
              <a:rPr lang="fr-CA">
                <a:cs typeface="Arial"/>
              </a:rPr>
              <a:t>Aide-mémoire</a:t>
            </a:r>
          </a:p>
          <a:p>
            <a:pPr lvl="1"/>
            <a:r>
              <a:rPr lang="fr-CA">
                <a:ea typeface="+mn-lt"/>
                <a:cs typeface="+mn-lt"/>
              </a:rPr>
              <a:t>Guide pratique sur les biais cognitifs</a:t>
            </a:r>
            <a:endParaRPr lang="en-US">
              <a:ea typeface="+mn-lt"/>
              <a:cs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422644-030E-BB89-3B28-48AFD08727E1}"/>
              </a:ext>
            </a:extLst>
          </p:cNvPr>
          <p:cNvGrpSpPr/>
          <p:nvPr/>
        </p:nvGrpSpPr>
        <p:grpSpPr>
          <a:xfrm>
            <a:off x="2020276" y="4190740"/>
            <a:ext cx="8426327" cy="2424672"/>
            <a:chOff x="1012092" y="3968002"/>
            <a:chExt cx="8426327" cy="2612241"/>
          </a:xfrm>
        </p:grpSpPr>
        <p:graphicFrame>
          <p:nvGraphicFramePr>
            <p:cNvPr id="6" name="Espace réservé du contenu 3">
              <a:extLst>
                <a:ext uri="{FF2B5EF4-FFF2-40B4-BE49-F238E27FC236}">
                  <a16:creationId xmlns:a16="http://schemas.microsoft.com/office/drawing/2014/main" id="{8A38BF32-2791-410A-AB2E-9D9775614C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338738"/>
                </p:ext>
              </p:extLst>
            </p:nvPr>
          </p:nvGraphicFramePr>
          <p:xfrm>
            <a:off x="1012092" y="3968002"/>
            <a:ext cx="8426327" cy="26122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6" name="Rectangle : coins arrondis 145">
              <a:extLst>
                <a:ext uri="{FF2B5EF4-FFF2-40B4-BE49-F238E27FC236}">
                  <a16:creationId xmlns:a16="http://schemas.microsoft.com/office/drawing/2014/main" id="{495E5AA6-6C77-40BA-7742-53569A1287B1}"/>
                </a:ext>
              </a:extLst>
            </p:cNvPr>
            <p:cNvSpPr/>
            <p:nvPr/>
          </p:nvSpPr>
          <p:spPr>
            <a:xfrm>
              <a:off x="7104184" y="4724399"/>
              <a:ext cx="1781907" cy="1092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latin typeface="Calibri"/>
                  <a:cs typeface="Arial"/>
                </a:rPr>
                <a:t>Appréciation de la contribution et de la probation</a:t>
              </a:r>
              <a:endParaRPr lang="fr-FR">
                <a:latin typeface="Calibri"/>
              </a:endParaRPr>
            </a:p>
          </p:txBody>
        </p:sp>
      </p:grp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1A62F967-4FAF-C89B-C249-B1C71A9C31E2}"/>
              </a:ext>
            </a:extLst>
          </p:cNvPr>
          <p:cNvSpPr txBox="1">
            <a:spLocks/>
          </p:cNvSpPr>
          <p:nvPr/>
        </p:nvSpPr>
        <p:spPr>
          <a:xfrm>
            <a:off x="6235918" y="1689819"/>
            <a:ext cx="5295676" cy="2064453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>
                <a:cs typeface="Arial"/>
              </a:rPr>
              <a:t>Cadres</a:t>
            </a:r>
          </a:p>
          <a:p>
            <a:pPr lvl="1"/>
            <a:r>
              <a:rPr lang="fr-CA">
                <a:cs typeface="Arial"/>
              </a:rPr>
              <a:t>Aide-mémoire</a:t>
            </a:r>
          </a:p>
          <a:p>
            <a:pPr lvl="1"/>
            <a:r>
              <a:rPr lang="fr-CA">
                <a:ea typeface="+mn-lt"/>
                <a:cs typeface="+mn-lt"/>
              </a:rPr>
              <a:t>Référentiel des compétences</a:t>
            </a:r>
          </a:p>
          <a:p>
            <a:pPr lvl="1"/>
            <a:r>
              <a:rPr lang="fr-CA">
                <a:ea typeface="+mn-lt"/>
                <a:cs typeface="+mn-lt"/>
              </a:rPr>
              <a:t>Plan de développement détaillé</a:t>
            </a:r>
          </a:p>
          <a:p>
            <a:pPr lvl="1"/>
            <a:r>
              <a:rPr lang="fr-CA">
                <a:ea typeface="+mn-lt"/>
                <a:cs typeface="+mn-lt"/>
              </a:rPr>
              <a:t>Objectif santé et mieux-être</a:t>
            </a:r>
          </a:p>
        </p:txBody>
      </p:sp>
    </p:spTree>
    <p:extLst>
      <p:ext uri="{BB962C8B-B14F-4D97-AF65-F5344CB8AC3E}">
        <p14:creationId xmlns:p14="http://schemas.microsoft.com/office/powerpoint/2010/main" val="178443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9DCF-4A62-6F05-9C5D-79309BE0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et </a:t>
            </a:r>
            <a:r>
              <a:rPr lang="en-US" err="1"/>
              <a:t>commentaires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3D9D10A-196C-60A7-DE9F-9CC60275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87508"/>
            <a:ext cx="3220720" cy="40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7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D123-719B-1EF1-ABB3-62E6956F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Le plan de la rencontre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0236-ACA8-5CD9-D4B2-CF620A97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584" y="1693016"/>
            <a:ext cx="7702062" cy="47021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dirty="0">
                <a:solidFill>
                  <a:srgbClr val="92D050"/>
                </a:solidFill>
                <a:ea typeface="+mn-lt"/>
                <a:cs typeface="+mn-lt"/>
              </a:rPr>
              <a:t>1. </a:t>
            </a:r>
            <a:r>
              <a:rPr lang="fr-CA" dirty="0">
                <a:ea typeface="+mn-lt"/>
                <a:cs typeface="+mn-lt"/>
              </a:rPr>
              <a:t>Objectifs de l’appréciation de la contribution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dirty="0">
                <a:solidFill>
                  <a:schemeClr val="bg2"/>
                </a:solidFill>
                <a:ea typeface="+mn-lt"/>
                <a:cs typeface="+mn-lt"/>
              </a:rPr>
              <a:t>2. </a:t>
            </a:r>
            <a:r>
              <a:rPr lang="fr-CA" dirty="0">
                <a:ea typeface="+mn-lt"/>
                <a:cs typeface="+mn-lt"/>
              </a:rPr>
              <a:t>Appréciation de la contribution - Employés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CA" dirty="0">
                <a:ea typeface="+mn-lt"/>
                <a:cs typeface="+mn-lt"/>
              </a:rPr>
              <a:t>Paramètres et principes directeurs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CA" dirty="0">
                <a:ea typeface="+mn-lt"/>
                <a:cs typeface="+mn-lt"/>
              </a:rPr>
              <a:t>Nouveau formulaire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dirty="0">
                <a:solidFill>
                  <a:schemeClr val="bg2"/>
                </a:solidFill>
                <a:ea typeface="+mn-lt"/>
                <a:cs typeface="+mn-lt"/>
              </a:rPr>
              <a:t>3. </a:t>
            </a:r>
            <a:r>
              <a:rPr lang="fr-CA" dirty="0">
                <a:ea typeface="+mn-lt"/>
                <a:cs typeface="+mn-lt"/>
              </a:rPr>
              <a:t>Appréciation de la contribution – Cadres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CA" dirty="0">
                <a:ea typeface="+mn-lt"/>
                <a:cs typeface="+mn-lt"/>
              </a:rPr>
              <a:t>Nouveautés et optimisation du formulaire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dirty="0">
                <a:solidFill>
                  <a:schemeClr val="bg2"/>
                </a:solidFill>
                <a:ea typeface="+mn-lt"/>
                <a:cs typeface="+mn-lt"/>
              </a:rPr>
              <a:t>4. </a:t>
            </a:r>
            <a:r>
              <a:rPr lang="en-US" dirty="0" err="1">
                <a:ea typeface="+mn-lt"/>
                <a:cs typeface="+mn-lt"/>
              </a:rPr>
              <a:t>Meilleures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pratiques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tendances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dirty="0">
                <a:solidFill>
                  <a:srgbClr val="92D050"/>
                </a:solidFill>
                <a:ea typeface="+mn-lt"/>
                <a:cs typeface="+mn-lt"/>
              </a:rPr>
              <a:t>5. </a:t>
            </a:r>
            <a:r>
              <a:rPr lang="fr-CA" dirty="0">
                <a:ea typeface="+mn-lt"/>
                <a:cs typeface="+mn-lt"/>
              </a:rPr>
              <a:t>Cycle annuel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6. </a:t>
            </a:r>
            <a:r>
              <a:rPr lang="en-US" dirty="0" err="1">
                <a:ea typeface="+mn-lt"/>
                <a:cs typeface="+mn-lt"/>
              </a:rPr>
              <a:t>Outils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connexes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188AF0-6922-61B2-706F-E2509B3B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6" y="2679312"/>
            <a:ext cx="2064328" cy="19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24763-242E-D3E3-12F1-AA81EE65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33" y="507712"/>
            <a:ext cx="9748163" cy="1846659"/>
          </a:xfr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3800"/>
              <a:t>Les </a:t>
            </a:r>
            <a:r>
              <a:rPr lang="en-US" sz="3800" err="1"/>
              <a:t>objectifs</a:t>
            </a:r>
            <a:r>
              <a:rPr lang="en-US" sz="3800"/>
              <a:t> de la rencontre </a:t>
            </a:r>
            <a:br>
              <a:rPr lang="en-US" sz="3800"/>
            </a:br>
            <a:r>
              <a:rPr lang="en-US" sz="3800" err="1"/>
              <a:t>d'appréciation</a:t>
            </a:r>
            <a:r>
              <a:rPr lang="en-US" sz="3800"/>
              <a:t> de la contribution</a:t>
            </a:r>
            <a:endParaRPr lang="fr-FR" sz="3800" err="1"/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6044D-A3F4-1E10-D38B-70D208637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37" y="2023343"/>
            <a:ext cx="10133126" cy="4834657"/>
          </a:xfrm>
        </p:spPr>
        <p:txBody>
          <a:bodyPr wrap="square" lIns="0" tIns="0" rIns="0" bIns="0" anchor="t">
            <a:spAutoFit/>
          </a:bodyPr>
          <a:lstStyle/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r>
              <a:rPr lang="fr-CA" sz="2800" dirty="0">
                <a:latin typeface="Arial"/>
                <a:cs typeface="Arial"/>
              </a:rPr>
              <a:t>Faire le bilan de l’année </a:t>
            </a:r>
          </a:p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r>
              <a:rPr lang="fr-CA" sz="2800" dirty="0">
                <a:latin typeface="Arial"/>
                <a:cs typeface="Arial"/>
              </a:rPr>
              <a:t>Échanger sur le développement des compétences, les besoins de formation</a:t>
            </a:r>
            <a:endParaRPr lang="fr-CA" sz="2800" dirty="0"/>
          </a:p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r>
              <a:rPr lang="fr-CA" sz="2800" dirty="0">
                <a:latin typeface="Arial"/>
                <a:cs typeface="Arial"/>
              </a:rPr>
              <a:t>Discuter du cheminement et progression de carrière </a:t>
            </a:r>
          </a:p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r>
              <a:rPr lang="fr-CA" sz="2800" dirty="0">
                <a:latin typeface="Arial"/>
                <a:cs typeface="Arial"/>
              </a:rPr>
              <a:t>Parler du développement des compétences</a:t>
            </a:r>
          </a:p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r>
              <a:rPr lang="fr-CA" sz="2800" dirty="0">
                <a:latin typeface="Arial"/>
                <a:cs typeface="Arial"/>
              </a:rPr>
              <a:t>Reconnaître l’employé et ses réalisations</a:t>
            </a:r>
            <a:endParaRPr lang="fr-FR" sz="2800" dirty="0">
              <a:cs typeface="Arial"/>
            </a:endParaRPr>
          </a:p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r>
              <a:rPr lang="fr-CA" sz="2800" dirty="0">
                <a:latin typeface="Arial"/>
                <a:cs typeface="Arial"/>
              </a:rPr>
              <a:t>Identifier la relève</a:t>
            </a:r>
          </a:p>
          <a:p>
            <a:pPr marL="12700" marR="5080" algn="l">
              <a:lnSpc>
                <a:spcPts val="3020"/>
              </a:lnSpc>
              <a:spcBef>
                <a:spcPts val="1060"/>
              </a:spcBef>
            </a:pPr>
            <a:r>
              <a:rPr lang="fr-CA" sz="2800" dirty="0">
                <a:latin typeface="Arial"/>
                <a:cs typeface="Arial"/>
              </a:rPr>
              <a:t>Il s’agit d’un moment privilégié entre le gestionnaire et son employé.</a:t>
            </a:r>
          </a:p>
          <a:p>
            <a:pPr marL="241300" marR="5080" indent="-228600" algn="l">
              <a:lnSpc>
                <a:spcPts val="3020"/>
              </a:lnSpc>
              <a:spcBef>
                <a:spcPts val="1060"/>
              </a:spcBef>
              <a:buFont typeface="Arial"/>
              <a:buChar char="•"/>
            </a:pPr>
            <a:endParaRPr lang="fr-FR" sz="2800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D23EF29-D2B3-B9EE-1A56-D006DE59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82" y="3225261"/>
            <a:ext cx="1759528" cy="17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231B-21AD-5BA9-1AFC-BDF5D710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Appréciation</a:t>
            </a:r>
            <a:r>
              <a:rPr lang="en-US"/>
              <a:t> de la contribution - </a:t>
            </a:r>
            <a:r>
              <a:rPr lang="en-US" err="1"/>
              <a:t>Employés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3C4D9-7C20-2D89-3F67-35B4D460B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196EF-BCDF-48CA-852D-2EB362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</p:spPr>
        <p:txBody>
          <a:bodyPr/>
          <a:lstStyle/>
          <a:p>
            <a:r>
              <a:rPr lang="fr-CA" dirty="0"/>
              <a:t>Les paramètres et principes directeurs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DF734DA-466E-48B3-A52B-370F7FC9C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42375"/>
              </p:ext>
            </p:extLst>
          </p:nvPr>
        </p:nvGraphicFramePr>
        <p:xfrm>
          <a:off x="2265875" y="1721267"/>
          <a:ext cx="7420698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95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6FBD-3887-38A3-87F1-23EB7ECA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nouveau formulaire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5AD2-F581-73DF-EE78-A4FCEBBDD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None/>
            </a:pPr>
            <a:endParaRPr lang="en-US" sz="3000" dirty="0">
              <a:cs typeface="Arial"/>
            </a:endParaRPr>
          </a:p>
        </p:txBody>
      </p:sp>
      <p:pic>
        <p:nvPicPr>
          <p:cNvPr id="4" name="Image 4" descr="Une image contenant texte, Appareils électroniques, ordinateur&#10;&#10;Description générée automatiquement">
            <a:extLst>
              <a:ext uri="{FF2B5EF4-FFF2-40B4-BE49-F238E27FC236}">
                <a16:creationId xmlns:a16="http://schemas.microsoft.com/office/drawing/2014/main" id="{BC8D6205-D3A6-FF68-2336-5C885D10B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108" y="3139169"/>
            <a:ext cx="2743200" cy="1555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ADF6B7-9A25-4DB0-9EA2-2E6291187EEE}"/>
              </a:ext>
            </a:extLst>
          </p:cNvPr>
          <p:cNvSpPr/>
          <p:nvPr/>
        </p:nvSpPr>
        <p:spPr>
          <a:xfrm>
            <a:off x="1859326" y="3136347"/>
            <a:ext cx="40931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Dans la section cadre de l’intranet/Développement des cadres/Documents d’appréciation de la contribution des employés/Formulaire appréciation de la contribution des employés (NOUVEAU)</a:t>
            </a:r>
          </a:p>
          <a:p>
            <a:endParaRPr lang="fr-CA" dirty="0">
              <a:hlinkClick r:id="rId4"/>
            </a:endParaRPr>
          </a:p>
          <a:p>
            <a:r>
              <a:rPr lang="fr-CA" dirty="0">
                <a:hlinkClick r:id="rId4"/>
              </a:rPr>
              <a:t>http://s-intranetcemtl01/index.php?id=2550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462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F722-FDEB-9548-9A35-6C4904AB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Appréciation</a:t>
            </a:r>
            <a:r>
              <a:rPr lang="en-US"/>
              <a:t> de la contribution - Cadres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8FA72-CD20-15E5-D8E1-DFBEB83B2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4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AE0B-70DA-A09E-A4B7-ACEFD474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 à jour du </a:t>
            </a:r>
            <a:r>
              <a:rPr lang="en-US" err="1"/>
              <a:t>formulaire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79C056-EF2B-F10E-8E2E-F49C655F2BD8}"/>
              </a:ext>
            </a:extLst>
          </p:cNvPr>
          <p:cNvGrpSpPr/>
          <p:nvPr/>
        </p:nvGrpSpPr>
        <p:grpSpPr>
          <a:xfrm>
            <a:off x="1992923" y="2028092"/>
            <a:ext cx="7807568" cy="4407876"/>
            <a:chOff x="1617784" y="2192215"/>
            <a:chExt cx="7666892" cy="4044461"/>
          </a:xfrm>
        </p:grpSpPr>
        <p:sp>
          <p:nvSpPr>
            <p:cNvPr id="130" name="Rectangle: Top Corners One Rounded and One Snipped 129">
              <a:extLst>
                <a:ext uri="{FF2B5EF4-FFF2-40B4-BE49-F238E27FC236}">
                  <a16:creationId xmlns:a16="http://schemas.microsoft.com/office/drawing/2014/main" id="{A2B13368-BFFA-4F56-D634-5E24E2031018}"/>
                </a:ext>
              </a:extLst>
            </p:cNvPr>
            <p:cNvSpPr/>
            <p:nvPr/>
          </p:nvSpPr>
          <p:spPr>
            <a:xfrm>
              <a:off x="1617784" y="2192215"/>
              <a:ext cx="7666892" cy="4044461"/>
            </a:xfrm>
            <a:prstGeom prst="snip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C2974B3-B673-530F-487B-D1A1FD16B544}"/>
                </a:ext>
              </a:extLst>
            </p:cNvPr>
            <p:cNvSpPr txBox="1"/>
            <p:nvPr/>
          </p:nvSpPr>
          <p:spPr>
            <a:xfrm>
              <a:off x="1748218" y="2612438"/>
              <a:ext cx="7500443" cy="320666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</a:pPr>
              <a:r>
                <a:rPr lang="en-US" sz="2800">
                  <a:ea typeface="+mn-lt"/>
                  <a:cs typeface="+mn-lt"/>
                </a:rPr>
                <a:t>5 </a:t>
              </a:r>
              <a:r>
                <a:rPr lang="en-US" sz="2800" err="1">
                  <a:ea typeface="+mn-lt"/>
                  <a:cs typeface="+mn-lt"/>
                </a:rPr>
                <a:t>formulaires</a:t>
              </a:r>
              <a:r>
                <a:rPr lang="en-US" sz="2800">
                  <a:ea typeface="+mn-lt"/>
                  <a:cs typeface="+mn-lt"/>
                </a:rPr>
                <a:t> au lieu d'un </a:t>
              </a:r>
              <a:r>
                <a:rPr lang="en-US" sz="2800" err="1">
                  <a:ea typeface="+mn-lt"/>
                  <a:cs typeface="+mn-lt"/>
                </a:rPr>
                <a:t>seul</a:t>
              </a:r>
              <a:endParaRPr lang="en-US" sz="2800">
                <a:ea typeface="+mn-lt"/>
                <a:cs typeface="+mn-lt"/>
              </a:endParaRPr>
            </a:p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pPr>
              <a:r>
                <a:rPr lang="en-US" sz="2400" err="1">
                  <a:ea typeface="+mn-lt"/>
                  <a:cs typeface="+mn-lt"/>
                </a:rPr>
                <a:t>Reliés</a:t>
              </a:r>
              <a:r>
                <a:rPr lang="en-US" sz="2400">
                  <a:ea typeface="+mn-lt"/>
                  <a:cs typeface="+mn-lt"/>
                </a:rPr>
                <a:t> aux </a:t>
              </a:r>
              <a:r>
                <a:rPr lang="en-US" sz="2400" err="1">
                  <a:ea typeface="+mn-lt"/>
                  <a:cs typeface="+mn-lt"/>
                </a:rPr>
                <a:t>différentes</a:t>
              </a:r>
              <a:r>
                <a:rPr lang="en-US" sz="2400">
                  <a:ea typeface="+mn-lt"/>
                  <a:cs typeface="+mn-lt"/>
                </a:rPr>
                <a:t> </a:t>
              </a:r>
              <a:r>
                <a:rPr lang="en-US" sz="2400" err="1">
                  <a:ea typeface="+mn-lt"/>
                  <a:cs typeface="+mn-lt"/>
                </a:rPr>
                <a:t>compétences</a:t>
              </a:r>
              <a:r>
                <a:rPr lang="en-US" sz="2400">
                  <a:ea typeface="+mn-lt"/>
                  <a:cs typeface="+mn-lt"/>
                </a:rPr>
                <a:t> de gestion</a:t>
              </a:r>
            </a:p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pPr>
              <a:r>
                <a:rPr lang="en-US" sz="2400" err="1">
                  <a:ea typeface="+mn-lt"/>
                  <a:cs typeface="+mn-lt"/>
                </a:rPr>
                <a:t>Selon</a:t>
              </a:r>
              <a:r>
                <a:rPr lang="en-US" sz="2400">
                  <a:ea typeface="+mn-lt"/>
                  <a:cs typeface="+mn-lt"/>
                </a:rPr>
                <a:t> le </a:t>
              </a:r>
              <a:r>
                <a:rPr lang="en-US" sz="2400" err="1">
                  <a:ea typeface="+mn-lt"/>
                  <a:cs typeface="+mn-lt"/>
                </a:rPr>
                <a:t>niveau</a:t>
              </a:r>
              <a:r>
                <a:rPr lang="en-US" sz="2400">
                  <a:ea typeface="+mn-lt"/>
                  <a:cs typeface="+mn-lt"/>
                </a:rPr>
                <a:t> </a:t>
              </a:r>
              <a:r>
                <a:rPr lang="en-US" sz="2400" err="1">
                  <a:ea typeface="+mn-lt"/>
                  <a:cs typeface="+mn-lt"/>
                </a:rPr>
                <a:t>hiérarchique</a:t>
              </a:r>
              <a:endParaRPr lang="en-US" sz="2400"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</a:pPr>
              <a:endParaRPr lang="en-US" sz="2800"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</a:pPr>
              <a:r>
                <a:rPr lang="en-US" sz="2800" err="1">
                  <a:ea typeface="+mn-lt"/>
                  <a:cs typeface="+mn-lt"/>
                </a:rPr>
                <a:t>Différentes</a:t>
              </a:r>
              <a:r>
                <a:rPr lang="en-US" sz="2800">
                  <a:ea typeface="+mn-lt"/>
                  <a:cs typeface="+mn-lt"/>
                </a:rPr>
                <a:t> modifications</a:t>
              </a:r>
            </a:p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pPr>
              <a:r>
                <a:rPr lang="en-US" sz="2400">
                  <a:ea typeface="+mn-lt"/>
                  <a:cs typeface="+mn-lt"/>
                </a:rPr>
                <a:t>Plus court</a:t>
              </a:r>
            </a:p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pPr>
              <a:r>
                <a:rPr lang="en-US" sz="2400" err="1">
                  <a:ea typeface="+mn-lt"/>
                  <a:cs typeface="+mn-lt"/>
                </a:rPr>
                <a:t>Changement</a:t>
              </a:r>
              <a:r>
                <a:rPr lang="en-US" sz="2400">
                  <a:ea typeface="+mn-lt"/>
                  <a:cs typeface="+mn-lt"/>
                </a:rPr>
                <a:t> de </a:t>
              </a:r>
              <a:r>
                <a:rPr lang="en-US" sz="2400" err="1">
                  <a:ea typeface="+mn-lt"/>
                  <a:cs typeface="+mn-lt"/>
                </a:rPr>
                <a:t>l'échelle</a:t>
              </a:r>
              <a:r>
                <a:rPr lang="en-US" sz="2400">
                  <a:ea typeface="+mn-lt"/>
                  <a:cs typeface="+mn-lt"/>
                </a:rPr>
                <a:t> </a:t>
              </a:r>
              <a:r>
                <a:rPr lang="en-US" sz="2400" err="1">
                  <a:ea typeface="+mn-lt"/>
                  <a:cs typeface="+mn-lt"/>
                </a:rPr>
                <a:t>d'évaluation</a:t>
              </a:r>
              <a:endParaRPr lang="en-US" sz="2400">
                <a:ea typeface="+mn-lt"/>
                <a:cs typeface="+mn-lt"/>
              </a:endParaRPr>
            </a:p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pPr>
              <a:r>
                <a:rPr lang="en-US" sz="2400" err="1">
                  <a:ea typeface="+mn-lt"/>
                  <a:cs typeface="+mn-lt"/>
                </a:rPr>
                <a:t>Ajout</a:t>
              </a:r>
              <a:r>
                <a:rPr lang="en-US" sz="2400">
                  <a:ea typeface="+mn-lt"/>
                  <a:cs typeface="+mn-lt"/>
                </a:rPr>
                <a:t> de 2 sections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99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6FBD-3887-38A3-87F1-23EB7ECA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nouveau formulaire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5AD2-F581-73DF-EE78-A4FCEBBDD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sz="3000" dirty="0">
              <a:cs typeface="Arial"/>
            </a:endParaRPr>
          </a:p>
        </p:txBody>
      </p:sp>
      <p:pic>
        <p:nvPicPr>
          <p:cNvPr id="4" name="Image 4" descr="Une image contenant texte, Appareils électroniques, ordinateur&#10;&#10;Description générée automatiquement">
            <a:extLst>
              <a:ext uri="{FF2B5EF4-FFF2-40B4-BE49-F238E27FC236}">
                <a16:creationId xmlns:a16="http://schemas.microsoft.com/office/drawing/2014/main" id="{BC8D6205-D3A6-FF68-2336-5C885D10B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108" y="3139169"/>
            <a:ext cx="2743200" cy="1555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CED0E5-45F7-432A-8598-204B055EBDED}"/>
              </a:ext>
            </a:extLst>
          </p:cNvPr>
          <p:cNvSpPr/>
          <p:nvPr/>
        </p:nvSpPr>
        <p:spPr>
          <a:xfrm>
            <a:off x="1940261" y="3079902"/>
            <a:ext cx="42363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Dans la section cadre de l’intranet/Développement des cadres/Documents d’appréciation de la contribution des cadres</a:t>
            </a:r>
            <a:endParaRPr lang="fr-CA" dirty="0">
              <a:hlinkClick r:id="rId4"/>
            </a:endParaRPr>
          </a:p>
          <a:p>
            <a:r>
              <a:rPr lang="fr-CA" dirty="0">
                <a:hlinkClick r:id="rId4"/>
              </a:rPr>
              <a:t>http://s-intranetcemtl01/index.php?id=2550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1858719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vert">
  <a:themeElements>
    <a:clrScheme name="CIUSSS_vert">
      <a:dk1>
        <a:srgbClr val="181817"/>
      </a:dk1>
      <a:lt1>
        <a:sysClr val="window" lastClr="FFFFFF"/>
      </a:lt1>
      <a:dk2>
        <a:srgbClr val="181817"/>
      </a:dk2>
      <a:lt2>
        <a:srgbClr val="81C731"/>
      </a:lt2>
      <a:accent1>
        <a:srgbClr val="DB1A00"/>
      </a:accent1>
      <a:accent2>
        <a:srgbClr val="F79200"/>
      </a:accent2>
      <a:accent3>
        <a:srgbClr val="0871D9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vert" id="{89F5D3F7-0491-4D3C-913E-278B865B2704}" vid="{C8CA2958-132F-4BAF-ACEE-64011AA3BB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B8B2263F44C46BF60E911E35D1EAC" ma:contentTypeVersion="15" ma:contentTypeDescription="Create a new document." ma:contentTypeScope="" ma:versionID="078690ebb5bce124426c411851a885d8">
  <xsd:schema xmlns:xsd="http://www.w3.org/2001/XMLSchema" xmlns:xs="http://www.w3.org/2001/XMLSchema" xmlns:p="http://schemas.microsoft.com/office/2006/metadata/properties" xmlns:ns2="477fc1d3-5c27-4c03-a8aa-b5f8534d9fa3" xmlns:ns3="8cd85140-1e1f-4992-b163-08a675695864" targetNamespace="http://schemas.microsoft.com/office/2006/metadata/properties" ma:root="true" ma:fieldsID="d52d348826cacd2bf452cf869b64777e" ns2:_="" ns3:_="">
    <xsd:import namespace="477fc1d3-5c27-4c03-a8aa-b5f8534d9fa3"/>
    <xsd:import namespace="8cd85140-1e1f-4992-b163-08a675695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fc1d3-5c27-4c03-a8aa-b5f8534d9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85140-1e1f-4992-b163-08a675695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c98a60-1048-473b-ae84-cba900872638}" ma:internalName="TaxCatchAll" ma:showField="CatchAllData" ma:web="8cd85140-1e1f-4992-b163-08a675695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d85140-1e1f-4992-b163-08a675695864" xsi:nil="true"/>
    <lcf76f155ced4ddcb4097134ff3c332f xmlns="477fc1d3-5c27-4c03-a8aa-b5f8534d9fa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E77439-6C15-42D4-A34F-00EB41FD1474}">
  <ds:schemaRefs>
    <ds:schemaRef ds:uri="477fc1d3-5c27-4c03-a8aa-b5f8534d9fa3"/>
    <ds:schemaRef ds:uri="8cd85140-1e1f-4992-b163-08a6756958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230345-ADBF-43AA-A99F-3029B7FD5F8C}">
  <ds:schemaRefs>
    <ds:schemaRef ds:uri="http://schemas.microsoft.com/office/2006/documentManagement/types"/>
    <ds:schemaRef ds:uri="http://schemas.microsoft.com/office/2006/metadata/properties"/>
    <ds:schemaRef ds:uri="8cd85140-1e1f-4992-b163-08a675695864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77fc1d3-5c27-4c03-a8aa-b5f8534d9fa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69E2E2-AB23-4232-818E-4830130585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CIUSSS_vert</Template>
  <TotalTime>4871</TotalTime>
  <Words>1163</Words>
  <Application>Microsoft Office PowerPoint</Application>
  <PresentationFormat>Grand écran</PresentationFormat>
  <Paragraphs>135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Aharoni</vt:lpstr>
      <vt:lpstr>Arial</vt:lpstr>
      <vt:lpstr>Arial Black</vt:lpstr>
      <vt:lpstr>Arial MT</vt:lpstr>
      <vt:lpstr>Arial,Sans-Serif</vt:lpstr>
      <vt:lpstr>Calibri</vt:lpstr>
      <vt:lpstr>CIUSSS_vert</vt:lpstr>
      <vt:lpstr>Office Theme</vt:lpstr>
      <vt:lpstr>Appréciation de la contribution</vt:lpstr>
      <vt:lpstr>Le plan de la rencontre</vt:lpstr>
      <vt:lpstr>Les objectifs de la rencontre  d'appréciation de la contribution </vt:lpstr>
      <vt:lpstr>Appréciation de la contribution - Employés</vt:lpstr>
      <vt:lpstr>Les paramètres et principes directeurs</vt:lpstr>
      <vt:lpstr>Le nouveau formulaire</vt:lpstr>
      <vt:lpstr>Appréciation de la contribution - Cadres</vt:lpstr>
      <vt:lpstr>Mise à jour du formulaire</vt:lpstr>
      <vt:lpstr>Le nouveau formulaire</vt:lpstr>
      <vt:lpstr>Les bonnes pratiques et les nouvelles tendances</vt:lpstr>
      <vt:lpstr>Le cycle</vt:lpstr>
      <vt:lpstr>Outils </vt:lpstr>
      <vt:lpstr>Questions et commentaires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Mouhamadou SecK (CIUSSS EMTL)</cp:lastModifiedBy>
  <cp:revision>16</cp:revision>
  <dcterms:created xsi:type="dcterms:W3CDTF">2015-09-08T18:05:36Z</dcterms:created>
  <dcterms:modified xsi:type="dcterms:W3CDTF">2023-04-24T16:41:39Z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0x01010047BB8B2263F44C46BF60E911E35D1EAC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2023-02-03T16:31:58Z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2c722f86-67cb-4ff8-8704-531fe2710fb0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