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5" r:id="rId2"/>
    <p:sldId id="324" r:id="rId3"/>
    <p:sldId id="318" r:id="rId4"/>
    <p:sldId id="356" r:id="rId5"/>
    <p:sldId id="380" r:id="rId6"/>
    <p:sldId id="383" r:id="rId7"/>
    <p:sldId id="377" r:id="rId8"/>
    <p:sldId id="365" r:id="rId9"/>
    <p:sldId id="361" r:id="rId10"/>
    <p:sldId id="384" r:id="rId11"/>
    <p:sldId id="366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9" r:id="rId20"/>
    <p:sldId id="357" r:id="rId21"/>
  </p:sldIdLst>
  <p:sldSz cx="12192000" cy="6858000"/>
  <p:notesSz cx="7023100" cy="9309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54D3FE4-878D-4A35-AB34-9D9BCB954B73}">
          <p14:sldIdLst>
            <p14:sldId id="315"/>
            <p14:sldId id="324"/>
          </p14:sldIdLst>
        </p14:section>
        <p14:section name="Section sans titre" id="{DEF434CB-CD43-4311-97C4-143FC8DC89D4}">
          <p14:sldIdLst>
            <p14:sldId id="318"/>
            <p14:sldId id="356"/>
            <p14:sldId id="380"/>
            <p14:sldId id="383"/>
            <p14:sldId id="377"/>
            <p14:sldId id="365"/>
            <p14:sldId id="361"/>
            <p14:sldId id="384"/>
            <p14:sldId id="366"/>
            <p14:sldId id="348"/>
            <p14:sldId id="349"/>
            <p14:sldId id="350"/>
            <p14:sldId id="351"/>
            <p14:sldId id="352"/>
            <p14:sldId id="353"/>
            <p14:sldId id="354"/>
            <p14:sldId id="359"/>
            <p14:sldId id="3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ug3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54F"/>
    <a:srgbClr val="F79200"/>
    <a:srgbClr val="0871D9"/>
    <a:srgbClr val="008597"/>
    <a:srgbClr val="DB1A00"/>
    <a:srgbClr val="767171"/>
    <a:srgbClr val="E6007E"/>
    <a:srgbClr val="81C731"/>
    <a:srgbClr val="FFC000"/>
    <a:srgbClr val="00B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3567" autoAdjust="0"/>
  </p:normalViewPr>
  <p:slideViewPr>
    <p:cSldViewPr snapToGrid="0" showGuides="1">
      <p:cViewPr varScale="1">
        <p:scale>
          <a:sx n="84" d="100"/>
          <a:sy n="84" d="100"/>
        </p:scale>
        <p:origin x="15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27C822-8B76-46A8-9595-10F6B026E79B}" type="doc">
      <dgm:prSet loTypeId="urn:microsoft.com/office/officeart/2005/8/layout/pyramid2" loCatId="list" qsTypeId="urn:microsoft.com/office/officeart/2005/8/quickstyle/simple1" qsCatId="simple" csTypeId="urn:microsoft.com/office/officeart/2005/8/colors/colorful5" csCatId="colorful" phldr="1"/>
      <dgm:spPr/>
    </dgm:pt>
    <dgm:pt modelId="{D5817236-A833-4383-BA85-FC75BB8D04F9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CA" sz="1400" b="1" dirty="0"/>
            <a:t>Cohérence</a:t>
          </a:r>
          <a:r>
            <a:rPr lang="fr-CA" sz="1400" dirty="0"/>
            <a:t> entre le programme de relève des cadres intermédiaires et le continuum de développement offert au personnel d’encadrement de l’établissement.</a:t>
          </a:r>
        </a:p>
      </dgm:t>
    </dgm:pt>
    <dgm:pt modelId="{0021F776-4908-43DA-B56C-79CBAD447C1B}" type="parTrans" cxnId="{D71177D0-4EB4-4A5A-BDA5-3AE74E9C4BEE}">
      <dgm:prSet/>
      <dgm:spPr/>
      <dgm:t>
        <a:bodyPr/>
        <a:lstStyle/>
        <a:p>
          <a:endParaRPr lang="fr-CA"/>
        </a:p>
      </dgm:t>
    </dgm:pt>
    <dgm:pt modelId="{68DF3FEE-AE0F-4E46-9928-1D2B6BED508D}" type="sibTrans" cxnId="{D71177D0-4EB4-4A5A-BDA5-3AE74E9C4BEE}">
      <dgm:prSet/>
      <dgm:spPr/>
      <dgm:t>
        <a:bodyPr/>
        <a:lstStyle/>
        <a:p>
          <a:endParaRPr lang="fr-CA"/>
        </a:p>
      </dgm:t>
    </dgm:pt>
    <dgm:pt modelId="{FE20B989-EBA2-4820-821C-A74022D1521C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CA" sz="1400" b="1" dirty="0"/>
            <a:t>Qualité, diversité et adéquation </a:t>
          </a:r>
          <a:r>
            <a:rPr lang="fr-CA" sz="1400" dirty="0"/>
            <a:t>des candidatures avec les besoins de l’organisation.</a:t>
          </a:r>
        </a:p>
      </dgm:t>
    </dgm:pt>
    <dgm:pt modelId="{ED36B337-F5C7-442B-86D7-6E70FC3C555C}" type="parTrans" cxnId="{D94C1428-E64C-46E1-931A-19358D561CEE}">
      <dgm:prSet/>
      <dgm:spPr/>
      <dgm:t>
        <a:bodyPr/>
        <a:lstStyle/>
        <a:p>
          <a:endParaRPr lang="fr-CA"/>
        </a:p>
      </dgm:t>
    </dgm:pt>
    <dgm:pt modelId="{41EABD96-6952-4C18-9299-49B91F8DC027}" type="sibTrans" cxnId="{D94C1428-E64C-46E1-931A-19358D561CEE}">
      <dgm:prSet/>
      <dgm:spPr/>
      <dgm:t>
        <a:bodyPr/>
        <a:lstStyle/>
        <a:p>
          <a:endParaRPr lang="fr-CA"/>
        </a:p>
      </dgm:t>
    </dgm:pt>
    <dgm:pt modelId="{42DB0FF1-C6DC-4560-A5DB-EA5761E73EAA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CA" sz="1400" dirty="0"/>
            <a:t>Offre d’un </a:t>
          </a:r>
          <a:r>
            <a:rPr lang="fr-CA" sz="1400" b="1" i="0" u="none" dirty="0"/>
            <a:t>encadrement régulier </a:t>
          </a:r>
          <a:r>
            <a:rPr lang="fr-CA" sz="1400" dirty="0"/>
            <a:t>aux membres de la relève des cadres afin de permettre leur développement dans des conditions gagnantes.</a:t>
          </a:r>
        </a:p>
      </dgm:t>
    </dgm:pt>
    <dgm:pt modelId="{95CE229F-BA1F-437A-893F-E4C930C7A04F}" type="parTrans" cxnId="{59D4482E-BFA9-4D77-9D16-A5F4DF9AB252}">
      <dgm:prSet/>
      <dgm:spPr/>
      <dgm:t>
        <a:bodyPr/>
        <a:lstStyle/>
        <a:p>
          <a:endParaRPr lang="fr-CA"/>
        </a:p>
      </dgm:t>
    </dgm:pt>
    <dgm:pt modelId="{8A0FEC80-5EBB-4C0A-9964-EAE327C42AE0}" type="sibTrans" cxnId="{59D4482E-BFA9-4D77-9D16-A5F4DF9AB252}">
      <dgm:prSet/>
      <dgm:spPr/>
      <dgm:t>
        <a:bodyPr/>
        <a:lstStyle/>
        <a:p>
          <a:endParaRPr lang="fr-CA"/>
        </a:p>
      </dgm:t>
    </dgm:pt>
    <dgm:pt modelId="{EB80DFE9-1665-43A9-BE6C-D9328A9AA299}">
      <dgm:prSet custT="1"/>
      <dgm:spPr/>
      <dgm:t>
        <a:bodyPr/>
        <a:lstStyle/>
        <a:p>
          <a:r>
            <a:rPr lang="fr-CA" sz="1400" dirty="0"/>
            <a:t>Transition d’un rôle de professionnel à un rôle de cadre par des </a:t>
          </a:r>
          <a:r>
            <a:rPr lang="fr-CA" sz="1400" b="1" dirty="0"/>
            <a:t>moyens de développement individuels et collectifs.</a:t>
          </a:r>
          <a:r>
            <a:rPr lang="fr-CA" sz="1400" dirty="0"/>
            <a:t> </a:t>
          </a:r>
        </a:p>
      </dgm:t>
    </dgm:pt>
    <dgm:pt modelId="{17CAC960-6EC8-4C69-9732-FB4FFF53A169}" type="parTrans" cxnId="{A6FDC23A-CA2D-43B7-B6F1-117092B21122}">
      <dgm:prSet/>
      <dgm:spPr/>
      <dgm:t>
        <a:bodyPr/>
        <a:lstStyle/>
        <a:p>
          <a:endParaRPr lang="fr-CA"/>
        </a:p>
      </dgm:t>
    </dgm:pt>
    <dgm:pt modelId="{ADB104EE-517A-4845-992E-CFD82DF43482}" type="sibTrans" cxnId="{A6FDC23A-CA2D-43B7-B6F1-117092B21122}">
      <dgm:prSet/>
      <dgm:spPr/>
      <dgm:t>
        <a:bodyPr/>
        <a:lstStyle/>
        <a:p>
          <a:endParaRPr lang="fr-CA"/>
        </a:p>
      </dgm:t>
    </dgm:pt>
    <dgm:pt modelId="{86B64261-D53A-4374-B4AB-1D825397A4EE}">
      <dgm:prSet custT="1"/>
      <dgm:spPr/>
      <dgm:t>
        <a:bodyPr/>
        <a:lstStyle/>
        <a:p>
          <a:r>
            <a:rPr lang="fr-CA" sz="1400" b="1" dirty="0"/>
            <a:t>Mise en action sur le terrain </a:t>
          </a:r>
          <a:r>
            <a:rPr lang="fr-CA" sz="1400" dirty="0"/>
            <a:t>pour l’acquisition progressive de compétences. </a:t>
          </a:r>
        </a:p>
      </dgm:t>
    </dgm:pt>
    <dgm:pt modelId="{B0EB8192-A439-4391-94B3-CFD040CBBC3F}" type="parTrans" cxnId="{7BCB3F72-C46E-4329-81AD-7944A8449C17}">
      <dgm:prSet/>
      <dgm:spPr/>
      <dgm:t>
        <a:bodyPr/>
        <a:lstStyle/>
        <a:p>
          <a:endParaRPr lang="fr-CA"/>
        </a:p>
      </dgm:t>
    </dgm:pt>
    <dgm:pt modelId="{2E437B73-7A28-4BE5-B047-4F9CF062EA24}" type="sibTrans" cxnId="{7BCB3F72-C46E-4329-81AD-7944A8449C17}">
      <dgm:prSet/>
      <dgm:spPr/>
      <dgm:t>
        <a:bodyPr/>
        <a:lstStyle/>
        <a:p>
          <a:endParaRPr lang="fr-CA"/>
        </a:p>
      </dgm:t>
    </dgm:pt>
    <dgm:pt modelId="{A596112A-161B-42D1-9793-44100F5790BA}" type="pres">
      <dgm:prSet presAssocID="{A627C822-8B76-46A8-9595-10F6B026E79B}" presName="compositeShape" presStyleCnt="0">
        <dgm:presLayoutVars>
          <dgm:dir/>
          <dgm:resizeHandles/>
        </dgm:presLayoutVars>
      </dgm:prSet>
      <dgm:spPr/>
    </dgm:pt>
    <dgm:pt modelId="{8C96ADF7-646E-493F-A1D8-52A2B726D27C}" type="pres">
      <dgm:prSet presAssocID="{A627C822-8B76-46A8-9595-10F6B026E79B}" presName="pyramid" presStyleLbl="node1" presStyleIdx="0" presStyleCnt="1" custScaleX="82114" custScaleY="82727" custLinFactNeighborX="-10012" custLinFactNeighborY="-1637"/>
      <dgm:spPr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</dgm:pt>
    <dgm:pt modelId="{FF73DECA-00CA-454F-B425-C38A7FC5E093}" type="pres">
      <dgm:prSet presAssocID="{A627C822-8B76-46A8-9595-10F6B026E79B}" presName="theList" presStyleCnt="0"/>
      <dgm:spPr/>
    </dgm:pt>
    <dgm:pt modelId="{C67BF0FA-A384-426B-931B-9A6F1B51B68F}" type="pres">
      <dgm:prSet presAssocID="{D5817236-A833-4383-BA85-FC75BB8D04F9}" presName="aNode" presStyleLbl="fgAcc1" presStyleIdx="0" presStyleCnt="5" custScaleX="150268">
        <dgm:presLayoutVars>
          <dgm:bulletEnabled val="1"/>
        </dgm:presLayoutVars>
      </dgm:prSet>
      <dgm:spPr/>
    </dgm:pt>
    <dgm:pt modelId="{25A4AB68-1019-4EE7-952C-B08B73E4A77A}" type="pres">
      <dgm:prSet presAssocID="{D5817236-A833-4383-BA85-FC75BB8D04F9}" presName="aSpace" presStyleCnt="0"/>
      <dgm:spPr/>
    </dgm:pt>
    <dgm:pt modelId="{4EAAC427-D41D-467E-BC68-BDC9DB607508}" type="pres">
      <dgm:prSet presAssocID="{FE20B989-EBA2-4820-821C-A74022D1521C}" presName="aNode" presStyleLbl="fgAcc1" presStyleIdx="1" presStyleCnt="5" custScaleX="150268">
        <dgm:presLayoutVars>
          <dgm:bulletEnabled val="1"/>
        </dgm:presLayoutVars>
      </dgm:prSet>
      <dgm:spPr/>
    </dgm:pt>
    <dgm:pt modelId="{5D743217-2022-4F81-B521-F2EA9BDABD0F}" type="pres">
      <dgm:prSet presAssocID="{FE20B989-EBA2-4820-821C-A74022D1521C}" presName="aSpace" presStyleCnt="0"/>
      <dgm:spPr/>
    </dgm:pt>
    <dgm:pt modelId="{E10E50FF-95D1-4CDD-A7EE-BB0A5BEB408F}" type="pres">
      <dgm:prSet presAssocID="{42DB0FF1-C6DC-4560-A5DB-EA5761E73EAA}" presName="aNode" presStyleLbl="fgAcc1" presStyleIdx="2" presStyleCnt="5" custScaleX="150268">
        <dgm:presLayoutVars>
          <dgm:bulletEnabled val="1"/>
        </dgm:presLayoutVars>
      </dgm:prSet>
      <dgm:spPr/>
    </dgm:pt>
    <dgm:pt modelId="{40680D06-A288-4BD0-AAA7-55CA71A4CB15}" type="pres">
      <dgm:prSet presAssocID="{42DB0FF1-C6DC-4560-A5DB-EA5761E73EAA}" presName="aSpace" presStyleCnt="0"/>
      <dgm:spPr/>
    </dgm:pt>
    <dgm:pt modelId="{7FC9D786-31D2-4CE5-8AC1-A80F14220689}" type="pres">
      <dgm:prSet presAssocID="{86B64261-D53A-4374-B4AB-1D825397A4EE}" presName="aNode" presStyleLbl="fgAcc1" presStyleIdx="3" presStyleCnt="5" custScaleX="150268">
        <dgm:presLayoutVars>
          <dgm:bulletEnabled val="1"/>
        </dgm:presLayoutVars>
      </dgm:prSet>
      <dgm:spPr/>
    </dgm:pt>
    <dgm:pt modelId="{BA4C2399-435D-4435-82D4-A511E03A40F1}" type="pres">
      <dgm:prSet presAssocID="{86B64261-D53A-4374-B4AB-1D825397A4EE}" presName="aSpace" presStyleCnt="0"/>
      <dgm:spPr/>
    </dgm:pt>
    <dgm:pt modelId="{B7A784AC-23D9-4118-B1AB-CF205F73957B}" type="pres">
      <dgm:prSet presAssocID="{EB80DFE9-1665-43A9-BE6C-D9328A9AA299}" presName="aNode" presStyleLbl="fgAcc1" presStyleIdx="4" presStyleCnt="5" custScaleX="150268">
        <dgm:presLayoutVars>
          <dgm:bulletEnabled val="1"/>
        </dgm:presLayoutVars>
      </dgm:prSet>
      <dgm:spPr/>
    </dgm:pt>
    <dgm:pt modelId="{E495F724-6D76-471F-B1D0-6D8440BE0022}" type="pres">
      <dgm:prSet presAssocID="{EB80DFE9-1665-43A9-BE6C-D9328A9AA299}" presName="aSpace" presStyleCnt="0"/>
      <dgm:spPr/>
    </dgm:pt>
  </dgm:ptLst>
  <dgm:cxnLst>
    <dgm:cxn modelId="{EE93D806-652A-4AB5-946D-189FE39BFFBB}" type="presOf" srcId="{D5817236-A833-4383-BA85-FC75BB8D04F9}" destId="{C67BF0FA-A384-426B-931B-9A6F1B51B68F}" srcOrd="0" destOrd="0" presId="urn:microsoft.com/office/officeart/2005/8/layout/pyramid2"/>
    <dgm:cxn modelId="{3FD93B0A-07C2-4D17-9B85-ACD29EABC7A5}" type="presOf" srcId="{42DB0FF1-C6DC-4560-A5DB-EA5761E73EAA}" destId="{E10E50FF-95D1-4CDD-A7EE-BB0A5BEB408F}" srcOrd="0" destOrd="0" presId="urn:microsoft.com/office/officeart/2005/8/layout/pyramid2"/>
    <dgm:cxn modelId="{D94C1428-E64C-46E1-931A-19358D561CEE}" srcId="{A627C822-8B76-46A8-9595-10F6B026E79B}" destId="{FE20B989-EBA2-4820-821C-A74022D1521C}" srcOrd="1" destOrd="0" parTransId="{ED36B337-F5C7-442B-86D7-6E70FC3C555C}" sibTransId="{41EABD96-6952-4C18-9299-49B91F8DC027}"/>
    <dgm:cxn modelId="{3508B72B-E387-4AD1-B618-8F7B5C912B08}" type="presOf" srcId="{86B64261-D53A-4374-B4AB-1D825397A4EE}" destId="{7FC9D786-31D2-4CE5-8AC1-A80F14220689}" srcOrd="0" destOrd="0" presId="urn:microsoft.com/office/officeart/2005/8/layout/pyramid2"/>
    <dgm:cxn modelId="{59D4482E-BFA9-4D77-9D16-A5F4DF9AB252}" srcId="{A627C822-8B76-46A8-9595-10F6B026E79B}" destId="{42DB0FF1-C6DC-4560-A5DB-EA5761E73EAA}" srcOrd="2" destOrd="0" parTransId="{95CE229F-BA1F-437A-893F-E4C930C7A04F}" sibTransId="{8A0FEC80-5EBB-4C0A-9964-EAE327C42AE0}"/>
    <dgm:cxn modelId="{A6FDC23A-CA2D-43B7-B6F1-117092B21122}" srcId="{A627C822-8B76-46A8-9595-10F6B026E79B}" destId="{EB80DFE9-1665-43A9-BE6C-D9328A9AA299}" srcOrd="4" destOrd="0" parTransId="{17CAC960-6EC8-4C69-9732-FB4FFF53A169}" sibTransId="{ADB104EE-517A-4845-992E-CFD82DF43482}"/>
    <dgm:cxn modelId="{7BCB3F72-C46E-4329-81AD-7944A8449C17}" srcId="{A627C822-8B76-46A8-9595-10F6B026E79B}" destId="{86B64261-D53A-4374-B4AB-1D825397A4EE}" srcOrd="3" destOrd="0" parTransId="{B0EB8192-A439-4391-94B3-CFD040CBBC3F}" sibTransId="{2E437B73-7A28-4BE5-B047-4F9CF062EA24}"/>
    <dgm:cxn modelId="{979E78BD-1021-4467-8687-4B369EBBE83E}" type="presOf" srcId="{FE20B989-EBA2-4820-821C-A74022D1521C}" destId="{4EAAC427-D41D-467E-BC68-BDC9DB607508}" srcOrd="0" destOrd="0" presId="urn:microsoft.com/office/officeart/2005/8/layout/pyramid2"/>
    <dgm:cxn modelId="{E14CA0C6-C248-42D7-8C05-342851607FB5}" type="presOf" srcId="{EB80DFE9-1665-43A9-BE6C-D9328A9AA299}" destId="{B7A784AC-23D9-4118-B1AB-CF205F73957B}" srcOrd="0" destOrd="0" presId="urn:microsoft.com/office/officeart/2005/8/layout/pyramid2"/>
    <dgm:cxn modelId="{69542BC7-2522-4D86-9B0F-8A3F3B10A022}" type="presOf" srcId="{A627C822-8B76-46A8-9595-10F6B026E79B}" destId="{A596112A-161B-42D1-9793-44100F5790BA}" srcOrd="0" destOrd="0" presId="urn:microsoft.com/office/officeart/2005/8/layout/pyramid2"/>
    <dgm:cxn modelId="{D71177D0-4EB4-4A5A-BDA5-3AE74E9C4BEE}" srcId="{A627C822-8B76-46A8-9595-10F6B026E79B}" destId="{D5817236-A833-4383-BA85-FC75BB8D04F9}" srcOrd="0" destOrd="0" parTransId="{0021F776-4908-43DA-B56C-79CBAD447C1B}" sibTransId="{68DF3FEE-AE0F-4E46-9928-1D2B6BED508D}"/>
    <dgm:cxn modelId="{6D198CAF-7538-4EA5-80D8-E53573212FD3}" type="presParOf" srcId="{A596112A-161B-42D1-9793-44100F5790BA}" destId="{8C96ADF7-646E-493F-A1D8-52A2B726D27C}" srcOrd="0" destOrd="0" presId="urn:microsoft.com/office/officeart/2005/8/layout/pyramid2"/>
    <dgm:cxn modelId="{D5647E38-242E-496B-9B54-5D9858796283}" type="presParOf" srcId="{A596112A-161B-42D1-9793-44100F5790BA}" destId="{FF73DECA-00CA-454F-B425-C38A7FC5E093}" srcOrd="1" destOrd="0" presId="urn:microsoft.com/office/officeart/2005/8/layout/pyramid2"/>
    <dgm:cxn modelId="{B5413E8F-DFFC-4F79-A32D-D5F6B1D7D076}" type="presParOf" srcId="{FF73DECA-00CA-454F-B425-C38A7FC5E093}" destId="{C67BF0FA-A384-426B-931B-9A6F1B51B68F}" srcOrd="0" destOrd="0" presId="urn:microsoft.com/office/officeart/2005/8/layout/pyramid2"/>
    <dgm:cxn modelId="{BCDBB025-4CC5-4B14-B7B4-8663DA842CA0}" type="presParOf" srcId="{FF73DECA-00CA-454F-B425-C38A7FC5E093}" destId="{25A4AB68-1019-4EE7-952C-B08B73E4A77A}" srcOrd="1" destOrd="0" presId="urn:microsoft.com/office/officeart/2005/8/layout/pyramid2"/>
    <dgm:cxn modelId="{9AB61717-91EA-47E2-8348-6A15883C9438}" type="presParOf" srcId="{FF73DECA-00CA-454F-B425-C38A7FC5E093}" destId="{4EAAC427-D41D-467E-BC68-BDC9DB607508}" srcOrd="2" destOrd="0" presId="urn:microsoft.com/office/officeart/2005/8/layout/pyramid2"/>
    <dgm:cxn modelId="{D3105CC6-9A95-44D5-B4C9-E50D845E37A5}" type="presParOf" srcId="{FF73DECA-00CA-454F-B425-C38A7FC5E093}" destId="{5D743217-2022-4F81-B521-F2EA9BDABD0F}" srcOrd="3" destOrd="0" presId="urn:microsoft.com/office/officeart/2005/8/layout/pyramid2"/>
    <dgm:cxn modelId="{75888DB1-73CB-41EA-843B-C395495F119A}" type="presParOf" srcId="{FF73DECA-00CA-454F-B425-C38A7FC5E093}" destId="{E10E50FF-95D1-4CDD-A7EE-BB0A5BEB408F}" srcOrd="4" destOrd="0" presId="urn:microsoft.com/office/officeart/2005/8/layout/pyramid2"/>
    <dgm:cxn modelId="{40C7A408-C44D-49BE-824A-227859C9389E}" type="presParOf" srcId="{FF73DECA-00CA-454F-B425-C38A7FC5E093}" destId="{40680D06-A288-4BD0-AAA7-55CA71A4CB15}" srcOrd="5" destOrd="0" presId="urn:microsoft.com/office/officeart/2005/8/layout/pyramid2"/>
    <dgm:cxn modelId="{9C267D0F-F1BA-4EE5-9416-E070C409D8BE}" type="presParOf" srcId="{FF73DECA-00CA-454F-B425-C38A7FC5E093}" destId="{7FC9D786-31D2-4CE5-8AC1-A80F14220689}" srcOrd="6" destOrd="0" presId="urn:microsoft.com/office/officeart/2005/8/layout/pyramid2"/>
    <dgm:cxn modelId="{8F888410-CFC4-4762-A383-CD6AC70B1403}" type="presParOf" srcId="{FF73DECA-00CA-454F-B425-C38A7FC5E093}" destId="{BA4C2399-435D-4435-82D4-A511E03A40F1}" srcOrd="7" destOrd="0" presId="urn:microsoft.com/office/officeart/2005/8/layout/pyramid2"/>
    <dgm:cxn modelId="{D81B4422-6AAD-4970-8923-1443DA4FE5C5}" type="presParOf" srcId="{FF73DECA-00CA-454F-B425-C38A7FC5E093}" destId="{B7A784AC-23D9-4118-B1AB-CF205F73957B}" srcOrd="8" destOrd="0" presId="urn:microsoft.com/office/officeart/2005/8/layout/pyramid2"/>
    <dgm:cxn modelId="{17B2F26A-9CBD-4E0C-A1CF-A1C3B1CD6C8F}" type="presParOf" srcId="{FF73DECA-00CA-454F-B425-C38A7FC5E093}" destId="{E495F724-6D76-471F-B1D0-6D8440BE0022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53E7AA-4189-4BD3-8A7E-57F1918B5709}" type="doc">
      <dgm:prSet loTypeId="urn:microsoft.com/office/officeart/2005/8/layout/cycle4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CA"/>
        </a:p>
      </dgm:t>
    </dgm:pt>
    <dgm:pt modelId="{C01C137A-ECF4-402B-B819-66FF44F0CD96}">
      <dgm:prSet phldrT="[Texte]"/>
      <dgm:spPr/>
      <dgm:t>
        <a:bodyPr/>
        <a:lstStyle/>
        <a:p>
          <a:r>
            <a:rPr lang="fr-CA" dirty="0"/>
            <a:t>1. Ce que je suis</a:t>
          </a:r>
        </a:p>
      </dgm:t>
    </dgm:pt>
    <dgm:pt modelId="{9E0D9FB3-2A55-492F-9B2F-73557D291A21}" type="parTrans" cxnId="{9BD0072A-BC84-422E-9A3B-5C8FA9C86CFC}">
      <dgm:prSet/>
      <dgm:spPr/>
      <dgm:t>
        <a:bodyPr/>
        <a:lstStyle/>
        <a:p>
          <a:endParaRPr lang="fr-CA"/>
        </a:p>
      </dgm:t>
    </dgm:pt>
    <dgm:pt modelId="{D36B284B-CBE1-470E-A0DF-990973E8F264}" type="sibTrans" cxnId="{9BD0072A-BC84-422E-9A3B-5C8FA9C86CFC}">
      <dgm:prSet/>
      <dgm:spPr/>
      <dgm:t>
        <a:bodyPr/>
        <a:lstStyle/>
        <a:p>
          <a:endParaRPr lang="fr-CA"/>
        </a:p>
      </dgm:t>
    </dgm:pt>
    <dgm:pt modelId="{209395C7-38F7-45DE-8112-90D0690A7665}">
      <dgm:prSet phldrT="[Texte]" custT="1"/>
      <dgm:spPr/>
      <dgm:t>
        <a:bodyPr/>
        <a:lstStyle/>
        <a:p>
          <a:r>
            <a:rPr lang="fr-CA" sz="1050" dirty="0"/>
            <a:t>Personnalité</a:t>
          </a:r>
        </a:p>
      </dgm:t>
    </dgm:pt>
    <dgm:pt modelId="{9DD2D7F7-4CC3-4621-AC10-92BF7D072F7B}" type="parTrans" cxnId="{A0F52C02-FB58-4D71-AF7C-C5D51CCCD8EC}">
      <dgm:prSet/>
      <dgm:spPr/>
      <dgm:t>
        <a:bodyPr/>
        <a:lstStyle/>
        <a:p>
          <a:endParaRPr lang="fr-CA"/>
        </a:p>
      </dgm:t>
    </dgm:pt>
    <dgm:pt modelId="{3AE002FA-1945-45E4-B7E6-8243173BA0C6}" type="sibTrans" cxnId="{A0F52C02-FB58-4D71-AF7C-C5D51CCCD8EC}">
      <dgm:prSet/>
      <dgm:spPr/>
      <dgm:t>
        <a:bodyPr/>
        <a:lstStyle/>
        <a:p>
          <a:endParaRPr lang="fr-CA"/>
        </a:p>
      </dgm:t>
    </dgm:pt>
    <dgm:pt modelId="{ABE011D2-13A0-49EB-9FA2-19F80D315095}">
      <dgm:prSet phldrT="[Texte]"/>
      <dgm:spPr/>
      <dgm:t>
        <a:bodyPr/>
        <a:lstStyle/>
        <a:p>
          <a:r>
            <a:rPr lang="fr-CA" dirty="0"/>
            <a:t>2. Ce que j’ai fait </a:t>
          </a:r>
        </a:p>
      </dgm:t>
    </dgm:pt>
    <dgm:pt modelId="{5751A6F0-4DCB-402F-9CF8-8F9FDC64374C}" type="parTrans" cxnId="{9CA5243F-D9EC-4EDE-9779-E05C605E1662}">
      <dgm:prSet/>
      <dgm:spPr/>
      <dgm:t>
        <a:bodyPr/>
        <a:lstStyle/>
        <a:p>
          <a:endParaRPr lang="fr-CA"/>
        </a:p>
      </dgm:t>
    </dgm:pt>
    <dgm:pt modelId="{903DC53A-9717-4EB0-8BE0-E89156B37274}" type="sibTrans" cxnId="{9CA5243F-D9EC-4EDE-9779-E05C605E1662}">
      <dgm:prSet/>
      <dgm:spPr/>
      <dgm:t>
        <a:bodyPr/>
        <a:lstStyle/>
        <a:p>
          <a:endParaRPr lang="fr-CA"/>
        </a:p>
      </dgm:t>
    </dgm:pt>
    <dgm:pt modelId="{BE65049D-2FCA-4215-9738-3CD157BF9DBC}">
      <dgm:prSet phldrT="[Texte]" custT="1"/>
      <dgm:spPr/>
      <dgm:t>
        <a:bodyPr/>
        <a:lstStyle/>
        <a:p>
          <a:pPr algn="r"/>
          <a:r>
            <a:rPr lang="fr-CA" sz="1050" dirty="0"/>
            <a:t>Réalisations</a:t>
          </a:r>
        </a:p>
      </dgm:t>
    </dgm:pt>
    <dgm:pt modelId="{06B4F695-6DFD-4B4B-BC35-105A485F0AEF}" type="parTrans" cxnId="{C36E1D02-E5E4-4B8F-ADE0-23B5DC396103}">
      <dgm:prSet/>
      <dgm:spPr/>
      <dgm:t>
        <a:bodyPr/>
        <a:lstStyle/>
        <a:p>
          <a:endParaRPr lang="fr-CA"/>
        </a:p>
      </dgm:t>
    </dgm:pt>
    <dgm:pt modelId="{6579AE3C-4887-43BE-A5D6-1597A7F026F3}" type="sibTrans" cxnId="{C36E1D02-E5E4-4B8F-ADE0-23B5DC396103}">
      <dgm:prSet/>
      <dgm:spPr/>
      <dgm:t>
        <a:bodyPr/>
        <a:lstStyle/>
        <a:p>
          <a:endParaRPr lang="fr-CA"/>
        </a:p>
      </dgm:t>
    </dgm:pt>
    <dgm:pt modelId="{27D03AE0-0E04-4FF4-B022-B33B5CE1074B}">
      <dgm:prSet phldrT="[Texte]"/>
      <dgm:spPr/>
      <dgm:t>
        <a:bodyPr/>
        <a:lstStyle/>
        <a:p>
          <a:r>
            <a:rPr lang="fr-CA" dirty="0"/>
            <a:t>3. Ce dont je suis capable </a:t>
          </a:r>
        </a:p>
      </dgm:t>
    </dgm:pt>
    <dgm:pt modelId="{F1ABA531-045A-475F-95EE-68C3482754BE}" type="parTrans" cxnId="{6F1A1DB5-6DF1-4986-86AB-31400EC549E0}">
      <dgm:prSet/>
      <dgm:spPr/>
      <dgm:t>
        <a:bodyPr/>
        <a:lstStyle/>
        <a:p>
          <a:endParaRPr lang="fr-CA"/>
        </a:p>
      </dgm:t>
    </dgm:pt>
    <dgm:pt modelId="{A2D65288-078F-4FC1-B66D-00E820C65F14}" type="sibTrans" cxnId="{6F1A1DB5-6DF1-4986-86AB-31400EC549E0}">
      <dgm:prSet/>
      <dgm:spPr/>
      <dgm:t>
        <a:bodyPr/>
        <a:lstStyle/>
        <a:p>
          <a:endParaRPr lang="fr-CA"/>
        </a:p>
      </dgm:t>
    </dgm:pt>
    <dgm:pt modelId="{E36F43E3-2CF7-476F-B749-E27C0E0406FB}">
      <dgm:prSet phldrT="[Texte]" custT="1"/>
      <dgm:spPr/>
      <dgm:t>
        <a:bodyPr/>
        <a:lstStyle/>
        <a:p>
          <a:pPr algn="r"/>
          <a:r>
            <a:rPr lang="fr-CA" sz="1050" dirty="0"/>
            <a:t>Forces</a:t>
          </a:r>
        </a:p>
      </dgm:t>
    </dgm:pt>
    <dgm:pt modelId="{7420615F-461E-4E72-A09A-37BF3126C805}" type="parTrans" cxnId="{508EBFF0-D6C9-4824-877E-73DBD2456B1C}">
      <dgm:prSet/>
      <dgm:spPr/>
      <dgm:t>
        <a:bodyPr/>
        <a:lstStyle/>
        <a:p>
          <a:endParaRPr lang="fr-CA"/>
        </a:p>
      </dgm:t>
    </dgm:pt>
    <dgm:pt modelId="{566F6AD9-9F9D-41FC-B0E9-CB1A0E0A40BC}" type="sibTrans" cxnId="{508EBFF0-D6C9-4824-877E-73DBD2456B1C}">
      <dgm:prSet/>
      <dgm:spPr/>
      <dgm:t>
        <a:bodyPr/>
        <a:lstStyle/>
        <a:p>
          <a:endParaRPr lang="fr-CA"/>
        </a:p>
      </dgm:t>
    </dgm:pt>
    <dgm:pt modelId="{B157A720-D5C8-40BE-BD2D-C559CF699990}">
      <dgm:prSet phldrT="[Texte]"/>
      <dgm:spPr/>
      <dgm:t>
        <a:bodyPr/>
        <a:lstStyle/>
        <a:p>
          <a:r>
            <a:rPr lang="fr-CA" dirty="0"/>
            <a:t>4. Ce que je veux</a:t>
          </a:r>
        </a:p>
      </dgm:t>
    </dgm:pt>
    <dgm:pt modelId="{EE3F7525-A092-40A4-A3E8-457B7220CC1C}" type="parTrans" cxnId="{896BFF5D-69AD-4E51-9AA7-3C346F62A9F4}">
      <dgm:prSet/>
      <dgm:spPr/>
      <dgm:t>
        <a:bodyPr/>
        <a:lstStyle/>
        <a:p>
          <a:endParaRPr lang="fr-CA"/>
        </a:p>
      </dgm:t>
    </dgm:pt>
    <dgm:pt modelId="{07E9E930-BC41-4C83-962C-4C80C356A041}" type="sibTrans" cxnId="{896BFF5D-69AD-4E51-9AA7-3C346F62A9F4}">
      <dgm:prSet/>
      <dgm:spPr/>
      <dgm:t>
        <a:bodyPr/>
        <a:lstStyle/>
        <a:p>
          <a:endParaRPr lang="fr-CA"/>
        </a:p>
      </dgm:t>
    </dgm:pt>
    <dgm:pt modelId="{DC136EF3-9DEF-469E-9517-585D3FC719BC}">
      <dgm:prSet phldrT="[Texte]" custT="1"/>
      <dgm:spPr/>
      <dgm:t>
        <a:bodyPr/>
        <a:lstStyle/>
        <a:p>
          <a:r>
            <a:rPr lang="fr-CA" sz="1050" dirty="0"/>
            <a:t>Motivation</a:t>
          </a:r>
        </a:p>
      </dgm:t>
    </dgm:pt>
    <dgm:pt modelId="{41C8EFC8-225A-4122-B24B-319AE042893F}" type="parTrans" cxnId="{ACBBB330-BF6D-4705-A8DF-927676EF58AC}">
      <dgm:prSet/>
      <dgm:spPr/>
      <dgm:t>
        <a:bodyPr/>
        <a:lstStyle/>
        <a:p>
          <a:endParaRPr lang="fr-CA"/>
        </a:p>
      </dgm:t>
    </dgm:pt>
    <dgm:pt modelId="{8A590D5D-F414-43A4-A916-E9BA0714029F}" type="sibTrans" cxnId="{ACBBB330-BF6D-4705-A8DF-927676EF58AC}">
      <dgm:prSet/>
      <dgm:spPr/>
      <dgm:t>
        <a:bodyPr/>
        <a:lstStyle/>
        <a:p>
          <a:endParaRPr lang="fr-CA"/>
        </a:p>
      </dgm:t>
    </dgm:pt>
    <dgm:pt modelId="{FA7C301C-A43E-4B63-90A1-D1964D9E0749}">
      <dgm:prSet phldrT="[Texte]" custT="1"/>
      <dgm:spPr/>
      <dgm:t>
        <a:bodyPr/>
        <a:lstStyle/>
        <a:p>
          <a:r>
            <a:rPr lang="fr-CA" sz="1050" dirty="0"/>
            <a:t>Valeurs</a:t>
          </a:r>
        </a:p>
      </dgm:t>
    </dgm:pt>
    <dgm:pt modelId="{0C17529F-0135-44C9-8F43-1357A0EA4DEE}" type="parTrans" cxnId="{6061D6DA-3634-442C-B158-75BE063B97DB}">
      <dgm:prSet/>
      <dgm:spPr/>
      <dgm:t>
        <a:bodyPr/>
        <a:lstStyle/>
        <a:p>
          <a:endParaRPr lang="fr-CA"/>
        </a:p>
      </dgm:t>
    </dgm:pt>
    <dgm:pt modelId="{58CB8A17-B1FE-4C2E-A3B9-1CE6C88B3108}" type="sibTrans" cxnId="{6061D6DA-3634-442C-B158-75BE063B97DB}">
      <dgm:prSet/>
      <dgm:spPr/>
      <dgm:t>
        <a:bodyPr/>
        <a:lstStyle/>
        <a:p>
          <a:endParaRPr lang="fr-CA"/>
        </a:p>
      </dgm:t>
    </dgm:pt>
    <dgm:pt modelId="{E09DEBE8-FDF8-4481-93F5-E03B2411E132}">
      <dgm:prSet phldrT="[Texte]" custT="1"/>
      <dgm:spPr/>
      <dgm:t>
        <a:bodyPr/>
        <a:lstStyle/>
        <a:p>
          <a:r>
            <a:rPr lang="fr-CA" sz="1050" dirty="0"/>
            <a:t>Équilibre de vie</a:t>
          </a:r>
        </a:p>
      </dgm:t>
    </dgm:pt>
    <dgm:pt modelId="{41116324-902A-4CD4-86D8-BA11A5AF07E3}" type="parTrans" cxnId="{72EC8868-896C-422B-8C38-DE56834EC5FE}">
      <dgm:prSet/>
      <dgm:spPr/>
      <dgm:t>
        <a:bodyPr/>
        <a:lstStyle/>
        <a:p>
          <a:endParaRPr lang="fr-CA"/>
        </a:p>
      </dgm:t>
    </dgm:pt>
    <dgm:pt modelId="{87EF26EB-1E52-4FA7-95D4-4198BBB9CF02}" type="sibTrans" cxnId="{72EC8868-896C-422B-8C38-DE56834EC5FE}">
      <dgm:prSet/>
      <dgm:spPr/>
      <dgm:t>
        <a:bodyPr/>
        <a:lstStyle/>
        <a:p>
          <a:endParaRPr lang="fr-CA"/>
        </a:p>
      </dgm:t>
    </dgm:pt>
    <dgm:pt modelId="{95FF0CAD-7E75-402D-9102-DE43BB218BF3}">
      <dgm:prSet phldrT="[Texte]" custT="1"/>
      <dgm:spPr/>
      <dgm:t>
        <a:bodyPr/>
        <a:lstStyle/>
        <a:p>
          <a:r>
            <a:rPr lang="fr-CA" sz="1050" dirty="0"/>
            <a:t>Évolution</a:t>
          </a:r>
        </a:p>
      </dgm:t>
    </dgm:pt>
    <dgm:pt modelId="{0B2BB732-00AF-4492-871F-9C7CCECEB0D9}" type="parTrans" cxnId="{BEC55F78-AD72-4758-80C8-F10D1841E2B3}">
      <dgm:prSet/>
      <dgm:spPr/>
      <dgm:t>
        <a:bodyPr/>
        <a:lstStyle/>
        <a:p>
          <a:endParaRPr lang="fr-CA"/>
        </a:p>
      </dgm:t>
    </dgm:pt>
    <dgm:pt modelId="{CB7499DB-32B6-4A25-BC14-41BA50CDD79B}" type="sibTrans" cxnId="{BEC55F78-AD72-4758-80C8-F10D1841E2B3}">
      <dgm:prSet/>
      <dgm:spPr/>
      <dgm:t>
        <a:bodyPr/>
        <a:lstStyle/>
        <a:p>
          <a:endParaRPr lang="fr-CA"/>
        </a:p>
      </dgm:t>
    </dgm:pt>
    <dgm:pt modelId="{3D5C75A5-EFA8-4EED-A496-882F61112935}">
      <dgm:prSet phldrT="[Texte]" custT="1"/>
      <dgm:spPr/>
      <dgm:t>
        <a:bodyPr/>
        <a:lstStyle/>
        <a:p>
          <a:r>
            <a:rPr lang="fr-CA" sz="1050" dirty="0"/>
            <a:t>Concessions</a:t>
          </a:r>
        </a:p>
      </dgm:t>
    </dgm:pt>
    <dgm:pt modelId="{60DBA71D-0904-4075-990A-CF1BFD1DFE8D}" type="parTrans" cxnId="{A8A8F390-A5E6-4333-BB0B-4E4AC9C4EC69}">
      <dgm:prSet/>
      <dgm:spPr/>
      <dgm:t>
        <a:bodyPr/>
        <a:lstStyle/>
        <a:p>
          <a:endParaRPr lang="fr-CA"/>
        </a:p>
      </dgm:t>
    </dgm:pt>
    <dgm:pt modelId="{F7E9A9CB-B017-483C-96E6-873AD428C48C}" type="sibTrans" cxnId="{A8A8F390-A5E6-4333-BB0B-4E4AC9C4EC69}">
      <dgm:prSet/>
      <dgm:spPr/>
      <dgm:t>
        <a:bodyPr/>
        <a:lstStyle/>
        <a:p>
          <a:endParaRPr lang="fr-CA"/>
        </a:p>
      </dgm:t>
    </dgm:pt>
    <dgm:pt modelId="{7187A474-9505-4F7A-AED8-2DC385733FAD}">
      <dgm:prSet phldrT="[Texte]" custT="1"/>
      <dgm:spPr/>
      <dgm:t>
        <a:bodyPr/>
        <a:lstStyle/>
        <a:p>
          <a:pPr algn="r"/>
          <a:r>
            <a:rPr lang="fr-CA" sz="1050" dirty="0"/>
            <a:t>Transitions</a:t>
          </a:r>
        </a:p>
      </dgm:t>
    </dgm:pt>
    <dgm:pt modelId="{868F9985-E1A4-40BB-B2FA-B3612E7AE098}" type="parTrans" cxnId="{92A82824-920B-4908-A180-51CC7D3664D2}">
      <dgm:prSet/>
      <dgm:spPr/>
      <dgm:t>
        <a:bodyPr/>
        <a:lstStyle/>
        <a:p>
          <a:endParaRPr lang="fr-CA"/>
        </a:p>
      </dgm:t>
    </dgm:pt>
    <dgm:pt modelId="{C784C0B7-BCD7-4A04-85B6-54DA77CCFA9E}" type="sibTrans" cxnId="{92A82824-920B-4908-A180-51CC7D3664D2}">
      <dgm:prSet/>
      <dgm:spPr/>
      <dgm:t>
        <a:bodyPr/>
        <a:lstStyle/>
        <a:p>
          <a:endParaRPr lang="fr-CA"/>
        </a:p>
      </dgm:t>
    </dgm:pt>
    <dgm:pt modelId="{6E0EBD59-DE91-4205-AACE-9D6F9D23E27E}">
      <dgm:prSet phldrT="[Texte]" custT="1"/>
      <dgm:spPr/>
      <dgm:t>
        <a:bodyPr/>
        <a:lstStyle/>
        <a:p>
          <a:pPr algn="r"/>
          <a:r>
            <a:rPr lang="fr-CA" sz="1050" dirty="0"/>
            <a:t>Apprentissages</a:t>
          </a:r>
        </a:p>
      </dgm:t>
    </dgm:pt>
    <dgm:pt modelId="{BF7B9926-6BBF-451A-91ED-22386A6A320A}" type="parTrans" cxnId="{70226583-C817-4422-9042-3D9D0F02FA96}">
      <dgm:prSet/>
      <dgm:spPr/>
      <dgm:t>
        <a:bodyPr/>
        <a:lstStyle/>
        <a:p>
          <a:endParaRPr lang="fr-CA"/>
        </a:p>
      </dgm:t>
    </dgm:pt>
    <dgm:pt modelId="{A7079AC9-1D60-4321-8360-D429CF680CD3}" type="sibTrans" cxnId="{70226583-C817-4422-9042-3D9D0F02FA96}">
      <dgm:prSet/>
      <dgm:spPr/>
      <dgm:t>
        <a:bodyPr/>
        <a:lstStyle/>
        <a:p>
          <a:endParaRPr lang="fr-CA"/>
        </a:p>
      </dgm:t>
    </dgm:pt>
    <dgm:pt modelId="{CC780104-DCA5-42F2-BFFB-EA4E8F1B7277}">
      <dgm:prSet phldrT="[Texte]" custT="1"/>
      <dgm:spPr/>
      <dgm:t>
        <a:bodyPr/>
        <a:lstStyle/>
        <a:p>
          <a:pPr algn="r"/>
          <a:r>
            <a:rPr lang="fr-CA" sz="1050" dirty="0"/>
            <a:t>Limites</a:t>
          </a:r>
        </a:p>
      </dgm:t>
    </dgm:pt>
    <dgm:pt modelId="{86EF0E8D-1F45-4C8C-BC97-F8F0AAB4D23E}" type="parTrans" cxnId="{8E24E3FB-E591-401C-8064-F5DEA80E2F01}">
      <dgm:prSet/>
      <dgm:spPr/>
      <dgm:t>
        <a:bodyPr/>
        <a:lstStyle/>
        <a:p>
          <a:endParaRPr lang="fr-CA"/>
        </a:p>
      </dgm:t>
    </dgm:pt>
    <dgm:pt modelId="{EB849D2B-EEAA-429A-ADEE-3E6C9C17B916}" type="sibTrans" cxnId="{8E24E3FB-E591-401C-8064-F5DEA80E2F01}">
      <dgm:prSet/>
      <dgm:spPr/>
      <dgm:t>
        <a:bodyPr/>
        <a:lstStyle/>
        <a:p>
          <a:endParaRPr lang="fr-CA"/>
        </a:p>
      </dgm:t>
    </dgm:pt>
    <dgm:pt modelId="{934E9C3D-6B25-40DB-ACA4-7F1032C3DC8E}">
      <dgm:prSet phldrT="[Texte]" custT="1"/>
      <dgm:spPr/>
      <dgm:t>
        <a:bodyPr/>
        <a:lstStyle/>
        <a:p>
          <a:pPr algn="r"/>
          <a:r>
            <a:rPr lang="fr-CA" sz="1050" dirty="0"/>
            <a:t>Compétences</a:t>
          </a:r>
        </a:p>
      </dgm:t>
    </dgm:pt>
    <dgm:pt modelId="{E1DCACD0-BCDD-414F-83AE-AE625C1D6868}" type="parTrans" cxnId="{D0FFE770-37FE-4936-9811-F216946AEA77}">
      <dgm:prSet/>
      <dgm:spPr/>
      <dgm:t>
        <a:bodyPr/>
        <a:lstStyle/>
        <a:p>
          <a:endParaRPr lang="fr-CA"/>
        </a:p>
      </dgm:t>
    </dgm:pt>
    <dgm:pt modelId="{EB491C6F-1297-4C24-8486-F421EDE58E9F}" type="sibTrans" cxnId="{D0FFE770-37FE-4936-9811-F216946AEA77}">
      <dgm:prSet/>
      <dgm:spPr/>
      <dgm:t>
        <a:bodyPr/>
        <a:lstStyle/>
        <a:p>
          <a:endParaRPr lang="fr-CA"/>
        </a:p>
      </dgm:t>
    </dgm:pt>
    <dgm:pt modelId="{8FBBE378-365B-4373-A4AB-A7E8E71CE99C}" type="pres">
      <dgm:prSet presAssocID="{7953E7AA-4189-4BD3-8A7E-57F1918B570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DEABCEAF-343F-4A24-94CA-136B31B8F958}" type="pres">
      <dgm:prSet presAssocID="{7953E7AA-4189-4BD3-8A7E-57F1918B5709}" presName="children" presStyleCnt="0"/>
      <dgm:spPr/>
    </dgm:pt>
    <dgm:pt modelId="{095A93AF-1CE5-47CB-ABCD-681C90443F7C}" type="pres">
      <dgm:prSet presAssocID="{7953E7AA-4189-4BD3-8A7E-57F1918B5709}" presName="child1group" presStyleCnt="0"/>
      <dgm:spPr/>
    </dgm:pt>
    <dgm:pt modelId="{9CF9777E-5414-4EC2-861E-68A36486BE2F}" type="pres">
      <dgm:prSet presAssocID="{7953E7AA-4189-4BD3-8A7E-57F1918B5709}" presName="child1" presStyleLbl="bgAcc1" presStyleIdx="0" presStyleCnt="4" custScaleX="122566"/>
      <dgm:spPr/>
    </dgm:pt>
    <dgm:pt modelId="{98B723CE-56F6-42BE-ADEE-DF21714F7A51}" type="pres">
      <dgm:prSet presAssocID="{7953E7AA-4189-4BD3-8A7E-57F1918B5709}" presName="child1Text" presStyleLbl="bgAcc1" presStyleIdx="0" presStyleCnt="4">
        <dgm:presLayoutVars>
          <dgm:bulletEnabled val="1"/>
        </dgm:presLayoutVars>
      </dgm:prSet>
      <dgm:spPr/>
    </dgm:pt>
    <dgm:pt modelId="{E65FF3A4-F62D-4923-94F6-5FC5A49B61A7}" type="pres">
      <dgm:prSet presAssocID="{7953E7AA-4189-4BD3-8A7E-57F1918B5709}" presName="child2group" presStyleCnt="0"/>
      <dgm:spPr/>
    </dgm:pt>
    <dgm:pt modelId="{01191691-A417-4759-ACA9-9660A576C364}" type="pres">
      <dgm:prSet presAssocID="{7953E7AA-4189-4BD3-8A7E-57F1918B5709}" presName="child2" presStyleLbl="bgAcc1" presStyleIdx="1" presStyleCnt="4" custScaleX="122566"/>
      <dgm:spPr/>
    </dgm:pt>
    <dgm:pt modelId="{C05EE9D3-04DD-40D1-BB72-AC420282C744}" type="pres">
      <dgm:prSet presAssocID="{7953E7AA-4189-4BD3-8A7E-57F1918B5709}" presName="child2Text" presStyleLbl="bgAcc1" presStyleIdx="1" presStyleCnt="4">
        <dgm:presLayoutVars>
          <dgm:bulletEnabled val="1"/>
        </dgm:presLayoutVars>
      </dgm:prSet>
      <dgm:spPr/>
    </dgm:pt>
    <dgm:pt modelId="{3E7B1220-B322-41EC-9364-A2E1A070A2BD}" type="pres">
      <dgm:prSet presAssocID="{7953E7AA-4189-4BD3-8A7E-57F1918B5709}" presName="child3group" presStyleCnt="0"/>
      <dgm:spPr/>
    </dgm:pt>
    <dgm:pt modelId="{C69A0637-F162-4551-982F-55F6C7BC5075}" type="pres">
      <dgm:prSet presAssocID="{7953E7AA-4189-4BD3-8A7E-57F1918B5709}" presName="child3" presStyleLbl="bgAcc1" presStyleIdx="2" presStyleCnt="4" custScaleX="122566"/>
      <dgm:spPr/>
    </dgm:pt>
    <dgm:pt modelId="{5CBA6678-CC05-4A83-835E-3CF008015B6D}" type="pres">
      <dgm:prSet presAssocID="{7953E7AA-4189-4BD3-8A7E-57F1918B5709}" presName="child3Text" presStyleLbl="bgAcc1" presStyleIdx="2" presStyleCnt="4">
        <dgm:presLayoutVars>
          <dgm:bulletEnabled val="1"/>
        </dgm:presLayoutVars>
      </dgm:prSet>
      <dgm:spPr/>
    </dgm:pt>
    <dgm:pt modelId="{65C76387-36B9-4E66-894B-E7E45B5E0A11}" type="pres">
      <dgm:prSet presAssocID="{7953E7AA-4189-4BD3-8A7E-57F1918B5709}" presName="child4group" presStyleCnt="0"/>
      <dgm:spPr/>
    </dgm:pt>
    <dgm:pt modelId="{611283E5-85F3-4AA9-8DAD-703C68220597}" type="pres">
      <dgm:prSet presAssocID="{7953E7AA-4189-4BD3-8A7E-57F1918B5709}" presName="child4" presStyleLbl="bgAcc1" presStyleIdx="3" presStyleCnt="4" custScaleX="122566"/>
      <dgm:spPr/>
    </dgm:pt>
    <dgm:pt modelId="{ACB307C7-1DE9-4861-AF8F-E78EB47912D0}" type="pres">
      <dgm:prSet presAssocID="{7953E7AA-4189-4BD3-8A7E-57F1918B5709}" presName="child4Text" presStyleLbl="bgAcc1" presStyleIdx="3" presStyleCnt="4">
        <dgm:presLayoutVars>
          <dgm:bulletEnabled val="1"/>
        </dgm:presLayoutVars>
      </dgm:prSet>
      <dgm:spPr/>
    </dgm:pt>
    <dgm:pt modelId="{D0F4DED9-0175-454A-9FF7-2C319804A0B5}" type="pres">
      <dgm:prSet presAssocID="{7953E7AA-4189-4BD3-8A7E-57F1918B5709}" presName="childPlaceholder" presStyleCnt="0"/>
      <dgm:spPr/>
    </dgm:pt>
    <dgm:pt modelId="{9413B019-BA41-47F7-90F1-A6DC6323ABDC}" type="pres">
      <dgm:prSet presAssocID="{7953E7AA-4189-4BD3-8A7E-57F1918B5709}" presName="circle" presStyleCnt="0"/>
      <dgm:spPr/>
    </dgm:pt>
    <dgm:pt modelId="{9BDCCF67-2090-4466-BC75-2EA0BFE214C4}" type="pres">
      <dgm:prSet presAssocID="{7953E7AA-4189-4BD3-8A7E-57F1918B570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A89C427-8982-40A7-891C-0AEC7D87B920}" type="pres">
      <dgm:prSet presAssocID="{7953E7AA-4189-4BD3-8A7E-57F1918B570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E776FBBE-5700-44B2-AC0F-4E12ADDBC80B}" type="pres">
      <dgm:prSet presAssocID="{7953E7AA-4189-4BD3-8A7E-57F1918B570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AB07CE48-2977-4A47-8316-724475E1FA25}" type="pres">
      <dgm:prSet presAssocID="{7953E7AA-4189-4BD3-8A7E-57F1918B570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401A3999-AAFB-45FA-9AE9-DBF493BBF373}" type="pres">
      <dgm:prSet presAssocID="{7953E7AA-4189-4BD3-8A7E-57F1918B5709}" presName="quadrantPlaceholder" presStyleCnt="0"/>
      <dgm:spPr/>
    </dgm:pt>
    <dgm:pt modelId="{62F705F8-E163-4672-803F-3A26E9A1CF29}" type="pres">
      <dgm:prSet presAssocID="{7953E7AA-4189-4BD3-8A7E-57F1918B5709}" presName="center1" presStyleLbl="fgShp" presStyleIdx="0" presStyleCnt="2"/>
      <dgm:spPr>
        <a:solidFill>
          <a:schemeClr val="accent2"/>
        </a:solidFill>
        <a:ln>
          <a:solidFill>
            <a:srgbClr val="F79200"/>
          </a:solidFill>
        </a:ln>
      </dgm:spPr>
    </dgm:pt>
    <dgm:pt modelId="{AD10216F-FCB9-4B3A-9A7A-9F8AB3A847F7}" type="pres">
      <dgm:prSet presAssocID="{7953E7AA-4189-4BD3-8A7E-57F1918B5709}" presName="center2" presStyleLbl="fgShp" presStyleIdx="1" presStyleCnt="2"/>
      <dgm:spPr>
        <a:solidFill>
          <a:schemeClr val="accent2"/>
        </a:solidFill>
        <a:ln>
          <a:solidFill>
            <a:srgbClr val="F79200"/>
          </a:solidFill>
        </a:ln>
      </dgm:spPr>
    </dgm:pt>
  </dgm:ptLst>
  <dgm:cxnLst>
    <dgm:cxn modelId="{C36E1D02-E5E4-4B8F-ADE0-23B5DC396103}" srcId="{ABE011D2-13A0-49EB-9FA2-19F80D315095}" destId="{BE65049D-2FCA-4215-9738-3CD157BF9DBC}" srcOrd="0" destOrd="0" parTransId="{06B4F695-6DFD-4B4B-BC35-105A485F0AEF}" sibTransId="{6579AE3C-4887-43BE-A5D6-1597A7F026F3}"/>
    <dgm:cxn modelId="{A0F52C02-FB58-4D71-AF7C-C5D51CCCD8EC}" srcId="{C01C137A-ECF4-402B-B819-66FF44F0CD96}" destId="{209395C7-38F7-45DE-8112-90D0690A7665}" srcOrd="0" destOrd="0" parTransId="{9DD2D7F7-4CC3-4621-AC10-92BF7D072F7B}" sibTransId="{3AE002FA-1945-45E4-B7E6-8243173BA0C6}"/>
    <dgm:cxn modelId="{CB3CAC04-66BA-4FA0-9217-B031E84392AC}" type="presOf" srcId="{BE65049D-2FCA-4215-9738-3CD157BF9DBC}" destId="{C05EE9D3-04DD-40D1-BB72-AC420282C744}" srcOrd="1" destOrd="0" presId="urn:microsoft.com/office/officeart/2005/8/layout/cycle4"/>
    <dgm:cxn modelId="{9E2E9209-9A4C-4551-84DB-28E61CB4F13D}" type="presOf" srcId="{6E0EBD59-DE91-4205-AACE-9D6F9D23E27E}" destId="{01191691-A417-4759-ACA9-9660A576C364}" srcOrd="0" destOrd="2" presId="urn:microsoft.com/office/officeart/2005/8/layout/cycle4"/>
    <dgm:cxn modelId="{6C81630E-567F-43EA-B96C-473A7915EF95}" type="presOf" srcId="{E09DEBE8-FDF8-4481-93F5-E03B2411E132}" destId="{9CF9777E-5414-4EC2-861E-68A36486BE2F}" srcOrd="0" destOrd="2" presId="urn:microsoft.com/office/officeart/2005/8/layout/cycle4"/>
    <dgm:cxn modelId="{208E9A10-589C-49EE-BC5D-2276909F1DD8}" type="presOf" srcId="{E36F43E3-2CF7-476F-B749-E27C0E0406FB}" destId="{C69A0637-F162-4551-982F-55F6C7BC5075}" srcOrd="0" destOrd="0" presId="urn:microsoft.com/office/officeart/2005/8/layout/cycle4"/>
    <dgm:cxn modelId="{EE8A5615-3536-4FBB-9B23-926ADCE75028}" type="presOf" srcId="{ABE011D2-13A0-49EB-9FA2-19F80D315095}" destId="{0A89C427-8982-40A7-891C-0AEC7D87B920}" srcOrd="0" destOrd="0" presId="urn:microsoft.com/office/officeart/2005/8/layout/cycle4"/>
    <dgm:cxn modelId="{F78B5E1E-4ED0-48A5-9EFB-F16E655AAEDE}" type="presOf" srcId="{95FF0CAD-7E75-402D-9102-DE43BB218BF3}" destId="{ACB307C7-1DE9-4861-AF8F-E78EB47912D0}" srcOrd="1" destOrd="1" presId="urn:microsoft.com/office/officeart/2005/8/layout/cycle4"/>
    <dgm:cxn modelId="{92A82824-920B-4908-A180-51CC7D3664D2}" srcId="{ABE011D2-13A0-49EB-9FA2-19F80D315095}" destId="{7187A474-9505-4F7A-AED8-2DC385733FAD}" srcOrd="1" destOrd="0" parTransId="{868F9985-E1A4-40BB-B2FA-B3612E7AE098}" sibTransId="{C784C0B7-BCD7-4A04-85B6-54DA77CCFA9E}"/>
    <dgm:cxn modelId="{B7C0C325-C254-465B-85EA-11CB3A76CBA8}" type="presOf" srcId="{7953E7AA-4189-4BD3-8A7E-57F1918B5709}" destId="{8FBBE378-365B-4373-A4AB-A7E8E71CE99C}" srcOrd="0" destOrd="0" presId="urn:microsoft.com/office/officeart/2005/8/layout/cycle4"/>
    <dgm:cxn modelId="{9BD0072A-BC84-422E-9A3B-5C8FA9C86CFC}" srcId="{7953E7AA-4189-4BD3-8A7E-57F1918B5709}" destId="{C01C137A-ECF4-402B-B819-66FF44F0CD96}" srcOrd="0" destOrd="0" parTransId="{9E0D9FB3-2A55-492F-9B2F-73557D291A21}" sibTransId="{D36B284B-CBE1-470E-A0DF-990973E8F264}"/>
    <dgm:cxn modelId="{83AB6A30-5CA7-44BE-8D9B-AC93547E06EE}" type="presOf" srcId="{E36F43E3-2CF7-476F-B749-E27C0E0406FB}" destId="{5CBA6678-CC05-4A83-835E-3CF008015B6D}" srcOrd="1" destOrd="0" presId="urn:microsoft.com/office/officeart/2005/8/layout/cycle4"/>
    <dgm:cxn modelId="{ACBBB330-BF6D-4705-A8DF-927676EF58AC}" srcId="{B157A720-D5C8-40BE-BD2D-C559CF699990}" destId="{DC136EF3-9DEF-469E-9517-585D3FC719BC}" srcOrd="0" destOrd="0" parTransId="{41C8EFC8-225A-4122-B24B-319AE042893F}" sibTransId="{8A590D5D-F414-43A4-A916-E9BA0714029F}"/>
    <dgm:cxn modelId="{BC96CD31-163A-40C1-AA07-CE2FAB2777A5}" type="presOf" srcId="{7187A474-9505-4F7A-AED8-2DC385733FAD}" destId="{01191691-A417-4759-ACA9-9660A576C364}" srcOrd="0" destOrd="1" presId="urn:microsoft.com/office/officeart/2005/8/layout/cycle4"/>
    <dgm:cxn modelId="{9CA5243F-D9EC-4EDE-9779-E05C605E1662}" srcId="{7953E7AA-4189-4BD3-8A7E-57F1918B5709}" destId="{ABE011D2-13A0-49EB-9FA2-19F80D315095}" srcOrd="1" destOrd="0" parTransId="{5751A6F0-4DCB-402F-9CF8-8F9FDC64374C}" sibTransId="{903DC53A-9717-4EB0-8BE0-E89156B37274}"/>
    <dgm:cxn modelId="{C4334940-5912-46D6-8BB4-34EA72D1A82F}" type="presOf" srcId="{B157A720-D5C8-40BE-BD2D-C559CF699990}" destId="{AB07CE48-2977-4A47-8316-724475E1FA25}" srcOrd="0" destOrd="0" presId="urn:microsoft.com/office/officeart/2005/8/layout/cycle4"/>
    <dgm:cxn modelId="{896BFF5D-69AD-4E51-9AA7-3C346F62A9F4}" srcId="{7953E7AA-4189-4BD3-8A7E-57F1918B5709}" destId="{B157A720-D5C8-40BE-BD2D-C559CF699990}" srcOrd="3" destOrd="0" parTransId="{EE3F7525-A092-40A4-A3E8-457B7220CC1C}" sibTransId="{07E9E930-BC41-4C83-962C-4C80C356A041}"/>
    <dgm:cxn modelId="{2D4E3367-DA68-466B-952E-C27D63871099}" type="presOf" srcId="{3D5C75A5-EFA8-4EED-A496-882F61112935}" destId="{ACB307C7-1DE9-4861-AF8F-E78EB47912D0}" srcOrd="1" destOrd="2" presId="urn:microsoft.com/office/officeart/2005/8/layout/cycle4"/>
    <dgm:cxn modelId="{96300F48-105F-4360-83D5-B7C7E9EDB788}" type="presOf" srcId="{6E0EBD59-DE91-4205-AACE-9D6F9D23E27E}" destId="{C05EE9D3-04DD-40D1-BB72-AC420282C744}" srcOrd="1" destOrd="2" presId="urn:microsoft.com/office/officeart/2005/8/layout/cycle4"/>
    <dgm:cxn modelId="{72EC8868-896C-422B-8C38-DE56834EC5FE}" srcId="{C01C137A-ECF4-402B-B819-66FF44F0CD96}" destId="{E09DEBE8-FDF8-4481-93F5-E03B2411E132}" srcOrd="2" destOrd="0" parTransId="{41116324-902A-4CD4-86D8-BA11A5AF07E3}" sibTransId="{87EF26EB-1E52-4FA7-95D4-4198BBB9CF02}"/>
    <dgm:cxn modelId="{F36ABC49-3917-4F92-9415-BE96089FB2A5}" type="presOf" srcId="{3D5C75A5-EFA8-4EED-A496-882F61112935}" destId="{611283E5-85F3-4AA9-8DAD-703C68220597}" srcOrd="0" destOrd="2" presId="urn:microsoft.com/office/officeart/2005/8/layout/cycle4"/>
    <dgm:cxn modelId="{D0FFE770-37FE-4936-9811-F216946AEA77}" srcId="{27D03AE0-0E04-4FF4-B022-B33B5CE1074B}" destId="{934E9C3D-6B25-40DB-ACA4-7F1032C3DC8E}" srcOrd="2" destOrd="0" parTransId="{E1DCACD0-BCDD-414F-83AE-AE625C1D6868}" sibTransId="{EB491C6F-1297-4C24-8486-F421EDE58E9F}"/>
    <dgm:cxn modelId="{0A157C71-B8CB-41FF-A015-D3CFFFEBAB29}" type="presOf" srcId="{934E9C3D-6B25-40DB-ACA4-7F1032C3DC8E}" destId="{5CBA6678-CC05-4A83-835E-3CF008015B6D}" srcOrd="1" destOrd="2" presId="urn:microsoft.com/office/officeart/2005/8/layout/cycle4"/>
    <dgm:cxn modelId="{BEC55F78-AD72-4758-80C8-F10D1841E2B3}" srcId="{B157A720-D5C8-40BE-BD2D-C559CF699990}" destId="{95FF0CAD-7E75-402D-9102-DE43BB218BF3}" srcOrd="1" destOrd="0" parTransId="{0B2BB732-00AF-4492-871F-9C7CCECEB0D9}" sibTransId="{CB7499DB-32B6-4A25-BC14-41BA50CDD79B}"/>
    <dgm:cxn modelId="{177E1D81-E04E-4AA1-9853-031540B5F5B3}" type="presOf" srcId="{209395C7-38F7-45DE-8112-90D0690A7665}" destId="{98B723CE-56F6-42BE-ADEE-DF21714F7A51}" srcOrd="1" destOrd="0" presId="urn:microsoft.com/office/officeart/2005/8/layout/cycle4"/>
    <dgm:cxn modelId="{8BA15F83-99FA-4E17-AA9F-C520C4D6B4F6}" type="presOf" srcId="{95FF0CAD-7E75-402D-9102-DE43BB218BF3}" destId="{611283E5-85F3-4AA9-8DAD-703C68220597}" srcOrd="0" destOrd="1" presId="urn:microsoft.com/office/officeart/2005/8/layout/cycle4"/>
    <dgm:cxn modelId="{70226583-C817-4422-9042-3D9D0F02FA96}" srcId="{ABE011D2-13A0-49EB-9FA2-19F80D315095}" destId="{6E0EBD59-DE91-4205-AACE-9D6F9D23E27E}" srcOrd="2" destOrd="0" parTransId="{BF7B9926-6BBF-451A-91ED-22386A6A320A}" sibTransId="{A7079AC9-1D60-4321-8360-D429CF680CD3}"/>
    <dgm:cxn modelId="{A8A8F390-A5E6-4333-BB0B-4E4AC9C4EC69}" srcId="{B157A720-D5C8-40BE-BD2D-C559CF699990}" destId="{3D5C75A5-EFA8-4EED-A496-882F61112935}" srcOrd="2" destOrd="0" parTransId="{60DBA71D-0904-4075-990A-CF1BFD1DFE8D}" sibTransId="{F7E9A9CB-B017-483C-96E6-873AD428C48C}"/>
    <dgm:cxn modelId="{8EA5A095-3038-4224-8FA4-2AC4B0A5FB6B}" type="presOf" srcId="{934E9C3D-6B25-40DB-ACA4-7F1032C3DC8E}" destId="{C69A0637-F162-4551-982F-55F6C7BC5075}" srcOrd="0" destOrd="2" presId="urn:microsoft.com/office/officeart/2005/8/layout/cycle4"/>
    <dgm:cxn modelId="{CD7AA196-8AC5-4A50-9E3D-E8FFDFAD7F13}" type="presOf" srcId="{DC136EF3-9DEF-469E-9517-585D3FC719BC}" destId="{ACB307C7-1DE9-4861-AF8F-E78EB47912D0}" srcOrd="1" destOrd="0" presId="urn:microsoft.com/office/officeart/2005/8/layout/cycle4"/>
    <dgm:cxn modelId="{CF32C798-3CA7-4B4D-BC8A-075898429B37}" type="presOf" srcId="{FA7C301C-A43E-4B63-90A1-D1964D9E0749}" destId="{98B723CE-56F6-42BE-ADEE-DF21714F7A51}" srcOrd="1" destOrd="1" presId="urn:microsoft.com/office/officeart/2005/8/layout/cycle4"/>
    <dgm:cxn modelId="{384FF09B-701A-4997-A627-FB79CB82BD95}" type="presOf" srcId="{BE65049D-2FCA-4215-9738-3CD157BF9DBC}" destId="{01191691-A417-4759-ACA9-9660A576C364}" srcOrd="0" destOrd="0" presId="urn:microsoft.com/office/officeart/2005/8/layout/cycle4"/>
    <dgm:cxn modelId="{273F9F9C-22ED-4309-BB5B-ED4C01605AF5}" type="presOf" srcId="{27D03AE0-0E04-4FF4-B022-B33B5CE1074B}" destId="{E776FBBE-5700-44B2-AC0F-4E12ADDBC80B}" srcOrd="0" destOrd="0" presId="urn:microsoft.com/office/officeart/2005/8/layout/cycle4"/>
    <dgm:cxn modelId="{9A02D1A1-8279-4F89-B668-D589A87F2EA0}" type="presOf" srcId="{FA7C301C-A43E-4B63-90A1-D1964D9E0749}" destId="{9CF9777E-5414-4EC2-861E-68A36486BE2F}" srcOrd="0" destOrd="1" presId="urn:microsoft.com/office/officeart/2005/8/layout/cycle4"/>
    <dgm:cxn modelId="{DC5BE9A5-4FDE-4EC8-B303-EBD3FC8CCA33}" type="presOf" srcId="{DC136EF3-9DEF-469E-9517-585D3FC719BC}" destId="{611283E5-85F3-4AA9-8DAD-703C68220597}" srcOrd="0" destOrd="0" presId="urn:microsoft.com/office/officeart/2005/8/layout/cycle4"/>
    <dgm:cxn modelId="{6F1A1DB5-6DF1-4986-86AB-31400EC549E0}" srcId="{7953E7AA-4189-4BD3-8A7E-57F1918B5709}" destId="{27D03AE0-0E04-4FF4-B022-B33B5CE1074B}" srcOrd="2" destOrd="0" parTransId="{F1ABA531-045A-475F-95EE-68C3482754BE}" sibTransId="{A2D65288-078F-4FC1-B66D-00E820C65F14}"/>
    <dgm:cxn modelId="{564674B7-F3D1-4BDF-8DCF-2274FF86B3A7}" type="presOf" srcId="{CC780104-DCA5-42F2-BFFB-EA4E8F1B7277}" destId="{5CBA6678-CC05-4A83-835E-3CF008015B6D}" srcOrd="1" destOrd="1" presId="urn:microsoft.com/office/officeart/2005/8/layout/cycle4"/>
    <dgm:cxn modelId="{CEB852BE-9ABB-4764-9DB6-3C9BC97306A2}" type="presOf" srcId="{7187A474-9505-4F7A-AED8-2DC385733FAD}" destId="{C05EE9D3-04DD-40D1-BB72-AC420282C744}" srcOrd="1" destOrd="1" presId="urn:microsoft.com/office/officeart/2005/8/layout/cycle4"/>
    <dgm:cxn modelId="{38F0F4C5-6A6E-4E67-A0A5-69B7D2A5C069}" type="presOf" srcId="{C01C137A-ECF4-402B-B819-66FF44F0CD96}" destId="{9BDCCF67-2090-4466-BC75-2EA0BFE214C4}" srcOrd="0" destOrd="0" presId="urn:microsoft.com/office/officeart/2005/8/layout/cycle4"/>
    <dgm:cxn modelId="{4625CECB-14E1-4BA8-BEA4-B08E77C2E4B4}" type="presOf" srcId="{CC780104-DCA5-42F2-BFFB-EA4E8F1B7277}" destId="{C69A0637-F162-4551-982F-55F6C7BC5075}" srcOrd="0" destOrd="1" presId="urn:microsoft.com/office/officeart/2005/8/layout/cycle4"/>
    <dgm:cxn modelId="{6061D6DA-3634-442C-B158-75BE063B97DB}" srcId="{C01C137A-ECF4-402B-B819-66FF44F0CD96}" destId="{FA7C301C-A43E-4B63-90A1-D1964D9E0749}" srcOrd="1" destOrd="0" parTransId="{0C17529F-0135-44C9-8F43-1357A0EA4DEE}" sibTransId="{58CB8A17-B1FE-4C2E-A3B9-1CE6C88B3108}"/>
    <dgm:cxn modelId="{13A9A4DD-C4FF-4FCC-8659-E037CD159DD0}" type="presOf" srcId="{209395C7-38F7-45DE-8112-90D0690A7665}" destId="{9CF9777E-5414-4EC2-861E-68A36486BE2F}" srcOrd="0" destOrd="0" presId="urn:microsoft.com/office/officeart/2005/8/layout/cycle4"/>
    <dgm:cxn modelId="{508EBFF0-D6C9-4824-877E-73DBD2456B1C}" srcId="{27D03AE0-0E04-4FF4-B022-B33B5CE1074B}" destId="{E36F43E3-2CF7-476F-B749-E27C0E0406FB}" srcOrd="0" destOrd="0" parTransId="{7420615F-461E-4E72-A09A-37BF3126C805}" sibTransId="{566F6AD9-9F9D-41FC-B0E9-CB1A0E0A40BC}"/>
    <dgm:cxn modelId="{8E24E3FB-E591-401C-8064-F5DEA80E2F01}" srcId="{27D03AE0-0E04-4FF4-B022-B33B5CE1074B}" destId="{CC780104-DCA5-42F2-BFFB-EA4E8F1B7277}" srcOrd="1" destOrd="0" parTransId="{86EF0E8D-1F45-4C8C-BC97-F8F0AAB4D23E}" sibTransId="{EB849D2B-EEAA-429A-ADEE-3E6C9C17B916}"/>
    <dgm:cxn modelId="{0466E6FE-9B45-4E74-890C-30F4FE8F3476}" type="presOf" srcId="{E09DEBE8-FDF8-4481-93F5-E03B2411E132}" destId="{98B723CE-56F6-42BE-ADEE-DF21714F7A51}" srcOrd="1" destOrd="2" presId="urn:microsoft.com/office/officeart/2005/8/layout/cycle4"/>
    <dgm:cxn modelId="{E91C5C84-91A0-451A-A310-8FDEE670762A}" type="presParOf" srcId="{8FBBE378-365B-4373-A4AB-A7E8E71CE99C}" destId="{DEABCEAF-343F-4A24-94CA-136B31B8F958}" srcOrd="0" destOrd="0" presId="urn:microsoft.com/office/officeart/2005/8/layout/cycle4"/>
    <dgm:cxn modelId="{9309819D-9812-4454-B701-DFCED46A541D}" type="presParOf" srcId="{DEABCEAF-343F-4A24-94CA-136B31B8F958}" destId="{095A93AF-1CE5-47CB-ABCD-681C90443F7C}" srcOrd="0" destOrd="0" presId="urn:microsoft.com/office/officeart/2005/8/layout/cycle4"/>
    <dgm:cxn modelId="{2F671651-4539-46BB-B6A3-76F23887ECF2}" type="presParOf" srcId="{095A93AF-1CE5-47CB-ABCD-681C90443F7C}" destId="{9CF9777E-5414-4EC2-861E-68A36486BE2F}" srcOrd="0" destOrd="0" presId="urn:microsoft.com/office/officeart/2005/8/layout/cycle4"/>
    <dgm:cxn modelId="{8B90A1FB-4E71-4B0B-81E8-AB5786109F36}" type="presParOf" srcId="{095A93AF-1CE5-47CB-ABCD-681C90443F7C}" destId="{98B723CE-56F6-42BE-ADEE-DF21714F7A51}" srcOrd="1" destOrd="0" presId="urn:microsoft.com/office/officeart/2005/8/layout/cycle4"/>
    <dgm:cxn modelId="{07A5E5E6-C2B8-4BCB-ADC4-0A02F9E75A3C}" type="presParOf" srcId="{DEABCEAF-343F-4A24-94CA-136B31B8F958}" destId="{E65FF3A4-F62D-4923-94F6-5FC5A49B61A7}" srcOrd="1" destOrd="0" presId="urn:microsoft.com/office/officeart/2005/8/layout/cycle4"/>
    <dgm:cxn modelId="{D174CB06-4C6C-4337-9852-1C3C656F3E9D}" type="presParOf" srcId="{E65FF3A4-F62D-4923-94F6-5FC5A49B61A7}" destId="{01191691-A417-4759-ACA9-9660A576C364}" srcOrd="0" destOrd="0" presId="urn:microsoft.com/office/officeart/2005/8/layout/cycle4"/>
    <dgm:cxn modelId="{5763972B-2EBE-42E3-920A-7C9607BBB886}" type="presParOf" srcId="{E65FF3A4-F62D-4923-94F6-5FC5A49B61A7}" destId="{C05EE9D3-04DD-40D1-BB72-AC420282C744}" srcOrd="1" destOrd="0" presId="urn:microsoft.com/office/officeart/2005/8/layout/cycle4"/>
    <dgm:cxn modelId="{74E040C8-1470-496D-84D8-143C11604282}" type="presParOf" srcId="{DEABCEAF-343F-4A24-94CA-136B31B8F958}" destId="{3E7B1220-B322-41EC-9364-A2E1A070A2BD}" srcOrd="2" destOrd="0" presId="urn:microsoft.com/office/officeart/2005/8/layout/cycle4"/>
    <dgm:cxn modelId="{007106A6-D5F6-44B7-88E8-5768EE3E74C7}" type="presParOf" srcId="{3E7B1220-B322-41EC-9364-A2E1A070A2BD}" destId="{C69A0637-F162-4551-982F-55F6C7BC5075}" srcOrd="0" destOrd="0" presId="urn:microsoft.com/office/officeart/2005/8/layout/cycle4"/>
    <dgm:cxn modelId="{1D5579AA-9C18-42F4-A1DB-623B38EDF881}" type="presParOf" srcId="{3E7B1220-B322-41EC-9364-A2E1A070A2BD}" destId="{5CBA6678-CC05-4A83-835E-3CF008015B6D}" srcOrd="1" destOrd="0" presId="urn:microsoft.com/office/officeart/2005/8/layout/cycle4"/>
    <dgm:cxn modelId="{F83BC287-98B3-4C55-B4DD-D9B8810271EB}" type="presParOf" srcId="{DEABCEAF-343F-4A24-94CA-136B31B8F958}" destId="{65C76387-36B9-4E66-894B-E7E45B5E0A11}" srcOrd="3" destOrd="0" presId="urn:microsoft.com/office/officeart/2005/8/layout/cycle4"/>
    <dgm:cxn modelId="{F7F4F45C-3781-4D8E-B8A4-81BEC6AAD5E6}" type="presParOf" srcId="{65C76387-36B9-4E66-894B-E7E45B5E0A11}" destId="{611283E5-85F3-4AA9-8DAD-703C68220597}" srcOrd="0" destOrd="0" presId="urn:microsoft.com/office/officeart/2005/8/layout/cycle4"/>
    <dgm:cxn modelId="{3C9B2FB9-C885-498A-8FCD-ED5944D61DF2}" type="presParOf" srcId="{65C76387-36B9-4E66-894B-E7E45B5E0A11}" destId="{ACB307C7-1DE9-4861-AF8F-E78EB47912D0}" srcOrd="1" destOrd="0" presId="urn:microsoft.com/office/officeart/2005/8/layout/cycle4"/>
    <dgm:cxn modelId="{BC1158E7-C87F-40B7-B6AC-1B0F3597071D}" type="presParOf" srcId="{DEABCEAF-343F-4A24-94CA-136B31B8F958}" destId="{D0F4DED9-0175-454A-9FF7-2C319804A0B5}" srcOrd="4" destOrd="0" presId="urn:microsoft.com/office/officeart/2005/8/layout/cycle4"/>
    <dgm:cxn modelId="{4D3F0BEA-F28C-41DE-99E5-93622C2D1D22}" type="presParOf" srcId="{8FBBE378-365B-4373-A4AB-A7E8E71CE99C}" destId="{9413B019-BA41-47F7-90F1-A6DC6323ABDC}" srcOrd="1" destOrd="0" presId="urn:microsoft.com/office/officeart/2005/8/layout/cycle4"/>
    <dgm:cxn modelId="{8B38A207-6DBE-473B-88DF-CD3FED818D63}" type="presParOf" srcId="{9413B019-BA41-47F7-90F1-A6DC6323ABDC}" destId="{9BDCCF67-2090-4466-BC75-2EA0BFE214C4}" srcOrd="0" destOrd="0" presId="urn:microsoft.com/office/officeart/2005/8/layout/cycle4"/>
    <dgm:cxn modelId="{ABA89ACB-81C8-491F-8BC8-2484C2CC086E}" type="presParOf" srcId="{9413B019-BA41-47F7-90F1-A6DC6323ABDC}" destId="{0A89C427-8982-40A7-891C-0AEC7D87B920}" srcOrd="1" destOrd="0" presId="urn:microsoft.com/office/officeart/2005/8/layout/cycle4"/>
    <dgm:cxn modelId="{1AD09852-28AF-4CF9-9924-9E2B7E902B75}" type="presParOf" srcId="{9413B019-BA41-47F7-90F1-A6DC6323ABDC}" destId="{E776FBBE-5700-44B2-AC0F-4E12ADDBC80B}" srcOrd="2" destOrd="0" presId="urn:microsoft.com/office/officeart/2005/8/layout/cycle4"/>
    <dgm:cxn modelId="{434E002F-EC5C-4E22-8995-B2B0BEBF4F4E}" type="presParOf" srcId="{9413B019-BA41-47F7-90F1-A6DC6323ABDC}" destId="{AB07CE48-2977-4A47-8316-724475E1FA25}" srcOrd="3" destOrd="0" presId="urn:microsoft.com/office/officeart/2005/8/layout/cycle4"/>
    <dgm:cxn modelId="{38BD33A0-B194-4858-B05E-248EC1922C0C}" type="presParOf" srcId="{9413B019-BA41-47F7-90F1-A6DC6323ABDC}" destId="{401A3999-AAFB-45FA-9AE9-DBF493BBF373}" srcOrd="4" destOrd="0" presId="urn:microsoft.com/office/officeart/2005/8/layout/cycle4"/>
    <dgm:cxn modelId="{F7221D75-9FF1-42E1-B6E5-317837809951}" type="presParOf" srcId="{8FBBE378-365B-4373-A4AB-A7E8E71CE99C}" destId="{62F705F8-E163-4672-803F-3A26E9A1CF29}" srcOrd="2" destOrd="0" presId="urn:microsoft.com/office/officeart/2005/8/layout/cycle4"/>
    <dgm:cxn modelId="{E7BA0AED-BC9D-4F3B-9BD7-E8C77513CE43}" type="presParOf" srcId="{8FBBE378-365B-4373-A4AB-A7E8E71CE99C}" destId="{AD10216F-FCB9-4B3A-9A7A-9F8AB3A847F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96ADF7-646E-493F-A1D8-52A2B726D27C}">
      <dsp:nvSpPr>
        <dsp:cNvPr id="0" name=""/>
        <dsp:cNvSpPr/>
      </dsp:nvSpPr>
      <dsp:spPr>
        <a:xfrm>
          <a:off x="205418" y="379279"/>
          <a:ext cx="4449484" cy="4482700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BF0FA-A384-426B-931B-9A6F1B51B68F}">
      <dsp:nvSpPr>
        <dsp:cNvPr id="0" name=""/>
        <dsp:cNvSpPr/>
      </dsp:nvSpPr>
      <dsp:spPr>
        <a:xfrm>
          <a:off x="2087424" y="542395"/>
          <a:ext cx="5292639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CA" sz="1400" b="1" kern="1200" dirty="0"/>
            <a:t>Cohérence</a:t>
          </a:r>
          <a:r>
            <a:rPr lang="fr-CA" sz="1400" kern="1200" dirty="0"/>
            <a:t> entre le programme de relève des cadres intermédiaires et le continuum de développement offert au personnel d’encadrement de l’établissement.</a:t>
          </a:r>
        </a:p>
      </dsp:txBody>
      <dsp:txXfrm>
        <a:off x="2125035" y="580006"/>
        <a:ext cx="5217417" cy="695244"/>
      </dsp:txXfrm>
    </dsp:sp>
    <dsp:sp modelId="{4EAAC427-D41D-467E-BC68-BDC9DB607508}">
      <dsp:nvSpPr>
        <dsp:cNvPr id="0" name=""/>
        <dsp:cNvSpPr/>
      </dsp:nvSpPr>
      <dsp:spPr>
        <a:xfrm>
          <a:off x="2087424" y="1409170"/>
          <a:ext cx="5292639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5643"/>
              <a:satOff val="0"/>
              <a:lumOff val="22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CA" sz="1400" b="1" kern="1200" dirty="0"/>
            <a:t>Qualité, diversité et adéquation </a:t>
          </a:r>
          <a:r>
            <a:rPr lang="fr-CA" sz="1400" kern="1200" dirty="0"/>
            <a:t>des candidatures avec les besoins de l’organisation.</a:t>
          </a:r>
        </a:p>
      </dsp:txBody>
      <dsp:txXfrm>
        <a:off x="2125035" y="1446781"/>
        <a:ext cx="5217417" cy="695244"/>
      </dsp:txXfrm>
    </dsp:sp>
    <dsp:sp modelId="{E10E50FF-95D1-4CDD-A7EE-BB0A5BEB408F}">
      <dsp:nvSpPr>
        <dsp:cNvPr id="0" name=""/>
        <dsp:cNvSpPr/>
      </dsp:nvSpPr>
      <dsp:spPr>
        <a:xfrm>
          <a:off x="2087424" y="2275945"/>
          <a:ext cx="5292639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1286"/>
              <a:satOff val="0"/>
              <a:lumOff val="45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CA" sz="1400" kern="1200" dirty="0"/>
            <a:t>Offre d’un </a:t>
          </a:r>
          <a:r>
            <a:rPr lang="fr-CA" sz="1400" b="1" i="0" u="none" kern="1200" dirty="0"/>
            <a:t>encadrement régulier </a:t>
          </a:r>
          <a:r>
            <a:rPr lang="fr-CA" sz="1400" kern="1200" dirty="0"/>
            <a:t>aux membres de la relève des cadres afin de permettre leur développement dans des conditions gagnantes.</a:t>
          </a:r>
        </a:p>
      </dsp:txBody>
      <dsp:txXfrm>
        <a:off x="2125035" y="2313556"/>
        <a:ext cx="5217417" cy="695244"/>
      </dsp:txXfrm>
    </dsp:sp>
    <dsp:sp modelId="{7FC9D786-31D2-4CE5-8AC1-A80F14220689}">
      <dsp:nvSpPr>
        <dsp:cNvPr id="0" name=""/>
        <dsp:cNvSpPr/>
      </dsp:nvSpPr>
      <dsp:spPr>
        <a:xfrm>
          <a:off x="2087424" y="3142721"/>
          <a:ext cx="5292639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6928"/>
              <a:satOff val="0"/>
              <a:lumOff val="6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/>
            <a:t>Mise en action sur le terrain </a:t>
          </a:r>
          <a:r>
            <a:rPr lang="fr-CA" sz="1400" kern="1200" dirty="0"/>
            <a:t>pour l’acquisition progressive de compétences. </a:t>
          </a:r>
        </a:p>
      </dsp:txBody>
      <dsp:txXfrm>
        <a:off x="2125035" y="3180332"/>
        <a:ext cx="5217417" cy="695244"/>
      </dsp:txXfrm>
    </dsp:sp>
    <dsp:sp modelId="{B7A784AC-23D9-4118-B1AB-CF205F73957B}">
      <dsp:nvSpPr>
        <dsp:cNvPr id="0" name=""/>
        <dsp:cNvSpPr/>
      </dsp:nvSpPr>
      <dsp:spPr>
        <a:xfrm>
          <a:off x="2087424" y="4009496"/>
          <a:ext cx="5292639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02571"/>
              <a:satOff val="0"/>
              <a:lumOff val="90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 dirty="0"/>
            <a:t>Transition d’un rôle de professionnel à un rôle de cadre par des </a:t>
          </a:r>
          <a:r>
            <a:rPr lang="fr-CA" sz="1400" b="1" kern="1200" dirty="0"/>
            <a:t>moyens de développement individuels et collectifs.</a:t>
          </a:r>
          <a:r>
            <a:rPr lang="fr-CA" sz="1400" kern="1200" dirty="0"/>
            <a:t> </a:t>
          </a:r>
        </a:p>
      </dsp:txBody>
      <dsp:txXfrm>
        <a:off x="2125035" y="4047107"/>
        <a:ext cx="5217417" cy="6952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A0637-F162-4551-982F-55F6C7BC5075}">
      <dsp:nvSpPr>
        <dsp:cNvPr id="0" name=""/>
        <dsp:cNvSpPr/>
      </dsp:nvSpPr>
      <dsp:spPr>
        <a:xfrm>
          <a:off x="3236788" y="2112651"/>
          <a:ext cx="1881117" cy="994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320000"/>
              <a:satOff val="65224"/>
              <a:lumOff val="-118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Forces</a:t>
          </a:r>
        </a:p>
        <a:p>
          <a:pPr marL="57150" lvl="1" indent="-57150" algn="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Limites</a:t>
          </a:r>
        </a:p>
        <a:p>
          <a:pPr marL="57150" lvl="1" indent="-57150" algn="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Compétences</a:t>
          </a:r>
        </a:p>
      </dsp:txBody>
      <dsp:txXfrm>
        <a:off x="3822962" y="2383038"/>
        <a:ext cx="1273104" cy="701963"/>
      </dsp:txXfrm>
    </dsp:sp>
    <dsp:sp modelId="{611283E5-85F3-4AA9-8DAD-703C68220597}">
      <dsp:nvSpPr>
        <dsp:cNvPr id="0" name=""/>
        <dsp:cNvSpPr/>
      </dsp:nvSpPr>
      <dsp:spPr>
        <a:xfrm>
          <a:off x="732674" y="2112651"/>
          <a:ext cx="1881117" cy="994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980000"/>
              <a:satOff val="97836"/>
              <a:lumOff val="-1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Motivation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Évolution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Concessions</a:t>
          </a:r>
        </a:p>
      </dsp:txBody>
      <dsp:txXfrm>
        <a:off x="754513" y="2383038"/>
        <a:ext cx="1273104" cy="701963"/>
      </dsp:txXfrm>
    </dsp:sp>
    <dsp:sp modelId="{01191691-A417-4759-ACA9-9660A576C364}">
      <dsp:nvSpPr>
        <dsp:cNvPr id="0" name=""/>
        <dsp:cNvSpPr/>
      </dsp:nvSpPr>
      <dsp:spPr>
        <a:xfrm>
          <a:off x="3236788" y="0"/>
          <a:ext cx="1881117" cy="994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660000"/>
              <a:satOff val="32612"/>
              <a:lumOff val="-59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Réalisations</a:t>
          </a:r>
        </a:p>
        <a:p>
          <a:pPr marL="57150" lvl="1" indent="-57150" algn="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Transitions</a:t>
          </a:r>
        </a:p>
        <a:p>
          <a:pPr marL="57150" lvl="1" indent="-57150" algn="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Apprentissages</a:t>
          </a:r>
        </a:p>
      </dsp:txBody>
      <dsp:txXfrm>
        <a:off x="3822962" y="21839"/>
        <a:ext cx="1273104" cy="701963"/>
      </dsp:txXfrm>
    </dsp:sp>
    <dsp:sp modelId="{9CF9777E-5414-4EC2-861E-68A36486BE2F}">
      <dsp:nvSpPr>
        <dsp:cNvPr id="0" name=""/>
        <dsp:cNvSpPr/>
      </dsp:nvSpPr>
      <dsp:spPr>
        <a:xfrm>
          <a:off x="732674" y="0"/>
          <a:ext cx="1881117" cy="994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Personnalité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Valeurs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050" kern="1200" dirty="0"/>
            <a:t>Équilibre de vie</a:t>
          </a:r>
        </a:p>
      </dsp:txBody>
      <dsp:txXfrm>
        <a:off x="754513" y="21839"/>
        <a:ext cx="1273104" cy="701963"/>
      </dsp:txXfrm>
    </dsp:sp>
    <dsp:sp modelId="{9BDCCF67-2090-4466-BC75-2EA0BFE214C4}">
      <dsp:nvSpPr>
        <dsp:cNvPr id="0" name=""/>
        <dsp:cNvSpPr/>
      </dsp:nvSpPr>
      <dsp:spPr>
        <a:xfrm>
          <a:off x="1548959" y="177089"/>
          <a:ext cx="1345262" cy="134526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 dirty="0"/>
            <a:t>1. Ce que je suis</a:t>
          </a:r>
        </a:p>
      </dsp:txBody>
      <dsp:txXfrm>
        <a:off x="1942977" y="571107"/>
        <a:ext cx="951244" cy="951244"/>
      </dsp:txXfrm>
    </dsp:sp>
    <dsp:sp modelId="{0A89C427-8982-40A7-891C-0AEC7D87B920}">
      <dsp:nvSpPr>
        <dsp:cNvPr id="0" name=""/>
        <dsp:cNvSpPr/>
      </dsp:nvSpPr>
      <dsp:spPr>
        <a:xfrm rot="5400000">
          <a:off x="2956358" y="177089"/>
          <a:ext cx="1345262" cy="1345262"/>
        </a:xfrm>
        <a:prstGeom prst="pieWedge">
          <a:avLst/>
        </a:prstGeom>
        <a:solidFill>
          <a:schemeClr val="accent4">
            <a:hueOff val="3660000"/>
            <a:satOff val="32612"/>
            <a:lumOff val="-59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 dirty="0"/>
            <a:t>2. Ce que j’ai fait </a:t>
          </a:r>
        </a:p>
      </dsp:txBody>
      <dsp:txXfrm rot="-5400000">
        <a:off x="2956358" y="571107"/>
        <a:ext cx="951244" cy="951244"/>
      </dsp:txXfrm>
    </dsp:sp>
    <dsp:sp modelId="{E776FBBE-5700-44B2-AC0F-4E12ADDBC80B}">
      <dsp:nvSpPr>
        <dsp:cNvPr id="0" name=""/>
        <dsp:cNvSpPr/>
      </dsp:nvSpPr>
      <dsp:spPr>
        <a:xfrm rot="10800000">
          <a:off x="2956358" y="1584488"/>
          <a:ext cx="1345262" cy="1345262"/>
        </a:xfrm>
        <a:prstGeom prst="pieWedge">
          <a:avLst/>
        </a:prstGeom>
        <a:solidFill>
          <a:schemeClr val="accent4">
            <a:hueOff val="7320000"/>
            <a:satOff val="65224"/>
            <a:lumOff val="-118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 dirty="0"/>
            <a:t>3. Ce dont je suis capable </a:t>
          </a:r>
        </a:p>
      </dsp:txBody>
      <dsp:txXfrm rot="10800000">
        <a:off x="2956358" y="1584488"/>
        <a:ext cx="951244" cy="951244"/>
      </dsp:txXfrm>
    </dsp:sp>
    <dsp:sp modelId="{AB07CE48-2977-4A47-8316-724475E1FA25}">
      <dsp:nvSpPr>
        <dsp:cNvPr id="0" name=""/>
        <dsp:cNvSpPr/>
      </dsp:nvSpPr>
      <dsp:spPr>
        <a:xfrm rot="16200000">
          <a:off x="1548959" y="1584488"/>
          <a:ext cx="1345262" cy="1345262"/>
        </a:xfrm>
        <a:prstGeom prst="pieWedge">
          <a:avLst/>
        </a:prstGeom>
        <a:solidFill>
          <a:schemeClr val="accent4">
            <a:hueOff val="10980000"/>
            <a:satOff val="97836"/>
            <a:lumOff val="-1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 dirty="0"/>
            <a:t>4. Ce que je veux</a:t>
          </a:r>
        </a:p>
      </dsp:txBody>
      <dsp:txXfrm rot="5400000">
        <a:off x="1942977" y="1584488"/>
        <a:ext cx="951244" cy="951244"/>
      </dsp:txXfrm>
    </dsp:sp>
    <dsp:sp modelId="{62F705F8-E163-4672-803F-3A26E9A1CF29}">
      <dsp:nvSpPr>
        <dsp:cNvPr id="0" name=""/>
        <dsp:cNvSpPr/>
      </dsp:nvSpPr>
      <dsp:spPr>
        <a:xfrm>
          <a:off x="2693054" y="1273804"/>
          <a:ext cx="464472" cy="403889"/>
        </a:xfrm>
        <a:prstGeom prst="circularArrow">
          <a:avLst/>
        </a:prstGeom>
        <a:solidFill>
          <a:schemeClr val="accent2"/>
        </a:solidFill>
        <a:ln w="12700" cap="flat" cmpd="sng" algn="ctr">
          <a:solidFill>
            <a:srgbClr val="F792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10216F-FCB9-4B3A-9A7A-9F8AB3A847F7}">
      <dsp:nvSpPr>
        <dsp:cNvPr id="0" name=""/>
        <dsp:cNvSpPr/>
      </dsp:nvSpPr>
      <dsp:spPr>
        <a:xfrm rot="10800000">
          <a:off x="2693054" y="1429146"/>
          <a:ext cx="464472" cy="403889"/>
        </a:xfrm>
        <a:prstGeom prst="circularArrow">
          <a:avLst/>
        </a:prstGeom>
        <a:solidFill>
          <a:schemeClr val="accent2"/>
        </a:solidFill>
        <a:ln w="12700" cap="flat" cmpd="sng" algn="ctr">
          <a:solidFill>
            <a:srgbClr val="F792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238" cy="46672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8276" y="1"/>
            <a:ext cx="3043238" cy="46672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11FFA85B-8CEF-41F1-837C-4997DBE72A05}" type="datetimeFigureOut">
              <a:rPr lang="fr-CA" smtClean="0"/>
              <a:t>2025-03-04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43238" cy="46672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8276" y="8842375"/>
            <a:ext cx="3043238" cy="46672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49350990-B903-4117-8960-CB0F1DF9021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47722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43979" cy="467215"/>
          </a:xfrm>
          <a:prstGeom prst="rect">
            <a:avLst/>
          </a:prstGeom>
        </p:spPr>
        <p:txBody>
          <a:bodyPr vert="horz" lIns="91548" tIns="45777" rIns="91548" bIns="45777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7535" y="0"/>
            <a:ext cx="3043979" cy="467215"/>
          </a:xfrm>
          <a:prstGeom prst="rect">
            <a:avLst/>
          </a:prstGeom>
        </p:spPr>
        <p:txBody>
          <a:bodyPr vert="horz" lIns="91548" tIns="45777" rIns="91548" bIns="45777" rtlCol="0"/>
          <a:lstStyle>
            <a:lvl1pPr algn="r">
              <a:defRPr sz="1200"/>
            </a:lvl1pPr>
          </a:lstStyle>
          <a:p>
            <a:fld id="{7B4A118C-D5DF-4CD6-82B5-68338B4960C9}" type="datetimeFigureOut">
              <a:rPr lang="fr-CA" smtClean="0"/>
              <a:t>2025-03-04</a:t>
            </a:fld>
            <a:endParaRPr lang="fr-CA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8" tIns="45777" rIns="91548" bIns="45777" rtlCol="0" anchor="ctr"/>
          <a:lstStyle/>
          <a:p>
            <a:endParaRPr lang="fr-CA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2946" y="4480145"/>
            <a:ext cx="5617208" cy="3665719"/>
          </a:xfrm>
          <a:prstGeom prst="rect">
            <a:avLst/>
          </a:prstGeom>
        </p:spPr>
        <p:txBody>
          <a:bodyPr vert="horz" lIns="91548" tIns="45777" rIns="91548" bIns="45777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5" y="8841888"/>
            <a:ext cx="3043979" cy="467215"/>
          </a:xfrm>
          <a:prstGeom prst="rect">
            <a:avLst/>
          </a:prstGeom>
        </p:spPr>
        <p:txBody>
          <a:bodyPr vert="horz" lIns="91548" tIns="45777" rIns="91548" bIns="45777" rtlCol="0" anchor="b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7535" y="8841888"/>
            <a:ext cx="3043979" cy="467215"/>
          </a:xfrm>
          <a:prstGeom prst="rect">
            <a:avLst/>
          </a:prstGeom>
        </p:spPr>
        <p:txBody>
          <a:bodyPr vert="horz" lIns="91548" tIns="45777" rIns="91548" bIns="45777" rtlCol="0" anchor="b"/>
          <a:lstStyle>
            <a:lvl1pPr algn="r">
              <a:defRPr sz="1200"/>
            </a:lvl1pPr>
          </a:lstStyle>
          <a:p>
            <a:fld id="{531ABAB6-C702-4755-88C4-82ED771DCFE9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15986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ABAB6-C702-4755-88C4-82ED771DCFE9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86661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ABAB6-C702-4755-88C4-82ED771DCFE9}" type="slidenum">
              <a:rPr lang="fr-CA" smtClean="0"/>
              <a:t>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02021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ABAB6-C702-4755-88C4-82ED771DCFE9}" type="slidenum">
              <a:rPr lang="fr-CA" smtClean="0"/>
              <a:t>3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6397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ABAB6-C702-4755-88C4-82ED771DCFE9}" type="slidenum">
              <a:rPr lang="fr-CA" smtClean="0"/>
              <a:t>4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42852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CA" sz="2400" kern="120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Indicateurs de suivis et de résultats</a:t>
            </a:r>
          </a:p>
          <a:p>
            <a:pPr marL="963613" lvl="1" indent="-155575" algn="just">
              <a:buClr>
                <a:srgbClr val="81C731"/>
              </a:buClr>
              <a:buFont typeface="Wingdings" panose="05000000000000000000" pitchFamily="2" charset="2"/>
              <a:buChar char="§"/>
            </a:pPr>
            <a:r>
              <a:rPr lang="fr-CA" sz="1400" dirty="0"/>
              <a:t>Nombre de candidats ayant soumis leur candidature par rapport au nombre de candidatures retenues dans la cohorte (par cohorte).</a:t>
            </a:r>
          </a:p>
          <a:p>
            <a:pPr marL="963613" lvl="1" indent="-155575" algn="just">
              <a:buClr>
                <a:srgbClr val="81C731"/>
              </a:buClr>
              <a:buFont typeface="Wingdings" panose="05000000000000000000" pitchFamily="2" charset="2"/>
              <a:buChar char="§"/>
            </a:pPr>
            <a:r>
              <a:rPr lang="fr-CA" sz="1400" dirty="0"/>
              <a:t>Nombre de candidats ayant complété le parcours de 10 mois.</a:t>
            </a:r>
          </a:p>
          <a:p>
            <a:pPr marL="963613" lvl="1" indent="-155575" algn="just">
              <a:buClr>
                <a:srgbClr val="81C731"/>
              </a:buClr>
              <a:buFont typeface="Wingdings" panose="05000000000000000000" pitchFamily="2" charset="2"/>
              <a:buChar char="§"/>
            </a:pPr>
            <a:r>
              <a:rPr lang="fr-CA" sz="1400" dirty="0"/>
              <a:t>Taux </a:t>
            </a:r>
            <a:r>
              <a:rPr lang="fr-CA" sz="1400" b="1" dirty="0"/>
              <a:t>de rétention </a:t>
            </a:r>
            <a:r>
              <a:rPr lang="fr-CA" sz="1400" dirty="0"/>
              <a:t>dans l’organisation des membres de la relève dans le programme durant les cinq années suivant leur admission dans la cohorte.</a:t>
            </a:r>
          </a:p>
          <a:p>
            <a:pPr marL="963613" lvl="1" indent="-155575" algn="just">
              <a:buClr>
                <a:srgbClr val="81C731"/>
              </a:buClr>
              <a:buFont typeface="Wingdings" panose="05000000000000000000" pitchFamily="2" charset="2"/>
              <a:buChar char="§"/>
            </a:pPr>
            <a:r>
              <a:rPr lang="fr-CA" sz="1400" dirty="0"/>
              <a:t>Taux de placement des membres de la relève sur </a:t>
            </a:r>
            <a:r>
              <a:rPr lang="fr-CA" sz="1400" b="1" dirty="0"/>
              <a:t>des intérims</a:t>
            </a:r>
            <a:r>
              <a:rPr lang="fr-CA" sz="1400" dirty="0"/>
              <a:t> de poste de cadre intermédiaire à l’interne durant les cinq années suivant leur admission dans la cohorte.</a:t>
            </a:r>
          </a:p>
          <a:p>
            <a:pPr marL="963613" lvl="1" indent="-155575" algn="just">
              <a:buClr>
                <a:srgbClr val="81C731"/>
              </a:buClr>
              <a:buFont typeface="Wingdings" panose="05000000000000000000" pitchFamily="2" charset="2"/>
              <a:buChar char="§"/>
            </a:pPr>
            <a:r>
              <a:rPr lang="fr-CA" sz="1400" dirty="0"/>
              <a:t>Taux de placement des membres de la relève sur </a:t>
            </a:r>
            <a:r>
              <a:rPr lang="fr-CA" sz="1400" b="1" dirty="0"/>
              <a:t>des postes </a:t>
            </a:r>
            <a:r>
              <a:rPr lang="fr-CA" sz="1400" dirty="0"/>
              <a:t>de cadre intermédiaire à l’interne et à l’externe durant les cinq années suivant leur admission dans la cohorte.</a:t>
            </a:r>
          </a:p>
          <a:p>
            <a:endParaRPr lang="fr-CA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ABAB6-C702-4755-88C4-82ED771DCFE9}" type="slidenum">
              <a:rPr lang="fr-CA" smtClean="0"/>
              <a:t>5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01459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70E28-5ADB-44A6-93DE-647A4AC93538}" type="slidenum">
              <a:rPr lang="fr-CA" smtClean="0"/>
              <a:t>7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4259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fr-CA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</a:t>
            </a:r>
            <a:r>
              <a:rPr lang="fr-C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Démontrer un intérêt envers la gestion et le développement de ses propres compétences.</a:t>
            </a:r>
          </a:p>
          <a:p>
            <a:pPr rtl="0" eaLnBrk="1" fontAlgn="t" latinLnBrk="0" hangingPunct="1"/>
            <a:r>
              <a:rPr lang="fr-CA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</a:t>
            </a:r>
            <a:r>
              <a:rPr lang="fr-C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S’engager à </a:t>
            </a:r>
            <a:r>
              <a:rPr lang="fr-CA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réaliser son plan</a:t>
            </a:r>
            <a:r>
              <a:rPr lang="fr-C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individuel de développement des compétences</a:t>
            </a:r>
            <a:r>
              <a:rPr lang="fr-CA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(PIDC).</a:t>
            </a:r>
            <a:endParaRPr lang="fr-C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fr-CA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</a:t>
            </a:r>
            <a:r>
              <a:rPr lang="fr-C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S’engager à effectuer des mandats spéciaux, projets ou intérim lui permettant de développer ses compétences de gestion.</a:t>
            </a:r>
          </a:p>
          <a:p>
            <a:pPr rtl="0" eaLnBrk="1" fontAlgn="t" latinLnBrk="0" hangingPunct="1"/>
            <a:r>
              <a:rPr lang="fr-CA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</a:t>
            </a:r>
            <a:r>
              <a:rPr lang="fr-C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Être</a:t>
            </a:r>
            <a:r>
              <a:rPr lang="fr-CA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disposé à une certaine </a:t>
            </a:r>
            <a:r>
              <a:rPr lang="fr-CA" sz="1200" b="1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mobilité</a:t>
            </a:r>
            <a:r>
              <a:rPr lang="fr-CA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inter-direction.</a:t>
            </a:r>
            <a:endParaRPr lang="fr-C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fr-CA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</a:t>
            </a:r>
            <a:r>
              <a:rPr lang="fr-C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Être prêt à effectuer les tests psychométriques.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1ABAB6-C702-4755-88C4-82ED771DCFE9}" type="slidenum">
              <a:rPr lang="fr-CA" smtClean="0"/>
              <a:t>12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96862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8" name="Espace réservé du contenu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112"/>
          <a:stretch/>
        </p:blipFill>
        <p:spPr>
          <a:xfrm rot="4650061">
            <a:off x="-1641551" y="464373"/>
            <a:ext cx="5704711" cy="411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8"/>
          <a:stretch/>
        </p:blipFill>
        <p:spPr>
          <a:xfrm rot="1796214">
            <a:off x="-610389" y="-468316"/>
            <a:ext cx="2528911" cy="344823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770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69" t="10977"/>
          <a:stretch/>
        </p:blipFill>
        <p:spPr>
          <a:xfrm>
            <a:off x="-141668" y="-128789"/>
            <a:ext cx="2634722" cy="4335942"/>
          </a:xfrm>
          <a:prstGeom prst="rect">
            <a:avLst/>
          </a:prstGeo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sp>
        <p:nvSpPr>
          <p:cNvPr id="10" name="Titre 3"/>
          <p:cNvSpPr txBox="1">
            <a:spLocks/>
          </p:cNvSpPr>
          <p:nvPr userDrawn="1"/>
        </p:nvSpPr>
        <p:spPr>
          <a:xfrm>
            <a:off x="2514744" y="2146206"/>
            <a:ext cx="9361300" cy="10892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  <a:t>CIUSSS </a:t>
            </a:r>
            <a:b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 dirty="0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</a:p>
        </p:txBody>
      </p:sp>
      <p:sp>
        <p:nvSpPr>
          <p:cNvPr id="11" name="Titre 3"/>
          <p:cNvSpPr txBox="1">
            <a:spLocks/>
          </p:cNvSpPr>
          <p:nvPr userDrawn="1"/>
        </p:nvSpPr>
        <p:spPr>
          <a:xfrm>
            <a:off x="2500566" y="3235415"/>
            <a:ext cx="9368389" cy="46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CA" sz="4000" b="1" dirty="0">
                <a:solidFill>
                  <a:schemeClr val="bg2"/>
                </a:solidFill>
                <a:cs typeface="Aharoni" panose="02010803020104030203" pitchFamily="2" charset="-79"/>
              </a:rPr>
              <a:t>www.ciusss-estmtl.gouv.qc.ca</a:t>
            </a:r>
            <a:endParaRPr lang="fr-CA" sz="3200" b="1" dirty="0">
              <a:solidFill>
                <a:schemeClr val="bg2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5115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159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7" r="13837" b="56645"/>
          <a:stretch/>
        </p:blipFill>
        <p:spPr>
          <a:xfrm rot="6345719">
            <a:off x="-557535" y="-123504"/>
            <a:ext cx="2685625" cy="213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8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512966"/>
            <a:ext cx="10515600" cy="2852737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392691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0" t="8667"/>
          <a:stretch/>
        </p:blipFill>
        <p:spPr>
          <a:xfrm rot="3029273">
            <a:off x="12491" y="-1096996"/>
            <a:ext cx="2839917" cy="340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2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22" t="5699" b="15921"/>
          <a:stretch/>
        </p:blipFill>
        <p:spPr>
          <a:xfrm rot="20174779">
            <a:off x="-347299" y="4946796"/>
            <a:ext cx="1599880" cy="222947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7068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859797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74" b="1955"/>
          <a:stretch/>
        </p:blipFill>
        <p:spPr>
          <a:xfrm rot="18071140">
            <a:off x="10232156" y="-659755"/>
            <a:ext cx="2271469" cy="278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1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6" t="36657"/>
          <a:stretch/>
        </p:blipFill>
        <p:spPr>
          <a:xfrm rot="1185234">
            <a:off x="-177080" y="-457979"/>
            <a:ext cx="2680418" cy="2185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1706" y="365125"/>
            <a:ext cx="8842094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17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5509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24" r="8232"/>
          <a:stretch/>
        </p:blipFill>
        <p:spPr>
          <a:xfrm rot="13224891">
            <a:off x="-393252" y="5714411"/>
            <a:ext cx="1720037" cy="140386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361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2" b="7674"/>
          <a:stretch/>
        </p:blipFill>
        <p:spPr>
          <a:xfrm rot="7628708">
            <a:off x="10543185" y="-703141"/>
            <a:ext cx="1586029" cy="204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3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70927" y="365125"/>
            <a:ext cx="9582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2025-03-04</a:t>
            </a:fld>
            <a:endParaRPr lang="fr-CA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9" name="Espace réservé du contenu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3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developpement.formation.cadre.cemtl@ssss.gouv.qc.c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o-leadership.cemtl@ssss.gouv.qc.c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xtranetcemtl.cemtl.rtss.qc.ca/ressources-humaines/service-aux-cadres-et-leadership/developpement-et-cheminement-de-carrier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8542" y="1840575"/>
            <a:ext cx="7920780" cy="2172587"/>
          </a:xfrm>
        </p:spPr>
        <p:txBody>
          <a:bodyPr>
            <a:noAutofit/>
          </a:bodyPr>
          <a:lstStyle/>
          <a:p>
            <a:r>
              <a:rPr lang="fr-CA" sz="4800" dirty="0"/>
              <a:t>Programme relève des cadres intermédiaires</a:t>
            </a:r>
            <a:br>
              <a:rPr lang="fr-CA" sz="4800" dirty="0"/>
            </a:br>
            <a:endParaRPr lang="fr-CA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025290" y="3746492"/>
            <a:ext cx="7126296" cy="2385105"/>
          </a:xfrm>
        </p:spPr>
        <p:txBody>
          <a:bodyPr>
            <a:normAutofit/>
          </a:bodyPr>
          <a:lstStyle/>
          <a:p>
            <a:pPr algn="ctr"/>
            <a:br>
              <a:rPr lang="fr-CA" dirty="0"/>
            </a:br>
            <a:r>
              <a:rPr lang="fr-CA" dirty="0"/>
              <a:t> </a:t>
            </a:r>
          </a:p>
          <a:p>
            <a:pPr algn="r"/>
            <a:r>
              <a:rPr lang="fr-CA" sz="2000" dirty="0"/>
              <a:t>Expérience-employé et service aux cadres</a:t>
            </a:r>
          </a:p>
          <a:p>
            <a:pPr algn="r"/>
            <a:r>
              <a:rPr lang="fr-CA" sz="2000" dirty="0"/>
              <a:t>DRH</a:t>
            </a:r>
          </a:p>
          <a:p>
            <a:pPr algn="r"/>
            <a:endParaRPr lang="fr-CA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82385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D4ECB15-E7DD-4845-B4AA-93A13E5F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Contenu du programme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D15FB9-59BC-42CF-A5BC-FAEA64BCD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2014" y="2047875"/>
            <a:ext cx="5157787" cy="34327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CA" b="1" u="sng" dirty="0"/>
              <a:t>Le rôle du chef</a:t>
            </a:r>
          </a:p>
          <a:p>
            <a:r>
              <a:rPr lang="fr-CA" dirty="0"/>
              <a:t>Appréciation de la contribution</a:t>
            </a:r>
          </a:p>
          <a:p>
            <a:r>
              <a:rPr lang="fr-CA" dirty="0"/>
              <a:t>Modèle de gestion</a:t>
            </a:r>
          </a:p>
          <a:p>
            <a:r>
              <a:rPr lang="fr-CA" dirty="0"/>
              <a:t>Communication efficace</a:t>
            </a:r>
          </a:p>
          <a:p>
            <a:r>
              <a:rPr lang="fr-CA" dirty="0"/>
              <a:t>Gestion des priorités</a:t>
            </a:r>
          </a:p>
          <a:p>
            <a:r>
              <a:rPr lang="fr-CA" dirty="0"/>
              <a:t>Éthique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b="1" u="sng" dirty="0"/>
              <a:t>Enjeux de gestion </a:t>
            </a:r>
          </a:p>
          <a:p>
            <a:r>
              <a:rPr lang="fr-CA" dirty="0"/>
              <a:t>Gestion de conflits</a:t>
            </a:r>
          </a:p>
          <a:p>
            <a:r>
              <a:rPr lang="fr-CA" dirty="0"/>
              <a:t>Harcèlement en milieu de travail</a:t>
            </a:r>
          </a:p>
          <a:p>
            <a:r>
              <a:rPr lang="fr-CA" dirty="0"/>
              <a:t>Gestion de changement</a:t>
            </a:r>
          </a:p>
          <a:p>
            <a:r>
              <a:rPr lang="fr-CA" dirty="0"/>
              <a:t>Climat de travail</a:t>
            </a:r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73649CF4-2D05-4AA2-BC42-A234F2634B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047875"/>
            <a:ext cx="5183188" cy="34327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CA" b="1" u="sng" dirty="0"/>
              <a:t>Préparation à une transition en gestion </a:t>
            </a:r>
          </a:p>
          <a:p>
            <a:r>
              <a:rPr lang="fr-CA" dirty="0"/>
              <a:t>Entrevue de départ</a:t>
            </a:r>
          </a:p>
          <a:p>
            <a:r>
              <a:rPr lang="fr-CA" dirty="0"/>
              <a:t>Reconnaissance et prendre soin de soi comme gestionnaire</a:t>
            </a:r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b="1" u="sng" dirty="0"/>
              <a:t>Autres activités</a:t>
            </a:r>
          </a:p>
          <a:p>
            <a:r>
              <a:rPr lang="fr-CA" dirty="0" err="1"/>
              <a:t>Pdi</a:t>
            </a:r>
            <a:endParaRPr lang="fr-CA" dirty="0"/>
          </a:p>
          <a:p>
            <a:r>
              <a:rPr lang="fr-CA" dirty="0"/>
              <a:t>Témoignages de gestionnaires inspirant</a:t>
            </a:r>
          </a:p>
          <a:p>
            <a:r>
              <a:rPr lang="fr-CA" dirty="0"/>
              <a:t>Jumelage</a:t>
            </a:r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55788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Étapes</a:t>
            </a:r>
            <a:r>
              <a:rPr lang="en-CA" dirty="0"/>
              <a:t> </a:t>
            </a:r>
            <a:br>
              <a:rPr lang="en-CA" dirty="0"/>
            </a:br>
            <a:r>
              <a:rPr lang="en-CA" dirty="0" err="1"/>
              <a:t>détaillées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90312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084E9D-BE37-4F89-8A49-8CCC36173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148" y="768379"/>
            <a:ext cx="10080178" cy="1325563"/>
          </a:xfrm>
        </p:spPr>
        <p:txBody>
          <a:bodyPr>
            <a:noAutofit/>
          </a:bodyPr>
          <a:lstStyle/>
          <a:p>
            <a:r>
              <a:rPr lang="fr-CA" sz="3600" dirty="0"/>
              <a:t>Critères d’admissibilité </a:t>
            </a:r>
            <a:br>
              <a:rPr lang="fr-CA" sz="3600" dirty="0"/>
            </a:br>
            <a:r>
              <a:rPr lang="fr-CA" sz="3600" dirty="0"/>
              <a:t>au programme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895286"/>
              </p:ext>
            </p:extLst>
          </p:nvPr>
        </p:nvGraphicFramePr>
        <p:xfrm>
          <a:off x="387016" y="2438102"/>
          <a:ext cx="11417968" cy="1224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9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577">
                <a:tc>
                  <a:txBody>
                    <a:bodyPr/>
                    <a:lstStyle/>
                    <a:p>
                      <a:r>
                        <a:rPr lang="fr-CA" sz="1400" b="1" dirty="0"/>
                        <a:t>1. </a:t>
                      </a:r>
                      <a:r>
                        <a:rPr lang="fr-CA" sz="1400" dirty="0"/>
                        <a:t>Avoir</a:t>
                      </a:r>
                      <a:r>
                        <a:rPr lang="fr-CA" sz="1400" baseline="0" dirty="0"/>
                        <a:t> minimalement </a:t>
                      </a:r>
                      <a:r>
                        <a:rPr lang="fr-CA" sz="1400" dirty="0">
                          <a:solidFill>
                            <a:schemeClr val="tx1"/>
                          </a:solidFill>
                        </a:rPr>
                        <a:t>4 ans d’expérience dans son domaine d’expertise.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sz="16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400" b="1" dirty="0"/>
                        <a:t>2.</a:t>
                      </a:r>
                      <a:r>
                        <a:rPr lang="fr-CA" sz="1400" dirty="0"/>
                        <a:t> Avoir terminé,</a:t>
                      </a:r>
                      <a:r>
                        <a:rPr lang="fr-CA" sz="1400" baseline="0" dirty="0"/>
                        <a:t> être en voie de compléter ou s’engager à compléter des </a:t>
                      </a:r>
                      <a:r>
                        <a:rPr lang="fr-CA" sz="1400" b="1" baseline="0" dirty="0"/>
                        <a:t>études de </a:t>
                      </a:r>
                      <a:r>
                        <a:rPr lang="fr-CA" sz="1400" b="1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CA" sz="1400" b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CA" sz="1400" b="1" baseline="0" dirty="0">
                          <a:solidFill>
                            <a:schemeClr val="tx1"/>
                          </a:solidFill>
                        </a:rPr>
                        <a:t> cycle ou de 2</a:t>
                      </a:r>
                      <a:r>
                        <a:rPr lang="fr-CA" sz="1400" b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CA" sz="1400" b="1" baseline="0" dirty="0">
                          <a:solidFill>
                            <a:schemeClr val="tx1"/>
                          </a:solidFill>
                        </a:rPr>
                        <a:t> cycle </a:t>
                      </a:r>
                      <a:r>
                        <a:rPr lang="fr-CA" sz="1400" b="0" baseline="0" dirty="0">
                          <a:solidFill>
                            <a:schemeClr val="tx1"/>
                          </a:solidFill>
                        </a:rPr>
                        <a:t>selon</a:t>
                      </a:r>
                      <a:r>
                        <a:rPr lang="fr-CA" sz="14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A" sz="1400" baseline="0" dirty="0">
                          <a:solidFill>
                            <a:schemeClr val="tx1"/>
                          </a:solidFill>
                        </a:rPr>
                        <a:t>la fonction de </a:t>
                      </a:r>
                    </a:p>
                    <a:p>
                      <a:r>
                        <a:rPr lang="fr-CA" sz="1400" baseline="0" dirty="0">
                          <a:solidFill>
                            <a:schemeClr val="tx1"/>
                          </a:solidFill>
                        </a:rPr>
                        <a:t>    cadre intermédiaire (il est important de se renseigner sur les exigences du poste auquel on aspire).</a:t>
                      </a:r>
                      <a:endParaRPr lang="fr-CA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sz="16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fr-C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Faire la démonstration d’un potentiel de leadership dans votre poste actuel ou dans d’autres sphères de votre vie.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sz="16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030" y="1927845"/>
            <a:ext cx="450307" cy="450933"/>
          </a:xfrm>
          <a:prstGeom prst="rect">
            <a:avLst/>
          </a:prstGeom>
        </p:spPr>
      </p:pic>
      <p:grpSp>
        <p:nvGrpSpPr>
          <p:cNvPr id="8" name="Groupe 7"/>
          <p:cNvGrpSpPr/>
          <p:nvPr/>
        </p:nvGrpSpPr>
        <p:grpSpPr>
          <a:xfrm>
            <a:off x="9660872" y="0"/>
            <a:ext cx="2531128" cy="656103"/>
            <a:chOff x="7641" y="198829"/>
            <a:chExt cx="2531128" cy="1522806"/>
          </a:xfrm>
          <a:solidFill>
            <a:srgbClr val="DB1A00"/>
          </a:solidFill>
        </p:grpSpPr>
        <p:sp>
          <p:nvSpPr>
            <p:cNvPr id="9" name="Rectangle 8"/>
            <p:cNvSpPr/>
            <p:nvPr/>
          </p:nvSpPr>
          <p:spPr>
            <a:xfrm>
              <a:off x="7641" y="198829"/>
              <a:ext cx="2531128" cy="1522806"/>
            </a:xfrm>
            <a:prstGeom prst="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7641" y="198829"/>
              <a:ext cx="2531128" cy="152280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cap="small" baseline="0" dirty="0"/>
                <a:t>Étape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506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084E9D-BE37-4F89-8A49-8CCC36173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557" y="637280"/>
            <a:ext cx="10080178" cy="1325563"/>
          </a:xfrm>
        </p:spPr>
        <p:txBody>
          <a:bodyPr>
            <a:noAutofit/>
          </a:bodyPr>
          <a:lstStyle/>
          <a:p>
            <a:r>
              <a:rPr lang="fr-CA" sz="3600" dirty="0"/>
              <a:t>Réflexion de carrière </a:t>
            </a:r>
            <a:br>
              <a:rPr lang="fr-CA" sz="3600" dirty="0"/>
            </a:br>
            <a:r>
              <a:rPr lang="fr-CA" sz="3600" dirty="0"/>
              <a:t>par le candidat</a:t>
            </a:r>
          </a:p>
        </p:txBody>
      </p:sp>
      <p:graphicFrame>
        <p:nvGraphicFramePr>
          <p:cNvPr id="4" name="Diagramme 3"/>
          <p:cNvGraphicFramePr/>
          <p:nvPr/>
        </p:nvGraphicFramePr>
        <p:xfrm>
          <a:off x="795877" y="3034653"/>
          <a:ext cx="5850581" cy="3106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6980063" y="3418960"/>
            <a:ext cx="4091060" cy="1851129"/>
          </a:xfrm>
          <a:prstGeom prst="roundRect">
            <a:avLst/>
          </a:prstGeom>
          <a:solidFill>
            <a:srgbClr val="1B8298"/>
          </a:solidFill>
          <a:ln w="28575">
            <a:solidFill>
              <a:srgbClr val="1B8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>
                <a:solidFill>
                  <a:schemeClr val="bg1"/>
                </a:solidFill>
              </a:rPr>
              <a:t>Guide de réflexion de carrière </a:t>
            </a:r>
          </a:p>
          <a:p>
            <a:pPr algn="ctr"/>
            <a:endParaRPr lang="fr-CA" sz="1600" b="1" dirty="0">
              <a:solidFill>
                <a:schemeClr val="bg1"/>
              </a:solidFill>
            </a:endParaRPr>
          </a:p>
          <a:p>
            <a:pPr algn="ctr"/>
            <a:r>
              <a:rPr lang="fr-CA" sz="1600" dirty="0">
                <a:solidFill>
                  <a:schemeClr val="bg1"/>
                </a:solidFill>
              </a:rPr>
              <a:t>Voir section intranet réservée au Programme de développement des cadres intermédiaires</a:t>
            </a:r>
          </a:p>
          <a:p>
            <a:pPr algn="ctr"/>
            <a:r>
              <a:rPr lang="fr-CA" sz="1200" dirty="0">
                <a:solidFill>
                  <a:schemeClr val="bg1"/>
                </a:solidFill>
              </a:rPr>
              <a:t>http://intranetcemtl.cemtl.rtss.qc.ca/index.php?id=2725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538056" y="2169995"/>
            <a:ext cx="4357777" cy="639152"/>
          </a:xfrm>
          <a:prstGeom prst="roundRect">
            <a:avLst/>
          </a:prstGeom>
          <a:solidFill>
            <a:srgbClr val="1B8298"/>
          </a:solidFill>
          <a:ln w="28575">
            <a:solidFill>
              <a:srgbClr val="1B8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solidFill>
                  <a:schemeClr val="bg1"/>
                </a:solidFill>
              </a:rPr>
              <a:t>Sujets de réflexion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9660872" y="-27139"/>
            <a:ext cx="2531128" cy="664419"/>
            <a:chOff x="2946756" y="198829"/>
            <a:chExt cx="2531128" cy="1522806"/>
          </a:xfrm>
          <a:solidFill>
            <a:srgbClr val="008597"/>
          </a:solidFill>
        </p:grpSpPr>
        <p:sp>
          <p:nvSpPr>
            <p:cNvPr id="11" name="Rectangle 10"/>
            <p:cNvSpPr/>
            <p:nvPr/>
          </p:nvSpPr>
          <p:spPr>
            <a:xfrm>
              <a:off x="2946756" y="198829"/>
              <a:ext cx="2531128" cy="1522806"/>
            </a:xfrm>
            <a:prstGeom prst="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4">
                <a:hueOff val="1568572"/>
                <a:satOff val="13977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2946756" y="198829"/>
              <a:ext cx="2531128" cy="152280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cap="small" baseline="0" dirty="0"/>
                <a:t>Étape 2</a:t>
              </a:r>
              <a:endParaRPr lang="fr-CA" sz="1600" b="1" kern="1200" cap="small" baseline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954522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C7084E9D-BE37-4F89-8A49-8CCC36173F51}"/>
              </a:ext>
            </a:extLst>
          </p:cNvPr>
          <p:cNvSpPr txBox="1">
            <a:spLocks/>
          </p:cNvSpPr>
          <p:nvPr/>
        </p:nvSpPr>
        <p:spPr>
          <a:xfrm>
            <a:off x="1807022" y="611585"/>
            <a:ext cx="100801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600" dirty="0"/>
              <a:t>Décision </a:t>
            </a:r>
          </a:p>
          <a:p>
            <a:r>
              <a:rPr lang="fr-CA" sz="3600" dirty="0"/>
              <a:t>de la part du candidat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55989" y="1615161"/>
            <a:ext cx="5474367" cy="100164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1B8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A" sz="1400" b="1" cap="small" dirty="0">
                <a:solidFill>
                  <a:srgbClr val="1B8298"/>
                </a:solidFill>
              </a:rPr>
              <a:t>Option 1</a:t>
            </a:r>
          </a:p>
          <a:p>
            <a:r>
              <a:rPr lang="fr-CA" sz="1400" dirty="0">
                <a:solidFill>
                  <a:schemeClr val="tx1"/>
                </a:solidFill>
              </a:rPr>
              <a:t>Je n’envisage </a:t>
            </a:r>
            <a:r>
              <a:rPr lang="fr-CA" sz="1400" b="1" dirty="0">
                <a:solidFill>
                  <a:schemeClr val="accent1"/>
                </a:solidFill>
              </a:rPr>
              <a:t>pas</a:t>
            </a:r>
            <a:r>
              <a:rPr lang="fr-CA" sz="1400" dirty="0">
                <a:solidFill>
                  <a:schemeClr val="tx1"/>
                </a:solidFill>
              </a:rPr>
              <a:t>, pour le moment d’effectuer une transition vers un poste de cadre intermédiaire.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55989" y="2869884"/>
            <a:ext cx="5474367" cy="100164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1B8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A" sz="1400" b="1" cap="small" dirty="0">
                <a:solidFill>
                  <a:srgbClr val="1B8298"/>
                </a:solidFill>
              </a:rPr>
              <a:t>Option 2</a:t>
            </a:r>
          </a:p>
          <a:p>
            <a:r>
              <a:rPr lang="fr-CA" sz="1400" dirty="0">
                <a:solidFill>
                  <a:schemeClr val="tx1"/>
                </a:solidFill>
              </a:rPr>
              <a:t>Je désire </a:t>
            </a:r>
            <a:r>
              <a:rPr lang="fr-CA" sz="1400" b="1" dirty="0">
                <a:solidFill>
                  <a:schemeClr val="accent1"/>
                </a:solidFill>
              </a:rPr>
              <a:t>poursuivre</a:t>
            </a:r>
            <a:r>
              <a:rPr lang="fr-CA" sz="1400" dirty="0">
                <a:solidFill>
                  <a:schemeClr val="tx1"/>
                </a:solidFill>
              </a:rPr>
              <a:t> mon développement dans mon poste </a:t>
            </a:r>
            <a:r>
              <a:rPr lang="fr-CA" sz="1400">
                <a:solidFill>
                  <a:schemeClr val="tx1"/>
                </a:solidFill>
              </a:rPr>
              <a:t>de actuel </a:t>
            </a:r>
            <a:r>
              <a:rPr lang="fr-CA" sz="1400" dirty="0">
                <a:solidFill>
                  <a:schemeClr val="tx1"/>
                </a:solidFill>
              </a:rPr>
              <a:t>mais j’envisage éventuellement une transition vers un poste de cadre intermédiaire. 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655989" y="4121941"/>
            <a:ext cx="5474367" cy="100164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1B8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A" sz="1400" b="1" cap="small" dirty="0">
                <a:solidFill>
                  <a:srgbClr val="1B8298"/>
                </a:solidFill>
              </a:rPr>
              <a:t>Option 3</a:t>
            </a:r>
          </a:p>
          <a:p>
            <a:r>
              <a:rPr lang="fr-CA" sz="1400" dirty="0">
                <a:solidFill>
                  <a:schemeClr val="tx1"/>
                </a:solidFill>
              </a:rPr>
              <a:t>Je désire </a:t>
            </a:r>
            <a:r>
              <a:rPr lang="fr-CA" sz="1400" b="1" dirty="0">
                <a:solidFill>
                  <a:schemeClr val="accent1"/>
                </a:solidFill>
              </a:rPr>
              <a:t>accélérer</a:t>
            </a:r>
            <a:r>
              <a:rPr lang="fr-CA" sz="1400" dirty="0">
                <a:solidFill>
                  <a:schemeClr val="tx1"/>
                </a:solidFill>
              </a:rPr>
              <a:t> mon développement en vue de faire la transition dans un poste de cadre intermédiaire d’ici 1 à 3 ans.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655989" y="5373998"/>
            <a:ext cx="5474367" cy="79343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1B8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A" sz="1400" b="1" cap="small" dirty="0">
                <a:solidFill>
                  <a:srgbClr val="1B8298"/>
                </a:solidFill>
              </a:rPr>
              <a:t>Option 4</a:t>
            </a:r>
          </a:p>
          <a:p>
            <a:r>
              <a:rPr lang="fr-CA" sz="1400" dirty="0">
                <a:solidFill>
                  <a:schemeClr val="tx1"/>
                </a:solidFill>
              </a:rPr>
              <a:t>Je veux et je me sens </a:t>
            </a:r>
            <a:r>
              <a:rPr lang="fr-CA" sz="1400" b="1" dirty="0">
                <a:solidFill>
                  <a:schemeClr val="accent1"/>
                </a:solidFill>
              </a:rPr>
              <a:t>prêt</a:t>
            </a:r>
            <a:r>
              <a:rPr lang="fr-CA" sz="1400" dirty="0">
                <a:solidFill>
                  <a:schemeClr val="tx1"/>
                </a:solidFill>
              </a:rPr>
              <a:t> à occuper un poste de cadre intermédiaire.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847111" y="4121941"/>
            <a:ext cx="4844956" cy="1822528"/>
          </a:xfrm>
          <a:prstGeom prst="roundRect">
            <a:avLst/>
          </a:prstGeom>
          <a:solidFill>
            <a:srgbClr val="1B8298"/>
          </a:solidFill>
          <a:ln w="57150">
            <a:solidFill>
              <a:srgbClr val="F7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dirty="0">
                <a:solidFill>
                  <a:schemeClr val="bg1"/>
                </a:solidFill>
              </a:rPr>
              <a:t>Les options 3 et 4 nécessitent au candidat de soumettre à son gestionnaire un </a:t>
            </a:r>
            <a:r>
              <a:rPr lang="fr-CA" sz="1600" b="1" dirty="0">
                <a:solidFill>
                  <a:schemeClr val="bg1"/>
                </a:solidFill>
              </a:rPr>
              <a:t>document de motivation </a:t>
            </a:r>
            <a:r>
              <a:rPr lang="fr-CA" sz="1600" dirty="0">
                <a:solidFill>
                  <a:schemeClr val="bg1"/>
                </a:solidFill>
              </a:rPr>
              <a:t>de deux pages maximum qui présente les arguments en faveur de sa position qui découlent de sa réflexion.</a:t>
            </a:r>
          </a:p>
        </p:txBody>
      </p:sp>
      <p:cxnSp>
        <p:nvCxnSpPr>
          <p:cNvPr id="16" name="Connecteur en angle 15"/>
          <p:cNvCxnSpPr>
            <a:stCxn id="14" idx="3"/>
            <a:endCxn id="11" idx="1"/>
          </p:cNvCxnSpPr>
          <p:nvPr/>
        </p:nvCxnSpPr>
        <p:spPr>
          <a:xfrm>
            <a:off x="6130356" y="4622764"/>
            <a:ext cx="716755" cy="410441"/>
          </a:xfrm>
          <a:prstGeom prst="bentConnector3">
            <a:avLst/>
          </a:prstGeom>
          <a:ln w="38100">
            <a:solidFill>
              <a:srgbClr val="F7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>
            <a:cxnSpLocks/>
            <a:stCxn id="15" idx="3"/>
            <a:endCxn id="11" idx="1"/>
          </p:cNvCxnSpPr>
          <p:nvPr/>
        </p:nvCxnSpPr>
        <p:spPr>
          <a:xfrm flipV="1">
            <a:off x="6130356" y="5033205"/>
            <a:ext cx="716755" cy="737513"/>
          </a:xfrm>
          <a:prstGeom prst="bentConnector3">
            <a:avLst/>
          </a:prstGeom>
          <a:ln w="38100">
            <a:solidFill>
              <a:srgbClr val="F7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>
            <a:off x="9660872" y="-36874"/>
            <a:ext cx="2531128" cy="700444"/>
            <a:chOff x="5885871" y="198829"/>
            <a:chExt cx="2531128" cy="1522806"/>
          </a:xfrm>
        </p:grpSpPr>
        <p:sp>
          <p:nvSpPr>
            <p:cNvPr id="12" name="Rectangle 11"/>
            <p:cNvSpPr/>
            <p:nvPr/>
          </p:nvSpPr>
          <p:spPr>
            <a:xfrm>
              <a:off x="5885871" y="198829"/>
              <a:ext cx="2531128" cy="1522806"/>
            </a:xfrm>
            <a:prstGeom prst="rect">
              <a:avLst/>
            </a:prstGeom>
            <a:solidFill>
              <a:srgbClr val="81C73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4">
                <a:hueOff val="3137143"/>
                <a:satOff val="27953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5885871" y="198829"/>
              <a:ext cx="2531128" cy="1522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cap="small" baseline="0" dirty="0"/>
                <a:t>Étape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2518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C7084E9D-BE37-4F89-8A49-8CCC36173F51}"/>
              </a:ext>
            </a:extLst>
          </p:cNvPr>
          <p:cNvSpPr txBox="1">
            <a:spLocks/>
          </p:cNvSpPr>
          <p:nvPr/>
        </p:nvSpPr>
        <p:spPr>
          <a:xfrm>
            <a:off x="1875261" y="663570"/>
            <a:ext cx="100801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600" dirty="0"/>
              <a:t>Lettre de motivation + CV </a:t>
            </a:r>
          </a:p>
          <a:p>
            <a:r>
              <a:rPr lang="fr-CA" sz="3600" dirty="0"/>
              <a:t>de la part du candidat</a:t>
            </a:r>
          </a:p>
        </p:txBody>
      </p:sp>
      <p:sp>
        <p:nvSpPr>
          <p:cNvPr id="4" name="Rectangle 3"/>
          <p:cNvSpPr/>
          <p:nvPr/>
        </p:nvSpPr>
        <p:spPr>
          <a:xfrm>
            <a:off x="309828" y="2376445"/>
            <a:ext cx="11384866" cy="39061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CA" sz="1600" dirty="0"/>
              <a:t>La </a:t>
            </a:r>
            <a:r>
              <a:rPr lang="fr-CA" sz="1600" b="1" dirty="0"/>
              <a:t>lettre de motivation </a:t>
            </a:r>
            <a:r>
              <a:rPr lang="fr-CA" sz="1600" b="1" u="sng" dirty="0">
                <a:solidFill>
                  <a:srgbClr val="1B8298"/>
                </a:solidFill>
              </a:rPr>
              <a:t>(2 pages maximum)</a:t>
            </a:r>
            <a:r>
              <a:rPr lang="fr-CA" sz="1600" b="1" dirty="0"/>
              <a:t> </a:t>
            </a:r>
            <a:r>
              <a:rPr lang="fr-CA" sz="1600" dirty="0"/>
              <a:t>déposée par le candidat auprès de son chef à la suite à sa démarche de réflexion personnelle doit aborder les éléments suivants: </a:t>
            </a:r>
          </a:p>
          <a:p>
            <a:pPr marL="285750" indent="-190500">
              <a:lnSpc>
                <a:spcPct val="120000"/>
              </a:lnSpc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l’ambition ou le désir de progresser en faisant la démonstration d’une facilité à sortir de sa zone de confort;  </a:t>
            </a:r>
          </a:p>
          <a:p>
            <a:pPr marL="285750" indent="-190500">
              <a:lnSpc>
                <a:spcPct val="120000"/>
              </a:lnSpc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les réalisations antérieures qui pourraient prédire le succès dans un poste de gestion; </a:t>
            </a:r>
          </a:p>
          <a:p>
            <a:pPr marL="285750" indent="-190500">
              <a:lnSpc>
                <a:spcPct val="120000"/>
              </a:lnSpc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un niveau d’engagement élevé envers l’établissement et le réseau de la santé;</a:t>
            </a:r>
          </a:p>
          <a:p>
            <a:pPr marL="285750" indent="-190500">
              <a:lnSpc>
                <a:spcPct val="120000"/>
              </a:lnSpc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la démonstration d’un potentiel de leadership dans votre poste actuel ou dans d’autres sphères de votre vie.</a:t>
            </a:r>
          </a:p>
          <a:p>
            <a:pPr>
              <a:lnSpc>
                <a:spcPct val="120000"/>
              </a:lnSpc>
            </a:pPr>
            <a:endParaRPr lang="fr-CA" sz="1600" dirty="0"/>
          </a:p>
          <a:p>
            <a:pPr>
              <a:lnSpc>
                <a:spcPct val="120000"/>
              </a:lnSpc>
            </a:pPr>
            <a:r>
              <a:rPr lang="fr-CA" sz="1600" b="1" dirty="0">
                <a:solidFill>
                  <a:srgbClr val="1B8298"/>
                </a:solidFill>
              </a:rPr>
              <a:t>Curriculum vitae:</a:t>
            </a:r>
          </a:p>
          <a:p>
            <a:pPr marL="285750" indent="-190500">
              <a:lnSpc>
                <a:spcPct val="120000"/>
              </a:lnSpc>
              <a:spcBef>
                <a:spcPts val="0"/>
              </a:spcBef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Parcours de </a:t>
            </a:r>
            <a:r>
              <a:rPr lang="fr-CA" sz="1600" b="1" dirty="0"/>
              <a:t>formation</a:t>
            </a:r>
            <a:r>
              <a:rPr lang="fr-CA" sz="1600" dirty="0"/>
              <a:t> </a:t>
            </a:r>
            <a:r>
              <a:rPr lang="fr-CA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fr-CA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190500">
              <a:lnSpc>
                <a:spcPct val="120000"/>
              </a:lnSpc>
              <a:spcBef>
                <a:spcPts val="0"/>
              </a:spcBef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Parcours de </a:t>
            </a:r>
            <a:r>
              <a:rPr lang="fr-CA" sz="1600" b="1" dirty="0"/>
              <a:t>carrière</a:t>
            </a:r>
            <a:endParaRPr lang="fr-CA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190500">
              <a:lnSpc>
                <a:spcPct val="120000"/>
              </a:lnSpc>
              <a:spcBef>
                <a:spcPts val="0"/>
              </a:spcBef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Données démontrant une </a:t>
            </a:r>
            <a:r>
              <a:rPr lang="fr-CA" sz="1600" b="1" dirty="0"/>
              <a:t>performance supérieure et stable</a:t>
            </a:r>
            <a:r>
              <a:rPr lang="fr-CA" sz="1600" dirty="0"/>
              <a:t> au cours des trois à cinq dernières années</a:t>
            </a:r>
          </a:p>
          <a:p>
            <a:pPr marL="285750" indent="-190500">
              <a:lnSpc>
                <a:spcPct val="120000"/>
              </a:lnSpc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Principales </a:t>
            </a:r>
            <a:r>
              <a:rPr lang="fr-CA" sz="1600" b="1" dirty="0"/>
              <a:t>réalisations et expériences </a:t>
            </a:r>
          </a:p>
          <a:p>
            <a:pPr marL="285750" indent="-190500">
              <a:lnSpc>
                <a:spcPct val="120000"/>
              </a:lnSpc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Principales activités/implications démontrant votre leadership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9660872" y="-36874"/>
            <a:ext cx="2531128" cy="700444"/>
            <a:chOff x="5885871" y="198829"/>
            <a:chExt cx="2531128" cy="1522806"/>
          </a:xfrm>
        </p:grpSpPr>
        <p:sp>
          <p:nvSpPr>
            <p:cNvPr id="7" name="Rectangle 6"/>
            <p:cNvSpPr/>
            <p:nvPr/>
          </p:nvSpPr>
          <p:spPr>
            <a:xfrm>
              <a:off x="5885871" y="198829"/>
              <a:ext cx="2531128" cy="1522806"/>
            </a:xfrm>
            <a:prstGeom prst="rect">
              <a:avLst/>
            </a:prstGeom>
            <a:solidFill>
              <a:srgbClr val="81C73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4">
                <a:hueOff val="3137143"/>
                <a:satOff val="27953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885871" y="198829"/>
              <a:ext cx="2531128" cy="1522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1600" b="1" kern="1200" cap="small" baseline="0" dirty="0"/>
                <a:t>Étape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3657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C7084E9D-BE37-4F89-8A49-8CCC36173F51}"/>
              </a:ext>
            </a:extLst>
          </p:cNvPr>
          <p:cNvSpPr txBox="1">
            <a:spLocks/>
          </p:cNvSpPr>
          <p:nvPr/>
        </p:nvSpPr>
        <p:spPr>
          <a:xfrm>
            <a:off x="1807022" y="819370"/>
            <a:ext cx="100801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600" dirty="0"/>
              <a:t>Discussion de carrière entre le candidat et son gestionnaire </a:t>
            </a:r>
            <a:r>
              <a:rPr lang="fr-CA" sz="3600" dirty="0">
                <a:solidFill>
                  <a:schemeClr val="accent3"/>
                </a:solidFill>
              </a:rPr>
              <a:t>(optionnelle)</a:t>
            </a:r>
          </a:p>
        </p:txBody>
      </p:sp>
      <p:sp>
        <p:nvSpPr>
          <p:cNvPr id="6" name="Rectangle 5"/>
          <p:cNvSpPr/>
          <p:nvPr/>
        </p:nvSpPr>
        <p:spPr>
          <a:xfrm>
            <a:off x="136478" y="2329599"/>
            <a:ext cx="8393373" cy="9602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CA" b="1" dirty="0">
                <a:solidFill>
                  <a:srgbClr val="1B8298"/>
                </a:solidFill>
              </a:rPr>
              <a:t>Avant la discussion</a:t>
            </a:r>
            <a:r>
              <a:rPr lang="fr-CA" sz="1600" dirty="0">
                <a:solidFill>
                  <a:srgbClr val="000000"/>
                </a:solidFill>
              </a:rPr>
              <a:t>, le gestionnaire doit :</a:t>
            </a:r>
          </a:p>
          <a:p>
            <a:pPr marL="450850" indent="-190500">
              <a:lnSpc>
                <a:spcPct val="120000"/>
              </a:lnSpc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prendre connaissance </a:t>
            </a:r>
            <a:r>
              <a:rPr lang="fr-CA" sz="1600" dirty="0">
                <a:solidFill>
                  <a:srgbClr val="000000"/>
                </a:solidFill>
              </a:rPr>
              <a:t>du document de motivation du candidat</a:t>
            </a:r>
            <a:endParaRPr lang="fr-CA" sz="1600" dirty="0"/>
          </a:p>
          <a:p>
            <a:pPr marL="450850" indent="-190500">
              <a:lnSpc>
                <a:spcPct val="120000"/>
              </a:lnSpc>
              <a:buClr>
                <a:srgbClr val="1B8298"/>
              </a:buClr>
              <a:buFont typeface="Courier New" panose="02070309020205020404" pitchFamily="49" charset="0"/>
              <a:buChar char="o"/>
            </a:pPr>
            <a:r>
              <a:rPr lang="fr-CA" sz="1600" dirty="0"/>
              <a:t>être familier avec la grille de réflexion personnelle du cadre </a:t>
            </a:r>
            <a:r>
              <a:rPr lang="fr-CA" sz="1600" b="1" i="1" dirty="0"/>
              <a:t>– Annexe 1</a:t>
            </a:r>
          </a:p>
        </p:txBody>
      </p:sp>
      <p:sp>
        <p:nvSpPr>
          <p:cNvPr id="8" name="Rectangle 7"/>
          <p:cNvSpPr/>
          <p:nvPr/>
        </p:nvSpPr>
        <p:spPr>
          <a:xfrm>
            <a:off x="136478" y="3648591"/>
            <a:ext cx="11177518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CA" b="1" dirty="0">
                <a:solidFill>
                  <a:srgbClr val="1B8298"/>
                </a:solidFill>
              </a:rPr>
              <a:t>Sujets de discussion </a:t>
            </a:r>
            <a:r>
              <a:rPr lang="fr-CA" b="1" i="1" dirty="0">
                <a:solidFill>
                  <a:srgbClr val="1B8298"/>
                </a:solidFill>
              </a:rPr>
              <a:t>– Détails Annexe 2</a:t>
            </a:r>
            <a:endParaRPr lang="fr-CA" sz="1600" i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7379846" y="2705426"/>
            <a:ext cx="4507354" cy="769102"/>
          </a:xfrm>
          <a:prstGeom prst="roundRect">
            <a:avLst/>
          </a:prstGeom>
          <a:noFill/>
          <a:ln w="28575">
            <a:solidFill>
              <a:srgbClr val="1B8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CA" sz="1200" b="1" dirty="0">
              <a:solidFill>
                <a:schemeClr val="tx1"/>
              </a:solidFill>
            </a:endParaRPr>
          </a:p>
          <a:p>
            <a:endParaRPr lang="fr-CA" sz="1200" b="1" dirty="0">
              <a:solidFill>
                <a:schemeClr val="tx1"/>
              </a:solidFill>
            </a:endParaRPr>
          </a:p>
          <a:p>
            <a:r>
              <a:rPr lang="fr-CA" sz="1200" b="1" dirty="0">
                <a:solidFill>
                  <a:schemeClr val="tx1"/>
                </a:solidFill>
              </a:rPr>
              <a:t>Soutien pour la préparation à la discussion de carrière</a:t>
            </a:r>
            <a:r>
              <a:rPr lang="fr-CA" sz="1200" dirty="0">
                <a:solidFill>
                  <a:schemeClr val="tx1"/>
                </a:solidFill>
              </a:rPr>
              <a:t>: </a:t>
            </a:r>
          </a:p>
          <a:p>
            <a:r>
              <a:rPr lang="fr-CA" sz="1200" dirty="0">
                <a:solidFill>
                  <a:schemeClr val="tx1"/>
                </a:solidFill>
              </a:rPr>
              <a:t>developpement.formation.cadre.cemtl@ssss.gouv.qc.ca</a:t>
            </a:r>
          </a:p>
          <a:p>
            <a:endParaRPr lang="fr-CA" sz="1200" dirty="0">
              <a:solidFill>
                <a:schemeClr val="tx1"/>
              </a:solidFill>
            </a:endParaRPr>
          </a:p>
          <a:p>
            <a:endParaRPr lang="fr-CA" sz="12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386804"/>
              </p:ext>
            </p:extLst>
          </p:nvPr>
        </p:nvGraphicFramePr>
        <p:xfrm>
          <a:off x="365057" y="4017923"/>
          <a:ext cx="11654672" cy="199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5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8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sz="1400" b="0" kern="1200" dirty="0">
                          <a:solidFill>
                            <a:srgbClr val="1B8298"/>
                          </a:solidFill>
                          <a:latin typeface="+mj-lt"/>
                          <a:ea typeface="+mn-ea"/>
                          <a:cs typeface="+mn-cs"/>
                        </a:rPr>
                        <a:t>1.</a:t>
                      </a:r>
                      <a:r>
                        <a:rPr lang="fr-CA" sz="1400" b="0" kern="1200" baseline="0" dirty="0">
                          <a:solidFill>
                            <a:srgbClr val="1B8298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Est-ce que l’employé se connaît bien?</a:t>
                      </a:r>
                      <a:endParaRPr lang="fr-CA" sz="14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0" dirty="0">
                          <a:solidFill>
                            <a:srgbClr val="000000"/>
                          </a:solidFill>
                          <a:latin typeface="+mn-lt"/>
                        </a:rPr>
                        <a:t>□ Sa personnalité   □ Ses valeurs   □ Son équilibre de vie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400" b="0" kern="1200" dirty="0">
                          <a:solidFill>
                            <a:srgbClr val="1B8298"/>
                          </a:solidFill>
                          <a:latin typeface="+mj-lt"/>
                          <a:ea typeface="+mn-ea"/>
                          <a:cs typeface="+mn-cs"/>
                        </a:rPr>
                        <a:t>2. </a:t>
                      </a:r>
                      <a:r>
                        <a:rPr lang="fr-CA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fr-CA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l’employé </a:t>
                      </a:r>
                      <a:r>
                        <a:rPr lang="fr-CA" sz="1400" b="0" kern="120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a-t-il</a:t>
                      </a:r>
                      <a:r>
                        <a:rPr lang="fr-CA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évolué jusqu’ici?</a:t>
                      </a:r>
                    </a:p>
                  </a:txBody>
                  <a:tcPr anchor="ctr">
                    <a:lnR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0" dirty="0">
                          <a:latin typeface="+mn-lt"/>
                        </a:rPr>
                        <a:t>□ Ses réalisations   □ Ses transitions marquantes  □ Ses apprentissages les plus significatifs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0" kern="1200" dirty="0">
                          <a:solidFill>
                            <a:srgbClr val="1B8298"/>
                          </a:solidFill>
                          <a:latin typeface="+mj-lt"/>
                          <a:ea typeface="+mn-ea"/>
                          <a:cs typeface="+mn-cs"/>
                        </a:rPr>
                        <a:t>3. </a:t>
                      </a:r>
                      <a:r>
                        <a:rPr lang="fr-CA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Est-ce que </a:t>
                      </a:r>
                      <a:r>
                        <a:rPr lang="fr-CA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l’employé </a:t>
                      </a:r>
                      <a:r>
                        <a:rPr lang="fr-CA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CA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un potentiel pour accéder à un poste de cadre intermédiaire?</a:t>
                      </a:r>
                      <a:endParaRPr lang="fr-CA" sz="14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0" dirty="0">
                          <a:latin typeface="+mn-lt"/>
                        </a:rPr>
                        <a:t>□ Ses forces (qualités)   □ Ses limites (points de vigilance)   □ Ses compétences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400" b="0" kern="1200" dirty="0">
                          <a:solidFill>
                            <a:srgbClr val="1B8298"/>
                          </a:solidFill>
                          <a:latin typeface="+mj-lt"/>
                          <a:ea typeface="+mn-ea"/>
                          <a:cs typeface="+mn-cs"/>
                        </a:rPr>
                        <a:t>4. </a:t>
                      </a:r>
                      <a:r>
                        <a:rPr lang="fr-CA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Quelles</a:t>
                      </a:r>
                      <a:r>
                        <a:rPr lang="fr-CA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sont les motivations de l’employé pour assumer un poste de cadre intermédiaire?</a:t>
                      </a:r>
                      <a:endParaRPr lang="fr-CA" sz="14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b="0" dirty="0">
                          <a:latin typeface="+mn-lt"/>
                        </a:rPr>
                        <a:t>□ Ses sources de motivation  □ Sa capacité à faire évoluer son poste actuel                                  □ Son emploi de rêve en tant que cadre intermédiaire  □ Les concessions qu’il est prêt à faire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1B8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7" name="Groupe 6"/>
          <p:cNvGrpSpPr/>
          <p:nvPr/>
        </p:nvGrpSpPr>
        <p:grpSpPr>
          <a:xfrm>
            <a:off x="9660872" y="0"/>
            <a:ext cx="2531128" cy="806931"/>
            <a:chOff x="8824986" y="198829"/>
            <a:chExt cx="2531128" cy="1522806"/>
          </a:xfrm>
        </p:grpSpPr>
        <p:sp>
          <p:nvSpPr>
            <p:cNvPr id="9" name="Rectangle 8"/>
            <p:cNvSpPr/>
            <p:nvPr/>
          </p:nvSpPr>
          <p:spPr>
            <a:xfrm>
              <a:off x="8824986" y="198829"/>
              <a:ext cx="2531128" cy="1522806"/>
            </a:xfrm>
            <a:prstGeom prst="rect">
              <a:avLst/>
            </a:prstGeom>
            <a:solidFill>
              <a:srgbClr val="0871D9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4">
                <a:hueOff val="4705714"/>
                <a:satOff val="41930"/>
                <a:lumOff val="-764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8824986" y="198829"/>
              <a:ext cx="2531128" cy="1522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cap="small" baseline="0" dirty="0"/>
                <a:t>Étape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9015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C7084E9D-BE37-4F89-8A49-8CCC36173F51}"/>
              </a:ext>
            </a:extLst>
          </p:cNvPr>
          <p:cNvSpPr txBox="1">
            <a:spLocks/>
          </p:cNvSpPr>
          <p:nvPr/>
        </p:nvSpPr>
        <p:spPr>
          <a:xfrm>
            <a:off x="1752431" y="1111836"/>
            <a:ext cx="100801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600" dirty="0"/>
              <a:t>Décision </a:t>
            </a:r>
          </a:p>
          <a:p>
            <a:r>
              <a:rPr lang="fr-CA" sz="3600" dirty="0"/>
              <a:t>de la part du gestionnaire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15046" y="2437400"/>
            <a:ext cx="6031412" cy="79469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7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A" sz="1400" b="1" cap="small" dirty="0">
                <a:solidFill>
                  <a:srgbClr val="F79200"/>
                </a:solidFill>
              </a:rPr>
              <a:t>Option 1</a:t>
            </a:r>
          </a:p>
          <a:p>
            <a:r>
              <a:rPr lang="fr-CA" sz="1400" dirty="0">
                <a:solidFill>
                  <a:schemeClr val="tx1"/>
                </a:solidFill>
              </a:rPr>
              <a:t>Je ne recommande </a:t>
            </a:r>
            <a:r>
              <a:rPr lang="fr-CA" sz="1400" b="1" dirty="0">
                <a:solidFill>
                  <a:schemeClr val="accent1"/>
                </a:solidFill>
              </a:rPr>
              <a:t>pas la candidature </a:t>
            </a:r>
            <a:r>
              <a:rPr lang="fr-CA" sz="1400" dirty="0">
                <a:solidFill>
                  <a:schemeClr val="tx1"/>
                </a:solidFill>
              </a:rPr>
              <a:t>de cet employé pour le programme.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15046" y="3360474"/>
            <a:ext cx="6031412" cy="95966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7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A" sz="1400" b="1" cap="small" dirty="0">
                <a:solidFill>
                  <a:srgbClr val="F79200"/>
                </a:solidFill>
              </a:rPr>
              <a:t>Option 2</a:t>
            </a:r>
          </a:p>
          <a:p>
            <a:r>
              <a:rPr lang="fr-CA" sz="1400" dirty="0">
                <a:solidFill>
                  <a:schemeClr val="tx1"/>
                </a:solidFill>
              </a:rPr>
              <a:t>Je recommande de </a:t>
            </a:r>
            <a:r>
              <a:rPr lang="fr-CA" sz="1400" b="1" dirty="0">
                <a:solidFill>
                  <a:schemeClr val="accent1"/>
                </a:solidFill>
              </a:rPr>
              <a:t>poursuivre</a:t>
            </a:r>
            <a:r>
              <a:rPr lang="fr-CA" sz="1400" dirty="0">
                <a:solidFill>
                  <a:schemeClr val="tx1"/>
                </a:solidFill>
              </a:rPr>
              <a:t> le développement de cet employé dans son poste actuel afin de le préparer à une nouvelle évaluation de sa candidature pour le programme.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615046" y="4529330"/>
            <a:ext cx="6031412" cy="83278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7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A" sz="1400" b="1" cap="small" dirty="0">
                <a:solidFill>
                  <a:srgbClr val="F79200"/>
                </a:solidFill>
              </a:rPr>
              <a:t>Option 3</a:t>
            </a:r>
          </a:p>
          <a:p>
            <a:r>
              <a:rPr lang="fr-CA" sz="1400" dirty="0">
                <a:solidFill>
                  <a:schemeClr val="tx1"/>
                </a:solidFill>
              </a:rPr>
              <a:t>Je désire </a:t>
            </a:r>
            <a:r>
              <a:rPr lang="fr-CA" sz="1400" b="1" dirty="0">
                <a:solidFill>
                  <a:schemeClr val="accent1"/>
                </a:solidFill>
              </a:rPr>
              <a:t>accélérer</a:t>
            </a:r>
            <a:r>
              <a:rPr lang="fr-CA" sz="1400" dirty="0">
                <a:solidFill>
                  <a:schemeClr val="tx1"/>
                </a:solidFill>
              </a:rPr>
              <a:t> le développement de cet employé en soumettant sa candidature pour le programme.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615046" y="5532298"/>
            <a:ext cx="6031412" cy="77573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7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A" sz="1400" b="1" cap="small" dirty="0">
                <a:solidFill>
                  <a:srgbClr val="F79200"/>
                </a:solidFill>
              </a:rPr>
              <a:t>Option 4</a:t>
            </a:r>
          </a:p>
          <a:p>
            <a:r>
              <a:rPr lang="fr-CA" sz="1400" dirty="0">
                <a:solidFill>
                  <a:schemeClr val="tx1"/>
                </a:solidFill>
              </a:rPr>
              <a:t>J’estime que cet employé est </a:t>
            </a:r>
            <a:r>
              <a:rPr lang="fr-CA" sz="1400" b="1" dirty="0">
                <a:solidFill>
                  <a:schemeClr val="accent1"/>
                </a:solidFill>
              </a:rPr>
              <a:t>prêt</a:t>
            </a:r>
            <a:r>
              <a:rPr lang="fr-CA" sz="1400" dirty="0">
                <a:solidFill>
                  <a:schemeClr val="tx1"/>
                </a:solidFill>
              </a:rPr>
              <a:t> à occuper un poste de cadre intermédiaire.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7237863" y="3526364"/>
            <a:ext cx="4877937" cy="200593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1B8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dirty="0">
                <a:solidFill>
                  <a:schemeClr val="tx1"/>
                </a:solidFill>
              </a:rPr>
              <a:t>Les références des candidats doivent être acheminées à l’adresse :                         </a:t>
            </a:r>
            <a:r>
              <a:rPr lang="fr-CA" sz="1400" dirty="0">
                <a:solidFill>
                  <a:schemeClr val="tx1"/>
                </a:solidFill>
                <a:hlinkClick r:id="rId2"/>
              </a:rPr>
              <a:t>developpement.formation.cadre.cemtl@ssss.gouv.qc.ca</a:t>
            </a:r>
            <a:endParaRPr lang="fr-CA" sz="1400" dirty="0">
              <a:solidFill>
                <a:schemeClr val="tx1"/>
              </a:solidFill>
            </a:endParaRPr>
          </a:p>
          <a:p>
            <a:pPr algn="ctr"/>
            <a:r>
              <a:rPr lang="fr-CA" sz="1600" dirty="0">
                <a:solidFill>
                  <a:schemeClr val="tx1"/>
                </a:solidFill>
              </a:rPr>
              <a:t>à l’équipe expérience-employé et </a:t>
            </a:r>
          </a:p>
          <a:p>
            <a:pPr algn="ctr"/>
            <a:r>
              <a:rPr lang="fr-CA" sz="1600" dirty="0">
                <a:solidFill>
                  <a:schemeClr val="tx1"/>
                </a:solidFill>
              </a:rPr>
              <a:t>service aux cadres.</a:t>
            </a:r>
          </a:p>
          <a:p>
            <a:pPr algn="ctr"/>
            <a:endParaRPr lang="fr-CA" b="1" dirty="0">
              <a:solidFill>
                <a:srgbClr val="F79200"/>
              </a:solidFill>
            </a:endParaRPr>
          </a:p>
          <a:p>
            <a:pPr algn="ctr"/>
            <a:r>
              <a:rPr lang="fr-CA" b="1" dirty="0">
                <a:solidFill>
                  <a:srgbClr val="81C731"/>
                </a:solidFill>
              </a:rPr>
              <a:t>Début mai </a:t>
            </a:r>
            <a:endParaRPr lang="fr-CA" b="1" dirty="0">
              <a:solidFill>
                <a:schemeClr val="bg2"/>
              </a:solidFill>
            </a:endParaRPr>
          </a:p>
        </p:txBody>
      </p:sp>
      <p:cxnSp>
        <p:nvCxnSpPr>
          <p:cNvPr id="31" name="Connecteur en angle 30"/>
          <p:cNvCxnSpPr>
            <a:cxnSpLocks/>
            <a:stCxn id="14" idx="3"/>
            <a:endCxn id="30" idx="1"/>
          </p:cNvCxnSpPr>
          <p:nvPr/>
        </p:nvCxnSpPr>
        <p:spPr>
          <a:xfrm flipV="1">
            <a:off x="6646458" y="4529331"/>
            <a:ext cx="591405" cy="416393"/>
          </a:xfrm>
          <a:prstGeom prst="bentConnector3">
            <a:avLst/>
          </a:prstGeom>
          <a:ln w="38100">
            <a:solidFill>
              <a:srgbClr val="F7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>
            <a:off x="9660872" y="-13648"/>
            <a:ext cx="2531128" cy="730389"/>
            <a:chOff x="7641" y="2469521"/>
            <a:chExt cx="2531128" cy="1522806"/>
          </a:xfrm>
          <a:solidFill>
            <a:schemeClr val="accent6">
              <a:lumMod val="50000"/>
            </a:schemeClr>
          </a:solidFill>
        </p:grpSpPr>
        <p:sp>
          <p:nvSpPr>
            <p:cNvPr id="11" name="Rectangle 10"/>
            <p:cNvSpPr/>
            <p:nvPr/>
          </p:nvSpPr>
          <p:spPr>
            <a:xfrm>
              <a:off x="7641" y="2469521"/>
              <a:ext cx="2531128" cy="1522806"/>
            </a:xfrm>
            <a:prstGeom prst="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4">
                <a:hueOff val="6274286"/>
                <a:satOff val="55906"/>
                <a:lumOff val="-1019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7641" y="2469521"/>
              <a:ext cx="2531128" cy="152280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cap="small" baseline="0" dirty="0"/>
                <a:t>Étape 5</a:t>
              </a:r>
            </a:p>
          </p:txBody>
        </p:sp>
      </p:grpSp>
      <p:cxnSp>
        <p:nvCxnSpPr>
          <p:cNvPr id="16" name="Connecteur en angle 15"/>
          <p:cNvCxnSpPr/>
          <p:nvPr/>
        </p:nvCxnSpPr>
        <p:spPr>
          <a:xfrm flipV="1">
            <a:off x="6646458" y="5361019"/>
            <a:ext cx="591405" cy="416393"/>
          </a:xfrm>
          <a:prstGeom prst="bentConnector3">
            <a:avLst/>
          </a:prstGeom>
          <a:ln w="38100">
            <a:solidFill>
              <a:srgbClr val="F7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23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C7084E9D-BE37-4F89-8A49-8CCC36173F51}"/>
              </a:ext>
            </a:extLst>
          </p:cNvPr>
          <p:cNvSpPr txBox="1">
            <a:spLocks/>
          </p:cNvSpPr>
          <p:nvPr/>
        </p:nvSpPr>
        <p:spPr>
          <a:xfrm>
            <a:off x="1068898" y="791018"/>
            <a:ext cx="108909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dirty="0" err="1"/>
              <a:t>Entrevue</a:t>
            </a:r>
            <a:r>
              <a:rPr lang="en-CA" sz="3600" dirty="0"/>
              <a:t> avec la DRH</a:t>
            </a:r>
            <a:endParaRPr lang="fr-CA" sz="3600" dirty="0"/>
          </a:p>
        </p:txBody>
      </p:sp>
      <p:grpSp>
        <p:nvGrpSpPr>
          <p:cNvPr id="8" name="Groupe 7"/>
          <p:cNvGrpSpPr/>
          <p:nvPr/>
        </p:nvGrpSpPr>
        <p:grpSpPr>
          <a:xfrm>
            <a:off x="9665019" y="-18991"/>
            <a:ext cx="2531128" cy="626055"/>
            <a:chOff x="2946756" y="2469521"/>
            <a:chExt cx="2531128" cy="1522806"/>
          </a:xfrm>
          <a:solidFill>
            <a:srgbClr val="F79200"/>
          </a:solidFill>
        </p:grpSpPr>
        <p:sp>
          <p:nvSpPr>
            <p:cNvPr id="11" name="Rectangle 10"/>
            <p:cNvSpPr/>
            <p:nvPr/>
          </p:nvSpPr>
          <p:spPr>
            <a:xfrm>
              <a:off x="2946756" y="2469521"/>
              <a:ext cx="2531128" cy="1522806"/>
            </a:xfrm>
            <a:prstGeom prst="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4">
                <a:hueOff val="7842858"/>
                <a:satOff val="69883"/>
                <a:lumOff val="-1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2946756" y="2469521"/>
              <a:ext cx="2531128" cy="152280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cap="small" baseline="0" dirty="0"/>
                <a:t>Étape 6</a:t>
              </a: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384485" y="2116581"/>
            <a:ext cx="8767698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</a:pPr>
            <a:r>
              <a:rPr lang="fr-CA" sz="2000" dirty="0"/>
              <a:t>Le processus de sélection comportera deux éléments :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</a:pPr>
            <a:endParaRPr lang="fr-CA" sz="2000" dirty="0"/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</a:pPr>
            <a:r>
              <a:rPr lang="fr-CA" sz="2000" dirty="0"/>
              <a:t>Entrevues des candidats</a:t>
            </a:r>
          </a:p>
          <a:p>
            <a:pPr marL="285750" lvl="0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  <a:buFont typeface="Courier New" panose="02070309020205020404" pitchFamily="49" charset="0"/>
              <a:buChar char="o"/>
            </a:pPr>
            <a:r>
              <a:rPr lang="fr-CA" sz="2000" dirty="0"/>
              <a:t>Un comité de sélection rencontrera chacun des candidats afin d’échanger sur ses aspirations et les besoins de l’organisation.</a:t>
            </a:r>
          </a:p>
          <a:p>
            <a:pPr marL="285750" lvl="0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  <a:buFont typeface="Courier New" panose="02070309020205020404" pitchFamily="49" charset="0"/>
              <a:buChar char="o"/>
            </a:pPr>
            <a:r>
              <a:rPr lang="en-CA" sz="2000" dirty="0" err="1"/>
              <a:t>Chaque</a:t>
            </a:r>
            <a:r>
              <a:rPr lang="en-CA" sz="2000" dirty="0"/>
              <a:t> </a:t>
            </a:r>
            <a:r>
              <a:rPr lang="en-CA" sz="2000" dirty="0" err="1"/>
              <a:t>candidat</a:t>
            </a:r>
            <a:r>
              <a:rPr lang="en-CA" sz="2000" dirty="0"/>
              <a:t> </a:t>
            </a:r>
            <a:r>
              <a:rPr lang="en-CA" sz="2000" dirty="0" err="1"/>
              <a:t>recevra</a:t>
            </a:r>
            <a:r>
              <a:rPr lang="en-CA" sz="2000" dirty="0"/>
              <a:t> </a:t>
            </a:r>
            <a:r>
              <a:rPr lang="en-CA" sz="2000" dirty="0" err="1"/>
              <a:t>une</a:t>
            </a:r>
            <a:r>
              <a:rPr lang="en-CA" sz="2000" dirty="0"/>
              <a:t> retroaction sur son </a:t>
            </a:r>
            <a:r>
              <a:rPr lang="en-CA" sz="2000" dirty="0" err="1"/>
              <a:t>entrevue</a:t>
            </a:r>
            <a:r>
              <a:rPr lang="en-CA" sz="2000" dirty="0"/>
              <a:t>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270606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C7084E9D-BE37-4F89-8A49-8CCC36173F51}"/>
              </a:ext>
            </a:extLst>
          </p:cNvPr>
          <p:cNvSpPr txBox="1">
            <a:spLocks/>
          </p:cNvSpPr>
          <p:nvPr/>
        </p:nvSpPr>
        <p:spPr>
          <a:xfrm>
            <a:off x="905586" y="663714"/>
            <a:ext cx="108909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600" dirty="0"/>
              <a:t>Annonces et inscriptions au programme des candidats retenus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C7084E9D-BE37-4F89-8A49-8CCC36173F51}"/>
              </a:ext>
            </a:extLst>
          </p:cNvPr>
          <p:cNvSpPr txBox="1">
            <a:spLocks/>
          </p:cNvSpPr>
          <p:nvPr/>
        </p:nvSpPr>
        <p:spPr>
          <a:xfrm>
            <a:off x="-899016" y="3946792"/>
            <a:ext cx="12288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A" sz="3600" dirty="0"/>
          </a:p>
        </p:txBody>
      </p:sp>
      <p:sp>
        <p:nvSpPr>
          <p:cNvPr id="2" name="ZoneTexte 1"/>
          <p:cNvSpPr txBox="1"/>
          <p:nvPr/>
        </p:nvSpPr>
        <p:spPr>
          <a:xfrm>
            <a:off x="1160921" y="1801752"/>
            <a:ext cx="1009165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lvl="0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  <a:buFont typeface="Courier New" panose="02070309020205020404" pitchFamily="49" charset="0"/>
              <a:buChar char="o"/>
            </a:pPr>
            <a:endParaRPr lang="fr-CA" sz="2000" dirty="0"/>
          </a:p>
        </p:txBody>
      </p:sp>
      <p:grpSp>
        <p:nvGrpSpPr>
          <p:cNvPr id="8" name="Groupe 7"/>
          <p:cNvGrpSpPr/>
          <p:nvPr/>
        </p:nvGrpSpPr>
        <p:grpSpPr>
          <a:xfrm>
            <a:off x="9665019" y="-18991"/>
            <a:ext cx="2531128" cy="626055"/>
            <a:chOff x="2946756" y="2469521"/>
            <a:chExt cx="2531128" cy="1522806"/>
          </a:xfrm>
          <a:solidFill>
            <a:srgbClr val="0871D9"/>
          </a:solidFill>
        </p:grpSpPr>
        <p:sp>
          <p:nvSpPr>
            <p:cNvPr id="11" name="Rectangle 10"/>
            <p:cNvSpPr/>
            <p:nvPr/>
          </p:nvSpPr>
          <p:spPr>
            <a:xfrm>
              <a:off x="2946756" y="2469521"/>
              <a:ext cx="2531128" cy="1522806"/>
            </a:xfrm>
            <a:prstGeom prst="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4">
                <a:hueOff val="7842858"/>
                <a:satOff val="69883"/>
                <a:lumOff val="-1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2946756" y="2469521"/>
              <a:ext cx="2531128" cy="152280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cap="small" baseline="0" dirty="0"/>
                <a:t>Étape 7</a:t>
              </a: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5E5F10CE-A699-4C80-8C7C-1D573A630CA6}"/>
              </a:ext>
            </a:extLst>
          </p:cNvPr>
          <p:cNvSpPr txBox="1"/>
          <p:nvPr/>
        </p:nvSpPr>
        <p:spPr>
          <a:xfrm>
            <a:off x="1160921" y="2171084"/>
            <a:ext cx="10091658" cy="11387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lvl="0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  <a:buFont typeface="Courier New" panose="02070309020205020404" pitchFamily="49" charset="0"/>
              <a:buChar char="o"/>
            </a:pPr>
            <a:r>
              <a:rPr lang="en-CA" sz="2000" dirty="0"/>
              <a:t>Début du programme</a:t>
            </a:r>
          </a:p>
          <a:p>
            <a:pPr marL="285750" lvl="0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  <a:buFont typeface="Courier New" panose="02070309020205020404" pitchFamily="49" charset="0"/>
              <a:buChar char="o"/>
            </a:pPr>
            <a:r>
              <a:rPr lang="en-CA" sz="2000" dirty="0" err="1"/>
              <a:t>Lancement</a:t>
            </a:r>
            <a:endParaRPr lang="fr-CA" sz="2000" dirty="0"/>
          </a:p>
          <a:p>
            <a:pPr marL="285750" lvl="0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F79200"/>
              </a:buClr>
              <a:buFont typeface="Courier New" panose="02070309020205020404" pitchFamily="49" charset="0"/>
              <a:buChar char="o"/>
            </a:pPr>
            <a:r>
              <a:rPr lang="fr-CA" sz="2000" dirty="0"/>
              <a:t>Les candidats retenus seront convoqués aux diverses activités du programme.</a:t>
            </a:r>
          </a:p>
        </p:txBody>
      </p:sp>
    </p:spTree>
    <p:extLst>
      <p:ext uri="{BB962C8B-B14F-4D97-AF65-F5344CB8AC3E}">
        <p14:creationId xmlns:p14="http://schemas.microsoft.com/office/powerpoint/2010/main" val="240435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7979" y="1867706"/>
            <a:ext cx="9768839" cy="350936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2000" dirty="0">
                <a:cs typeface="Times New Roman" panose="02020603050405020304" pitchFamily="18" charset="0"/>
              </a:rPr>
              <a:t>Présentation du programme de la relève des cadres intermédiaires: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1800" dirty="0">
                <a:cs typeface="Times New Roman" panose="02020603050405020304" pitchFamily="18" charset="0"/>
              </a:rPr>
              <a:t>Objectifs du programme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1800" dirty="0">
                <a:cs typeface="Times New Roman" panose="02020603050405020304" pitchFamily="18" charset="0"/>
              </a:rPr>
              <a:t>Orientations du programme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000" dirty="0">
                <a:cs typeface="Times New Roman" panose="02020603050405020304" pitchFamily="18" charset="0"/>
              </a:rPr>
              <a:t>Processus de sélection des candidats de la relève des cadres intermédiaires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000" dirty="0">
                <a:cs typeface="Times New Roman" panose="02020603050405020304" pitchFamily="18" charset="0"/>
              </a:rPr>
              <a:t>Contenu du programme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1800" dirty="0">
                <a:cs typeface="Times New Roman" panose="02020603050405020304" pitchFamily="18" charset="0"/>
              </a:rPr>
              <a:t>Activités de développement de la relève des cadres intermédiaires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000" dirty="0" err="1">
                <a:cs typeface="Times New Roman" panose="02020603050405020304" pitchFamily="18" charset="0"/>
              </a:rPr>
              <a:t>Étapes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détaillées</a:t>
            </a:r>
            <a:endParaRPr lang="fr-CA" sz="20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fr-CA" sz="1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CA" sz="20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997253" y="406067"/>
            <a:ext cx="9582872" cy="876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dirty="0"/>
              <a:t>Plan de </a:t>
            </a:r>
            <a:r>
              <a:rPr lang="en-CA" sz="3600"/>
              <a:t>présentation</a:t>
            </a:r>
            <a:endParaRPr lang="fr-CA" sz="3600" dirty="0"/>
          </a:p>
        </p:txBody>
      </p:sp>
    </p:spTree>
    <p:extLst>
      <p:ext uri="{BB962C8B-B14F-4D97-AF65-F5344CB8AC3E}">
        <p14:creationId xmlns:p14="http://schemas.microsoft.com/office/powerpoint/2010/main" val="43567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22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29265" y="365124"/>
            <a:ext cx="9582872" cy="876821"/>
          </a:xfrm>
        </p:spPr>
        <p:txBody>
          <a:bodyPr>
            <a:normAutofit/>
          </a:bodyPr>
          <a:lstStyle/>
          <a:p>
            <a:r>
              <a:rPr lang="en-CA" sz="3600" dirty="0"/>
              <a:t>Objectifs</a:t>
            </a:r>
            <a:endParaRPr lang="fr-CA" sz="3600" dirty="0"/>
          </a:p>
        </p:txBody>
      </p:sp>
      <p:sp>
        <p:nvSpPr>
          <p:cNvPr id="5" name="Rectangle 4"/>
          <p:cNvSpPr/>
          <p:nvPr/>
        </p:nvSpPr>
        <p:spPr>
          <a:xfrm>
            <a:off x="1021275" y="1841377"/>
            <a:ext cx="1068663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>
                <a:solidFill>
                  <a:srgbClr val="000000"/>
                </a:solidFill>
              </a:rPr>
              <a:t>Le programme de relève des cadres intermédiaires </a:t>
            </a:r>
            <a:r>
              <a:rPr lang="fr-CA" dirty="0"/>
              <a:t>s’échelonne sur 10 mois et poursuit </a:t>
            </a:r>
            <a:r>
              <a:rPr lang="fr-CA" dirty="0">
                <a:solidFill>
                  <a:srgbClr val="000000"/>
                </a:solidFill>
              </a:rPr>
              <a:t>les objectifs généraux suivants : </a:t>
            </a:r>
          </a:p>
          <a:p>
            <a:endParaRPr lang="fr-CA" dirty="0">
              <a:solidFill>
                <a:srgbClr val="000000"/>
              </a:solidFill>
            </a:endParaRPr>
          </a:p>
          <a:p>
            <a:pPr marL="622300" indent="-342900" algn="just">
              <a:buClr>
                <a:srgbClr val="008597"/>
              </a:buClr>
              <a:buFont typeface="+mj-lt"/>
              <a:buAutoNum type="arabicPeriod"/>
            </a:pPr>
            <a:r>
              <a:rPr lang="fr-CA" dirty="0">
                <a:solidFill>
                  <a:srgbClr val="000000"/>
                </a:solidFill>
              </a:rPr>
              <a:t>Établir des </a:t>
            </a:r>
            <a:r>
              <a:rPr lang="fr-CA" b="1" dirty="0">
                <a:solidFill>
                  <a:srgbClr val="000000"/>
                </a:solidFill>
              </a:rPr>
              <a:t>bassins de relève en gestion</a:t>
            </a:r>
            <a:r>
              <a:rPr lang="fr-CA" dirty="0">
                <a:solidFill>
                  <a:srgbClr val="000000"/>
                </a:solidFill>
              </a:rPr>
              <a:t>, en lien avec la PMO cadres du CIUSSS de l’</a:t>
            </a:r>
            <a:r>
              <a:rPr lang="fr-CA" dirty="0" err="1">
                <a:solidFill>
                  <a:srgbClr val="000000"/>
                </a:solidFill>
              </a:rPr>
              <a:t>Est-de-l’Ile-de-Montréal</a:t>
            </a:r>
            <a:r>
              <a:rPr lang="fr-CA" dirty="0">
                <a:solidFill>
                  <a:srgbClr val="000000"/>
                </a:solidFill>
              </a:rPr>
              <a:t>, disponible à moyen terme pour des affectations de gestion ou l’obtention d’un poste.</a:t>
            </a:r>
          </a:p>
          <a:p>
            <a:pPr marL="622300" indent="-342900" algn="just">
              <a:buClr>
                <a:srgbClr val="008597"/>
              </a:buClr>
              <a:buFont typeface="+mj-lt"/>
              <a:buAutoNum type="arabicPeriod"/>
            </a:pPr>
            <a:r>
              <a:rPr lang="fr-CA" dirty="0">
                <a:solidFill>
                  <a:srgbClr val="000000"/>
                </a:solidFill>
              </a:rPr>
              <a:t>Développer les </a:t>
            </a:r>
            <a:r>
              <a:rPr lang="fr-CA" b="1" dirty="0">
                <a:solidFill>
                  <a:srgbClr val="000000"/>
                </a:solidFill>
              </a:rPr>
              <a:t>compétences des candidats </a:t>
            </a:r>
            <a:r>
              <a:rPr lang="fr-CA" dirty="0">
                <a:solidFill>
                  <a:srgbClr val="000000"/>
                </a:solidFill>
              </a:rPr>
              <a:t>afin de leur permettre de bien connaître le rôle du gestionnaire en lien avec le modèle de gestion.</a:t>
            </a:r>
          </a:p>
          <a:p>
            <a:pPr marL="1079500" lvl="1" indent="-182563" algn="just">
              <a:buClr>
                <a:srgbClr val="008597"/>
              </a:buClr>
              <a:buFont typeface="Arial" panose="020B0604020202020204" pitchFamily="34" charset="0"/>
              <a:buChar char="•"/>
            </a:pPr>
            <a:r>
              <a:rPr lang="fr-CA" dirty="0">
                <a:solidFill>
                  <a:srgbClr val="000000"/>
                </a:solidFill>
              </a:rPr>
              <a:t>Permettre aux employés ayant un potentiel de gestion de se développer et de suivre un parcours qui répond à la fois à leurs aspirations et aux besoins de l’organisation.</a:t>
            </a:r>
          </a:p>
          <a:p>
            <a:pPr marL="1079500" lvl="1" indent="-182563" algn="just">
              <a:buClr>
                <a:srgbClr val="008597"/>
              </a:buClr>
              <a:buFont typeface="Arial" panose="020B0604020202020204" pitchFamily="34" charset="0"/>
              <a:buChar char="•"/>
            </a:pPr>
            <a:r>
              <a:rPr lang="fr-CA" dirty="0">
                <a:solidFill>
                  <a:srgbClr val="000000"/>
                </a:solidFill>
              </a:rPr>
              <a:t>Fournir des conditions optimales pour le développement des compétences de gestion des candidats de la relève.</a:t>
            </a:r>
          </a:p>
          <a:p>
            <a:pPr marL="622300" indent="-342900" algn="just">
              <a:buClr>
                <a:srgbClr val="008597"/>
              </a:buClr>
              <a:buFont typeface="+mj-lt"/>
              <a:buAutoNum type="arabicPeriod"/>
            </a:pPr>
            <a:r>
              <a:rPr lang="fr-CA" dirty="0">
                <a:solidFill>
                  <a:srgbClr val="000000"/>
                </a:solidFill>
              </a:rPr>
              <a:t>Renforcer </a:t>
            </a:r>
            <a:r>
              <a:rPr lang="fr-CA" b="1" dirty="0">
                <a:solidFill>
                  <a:srgbClr val="000000"/>
                </a:solidFill>
              </a:rPr>
              <a:t>la candidature des relèves </a:t>
            </a:r>
            <a:r>
              <a:rPr lang="fr-CA" dirty="0">
                <a:solidFill>
                  <a:srgbClr val="000000"/>
                </a:solidFill>
              </a:rPr>
              <a:t>aux postes qui seront disponibles.</a:t>
            </a:r>
          </a:p>
          <a:p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2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29265" y="365124"/>
            <a:ext cx="9582872" cy="876821"/>
          </a:xfrm>
        </p:spPr>
        <p:txBody>
          <a:bodyPr>
            <a:normAutofit/>
          </a:bodyPr>
          <a:lstStyle/>
          <a:p>
            <a:r>
              <a:rPr lang="en-CA" sz="3600" dirty="0"/>
              <a:t>Orientations du programme</a:t>
            </a:r>
            <a:endParaRPr lang="fr-CA" sz="3600" dirty="0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C8CF5B22-B52E-404A-9EB9-6E52CB9F6E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95931"/>
              </p:ext>
            </p:extLst>
          </p:nvPr>
        </p:nvGraphicFramePr>
        <p:xfrm>
          <a:off x="1656279" y="124194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342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782" y="228648"/>
            <a:ext cx="9582872" cy="849526"/>
          </a:xfrm>
        </p:spPr>
        <p:txBody>
          <a:bodyPr>
            <a:normAutofit/>
          </a:bodyPr>
          <a:lstStyle/>
          <a:p>
            <a:r>
              <a:rPr lang="en-CA" sz="3600" dirty="0"/>
              <a:t>Facteurs de succès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3321" y="1628078"/>
            <a:ext cx="10314669" cy="3568390"/>
          </a:xfrm>
          <a:noFill/>
        </p:spPr>
        <p:txBody>
          <a:bodyPr>
            <a:noAutofit/>
          </a:bodyPr>
          <a:lstStyle/>
          <a:p>
            <a:pPr algn="just">
              <a:buClr>
                <a:srgbClr val="F79200"/>
              </a:buClr>
              <a:buFont typeface="Wingdings" panose="05000000000000000000" pitchFamily="2" charset="2"/>
              <a:buChar char=""/>
            </a:pPr>
            <a:r>
              <a:rPr lang="fr-CA" sz="1800" dirty="0">
                <a:cs typeface="Times New Roman" panose="02020603050405020304" pitchFamily="18" charset="0"/>
              </a:rPr>
              <a:t>Obtenir </a:t>
            </a:r>
            <a:r>
              <a:rPr lang="fr-CA" sz="1800" b="1" dirty="0">
                <a:cs typeface="Times New Roman" panose="02020603050405020304" pitchFamily="18" charset="0"/>
              </a:rPr>
              <a:t>l’engagement du candidat </a:t>
            </a:r>
            <a:r>
              <a:rPr lang="fr-CA" sz="1800" dirty="0">
                <a:cs typeface="Times New Roman" panose="02020603050405020304" pitchFamily="18" charset="0"/>
              </a:rPr>
              <a:t>à l’égard de l’investissement personnel requis </a:t>
            </a:r>
            <a:r>
              <a:rPr lang="fr-CA" sz="1600" i="1" dirty="0">
                <a:cs typeface="Times New Roman" panose="02020603050405020304" pitchFamily="18" charset="0"/>
              </a:rPr>
              <a:t>(formation, lectures, activités de développement).</a:t>
            </a:r>
            <a:r>
              <a:rPr lang="fr-CA" sz="1800" dirty="0">
                <a:cs typeface="Times New Roman" panose="02020603050405020304" pitchFamily="18" charset="0"/>
              </a:rPr>
              <a:t> </a:t>
            </a:r>
          </a:p>
          <a:p>
            <a:pPr algn="just">
              <a:buClr>
                <a:srgbClr val="F79200"/>
              </a:buClr>
              <a:buFont typeface="Wingdings" panose="05000000000000000000" pitchFamily="2" charset="2"/>
              <a:buChar char=""/>
            </a:pPr>
            <a:r>
              <a:rPr lang="fr-CA" sz="1800" dirty="0">
                <a:cs typeface="Times New Roman" panose="02020603050405020304" pitchFamily="18" charset="0"/>
              </a:rPr>
              <a:t>Obtenir </a:t>
            </a:r>
            <a:r>
              <a:rPr lang="fr-CA" sz="1800" b="1" dirty="0">
                <a:cs typeface="Times New Roman" panose="02020603050405020304" pitchFamily="18" charset="0"/>
              </a:rPr>
              <a:t>l’engagement des directions </a:t>
            </a:r>
            <a:r>
              <a:rPr lang="fr-CA" sz="1800" dirty="0">
                <a:cs typeface="Times New Roman" panose="02020603050405020304" pitchFamily="18" charset="0"/>
              </a:rPr>
              <a:t>et des supérieurs immédiats tout au long du processus </a:t>
            </a:r>
            <a:r>
              <a:rPr lang="fr-CA" sz="1600" i="1" dirty="0">
                <a:cs typeface="Times New Roman" panose="02020603050405020304" pitchFamily="18" charset="0"/>
              </a:rPr>
              <a:t>(de l’identification de la relève à l’obtention d’un poste cadre).</a:t>
            </a:r>
            <a:endParaRPr lang="fr-CA" sz="1800" i="1" dirty="0">
              <a:cs typeface="Times New Roman" panose="02020603050405020304" pitchFamily="18" charset="0"/>
            </a:endParaRPr>
          </a:p>
          <a:p>
            <a:pPr algn="just">
              <a:buClr>
                <a:srgbClr val="F79200"/>
              </a:buClr>
              <a:buFont typeface="Wingdings" panose="05000000000000000000" pitchFamily="2" charset="2"/>
              <a:buChar char=""/>
            </a:pPr>
            <a:r>
              <a:rPr lang="fr-CA" sz="1800" dirty="0">
                <a:cs typeface="Times New Roman" panose="02020603050405020304" pitchFamily="18" charset="0"/>
              </a:rPr>
              <a:t>Offrir des </a:t>
            </a:r>
            <a:r>
              <a:rPr lang="fr-CA" sz="1800" b="1" dirty="0">
                <a:cs typeface="Times New Roman" panose="02020603050405020304" pitchFamily="18" charset="0"/>
              </a:rPr>
              <a:t>opportunités de développement </a:t>
            </a:r>
            <a:r>
              <a:rPr lang="fr-CA" sz="1800" dirty="0">
                <a:cs typeface="Times New Roman" panose="02020603050405020304" pitchFamily="18" charset="0"/>
              </a:rPr>
              <a:t>en accordant une libération complète ou partielle des candidats à la relève </a:t>
            </a:r>
            <a:r>
              <a:rPr lang="fr-CA" sz="1600" i="1" dirty="0">
                <a:cs typeface="Times New Roman" panose="02020603050405020304" pitchFamily="18" charset="0"/>
              </a:rPr>
              <a:t>(projets, mandats, intérim, jumelage).</a:t>
            </a:r>
            <a:endParaRPr lang="fr-CA" sz="1800" i="1" dirty="0">
              <a:cs typeface="Times New Roman" panose="02020603050405020304" pitchFamily="18" charset="0"/>
            </a:endParaRPr>
          </a:p>
          <a:p>
            <a:pPr algn="just">
              <a:buClr>
                <a:srgbClr val="F79200"/>
              </a:buClr>
              <a:buFont typeface="Wingdings" panose="05000000000000000000" pitchFamily="2" charset="2"/>
              <a:buChar char=""/>
            </a:pPr>
            <a:r>
              <a:rPr lang="fr-CA" sz="1800" dirty="0">
                <a:cs typeface="Times New Roman" panose="02020603050405020304" pitchFamily="18" charset="0"/>
              </a:rPr>
              <a:t>Démontrer de la </a:t>
            </a:r>
            <a:r>
              <a:rPr lang="fr-CA" sz="1800" b="1" dirty="0">
                <a:cs typeface="Times New Roman" panose="02020603050405020304" pitchFamily="18" charset="0"/>
              </a:rPr>
              <a:t>souplesse</a:t>
            </a:r>
            <a:r>
              <a:rPr lang="fr-CA" sz="1800" dirty="0">
                <a:cs typeface="Times New Roman" panose="02020603050405020304" pitchFamily="18" charset="0"/>
              </a:rPr>
              <a:t> pour l’aménagement du temps de travail des candidats de la relève afin de faciliter leur développement.</a:t>
            </a:r>
          </a:p>
        </p:txBody>
      </p:sp>
    </p:spTree>
    <p:extLst>
      <p:ext uri="{BB962C8B-B14F-4D97-AF65-F5344CB8AC3E}">
        <p14:creationId xmlns:p14="http://schemas.microsoft.com/office/powerpoint/2010/main" val="3600255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Processus</a:t>
            </a:r>
            <a:r>
              <a:rPr lang="en-CA" dirty="0"/>
              <a:t> de selection des </a:t>
            </a:r>
            <a:r>
              <a:rPr lang="en-CA" dirty="0" err="1"/>
              <a:t>candidats</a:t>
            </a:r>
            <a:r>
              <a:rPr lang="en-CA" dirty="0"/>
              <a:t> -  </a:t>
            </a:r>
            <a:br>
              <a:rPr lang="en-CA" dirty="0"/>
            </a:br>
            <a:r>
              <a:rPr lang="en-CA" dirty="0"/>
              <a:t>Vue </a:t>
            </a:r>
            <a:r>
              <a:rPr lang="en-CA" dirty="0" err="1"/>
              <a:t>globale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81779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0211" y="24772"/>
            <a:ext cx="11140593" cy="1374767"/>
          </a:xfrm>
        </p:spPr>
        <p:txBody>
          <a:bodyPr>
            <a:normAutofit/>
          </a:bodyPr>
          <a:lstStyle/>
          <a:p>
            <a:br>
              <a:rPr lang="fr-CA"/>
            </a:br>
            <a:endParaRPr lang="fr-CA" dirty="0"/>
          </a:p>
        </p:txBody>
      </p:sp>
      <p:sp>
        <p:nvSpPr>
          <p:cNvPr id="15" name="Rectangle 14"/>
          <p:cNvSpPr/>
          <p:nvPr/>
        </p:nvSpPr>
        <p:spPr>
          <a:xfrm>
            <a:off x="4514030" y="544353"/>
            <a:ext cx="704417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CA" sz="28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Programme de développement </a:t>
            </a:r>
          </a:p>
          <a:p>
            <a:pPr algn="r"/>
            <a:r>
              <a:rPr lang="fr-CA" sz="28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de relève de cadres intermédiaires</a:t>
            </a:r>
          </a:p>
          <a:p>
            <a:pPr algn="r"/>
            <a:r>
              <a:rPr lang="fr-CA" sz="2400" dirty="0">
                <a:solidFill>
                  <a:srgbClr val="0871D9"/>
                </a:solidFill>
                <a:latin typeface="+mj-lt"/>
                <a:ea typeface="+mj-ea"/>
                <a:cs typeface="+mj-cs"/>
              </a:rPr>
              <a:t>Étapes d’inscription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120998"/>
              </p:ext>
            </p:extLst>
          </p:nvPr>
        </p:nvGraphicFramePr>
        <p:xfrm>
          <a:off x="1272988" y="1792943"/>
          <a:ext cx="9691020" cy="435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25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31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88576">
                <a:tc>
                  <a:txBody>
                    <a:bodyPr/>
                    <a:lstStyle/>
                    <a:p>
                      <a:pPr lvl="0" algn="ctr"/>
                      <a:r>
                        <a:rPr lang="fr-CA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Avril</a:t>
                      </a:r>
                    </a:p>
                    <a:p>
                      <a:pPr algn="ctr"/>
                      <a:endParaRPr lang="fr-CA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>
                          <a:solidFill>
                            <a:schemeClr val="tx1"/>
                          </a:solidFill>
                        </a:rPr>
                        <a:t>fin </a:t>
                      </a:r>
                      <a:r>
                        <a:rPr lang="en-CA" sz="1100" b="1" dirty="0" err="1">
                          <a:solidFill>
                            <a:schemeClr val="tx1"/>
                          </a:solidFill>
                        </a:rPr>
                        <a:t>avril</a:t>
                      </a:r>
                      <a:r>
                        <a:rPr lang="en-CA" sz="11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CA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dirty="0">
                          <a:solidFill>
                            <a:schemeClr val="tx1"/>
                          </a:solidFill>
                        </a:rPr>
                        <a:t>début mai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dirty="0">
                          <a:solidFill>
                            <a:schemeClr val="tx1"/>
                          </a:solidFill>
                        </a:rPr>
                        <a:t>fin mai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mi-</a:t>
                      </a:r>
                      <a:r>
                        <a:rPr lang="en-CA" sz="1100" dirty="0" err="1">
                          <a:solidFill>
                            <a:schemeClr val="tx1"/>
                          </a:solidFill>
                        </a:rPr>
                        <a:t>juin</a:t>
                      </a:r>
                      <a:endParaRPr lang="fr-CA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2718">
                <a:tc>
                  <a:txBody>
                    <a:bodyPr/>
                    <a:lstStyle/>
                    <a:p>
                      <a:pPr algn="ctr"/>
                      <a:r>
                        <a:rPr lang="fr-CA" sz="1100" dirty="0">
                          <a:solidFill>
                            <a:schemeClr val="tx1"/>
                          </a:solidFill>
                        </a:rPr>
                        <a:t>Atelier</a:t>
                      </a:r>
                      <a:r>
                        <a:rPr lang="fr-CA" sz="1100" baseline="0" dirty="0">
                          <a:solidFill>
                            <a:schemeClr val="tx1"/>
                          </a:solidFill>
                        </a:rPr>
                        <a:t> de réflexion </a:t>
                      </a:r>
                    </a:p>
                    <a:p>
                      <a:pPr algn="ctr"/>
                      <a:endParaRPr lang="fr-CA" sz="110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« </a:t>
                      </a:r>
                      <a:r>
                        <a:rPr lang="fr-CA" sz="1100" b="0" i="1" dirty="0">
                          <a:solidFill>
                            <a:schemeClr val="tx1"/>
                          </a:solidFill>
                        </a:rPr>
                        <a:t>Devenir gestionnaire, </a:t>
                      </a:r>
                    </a:p>
                    <a:p>
                      <a:pPr algn="ctr"/>
                      <a:r>
                        <a:rPr lang="fr-CA" sz="1100" b="0" i="1" dirty="0">
                          <a:solidFill>
                            <a:schemeClr val="tx1"/>
                          </a:solidFill>
                        </a:rPr>
                        <a:t>est-ce pour moi?</a:t>
                      </a:r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 »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100" b="1" u="sng" cap="small" dirty="0">
                          <a:solidFill>
                            <a:schemeClr val="tx1"/>
                          </a:solidFill>
                        </a:rPr>
                        <a:t>Étape 1</a:t>
                      </a:r>
                      <a:r>
                        <a:rPr lang="fr-CA" sz="1100" b="1" u="none" cap="small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Évaluation de l’admissibilité du candidat selon les critères du programme</a:t>
                      </a:r>
                    </a:p>
                    <a:p>
                      <a:pPr algn="l"/>
                      <a:endParaRPr lang="fr-CA" sz="1100" b="0" dirty="0">
                        <a:solidFill>
                          <a:schemeClr val="tx1"/>
                        </a:solidFill>
                      </a:endParaRPr>
                    </a:p>
                    <a:p>
                      <a:pPr lvl="0" algn="l"/>
                      <a:r>
                        <a:rPr lang="fr-CA" sz="1100" b="1" u="sng" cap="small" dirty="0">
                          <a:solidFill>
                            <a:schemeClr val="tx1"/>
                          </a:solidFill>
                        </a:rPr>
                        <a:t>Étape 2</a:t>
                      </a:r>
                      <a:r>
                        <a:rPr lang="fr-CA" sz="1100" b="1" u="none" cap="small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Réflexion de carrière de la part du candidat</a:t>
                      </a:r>
                    </a:p>
                    <a:p>
                      <a:pPr lvl="0" algn="l"/>
                      <a:r>
                        <a:rPr lang="fr-CA" sz="1100" b="0" i="1" cap="small" dirty="0">
                          <a:solidFill>
                            <a:schemeClr val="tx1"/>
                          </a:solidFill>
                        </a:rPr>
                        <a:t>               Guide de réflexion de carrière</a:t>
                      </a:r>
                    </a:p>
                    <a:p>
                      <a:pPr lvl="0" algn="l"/>
                      <a:endParaRPr lang="fr-CA" sz="1100" b="0" i="1" cap="small" dirty="0">
                        <a:solidFill>
                          <a:schemeClr val="tx1"/>
                        </a:solidFill>
                      </a:endParaRPr>
                    </a:p>
                    <a:p>
                      <a:pPr lvl="0" algn="l"/>
                      <a:r>
                        <a:rPr lang="fr-CA" sz="1100" b="1" u="sng" cap="small" dirty="0">
                          <a:solidFill>
                            <a:schemeClr val="tx1"/>
                          </a:solidFill>
                        </a:rPr>
                        <a:t>Étape 3</a:t>
                      </a:r>
                      <a:r>
                        <a:rPr lang="fr-CA" sz="1100" b="1" u="none" cap="small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Décision du candidat et élaboration du   document de motivation  </a:t>
                      </a:r>
                      <a:r>
                        <a:rPr lang="fr-CA" sz="1100" b="0" i="1" dirty="0">
                          <a:solidFill>
                            <a:schemeClr val="tx1"/>
                          </a:solidFill>
                        </a:rPr>
                        <a:t>(2 pages maximum)</a:t>
                      </a:r>
                    </a:p>
                    <a:p>
                      <a:pPr lvl="0" algn="l"/>
                      <a:endParaRPr lang="fr-CA" sz="1100" b="0" i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/>
                      <a:r>
                        <a:rPr lang="fr-CA" sz="1100" b="1" u="sng" cap="small" dirty="0">
                          <a:solidFill>
                            <a:schemeClr val="tx1"/>
                          </a:solidFill>
                        </a:rPr>
                        <a:t>Étape 4</a:t>
                      </a:r>
                      <a:r>
                        <a:rPr lang="fr-CA" sz="1100" b="1" u="none" cap="small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Discussion de carrière entre le candidat et son </a:t>
                      </a:r>
                    </a:p>
                    <a:p>
                      <a:pPr lvl="0" algn="l"/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               gestionnaire (optionnelle)</a:t>
                      </a:r>
                      <a:r>
                        <a:rPr lang="fr-CA" sz="1100" b="0" cap="small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lvl="0" algn="l"/>
                      <a:r>
                        <a:rPr lang="fr-CA" sz="1100" b="0" cap="small" dirty="0">
                          <a:solidFill>
                            <a:schemeClr val="tx1"/>
                          </a:solidFill>
                        </a:rPr>
                        <a:t>               </a:t>
                      </a:r>
                      <a:r>
                        <a:rPr lang="fr-CA" sz="1100" b="0" i="1" cap="small" dirty="0">
                          <a:solidFill>
                            <a:schemeClr val="tx1"/>
                          </a:solidFill>
                        </a:rPr>
                        <a:t>Guide de discussion de carrière</a:t>
                      </a:r>
                    </a:p>
                    <a:p>
                      <a:pPr algn="l"/>
                      <a:endParaRPr lang="fr-CA" sz="1100" b="1" u="sng" cap="smal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100" b="1" u="sng" cap="small" dirty="0">
                          <a:solidFill>
                            <a:schemeClr val="tx1"/>
                          </a:solidFill>
                        </a:rPr>
                        <a:t>Étape 5</a:t>
                      </a:r>
                      <a:r>
                        <a:rPr lang="fr-CA" sz="1100" b="1" u="none" cap="small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Décision du gestionnaire de référer la candidature.</a:t>
                      </a:r>
                    </a:p>
                    <a:p>
                      <a:pPr lvl="0" algn="l"/>
                      <a:endParaRPr lang="fr-CA" sz="1100" b="0" kern="1200" cap="small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r>
                        <a:rPr lang="fr-CA" sz="1100" b="0" kern="1200" cap="small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Envoi à</a:t>
                      </a:r>
                    </a:p>
                    <a:p>
                      <a:pPr lvl="0" algn="l"/>
                      <a:r>
                        <a:rPr lang="fr-CA" sz="1100" b="0" kern="1200" cap="small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Developpement.formation.cadre.cemtl@ssss.gouv.qc.ca</a:t>
                      </a:r>
                      <a:r>
                        <a:rPr lang="fr-CA" sz="1100" b="0" kern="1200" cap="small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CA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CA" sz="1100" b="1" u="sng" cap="small" dirty="0">
                          <a:solidFill>
                            <a:schemeClr val="tx1"/>
                          </a:solidFill>
                        </a:rPr>
                        <a:t>Étape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Entrevue des candidats avec la DRH</a:t>
                      </a:r>
                    </a:p>
                    <a:p>
                      <a:pPr algn="ctr"/>
                      <a:endParaRPr lang="fr-CA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CA" sz="1100" b="1" u="sng" cap="small" dirty="0">
                          <a:solidFill>
                            <a:schemeClr val="tx1"/>
                          </a:solidFill>
                        </a:rPr>
                        <a:t>Étape 7</a:t>
                      </a:r>
                    </a:p>
                    <a:p>
                      <a:pPr lvl="0" algn="ctr"/>
                      <a:r>
                        <a:rPr lang="fr-CA" sz="1100" b="0" dirty="0">
                          <a:solidFill>
                            <a:schemeClr val="tx1"/>
                          </a:solidFill>
                        </a:rPr>
                        <a:t>Annonces et inscriptions au programme des candidats retenus</a:t>
                      </a:r>
                    </a:p>
                    <a:p>
                      <a:pPr lvl="0" algn="ctr"/>
                      <a:endParaRPr lang="fr-CA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/>
                      <a:r>
                        <a:rPr lang="fr-CA" sz="1000" b="1" kern="1200" cap="small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Début du programme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2FDD53CE-F00D-472C-95E9-44BF837A4196}"/>
              </a:ext>
            </a:extLst>
          </p:cNvPr>
          <p:cNvSpPr txBox="1"/>
          <p:nvPr/>
        </p:nvSpPr>
        <p:spPr>
          <a:xfrm>
            <a:off x="869767" y="6313647"/>
            <a:ext cx="9344750" cy="461665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CA" sz="1200" dirty="0"/>
              <a:t>** Vous trouverez les dates officielles sur intranet en cliquant sur le lien suivant : </a:t>
            </a:r>
            <a:r>
              <a:rPr lang="fr-CA" sz="1200" dirty="0">
                <a:hlinkClick r:id="rId4"/>
              </a:rPr>
              <a:t>https://extranetcemtl.cemtl.rtss.qc.ca/ressources-humaines/service-aux-cadres-et-leadership/developpement-et-cheminement-de-carriere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3591426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70927" y="427878"/>
            <a:ext cx="9582873" cy="1325563"/>
          </a:xfrm>
        </p:spPr>
        <p:txBody>
          <a:bodyPr/>
          <a:lstStyle/>
          <a:p>
            <a:r>
              <a:rPr lang="en-CA" dirty="0"/>
              <a:t>Promotion </a:t>
            </a:r>
            <a:br>
              <a:rPr lang="en-CA" dirty="0"/>
            </a:br>
            <a:r>
              <a:rPr lang="en-CA" dirty="0"/>
              <a:t>du programme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5094" y="2067673"/>
            <a:ext cx="11156576" cy="4100613"/>
          </a:xfrm>
        </p:spPr>
        <p:txBody>
          <a:bodyPr/>
          <a:lstStyle/>
          <a:p>
            <a:r>
              <a:rPr lang="fr-CA" dirty="0"/>
              <a:t>Atelier “Devenir gestionnaire, est-ce pour moi?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/>
              <a:t>Ce </a:t>
            </a:r>
            <a:r>
              <a:rPr lang="en-CA" dirty="0" err="1"/>
              <a:t>qu’est</a:t>
            </a:r>
            <a:r>
              <a:rPr lang="en-CA" dirty="0"/>
              <a:t> le </a:t>
            </a:r>
            <a:r>
              <a:rPr lang="en-CA" dirty="0" err="1"/>
              <a:t>rôle</a:t>
            </a:r>
            <a:r>
              <a:rPr lang="en-CA" dirty="0"/>
              <a:t> de </a:t>
            </a:r>
            <a:r>
              <a:rPr lang="en-CA" dirty="0" err="1"/>
              <a:t>gestionnaire</a:t>
            </a:r>
            <a:endParaRPr lang="fr-CA" sz="2000" i="1" dirty="0"/>
          </a:p>
          <a:p>
            <a:pPr marL="914400" lvl="1" indent="-457200">
              <a:buFont typeface="+mj-lt"/>
              <a:buAutoNum type="arabicPeriod"/>
            </a:pPr>
            <a:r>
              <a:rPr lang="fr-CA" dirty="0"/>
              <a:t>Ce que je veux </a:t>
            </a:r>
            <a:r>
              <a:rPr lang="fr-CA" sz="2000" i="1" dirty="0"/>
              <a:t>– mes motivations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CA" dirty="0"/>
              <a:t>Ce dont je suis capable </a:t>
            </a:r>
            <a:r>
              <a:rPr lang="fr-CA" sz="2000" i="1" dirty="0"/>
              <a:t>– compétences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/>
              <a:t>Ce que je </a:t>
            </a:r>
            <a:r>
              <a:rPr lang="en-CA" dirty="0" err="1"/>
              <a:t>suis</a:t>
            </a:r>
            <a:r>
              <a:rPr lang="en-CA" dirty="0"/>
              <a:t> </a:t>
            </a:r>
            <a:r>
              <a:rPr lang="en-CA" sz="2000" i="1" dirty="0"/>
              <a:t>– ma </a:t>
            </a:r>
            <a:r>
              <a:rPr lang="en-CA" sz="2000" i="1" dirty="0" err="1"/>
              <a:t>personnalité</a:t>
            </a:r>
            <a:endParaRPr lang="en-CA" sz="2000" i="1" dirty="0"/>
          </a:p>
          <a:p>
            <a:pPr marL="914400" lvl="1" indent="-457200">
              <a:buFont typeface="+mj-lt"/>
              <a:buAutoNum type="arabicPeriod"/>
            </a:pPr>
            <a:r>
              <a:rPr lang="en-CA" dirty="0"/>
              <a:t>Ruptures et commencements </a:t>
            </a:r>
            <a:r>
              <a:rPr lang="en-CA" sz="2000" i="1" dirty="0"/>
              <a:t>– la </a:t>
            </a:r>
            <a:r>
              <a:rPr lang="en-CA" sz="2000" i="1" dirty="0" err="1"/>
              <a:t>gestion</a:t>
            </a:r>
            <a:r>
              <a:rPr lang="en-CA" sz="2000" i="1" dirty="0"/>
              <a:t> de </a:t>
            </a:r>
            <a:r>
              <a:rPr lang="en-CA" sz="2000" i="1" dirty="0" err="1"/>
              <a:t>mes</a:t>
            </a:r>
            <a:r>
              <a:rPr lang="en-CA" sz="2000" i="1" dirty="0"/>
              <a:t> </a:t>
            </a:r>
            <a:r>
              <a:rPr lang="en-CA" sz="2000" i="1" dirty="0" err="1"/>
              <a:t>changements</a:t>
            </a:r>
            <a:endParaRPr lang="fr-CA" sz="2000" i="1" dirty="0"/>
          </a:p>
          <a:p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1127981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Contenu</a:t>
            </a:r>
            <a:r>
              <a:rPr lang="en-CA" dirty="0"/>
              <a:t> </a:t>
            </a:r>
            <a:br>
              <a:rPr lang="en-CA" dirty="0"/>
            </a:br>
            <a:r>
              <a:rPr lang="en-CA" dirty="0"/>
              <a:t>du programme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6365252"/>
      </p:ext>
    </p:extLst>
  </p:cSld>
  <p:clrMapOvr>
    <a:masterClrMapping/>
  </p:clrMapOvr>
</p:sld>
</file>

<file path=ppt/theme/theme1.xml><?xml version="1.0" encoding="utf-8"?>
<a:theme xmlns:a="http://schemas.openxmlformats.org/drawingml/2006/main" name="CIUSSS_vert">
  <a:themeElements>
    <a:clrScheme name="CIUSSS_vert">
      <a:dk1>
        <a:srgbClr val="181817"/>
      </a:dk1>
      <a:lt1>
        <a:sysClr val="window" lastClr="FFFFFF"/>
      </a:lt1>
      <a:dk2>
        <a:srgbClr val="181817"/>
      </a:dk2>
      <a:lt2>
        <a:srgbClr val="81C731"/>
      </a:lt2>
      <a:accent1>
        <a:srgbClr val="DB1A00"/>
      </a:accent1>
      <a:accent2>
        <a:srgbClr val="F79200"/>
      </a:accent2>
      <a:accent3>
        <a:srgbClr val="0871D9"/>
      </a:accent3>
      <a:accent4>
        <a:srgbClr val="767171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USSS_vert" id="{89F5D3F7-0491-4D3C-913E-278B865B2704}" vid="{C8CA2958-132F-4BAF-ACEE-64011AA3BB4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20324</TotalTime>
  <Words>1721</Words>
  <Application>Microsoft Office PowerPoint</Application>
  <PresentationFormat>Grand écran</PresentationFormat>
  <Paragraphs>219</Paragraphs>
  <Slides>20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8" baseType="lpstr">
      <vt:lpstr>Aharoni</vt:lpstr>
      <vt:lpstr>Arial</vt:lpstr>
      <vt:lpstr>Arial Black</vt:lpstr>
      <vt:lpstr>Calibri</vt:lpstr>
      <vt:lpstr>Courier New</vt:lpstr>
      <vt:lpstr>Times New Roman</vt:lpstr>
      <vt:lpstr>Wingdings</vt:lpstr>
      <vt:lpstr>CIUSSS_vert</vt:lpstr>
      <vt:lpstr>Programme relève des cadres intermédiaires </vt:lpstr>
      <vt:lpstr>Présentation PowerPoint</vt:lpstr>
      <vt:lpstr>Objectifs</vt:lpstr>
      <vt:lpstr>Orientations du programme</vt:lpstr>
      <vt:lpstr>Facteurs de succès</vt:lpstr>
      <vt:lpstr>Processus de selection des candidats -   Vue globale</vt:lpstr>
      <vt:lpstr> </vt:lpstr>
      <vt:lpstr>Promotion  du programme</vt:lpstr>
      <vt:lpstr>Contenu  du programme</vt:lpstr>
      <vt:lpstr>Contenu du programme</vt:lpstr>
      <vt:lpstr>Étapes  détaillées</vt:lpstr>
      <vt:lpstr>Critères d’admissibilité  au programme</vt:lpstr>
      <vt:lpstr>Réflexion de carrière  par le candidat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sonia.pelletier@nextepisodes.ca</dc:creator>
  <cp:lastModifiedBy>Julie Crevier (CIUSSS EMTL)</cp:lastModifiedBy>
  <cp:revision>617</cp:revision>
  <cp:lastPrinted>2018-04-27T12:08:36Z</cp:lastPrinted>
  <dcterms:created xsi:type="dcterms:W3CDTF">2015-09-08T18:05:36Z</dcterms:created>
  <dcterms:modified xsi:type="dcterms:W3CDTF">2025-03-04T21:12:20Z</dcterms:modified>
</cp:coreProperties>
</file>