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7023100" cy="93091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522" y="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240910" y="1122363"/>
            <a:ext cx="7427089" cy="2387600"/>
          </a:xfrm>
        </p:spPr>
        <p:txBody>
          <a:bodyPr anchor="b"/>
          <a:lstStyle>
            <a:lvl1pPr algn="l">
              <a:defRPr sz="6000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fr-FR"/>
              <a:t>Modifiez le style du titre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653022" y="3602038"/>
            <a:ext cx="6014977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3DD480-2A77-4CAD-A009-FA5CCF66217C}" type="datetimeFigureOut">
              <a:rPr lang="fr-CA" smtClean="0"/>
              <a:pPr/>
              <a:t>2022-03-24</a:t>
            </a:fld>
            <a:endParaRPr lang="fr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A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/>
          </a:p>
        </p:txBody>
      </p:sp>
      <p:pic>
        <p:nvPicPr>
          <p:cNvPr id="8" name="Espace réservé du contenu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0103" y="6013654"/>
            <a:ext cx="1615239" cy="720158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9112"/>
          <a:stretch/>
        </p:blipFill>
        <p:spPr>
          <a:xfrm rot="4650061">
            <a:off x="-1641551" y="464373"/>
            <a:ext cx="5704711" cy="4111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3058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88"/>
          <a:stretch/>
        </p:blipFill>
        <p:spPr>
          <a:xfrm rot="1796214">
            <a:off x="-610389" y="-468316"/>
            <a:ext cx="2528911" cy="3448233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8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3DD480-2A77-4CAD-A009-FA5CCF66217C}" type="datetimeFigureOut">
              <a:rPr lang="fr-CA" smtClean="0"/>
              <a:pPr/>
              <a:t>2022-03-24</a:t>
            </a:fld>
            <a:endParaRPr lang="fr-CA" dirty="0"/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A" dirty="0"/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97706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f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969" t="10977"/>
          <a:stretch/>
        </p:blipFill>
        <p:spPr>
          <a:xfrm>
            <a:off x="-141668" y="-128789"/>
            <a:ext cx="2634722" cy="4335942"/>
          </a:xfrm>
          <a:prstGeom prst="rect">
            <a:avLst/>
          </a:prstGeom>
        </p:spPr>
      </p:pic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DD480-2A77-4CAD-A009-FA5CCF66217C}" type="datetimeFigureOut">
              <a:rPr lang="fr-CA" smtClean="0"/>
              <a:pPr/>
              <a:t>2022-03-24</a:t>
            </a:fld>
            <a:endParaRPr lang="fr-CA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6E2DA-C51A-4E5A-BC6F-C03DFAE86879}" type="slidenum">
              <a:rPr lang="fr-CA" smtClean="0"/>
              <a:pPr/>
              <a:t>‹N°›</a:t>
            </a:fld>
            <a:endParaRPr lang="fr-CA"/>
          </a:p>
        </p:txBody>
      </p:sp>
      <p:sp>
        <p:nvSpPr>
          <p:cNvPr id="10" name="Titre 3"/>
          <p:cNvSpPr txBox="1">
            <a:spLocks/>
          </p:cNvSpPr>
          <p:nvPr userDrawn="1"/>
        </p:nvSpPr>
        <p:spPr>
          <a:xfrm>
            <a:off x="2514744" y="2146206"/>
            <a:ext cx="9361300" cy="108920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 lnSpcReduction="10000"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CA" b="1" dirty="0">
                <a:solidFill>
                  <a:schemeClr val="accent4"/>
                </a:solidFill>
                <a:cs typeface="Aharoni" panose="02010803020104030203" pitchFamily="2" charset="-79"/>
              </a:rPr>
              <a:t>CIUSSS </a:t>
            </a:r>
            <a:br>
              <a:rPr lang="fr-CA" b="1" dirty="0">
                <a:solidFill>
                  <a:schemeClr val="accent4"/>
                </a:solidFill>
                <a:cs typeface="Aharoni" panose="02010803020104030203" pitchFamily="2" charset="-79"/>
              </a:rPr>
            </a:br>
            <a:r>
              <a:rPr lang="fr-CA" sz="3200" b="1" dirty="0">
                <a:solidFill>
                  <a:schemeClr val="accent4"/>
                </a:solidFill>
                <a:cs typeface="Aharoni" panose="02010803020104030203" pitchFamily="2" charset="-79"/>
              </a:rPr>
              <a:t>de l’Est-de-l’Île-de-Montréal</a:t>
            </a:r>
          </a:p>
        </p:txBody>
      </p:sp>
      <p:sp>
        <p:nvSpPr>
          <p:cNvPr id="11" name="Titre 3"/>
          <p:cNvSpPr txBox="1">
            <a:spLocks/>
          </p:cNvSpPr>
          <p:nvPr userDrawn="1"/>
        </p:nvSpPr>
        <p:spPr>
          <a:xfrm>
            <a:off x="2500566" y="3235415"/>
            <a:ext cx="9368389" cy="46870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Arial Black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fr-CA" sz="4000" b="1" dirty="0">
                <a:solidFill>
                  <a:schemeClr val="bg2"/>
                </a:solidFill>
                <a:cs typeface="Aharoni" panose="02010803020104030203" pitchFamily="2" charset="-79"/>
              </a:rPr>
              <a:t>www.ciusss-estmtl.gouv.qc.ca</a:t>
            </a:r>
            <a:endParaRPr lang="fr-CA" sz="3200" b="1" dirty="0">
              <a:solidFill>
                <a:schemeClr val="bg2"/>
              </a:solidFill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2051151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3DD480-2A77-4CAD-A009-FA5CCF66217C}" type="datetimeFigureOut">
              <a:rPr lang="fr-CA" smtClean="0"/>
              <a:pPr/>
              <a:t>2022-03-24</a:t>
            </a:fld>
            <a:endParaRPr lang="fr-CA" dirty="0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A" dirty="0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15932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2032986"/>
            <a:ext cx="10515600" cy="3893252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8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3DD480-2A77-4CAD-A009-FA5CCF66217C}" type="datetimeFigureOut">
              <a:rPr lang="fr-CA" smtClean="0"/>
              <a:pPr/>
              <a:t>2022-03-24</a:t>
            </a:fld>
            <a:endParaRPr lang="fr-CA" dirty="0"/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A" dirty="0"/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/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47" r="13837" b="56645"/>
          <a:stretch/>
        </p:blipFill>
        <p:spPr>
          <a:xfrm rot="6345719">
            <a:off x="-557535" y="-123504"/>
            <a:ext cx="2685625" cy="2132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6385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7556" y="6013654"/>
            <a:ext cx="1612331" cy="720719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512966"/>
            <a:ext cx="10515600" cy="2852737"/>
          </a:xfrm>
        </p:spPr>
        <p:txBody>
          <a:bodyPr anchor="b"/>
          <a:lstStyle>
            <a:lvl1pPr algn="r">
              <a:defRPr sz="60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A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392691"/>
            <a:ext cx="10515600" cy="1500187"/>
          </a:xfrm>
        </p:spPr>
        <p:txBody>
          <a:bodyPr/>
          <a:lstStyle>
            <a:lvl1pPr marL="0" indent="0" algn="r">
              <a:buNone/>
              <a:defRPr sz="24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8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3DD480-2A77-4CAD-A009-FA5CCF66217C}" type="datetimeFigureOut">
              <a:rPr lang="fr-CA" smtClean="0"/>
              <a:pPr/>
              <a:t>2022-03-24</a:t>
            </a:fld>
            <a:endParaRPr lang="fr-CA" dirty="0"/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A" dirty="0"/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/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00" t="8667"/>
          <a:stretch/>
        </p:blipFill>
        <p:spPr>
          <a:xfrm rot="3029273">
            <a:off x="12491" y="-1096996"/>
            <a:ext cx="2839917" cy="3400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9120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422" t="5699" b="15921"/>
          <a:stretch/>
        </p:blipFill>
        <p:spPr>
          <a:xfrm rot="20174779">
            <a:off x="-347299" y="4946796"/>
            <a:ext cx="1599880" cy="222947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123762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123762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9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3DD480-2A77-4CAD-A009-FA5CCF66217C}" type="datetimeFigureOut">
              <a:rPr lang="fr-CA" smtClean="0"/>
              <a:pPr/>
              <a:t>2022-03-24</a:t>
            </a:fld>
            <a:endParaRPr lang="fr-CA" dirty="0"/>
          </a:p>
        </p:txBody>
      </p:sp>
      <p:sp>
        <p:nvSpPr>
          <p:cNvPr id="10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A" dirty="0"/>
          </a:p>
        </p:txBody>
      </p:sp>
      <p:sp>
        <p:nvSpPr>
          <p:cNvPr id="11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70681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8859797" cy="1325563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4327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327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11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3DD480-2A77-4CAD-A009-FA5CCF66217C}" type="datetimeFigureOut">
              <a:rPr lang="fr-CA" smtClean="0"/>
              <a:pPr/>
              <a:t>2022-03-24</a:t>
            </a:fld>
            <a:endParaRPr lang="fr-CA" dirty="0"/>
          </a:p>
        </p:txBody>
      </p:sp>
      <p:sp>
        <p:nvSpPr>
          <p:cNvPr id="12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A" dirty="0"/>
          </a:p>
        </p:txBody>
      </p:sp>
      <p:sp>
        <p:nvSpPr>
          <p:cNvPr id="13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/>
          </a:p>
        </p:txBody>
      </p:sp>
      <p:pic>
        <p:nvPicPr>
          <p:cNvPr id="14" name="Image 1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74" b="1955"/>
          <a:stretch/>
        </p:blipFill>
        <p:spPr>
          <a:xfrm rot="18071140">
            <a:off x="10232156" y="-659755"/>
            <a:ext cx="2271469" cy="2788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9918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36" t="36657"/>
          <a:stretch/>
        </p:blipFill>
        <p:spPr>
          <a:xfrm rot="1185234">
            <a:off x="-177080" y="-457979"/>
            <a:ext cx="2680418" cy="2185376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1706" y="365125"/>
            <a:ext cx="8842094" cy="1325563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3DD480-2A77-4CAD-A009-FA5CCF66217C}" type="datetimeFigureOut">
              <a:rPr lang="fr-CA" smtClean="0"/>
              <a:pPr/>
              <a:t>2022-03-24</a:t>
            </a:fld>
            <a:endParaRPr lang="fr-CA" dirty="0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A" dirty="0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01756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7556" y="6013654"/>
            <a:ext cx="1612331" cy="720719"/>
          </a:xfrm>
          <a:prstGeom prst="rect">
            <a:avLst/>
          </a:prstGeom>
        </p:spPr>
      </p:pic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3DD480-2A77-4CAD-A009-FA5CCF66217C}" type="datetimeFigureOut">
              <a:rPr lang="fr-CA" smtClean="0"/>
              <a:pPr/>
              <a:t>2022-03-24</a:t>
            </a:fld>
            <a:endParaRPr lang="fr-CA" dirty="0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A" dirty="0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55090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724" r="8232"/>
          <a:stretch/>
        </p:blipFill>
        <p:spPr>
          <a:xfrm rot="13224891">
            <a:off x="-393252" y="5714411"/>
            <a:ext cx="1720037" cy="1403863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bg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8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3DD480-2A77-4CAD-A009-FA5CCF66217C}" type="datetimeFigureOut">
              <a:rPr lang="fr-CA" smtClean="0"/>
              <a:pPr/>
              <a:t>2022-03-24</a:t>
            </a:fld>
            <a:endParaRPr lang="fr-CA" dirty="0"/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A" dirty="0"/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3617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2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3DD480-2A77-4CAD-A009-FA5CCF66217C}" type="datetimeFigureOut">
              <a:rPr lang="fr-CA" smtClean="0"/>
              <a:pPr/>
              <a:t>2022-03-24</a:t>
            </a:fld>
            <a:endParaRPr lang="fr-CA" dirty="0"/>
          </a:p>
        </p:txBody>
      </p:sp>
      <p:sp>
        <p:nvSpPr>
          <p:cNvPr id="13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A" dirty="0"/>
          </a:p>
        </p:txBody>
      </p:sp>
      <p:sp>
        <p:nvSpPr>
          <p:cNvPr id="14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A" dirty="0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7556" y="6013654"/>
            <a:ext cx="1612331" cy="720719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82" b="7674"/>
          <a:stretch/>
        </p:blipFill>
        <p:spPr>
          <a:xfrm rot="7628708">
            <a:off x="10543185" y="-703141"/>
            <a:ext cx="1586029" cy="2048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0935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770927" y="365125"/>
            <a:ext cx="958287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  <a:endParaRPr lang="fr-CA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10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CA" dirty="0"/>
          </a:p>
        </p:txBody>
      </p:sp>
      <p:sp>
        <p:nvSpPr>
          <p:cNvPr id="16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3DD480-2A77-4CAD-A009-FA5CCF66217C}" type="datetimeFigureOut">
              <a:rPr lang="fr-CA" smtClean="0"/>
              <a:pPr/>
              <a:t>2022-03-24</a:t>
            </a:fld>
            <a:endParaRPr lang="fr-CA" dirty="0"/>
          </a:p>
        </p:txBody>
      </p:sp>
      <p:sp>
        <p:nvSpPr>
          <p:cNvPr id="17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A" dirty="0"/>
          </a:p>
        </p:txBody>
      </p:sp>
      <p:sp>
        <p:nvSpPr>
          <p:cNvPr id="18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/>
          </a:p>
        </p:txBody>
      </p:sp>
      <p:pic>
        <p:nvPicPr>
          <p:cNvPr id="19" name="Espace réservé du contenu 4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0103" y="6013654"/>
            <a:ext cx="1615239" cy="720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6030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60" r:id="rId11"/>
    <p:sldLayoutId id="2147483659" r:id="rId12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bg2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b="1" cap="all" dirty="0"/>
              <a:t/>
            </a:r>
            <a:br>
              <a:rPr lang="fr-CA" b="1" cap="all" dirty="0"/>
            </a:br>
            <a:r>
              <a:rPr lang="fr-CA" b="1" cap="all" dirty="0"/>
              <a:t/>
            </a:r>
            <a:br>
              <a:rPr lang="fr-CA" b="1" cap="all" dirty="0"/>
            </a:br>
            <a:r>
              <a:rPr lang="fr-CA" b="1" cap="all" dirty="0"/>
              <a:t>Protection respiratoire</a:t>
            </a:r>
            <a:r>
              <a:rPr lang="fr-CA" dirty="0"/>
              <a:t/>
            </a:r>
            <a:br>
              <a:rPr lang="fr-CA" dirty="0"/>
            </a:br>
            <a:r>
              <a:rPr lang="fr-CA" b="1" dirty="0"/>
              <a:t>MASQUE JETABLE N95</a:t>
            </a:r>
            <a:r>
              <a:rPr lang="fr-CA" dirty="0"/>
              <a:t/>
            </a:r>
            <a:br>
              <a:rPr lang="fr-CA" dirty="0"/>
            </a:br>
            <a:r>
              <a:rPr lang="fr-CA" b="1" dirty="0"/>
              <a:t> </a:t>
            </a:r>
            <a:r>
              <a:rPr lang="fr-CA" dirty="0"/>
              <a:t/>
            </a:r>
            <a:br>
              <a:rPr lang="fr-CA" dirty="0"/>
            </a:b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70941" y="1514519"/>
            <a:ext cx="11365731" cy="4894669"/>
          </a:xfrm>
        </p:spPr>
        <p:txBody>
          <a:bodyPr>
            <a:noAutofit/>
          </a:bodyPr>
          <a:lstStyle/>
          <a:p>
            <a:pPr lvl="0" algn="just"/>
            <a:r>
              <a:rPr lang="fr-CA" sz="3000" b="1" dirty="0"/>
              <a:t>Les hommes doivent se raser avant leur quart de travail s’ils ont à porter un masque N95 (au ras de la peau avec un rasoir à lames);</a:t>
            </a:r>
          </a:p>
          <a:p>
            <a:pPr lvl="0" algn="just"/>
            <a:r>
              <a:rPr lang="fr-CA" sz="3000" b="1" dirty="0"/>
              <a:t>Ne pas mâcher de la gomme/bonbon en portant un masque N95;</a:t>
            </a:r>
            <a:endParaRPr lang="fr-CA" sz="3000" dirty="0"/>
          </a:p>
          <a:p>
            <a:pPr lvl="0" algn="just"/>
            <a:r>
              <a:rPr lang="fr-CA" sz="3000" b="1" dirty="0"/>
              <a:t>S’il est souillé de liquides biologiques pendant votre intervention, sortez du milieu contaminé et changez de masque N95;</a:t>
            </a:r>
            <a:endParaRPr lang="fr-CA" sz="3000" dirty="0"/>
          </a:p>
          <a:p>
            <a:pPr lvl="0" algn="just"/>
            <a:r>
              <a:rPr lang="fr-CA" sz="3000" b="1" dirty="0"/>
              <a:t>Demandez un autre essai d’ajustement du masque N95 si vous avez une perte ou gain important du poids (</a:t>
            </a:r>
            <a:r>
              <a:rPr lang="fr-CA" sz="3000" b="1" dirty="0">
                <a:sym typeface="Symbol" panose="05050102010706020507" pitchFamily="18" charset="2"/>
              </a:rPr>
              <a:t></a:t>
            </a:r>
            <a:r>
              <a:rPr lang="fr-CA" sz="3000" b="1" dirty="0"/>
              <a:t> 20 </a:t>
            </a:r>
            <a:r>
              <a:rPr lang="fr-CA" sz="3000" b="1" dirty="0" err="1"/>
              <a:t>lbs</a:t>
            </a:r>
            <a:r>
              <a:rPr lang="fr-CA" sz="3000" b="1" dirty="0"/>
              <a:t>) ou avez subi une chirurgie au visage.</a:t>
            </a:r>
            <a:endParaRPr lang="fr-CA" sz="3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IUSSS_vert">
  <a:themeElements>
    <a:clrScheme name="CIUSSS_vert">
      <a:dk1>
        <a:srgbClr val="181817"/>
      </a:dk1>
      <a:lt1>
        <a:sysClr val="window" lastClr="FFFFFF"/>
      </a:lt1>
      <a:dk2>
        <a:srgbClr val="181817"/>
      </a:dk2>
      <a:lt2>
        <a:srgbClr val="81C731"/>
      </a:lt2>
      <a:accent1>
        <a:srgbClr val="DB1A00"/>
      </a:accent1>
      <a:accent2>
        <a:srgbClr val="F79200"/>
      </a:accent2>
      <a:accent3>
        <a:srgbClr val="0871D9"/>
      </a:accent3>
      <a:accent4>
        <a:srgbClr val="767171"/>
      </a:accent4>
      <a:accent5>
        <a:srgbClr val="00858C"/>
      </a:accent5>
      <a:accent6>
        <a:srgbClr val="00B6BA"/>
      </a:accent6>
      <a:hlink>
        <a:srgbClr val="3333FF"/>
      </a:hlink>
      <a:folHlink>
        <a:srgbClr val="00FFFF"/>
      </a:folHlink>
    </a:clrScheme>
    <a:fontScheme name="CIUSSS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USSS_vert" id="{89F5D3F7-0491-4D3C-913E-278B865B2704}" vid="{C8CA2958-132F-4BAF-ACEE-64011AA3BB4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E8786C916BE414EA5AEC37EBAA0218D" ma:contentTypeVersion="11" ma:contentTypeDescription="Crée un document." ma:contentTypeScope="" ma:versionID="58af8f20d02e562277e4e43fc7866154">
  <xsd:schema xmlns:xsd="http://www.w3.org/2001/XMLSchema" xmlns:xs="http://www.w3.org/2001/XMLSchema" xmlns:p="http://schemas.microsoft.com/office/2006/metadata/properties" xmlns:ns2="822d89ba-8421-4654-b45a-132f33fd21a9" xmlns:ns3="ec3d7fcb-04ab-4832-961b-6f6d8b2c3f9e" targetNamespace="http://schemas.microsoft.com/office/2006/metadata/properties" ma:root="true" ma:fieldsID="a04c399c08416e50d6f5eb99a0974c00" ns2:_="" ns3:_="">
    <xsd:import namespace="822d89ba-8421-4654-b45a-132f33fd21a9"/>
    <xsd:import namespace="ec3d7fcb-04ab-4832-961b-6f6d8b2c3f9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2d89ba-8421-4654-b45a-132f33fd21a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3d7fcb-04ab-4832-961b-6f6d8b2c3f9e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4402DFC-EDFC-4641-90FB-379276B9FA2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2A83C03-9375-4F75-8138-90A61771ABF2}">
  <ds:schemaRefs>
    <ds:schemaRef ds:uri="822d89ba-8421-4654-b45a-132f33fd21a9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ec3d7fcb-04ab-4832-961b-6f6d8b2c3f9e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0AE821F-1000-4780-AD22-338E3FDAA1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22d89ba-8421-4654-b45a-132f33fd21a9"/>
    <ds:schemaRef ds:uri="ec3d7fcb-04ab-4832-961b-6f6d8b2c3f9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CIUSSS_vert</Template>
  <TotalTime>313</TotalTime>
  <Words>103</Words>
  <Application>Microsoft Office PowerPoint</Application>
  <PresentationFormat>Grand écran</PresentationFormat>
  <Paragraphs>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Aharoni</vt:lpstr>
      <vt:lpstr>Arial</vt:lpstr>
      <vt:lpstr>Arial Black</vt:lpstr>
      <vt:lpstr>Symbol</vt:lpstr>
      <vt:lpstr>CIUSSS_vert</vt:lpstr>
      <vt:lpstr>  Protection respiratoire MASQUE JETABLE N95   </vt:lpstr>
    </vt:vector>
  </TitlesOfParts>
  <Company>Intitut univ. sante mentale Mtl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couj4</dc:creator>
  <cp:lastModifiedBy>Edwine Deluy (CIUSSS EMTL)</cp:lastModifiedBy>
  <cp:revision>21</cp:revision>
  <cp:lastPrinted>2021-03-29T20:42:59Z</cp:lastPrinted>
  <dcterms:created xsi:type="dcterms:W3CDTF">2015-09-08T18:05:36Z</dcterms:created>
  <dcterms:modified xsi:type="dcterms:W3CDTF">2022-03-24T13:00:21Z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0x0101009E8786C916BE414EA5AEC37EBAA0218D</vt:lpwstr>
  </property>
</Properties>
</file>