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4" r:id="rId4"/>
    <p:sldId id="265" r:id="rId5"/>
    <p:sldId id="266" r:id="rId6"/>
    <p:sldId id="268" r:id="rId7"/>
    <p:sldId id="257" r:id="rId8"/>
    <p:sldId id="259" r:id="rId9"/>
    <p:sldId id="263" r:id="rId10"/>
    <p:sldId id="261" r:id="rId11"/>
    <p:sldId id="269" r:id="rId12"/>
    <p:sldId id="262" r:id="rId13"/>
    <p:sldId id="270" r:id="rId14"/>
    <p:sldId id="271" r:id="rId15"/>
    <p:sldId id="272" r:id="rId16"/>
    <p:sldId id="273" r:id="rId17"/>
    <p:sldId id="258"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showGuides="1">
      <p:cViewPr varScale="1">
        <p:scale>
          <a:sx n="111" d="100"/>
          <a:sy n="111" d="100"/>
        </p:scale>
        <p:origin x="55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A794F0-CA00-4A41-8462-091E0E0E663C}" type="doc">
      <dgm:prSet loTypeId="urn:microsoft.com/office/officeart/2005/8/layout/process1" loCatId="process" qsTypeId="urn:microsoft.com/office/officeart/2005/8/quickstyle/simple1" qsCatId="simple" csTypeId="urn:microsoft.com/office/officeart/2005/8/colors/accent1_2" csCatId="accent1" phldr="1"/>
      <dgm:spPr/>
    </dgm:pt>
    <dgm:pt modelId="{7E433DF1-C040-48D7-93F7-DFC02DCE6CBF}">
      <dgm:prSet phldrT="[Texte]"/>
      <dgm:spPr>
        <a:solidFill>
          <a:schemeClr val="bg2">
            <a:lumMod val="40000"/>
            <a:lumOff val="60000"/>
          </a:schemeClr>
        </a:solidFill>
        <a:ln>
          <a:solidFill>
            <a:schemeClr val="bg2"/>
          </a:solidFill>
        </a:ln>
      </dgm:spPr>
      <dgm:t>
        <a:bodyPr anchor="t"/>
        <a:lstStyle/>
        <a:p>
          <a:r>
            <a:rPr lang="fr-FR" b="1" dirty="0">
              <a:solidFill>
                <a:schemeClr val="tx1"/>
              </a:solidFill>
            </a:rPr>
            <a:t>Directions du CIUSSS</a:t>
          </a:r>
        </a:p>
        <a:p>
          <a:r>
            <a:rPr lang="fr-FR" dirty="0">
              <a:solidFill>
                <a:schemeClr val="tx1"/>
              </a:solidFill>
            </a:rPr>
            <a:t>Projet nécessitant une décision du CA</a:t>
          </a:r>
        </a:p>
        <a:p>
          <a:endParaRPr lang="fr-FR" dirty="0"/>
        </a:p>
      </dgm:t>
    </dgm:pt>
    <dgm:pt modelId="{BE3735E0-3CB7-4D80-8250-4085B729D3EE}" type="parTrans" cxnId="{9C8489CF-1E50-4A69-A496-432BF0846E27}">
      <dgm:prSet/>
      <dgm:spPr/>
      <dgm:t>
        <a:bodyPr/>
        <a:lstStyle/>
        <a:p>
          <a:endParaRPr lang="fr-FR"/>
        </a:p>
      </dgm:t>
    </dgm:pt>
    <dgm:pt modelId="{5FD4752B-33AA-49E6-9D1B-5F1635B24ED6}" type="sibTrans" cxnId="{9C8489CF-1E50-4A69-A496-432BF0846E27}">
      <dgm:prSet/>
      <dgm:spPr>
        <a:solidFill>
          <a:schemeClr val="bg2"/>
        </a:solidFill>
      </dgm:spPr>
      <dgm:t>
        <a:bodyPr/>
        <a:lstStyle/>
        <a:p>
          <a:endParaRPr lang="fr-FR"/>
        </a:p>
      </dgm:t>
    </dgm:pt>
    <dgm:pt modelId="{1B117D50-A7D3-4FD6-95B0-5F09DE623639}">
      <dgm:prSet phldrT="[Texte]"/>
      <dgm:spPr>
        <a:solidFill>
          <a:schemeClr val="bg2">
            <a:lumMod val="40000"/>
            <a:lumOff val="60000"/>
          </a:schemeClr>
        </a:solidFill>
        <a:ln>
          <a:solidFill>
            <a:schemeClr val="bg2"/>
          </a:solidFill>
        </a:ln>
      </dgm:spPr>
      <dgm:t>
        <a:bodyPr anchor="t"/>
        <a:lstStyle/>
        <a:p>
          <a:r>
            <a:rPr lang="fr-FR" b="1" dirty="0">
              <a:solidFill>
                <a:schemeClr val="tx1"/>
              </a:solidFill>
            </a:rPr>
            <a:t>Comités du CA</a:t>
          </a:r>
        </a:p>
        <a:p>
          <a:endParaRPr lang="fr-FR" b="1" dirty="0">
            <a:solidFill>
              <a:schemeClr val="tx1"/>
            </a:solidFill>
          </a:endParaRPr>
        </a:p>
        <a:p>
          <a:r>
            <a:rPr lang="fr-FR" dirty="0">
              <a:solidFill>
                <a:schemeClr val="tx1"/>
              </a:solidFill>
            </a:rPr>
            <a:t>Recommandation adressée au CA</a:t>
          </a:r>
        </a:p>
      </dgm:t>
    </dgm:pt>
    <dgm:pt modelId="{59B67997-EE08-48FC-A52C-CFC06935449A}" type="parTrans" cxnId="{190CBB5C-3A42-492E-95E3-BCDC3D4DB238}">
      <dgm:prSet/>
      <dgm:spPr/>
      <dgm:t>
        <a:bodyPr/>
        <a:lstStyle/>
        <a:p>
          <a:endParaRPr lang="fr-FR"/>
        </a:p>
      </dgm:t>
    </dgm:pt>
    <dgm:pt modelId="{2B3DB674-F434-4BDB-9C08-B859C29111D7}" type="sibTrans" cxnId="{190CBB5C-3A42-492E-95E3-BCDC3D4DB238}">
      <dgm:prSet/>
      <dgm:spPr>
        <a:solidFill>
          <a:schemeClr val="bg2"/>
        </a:solidFill>
      </dgm:spPr>
      <dgm:t>
        <a:bodyPr/>
        <a:lstStyle/>
        <a:p>
          <a:endParaRPr lang="fr-FR"/>
        </a:p>
      </dgm:t>
    </dgm:pt>
    <dgm:pt modelId="{7EC3DDF3-F151-4BED-97D3-E51522A44AF7}">
      <dgm:prSet phldrT="[Texte]"/>
      <dgm:spPr>
        <a:solidFill>
          <a:schemeClr val="bg2">
            <a:lumMod val="40000"/>
            <a:lumOff val="60000"/>
          </a:schemeClr>
        </a:solidFill>
        <a:ln>
          <a:solidFill>
            <a:schemeClr val="bg2"/>
          </a:solidFill>
        </a:ln>
      </dgm:spPr>
      <dgm:t>
        <a:bodyPr anchor="t"/>
        <a:lstStyle/>
        <a:p>
          <a:r>
            <a:rPr lang="fr-FR" b="1" dirty="0">
              <a:solidFill>
                <a:schemeClr val="tx1"/>
              </a:solidFill>
            </a:rPr>
            <a:t>CA</a:t>
          </a:r>
        </a:p>
        <a:p>
          <a:endParaRPr lang="fr-FR" b="1" dirty="0">
            <a:solidFill>
              <a:schemeClr val="tx1"/>
            </a:solidFill>
          </a:endParaRPr>
        </a:p>
        <a:p>
          <a:r>
            <a:rPr lang="fr-FR" dirty="0">
              <a:solidFill>
                <a:schemeClr val="tx1"/>
              </a:solidFill>
            </a:rPr>
            <a:t>Décision prise via l’adoption d’une résolution</a:t>
          </a:r>
        </a:p>
      </dgm:t>
    </dgm:pt>
    <dgm:pt modelId="{A59ECD3C-74FB-492B-B1B8-50B306C18D87}" type="parTrans" cxnId="{23BC6AD4-0009-4A1A-A21F-0F305A16B7AC}">
      <dgm:prSet/>
      <dgm:spPr/>
      <dgm:t>
        <a:bodyPr/>
        <a:lstStyle/>
        <a:p>
          <a:endParaRPr lang="fr-FR"/>
        </a:p>
      </dgm:t>
    </dgm:pt>
    <dgm:pt modelId="{5971F7C0-A3BF-4CF7-A888-D7FFCEE50789}" type="sibTrans" cxnId="{23BC6AD4-0009-4A1A-A21F-0F305A16B7AC}">
      <dgm:prSet/>
      <dgm:spPr/>
      <dgm:t>
        <a:bodyPr/>
        <a:lstStyle/>
        <a:p>
          <a:endParaRPr lang="fr-FR"/>
        </a:p>
      </dgm:t>
    </dgm:pt>
    <dgm:pt modelId="{2D47C61A-EB31-40C0-8808-84ACAC18FE76}" type="pres">
      <dgm:prSet presAssocID="{E1A794F0-CA00-4A41-8462-091E0E0E663C}" presName="Name0" presStyleCnt="0">
        <dgm:presLayoutVars>
          <dgm:dir/>
          <dgm:resizeHandles val="exact"/>
        </dgm:presLayoutVars>
      </dgm:prSet>
      <dgm:spPr/>
    </dgm:pt>
    <dgm:pt modelId="{0483EDBF-320B-4633-9DAB-09CE9942D2A2}" type="pres">
      <dgm:prSet presAssocID="{7E433DF1-C040-48D7-93F7-DFC02DCE6CBF}" presName="node" presStyleLbl="node1" presStyleIdx="0" presStyleCnt="3" custLinFactY="42662" custLinFactNeighborY="100000">
        <dgm:presLayoutVars>
          <dgm:bulletEnabled val="1"/>
        </dgm:presLayoutVars>
      </dgm:prSet>
      <dgm:spPr/>
    </dgm:pt>
    <dgm:pt modelId="{08A074E4-2485-45B1-948F-41E310EAAEB9}" type="pres">
      <dgm:prSet presAssocID="{5FD4752B-33AA-49E6-9D1B-5F1635B24ED6}" presName="sibTrans" presStyleLbl="sibTrans2D1" presStyleIdx="0" presStyleCnt="2"/>
      <dgm:spPr/>
    </dgm:pt>
    <dgm:pt modelId="{CB4F90BE-EEA9-4E5F-AB84-F9E526A46E4F}" type="pres">
      <dgm:prSet presAssocID="{5FD4752B-33AA-49E6-9D1B-5F1635B24ED6}" presName="connectorText" presStyleLbl="sibTrans2D1" presStyleIdx="0" presStyleCnt="2"/>
      <dgm:spPr/>
    </dgm:pt>
    <dgm:pt modelId="{5D6DB140-A0BD-4EB7-8235-6C4E6DE66D07}" type="pres">
      <dgm:prSet presAssocID="{1B117D50-A7D3-4FD6-95B0-5F09DE623639}" presName="node" presStyleLbl="node1" presStyleIdx="1" presStyleCnt="3" custLinFactY="42662" custLinFactNeighborY="100000">
        <dgm:presLayoutVars>
          <dgm:bulletEnabled val="1"/>
        </dgm:presLayoutVars>
      </dgm:prSet>
      <dgm:spPr/>
    </dgm:pt>
    <dgm:pt modelId="{5DAB22DB-40D3-4421-A113-ED78E3B36770}" type="pres">
      <dgm:prSet presAssocID="{2B3DB674-F434-4BDB-9C08-B859C29111D7}" presName="sibTrans" presStyleLbl="sibTrans2D1" presStyleIdx="1" presStyleCnt="2"/>
      <dgm:spPr/>
    </dgm:pt>
    <dgm:pt modelId="{77F95E6A-0E14-439E-8A1A-10DB3A00388D}" type="pres">
      <dgm:prSet presAssocID="{2B3DB674-F434-4BDB-9C08-B859C29111D7}" presName="connectorText" presStyleLbl="sibTrans2D1" presStyleIdx="1" presStyleCnt="2"/>
      <dgm:spPr/>
    </dgm:pt>
    <dgm:pt modelId="{C4E09183-114B-4657-BFD3-0554F0BF9661}" type="pres">
      <dgm:prSet presAssocID="{7EC3DDF3-F151-4BED-97D3-E51522A44AF7}" presName="node" presStyleLbl="node1" presStyleIdx="2" presStyleCnt="3" custLinFactY="42662" custLinFactNeighborY="100000">
        <dgm:presLayoutVars>
          <dgm:bulletEnabled val="1"/>
        </dgm:presLayoutVars>
      </dgm:prSet>
      <dgm:spPr/>
    </dgm:pt>
  </dgm:ptLst>
  <dgm:cxnLst>
    <dgm:cxn modelId="{C8CEB225-E69A-4356-AC13-69678C4B98F0}" type="presOf" srcId="{7EC3DDF3-F151-4BED-97D3-E51522A44AF7}" destId="{C4E09183-114B-4657-BFD3-0554F0BF9661}" srcOrd="0" destOrd="0" presId="urn:microsoft.com/office/officeart/2005/8/layout/process1"/>
    <dgm:cxn modelId="{7A528133-B549-4AF0-8E04-CD7159DB46E6}" type="presOf" srcId="{E1A794F0-CA00-4A41-8462-091E0E0E663C}" destId="{2D47C61A-EB31-40C0-8808-84ACAC18FE76}" srcOrd="0" destOrd="0" presId="urn:microsoft.com/office/officeart/2005/8/layout/process1"/>
    <dgm:cxn modelId="{190CBB5C-3A42-492E-95E3-BCDC3D4DB238}" srcId="{E1A794F0-CA00-4A41-8462-091E0E0E663C}" destId="{1B117D50-A7D3-4FD6-95B0-5F09DE623639}" srcOrd="1" destOrd="0" parTransId="{59B67997-EE08-48FC-A52C-CFC06935449A}" sibTransId="{2B3DB674-F434-4BDB-9C08-B859C29111D7}"/>
    <dgm:cxn modelId="{C4E4A361-843B-45EB-8341-42DD14977E84}" type="presOf" srcId="{2B3DB674-F434-4BDB-9C08-B859C29111D7}" destId="{5DAB22DB-40D3-4421-A113-ED78E3B36770}" srcOrd="0" destOrd="0" presId="urn:microsoft.com/office/officeart/2005/8/layout/process1"/>
    <dgm:cxn modelId="{478F2A74-8624-4B63-86E9-F2943D8865D1}" type="presOf" srcId="{2B3DB674-F434-4BDB-9C08-B859C29111D7}" destId="{77F95E6A-0E14-439E-8A1A-10DB3A00388D}" srcOrd="1" destOrd="0" presId="urn:microsoft.com/office/officeart/2005/8/layout/process1"/>
    <dgm:cxn modelId="{6C314B8E-0FE3-4C3B-8778-AAC58BA7BA84}" type="presOf" srcId="{5FD4752B-33AA-49E6-9D1B-5F1635B24ED6}" destId="{08A074E4-2485-45B1-948F-41E310EAAEB9}" srcOrd="0" destOrd="0" presId="urn:microsoft.com/office/officeart/2005/8/layout/process1"/>
    <dgm:cxn modelId="{7C9C3D9D-37F1-4CD4-8405-A998F39B081A}" type="presOf" srcId="{7E433DF1-C040-48D7-93F7-DFC02DCE6CBF}" destId="{0483EDBF-320B-4633-9DAB-09CE9942D2A2}" srcOrd="0" destOrd="0" presId="urn:microsoft.com/office/officeart/2005/8/layout/process1"/>
    <dgm:cxn modelId="{9BF1EABD-96DF-499C-8443-41694B546507}" type="presOf" srcId="{5FD4752B-33AA-49E6-9D1B-5F1635B24ED6}" destId="{CB4F90BE-EEA9-4E5F-AB84-F9E526A46E4F}" srcOrd="1" destOrd="0" presId="urn:microsoft.com/office/officeart/2005/8/layout/process1"/>
    <dgm:cxn modelId="{9C8489CF-1E50-4A69-A496-432BF0846E27}" srcId="{E1A794F0-CA00-4A41-8462-091E0E0E663C}" destId="{7E433DF1-C040-48D7-93F7-DFC02DCE6CBF}" srcOrd="0" destOrd="0" parTransId="{BE3735E0-3CB7-4D80-8250-4085B729D3EE}" sibTransId="{5FD4752B-33AA-49E6-9D1B-5F1635B24ED6}"/>
    <dgm:cxn modelId="{23BC6AD4-0009-4A1A-A21F-0F305A16B7AC}" srcId="{E1A794F0-CA00-4A41-8462-091E0E0E663C}" destId="{7EC3DDF3-F151-4BED-97D3-E51522A44AF7}" srcOrd="2" destOrd="0" parTransId="{A59ECD3C-74FB-492B-B1B8-50B306C18D87}" sibTransId="{5971F7C0-A3BF-4CF7-A888-D7FFCEE50789}"/>
    <dgm:cxn modelId="{8D33BDEE-ABE6-4ED4-AD67-C15EF0D0451E}" type="presOf" srcId="{1B117D50-A7D3-4FD6-95B0-5F09DE623639}" destId="{5D6DB140-A0BD-4EB7-8235-6C4E6DE66D07}" srcOrd="0" destOrd="0" presId="urn:microsoft.com/office/officeart/2005/8/layout/process1"/>
    <dgm:cxn modelId="{F2A6D120-A8B9-4590-86CC-2E8788EB4210}" type="presParOf" srcId="{2D47C61A-EB31-40C0-8808-84ACAC18FE76}" destId="{0483EDBF-320B-4633-9DAB-09CE9942D2A2}" srcOrd="0" destOrd="0" presId="urn:microsoft.com/office/officeart/2005/8/layout/process1"/>
    <dgm:cxn modelId="{DF497480-BA6C-4B2D-8D10-541424C0502E}" type="presParOf" srcId="{2D47C61A-EB31-40C0-8808-84ACAC18FE76}" destId="{08A074E4-2485-45B1-948F-41E310EAAEB9}" srcOrd="1" destOrd="0" presId="urn:microsoft.com/office/officeart/2005/8/layout/process1"/>
    <dgm:cxn modelId="{5E36A3BB-CC7D-4D5F-82E5-157D56CEA014}" type="presParOf" srcId="{08A074E4-2485-45B1-948F-41E310EAAEB9}" destId="{CB4F90BE-EEA9-4E5F-AB84-F9E526A46E4F}" srcOrd="0" destOrd="0" presId="urn:microsoft.com/office/officeart/2005/8/layout/process1"/>
    <dgm:cxn modelId="{F251253F-18A2-442A-B7ED-3A8BA6E5633C}" type="presParOf" srcId="{2D47C61A-EB31-40C0-8808-84ACAC18FE76}" destId="{5D6DB140-A0BD-4EB7-8235-6C4E6DE66D07}" srcOrd="2" destOrd="0" presId="urn:microsoft.com/office/officeart/2005/8/layout/process1"/>
    <dgm:cxn modelId="{3FB9F716-7A2B-4935-BAB9-76F5D0790611}" type="presParOf" srcId="{2D47C61A-EB31-40C0-8808-84ACAC18FE76}" destId="{5DAB22DB-40D3-4421-A113-ED78E3B36770}" srcOrd="3" destOrd="0" presId="urn:microsoft.com/office/officeart/2005/8/layout/process1"/>
    <dgm:cxn modelId="{8C7A0363-F4B8-4E3D-B0D9-574210D7AC72}" type="presParOf" srcId="{5DAB22DB-40D3-4421-A113-ED78E3B36770}" destId="{77F95E6A-0E14-439E-8A1A-10DB3A00388D}" srcOrd="0" destOrd="0" presId="urn:microsoft.com/office/officeart/2005/8/layout/process1"/>
    <dgm:cxn modelId="{20649E26-BB2F-4CD3-8E7F-3DEC611EACB1}" type="presParOf" srcId="{2D47C61A-EB31-40C0-8808-84ACAC18FE76}" destId="{C4E09183-114B-4657-BFD3-0554F0BF966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85C01A3F-B744-43C6-916F-3A57F13A8DA8}" type="doc">
      <dgm:prSet loTypeId="urn:microsoft.com/office/officeart/2005/8/layout/process2" loCatId="process" qsTypeId="urn:microsoft.com/office/officeart/2005/8/quickstyle/simple1" qsCatId="simple" csTypeId="urn:microsoft.com/office/officeart/2005/8/colors/accent1_2" csCatId="accent1" phldr="1"/>
      <dgm:spPr/>
    </dgm:pt>
    <dgm:pt modelId="{8D251760-41E4-4797-AABD-75FF8767E58B}">
      <dgm:prSet phldrT="[Texte]" custT="1"/>
      <dgm:spPr>
        <a:solidFill>
          <a:schemeClr val="bg2">
            <a:lumMod val="40000"/>
            <a:lumOff val="60000"/>
          </a:schemeClr>
        </a:solidFill>
        <a:ln>
          <a:solidFill>
            <a:schemeClr val="bg2"/>
          </a:solidFill>
        </a:ln>
      </dgm:spPr>
      <dgm:t>
        <a:bodyPr lIns="0" tIns="0" rIns="0" bIns="0" anchor="t"/>
        <a:lstStyle/>
        <a:p>
          <a:pPr>
            <a:spcAft>
              <a:spcPts val="0"/>
            </a:spcAft>
          </a:pPr>
          <a:r>
            <a:rPr lang="fr-CA" sz="2400" b="1" dirty="0">
              <a:solidFill>
                <a:schemeClr val="tx1"/>
              </a:solidFill>
            </a:rPr>
            <a:t>Proposition</a:t>
          </a:r>
        </a:p>
        <a:p>
          <a:pPr>
            <a:spcAft>
              <a:spcPts val="0"/>
            </a:spcAft>
          </a:pPr>
          <a:endParaRPr lang="fr-CA" sz="2000" b="0" dirty="0">
            <a:solidFill>
              <a:schemeClr val="tx1"/>
            </a:solidFill>
          </a:endParaRPr>
        </a:p>
        <a:p>
          <a:pPr>
            <a:spcAft>
              <a:spcPts val="0"/>
            </a:spcAft>
          </a:pPr>
          <a:r>
            <a:rPr lang="fr-CA" sz="2000" b="0" dirty="0">
              <a:solidFill>
                <a:schemeClr val="tx1"/>
              </a:solidFill>
            </a:rPr>
            <a:t>Modifier le fonctionnement relatif à la </a:t>
          </a:r>
        </a:p>
        <a:p>
          <a:pPr>
            <a:spcAft>
              <a:spcPts val="0"/>
            </a:spcAft>
          </a:pPr>
          <a:r>
            <a:rPr lang="fr-CA" sz="2000" b="0" dirty="0">
              <a:solidFill>
                <a:schemeClr val="tx1"/>
              </a:solidFill>
            </a:rPr>
            <a:t>préparation afin de l’optimiser au maximum</a:t>
          </a:r>
          <a:endParaRPr lang="fr-FR" sz="2000" b="0" dirty="0">
            <a:solidFill>
              <a:schemeClr val="tx1"/>
            </a:solidFill>
          </a:endParaRPr>
        </a:p>
      </dgm:t>
    </dgm:pt>
    <dgm:pt modelId="{8BADE96E-5CAC-40BC-9EC2-C8CF89601DF5}" type="parTrans" cxnId="{2B8DC29D-8003-4CF5-8008-8FB1EF432A5C}">
      <dgm:prSet/>
      <dgm:spPr/>
      <dgm:t>
        <a:bodyPr/>
        <a:lstStyle/>
        <a:p>
          <a:endParaRPr lang="fr-FR"/>
        </a:p>
      </dgm:t>
    </dgm:pt>
    <dgm:pt modelId="{56ADC1FC-1BD2-4CD8-9A2F-947137830A5D}" type="sibTrans" cxnId="{2B8DC29D-8003-4CF5-8008-8FB1EF432A5C}">
      <dgm:prSet/>
      <dgm:spPr>
        <a:solidFill>
          <a:srgbClr val="92D050"/>
        </a:solidFill>
        <a:ln>
          <a:solidFill>
            <a:schemeClr val="bg2"/>
          </a:solidFill>
        </a:ln>
      </dgm:spPr>
      <dgm:t>
        <a:bodyPr/>
        <a:lstStyle/>
        <a:p>
          <a:endParaRPr lang="fr-FR"/>
        </a:p>
      </dgm:t>
    </dgm:pt>
    <dgm:pt modelId="{4B0184DF-53CB-4CC3-AD97-C5FC60662B69}">
      <dgm:prSet phldrT="[Texte]" custT="1"/>
      <dgm:spPr>
        <a:solidFill>
          <a:schemeClr val="bg2">
            <a:lumMod val="40000"/>
            <a:lumOff val="60000"/>
          </a:schemeClr>
        </a:solidFill>
        <a:ln>
          <a:solidFill>
            <a:schemeClr val="bg2"/>
          </a:solidFill>
        </a:ln>
      </dgm:spPr>
      <dgm:t>
        <a:bodyPr/>
        <a:lstStyle/>
        <a:p>
          <a:pPr>
            <a:spcAft>
              <a:spcPts val="0"/>
            </a:spcAft>
          </a:pPr>
          <a:r>
            <a:rPr lang="fr-CA" sz="2400" b="1" dirty="0">
              <a:solidFill>
                <a:schemeClr val="tx1"/>
              </a:solidFill>
            </a:rPr>
            <a:t>Objectifs</a:t>
          </a:r>
        </a:p>
        <a:p>
          <a:pPr>
            <a:spcAft>
              <a:spcPts val="0"/>
            </a:spcAft>
          </a:pPr>
          <a:endParaRPr lang="fr-CA" sz="2400" b="1" dirty="0">
            <a:solidFill>
              <a:schemeClr val="tx1"/>
            </a:solidFill>
          </a:endParaRPr>
        </a:p>
        <a:p>
          <a:pPr>
            <a:spcAft>
              <a:spcPts val="0"/>
            </a:spcAft>
          </a:pPr>
          <a:r>
            <a:rPr lang="fr-CA" sz="2000" dirty="0">
              <a:solidFill>
                <a:schemeClr val="tx1"/>
              </a:solidFill>
            </a:rPr>
            <a:t>Utilisation optimale des ressources</a:t>
          </a:r>
        </a:p>
        <a:p>
          <a:pPr>
            <a:spcAft>
              <a:spcPts val="0"/>
            </a:spcAft>
          </a:pPr>
          <a:r>
            <a:rPr lang="fr-CA" sz="2000" dirty="0">
              <a:solidFill>
                <a:schemeClr val="tx1"/>
              </a:solidFill>
            </a:rPr>
            <a:t>Efficacité</a:t>
          </a:r>
        </a:p>
        <a:p>
          <a:pPr>
            <a:spcAft>
              <a:spcPts val="0"/>
            </a:spcAft>
          </a:pPr>
          <a:r>
            <a:rPr lang="fr-CA" sz="2000" dirty="0">
              <a:solidFill>
                <a:schemeClr val="tx1"/>
              </a:solidFill>
            </a:rPr>
            <a:t>Fluidité</a:t>
          </a:r>
        </a:p>
        <a:p>
          <a:pPr>
            <a:spcAft>
              <a:spcPts val="0"/>
            </a:spcAft>
          </a:pPr>
          <a:r>
            <a:rPr lang="fr-CA" sz="2000" dirty="0">
              <a:solidFill>
                <a:schemeClr val="tx1"/>
              </a:solidFill>
            </a:rPr>
            <a:t>Respect des délais (« se donner plus d’air »)</a:t>
          </a:r>
        </a:p>
        <a:p>
          <a:pPr>
            <a:spcAft>
              <a:spcPct val="35000"/>
            </a:spcAft>
          </a:pPr>
          <a:endParaRPr lang="fr-FR" sz="2000" dirty="0">
            <a:solidFill>
              <a:schemeClr val="tx1"/>
            </a:solidFill>
          </a:endParaRPr>
        </a:p>
      </dgm:t>
    </dgm:pt>
    <dgm:pt modelId="{C7CCB7D6-B2D4-45B3-A6D0-4BBC19ABCBD0}" type="parTrans" cxnId="{64CBC782-92F7-4CA3-8E56-433B9683B7A4}">
      <dgm:prSet/>
      <dgm:spPr/>
      <dgm:t>
        <a:bodyPr/>
        <a:lstStyle/>
        <a:p>
          <a:endParaRPr lang="fr-FR"/>
        </a:p>
      </dgm:t>
    </dgm:pt>
    <dgm:pt modelId="{8F09B865-C20D-4C3D-95C8-94DF4FC9BAB0}" type="sibTrans" cxnId="{64CBC782-92F7-4CA3-8E56-433B9683B7A4}">
      <dgm:prSet/>
      <dgm:spPr/>
      <dgm:t>
        <a:bodyPr/>
        <a:lstStyle/>
        <a:p>
          <a:endParaRPr lang="fr-FR"/>
        </a:p>
      </dgm:t>
    </dgm:pt>
    <dgm:pt modelId="{6E9B0B84-6FEE-452B-ADC5-B22A8A162999}" type="pres">
      <dgm:prSet presAssocID="{85C01A3F-B744-43C6-916F-3A57F13A8DA8}" presName="linearFlow" presStyleCnt="0">
        <dgm:presLayoutVars>
          <dgm:resizeHandles val="exact"/>
        </dgm:presLayoutVars>
      </dgm:prSet>
      <dgm:spPr/>
    </dgm:pt>
    <dgm:pt modelId="{62A7A8F3-BE43-400B-8FD4-AEEF90B407B5}" type="pres">
      <dgm:prSet presAssocID="{8D251760-41E4-4797-AABD-75FF8767E58B}" presName="node" presStyleLbl="node1" presStyleIdx="0" presStyleCnt="2" custScaleX="138763" custScaleY="73383">
        <dgm:presLayoutVars>
          <dgm:bulletEnabled val="1"/>
        </dgm:presLayoutVars>
      </dgm:prSet>
      <dgm:spPr/>
    </dgm:pt>
    <dgm:pt modelId="{6163F54B-ECCA-4D7F-917A-A986EB94F68F}" type="pres">
      <dgm:prSet presAssocID="{56ADC1FC-1BD2-4CD8-9A2F-947137830A5D}" presName="sibTrans" presStyleLbl="sibTrans2D1" presStyleIdx="0" presStyleCnt="1"/>
      <dgm:spPr/>
    </dgm:pt>
    <dgm:pt modelId="{05C69AEE-B8F3-4E4D-816A-15573BBF3388}" type="pres">
      <dgm:prSet presAssocID="{56ADC1FC-1BD2-4CD8-9A2F-947137830A5D}" presName="connectorText" presStyleLbl="sibTrans2D1" presStyleIdx="0" presStyleCnt="1"/>
      <dgm:spPr/>
    </dgm:pt>
    <dgm:pt modelId="{8E032A14-9188-4BF2-9434-122C90AA9453}" type="pres">
      <dgm:prSet presAssocID="{4B0184DF-53CB-4CC3-AD97-C5FC60662B69}" presName="node" presStyleLbl="node1" presStyleIdx="1" presStyleCnt="2" custScaleX="138316">
        <dgm:presLayoutVars>
          <dgm:bulletEnabled val="1"/>
        </dgm:presLayoutVars>
      </dgm:prSet>
      <dgm:spPr/>
    </dgm:pt>
  </dgm:ptLst>
  <dgm:cxnLst>
    <dgm:cxn modelId="{13126474-F8D5-4D01-BB26-1D34DF2209AE}" type="presOf" srcId="{56ADC1FC-1BD2-4CD8-9A2F-947137830A5D}" destId="{05C69AEE-B8F3-4E4D-816A-15573BBF3388}" srcOrd="1" destOrd="0" presId="urn:microsoft.com/office/officeart/2005/8/layout/process2"/>
    <dgm:cxn modelId="{64CBC782-92F7-4CA3-8E56-433B9683B7A4}" srcId="{85C01A3F-B744-43C6-916F-3A57F13A8DA8}" destId="{4B0184DF-53CB-4CC3-AD97-C5FC60662B69}" srcOrd="1" destOrd="0" parTransId="{C7CCB7D6-B2D4-45B3-A6D0-4BBC19ABCBD0}" sibTransId="{8F09B865-C20D-4C3D-95C8-94DF4FC9BAB0}"/>
    <dgm:cxn modelId="{2877C792-966A-4F04-BF14-B56DA1DD2844}" type="presOf" srcId="{85C01A3F-B744-43C6-916F-3A57F13A8DA8}" destId="{6E9B0B84-6FEE-452B-ADC5-B22A8A162999}" srcOrd="0" destOrd="0" presId="urn:microsoft.com/office/officeart/2005/8/layout/process2"/>
    <dgm:cxn modelId="{9B4D149C-4340-4D45-8AFA-312B393D6A20}" type="presOf" srcId="{56ADC1FC-1BD2-4CD8-9A2F-947137830A5D}" destId="{6163F54B-ECCA-4D7F-917A-A986EB94F68F}" srcOrd="0" destOrd="0" presId="urn:microsoft.com/office/officeart/2005/8/layout/process2"/>
    <dgm:cxn modelId="{2B8DC29D-8003-4CF5-8008-8FB1EF432A5C}" srcId="{85C01A3F-B744-43C6-916F-3A57F13A8DA8}" destId="{8D251760-41E4-4797-AABD-75FF8767E58B}" srcOrd="0" destOrd="0" parTransId="{8BADE96E-5CAC-40BC-9EC2-C8CF89601DF5}" sibTransId="{56ADC1FC-1BD2-4CD8-9A2F-947137830A5D}"/>
    <dgm:cxn modelId="{12A880B8-DAA6-4F48-8DB1-B3115931A5C2}" type="presOf" srcId="{4B0184DF-53CB-4CC3-AD97-C5FC60662B69}" destId="{8E032A14-9188-4BF2-9434-122C90AA9453}" srcOrd="0" destOrd="0" presId="urn:microsoft.com/office/officeart/2005/8/layout/process2"/>
    <dgm:cxn modelId="{810258DA-AE81-4F43-9B4D-227906B24992}" type="presOf" srcId="{8D251760-41E4-4797-AABD-75FF8767E58B}" destId="{62A7A8F3-BE43-400B-8FD4-AEEF90B407B5}" srcOrd="0" destOrd="0" presId="urn:microsoft.com/office/officeart/2005/8/layout/process2"/>
    <dgm:cxn modelId="{C0D915D2-8AB8-44DF-ABFF-F578B172ACB0}" type="presParOf" srcId="{6E9B0B84-6FEE-452B-ADC5-B22A8A162999}" destId="{62A7A8F3-BE43-400B-8FD4-AEEF90B407B5}" srcOrd="0" destOrd="0" presId="urn:microsoft.com/office/officeart/2005/8/layout/process2"/>
    <dgm:cxn modelId="{E9F441F8-6F36-46C1-A733-8D0D433987FD}" type="presParOf" srcId="{6E9B0B84-6FEE-452B-ADC5-B22A8A162999}" destId="{6163F54B-ECCA-4D7F-917A-A986EB94F68F}" srcOrd="1" destOrd="0" presId="urn:microsoft.com/office/officeart/2005/8/layout/process2"/>
    <dgm:cxn modelId="{A4446DA6-7405-46F5-B47F-968DDF6844E0}" type="presParOf" srcId="{6163F54B-ECCA-4D7F-917A-A986EB94F68F}" destId="{05C69AEE-B8F3-4E4D-816A-15573BBF3388}" srcOrd="0" destOrd="0" presId="urn:microsoft.com/office/officeart/2005/8/layout/process2"/>
    <dgm:cxn modelId="{AF6C3DBC-BC28-41C6-9978-CDF4D58A21F4}" type="presParOf" srcId="{6E9B0B84-6FEE-452B-ADC5-B22A8A162999}" destId="{8E032A14-9188-4BF2-9434-122C90AA9453}"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FF040A-AD5E-4F46-986A-AC1C6C588374}"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fr-FR"/>
        </a:p>
      </dgm:t>
    </dgm:pt>
    <dgm:pt modelId="{99E30F07-A49C-43DB-A59E-DEB8D780F4DE}">
      <dgm:prSet phldrT="[Texte]" custT="1"/>
      <dgm:spPr/>
      <dgm:t>
        <a:bodyPr anchor="t"/>
        <a:lstStyle/>
        <a:p>
          <a:r>
            <a:rPr lang="fr-FR" sz="1600" dirty="0"/>
            <a:t>Rédaction du SDG par la direction porteuse du dossier</a:t>
          </a:r>
        </a:p>
      </dgm:t>
    </dgm:pt>
    <dgm:pt modelId="{FD462506-62E7-4176-9641-89856CB1DBBB}" type="parTrans" cxnId="{6E66E1BC-90E9-47AE-BF3E-15BF057DB04B}">
      <dgm:prSet/>
      <dgm:spPr/>
      <dgm:t>
        <a:bodyPr/>
        <a:lstStyle/>
        <a:p>
          <a:endParaRPr lang="fr-FR"/>
        </a:p>
      </dgm:t>
    </dgm:pt>
    <dgm:pt modelId="{073E12B6-B8B7-4D2F-947B-D7667B1D89A2}" type="sibTrans" cxnId="{6E66E1BC-90E9-47AE-BF3E-15BF057DB04B}">
      <dgm:prSet/>
      <dgm:spPr/>
      <dgm:t>
        <a:bodyPr/>
        <a:lstStyle/>
        <a:p>
          <a:endParaRPr lang="fr-FR"/>
        </a:p>
      </dgm:t>
    </dgm:pt>
    <dgm:pt modelId="{F0983D8C-AEE4-40BA-8640-14CACFF81D29}">
      <dgm:prSet phldrT="[Texte]" custT="1"/>
      <dgm:spPr/>
      <dgm:t>
        <a:bodyPr/>
        <a:lstStyle/>
        <a:p>
          <a:pPr>
            <a:spcAft>
              <a:spcPts val="0"/>
            </a:spcAft>
          </a:pPr>
          <a:r>
            <a:rPr lang="fr-FR" sz="1600" b="1" dirty="0">
              <a:solidFill>
                <a:srgbClr val="FF0000"/>
              </a:solidFill>
            </a:rPr>
            <a:t>-14 jours</a:t>
          </a:r>
        </a:p>
        <a:p>
          <a:pPr>
            <a:spcAft>
              <a:spcPts val="0"/>
            </a:spcAft>
          </a:pPr>
          <a:r>
            <a:rPr lang="fr-FR" sz="1600" dirty="0"/>
            <a:t>(minimum)</a:t>
          </a:r>
        </a:p>
      </dgm:t>
    </dgm:pt>
    <dgm:pt modelId="{2F8A5435-B010-432F-8E30-7984E9130879}" type="parTrans" cxnId="{120EB788-871A-4DC2-9B50-2097AD6EB99C}">
      <dgm:prSet/>
      <dgm:spPr/>
      <dgm:t>
        <a:bodyPr/>
        <a:lstStyle/>
        <a:p>
          <a:endParaRPr lang="fr-FR"/>
        </a:p>
      </dgm:t>
    </dgm:pt>
    <dgm:pt modelId="{B76CACF2-1A71-4987-80C8-60979A2DC224}" type="sibTrans" cxnId="{120EB788-871A-4DC2-9B50-2097AD6EB99C}">
      <dgm:prSet/>
      <dgm:spPr/>
      <dgm:t>
        <a:bodyPr/>
        <a:lstStyle/>
        <a:p>
          <a:endParaRPr lang="fr-FR"/>
        </a:p>
      </dgm:t>
    </dgm:pt>
    <dgm:pt modelId="{02AED6F1-4BDB-42A7-A8E5-67DCDC8548B0}">
      <dgm:prSet phldrT="[Texte]" custT="1"/>
      <dgm:spPr/>
      <dgm:t>
        <a:bodyPr/>
        <a:lstStyle/>
        <a:p>
          <a:r>
            <a:rPr lang="fr-FR" sz="1600" b="1" dirty="0">
              <a:solidFill>
                <a:srgbClr val="FF0000"/>
              </a:solidFill>
            </a:rPr>
            <a:t>Date de dépôt des documents au comité du CA</a:t>
          </a:r>
        </a:p>
      </dgm:t>
    </dgm:pt>
    <dgm:pt modelId="{D621F2B3-D5D4-4AEB-A750-FC25BC624409}" type="parTrans" cxnId="{1A431C15-C29A-490B-8753-C14CA7A15193}">
      <dgm:prSet/>
      <dgm:spPr/>
      <dgm:t>
        <a:bodyPr/>
        <a:lstStyle/>
        <a:p>
          <a:endParaRPr lang="fr-FR"/>
        </a:p>
      </dgm:t>
    </dgm:pt>
    <dgm:pt modelId="{64E0DF63-2FD6-4BD8-BFE1-3D08D718B524}" type="sibTrans" cxnId="{1A431C15-C29A-490B-8753-C14CA7A15193}">
      <dgm:prSet/>
      <dgm:spPr/>
      <dgm:t>
        <a:bodyPr/>
        <a:lstStyle/>
        <a:p>
          <a:endParaRPr lang="fr-FR"/>
        </a:p>
      </dgm:t>
    </dgm:pt>
    <dgm:pt modelId="{971474B4-F67B-406C-B70A-769F57D5BCAF}">
      <dgm:prSet phldrT="[Texte]" custT="1"/>
      <dgm:spPr/>
      <dgm:t>
        <a:bodyPr anchor="t"/>
        <a:lstStyle/>
        <a:p>
          <a:pPr>
            <a:spcAft>
              <a:spcPts val="0"/>
            </a:spcAft>
          </a:pPr>
          <a:r>
            <a:rPr lang="fr-FR" sz="1600" dirty="0"/>
            <a:t>Transmission au </a:t>
          </a:r>
        </a:p>
        <a:p>
          <a:pPr>
            <a:spcAft>
              <a:spcPts val="0"/>
            </a:spcAft>
          </a:pPr>
          <a:r>
            <a:rPr lang="fr-FR" sz="1600" dirty="0"/>
            <a:t>SAJ pour révision (confidentialité, cadre normatif)</a:t>
          </a:r>
        </a:p>
      </dgm:t>
    </dgm:pt>
    <dgm:pt modelId="{7E55B7D7-2AB5-42D7-B3AA-B8E6CD617314}" type="parTrans" cxnId="{9369F744-291D-41B1-9EC3-8E73A3198556}">
      <dgm:prSet/>
      <dgm:spPr/>
      <dgm:t>
        <a:bodyPr/>
        <a:lstStyle/>
        <a:p>
          <a:endParaRPr lang="fr-FR"/>
        </a:p>
      </dgm:t>
    </dgm:pt>
    <dgm:pt modelId="{43C8C4B9-BD84-438C-A638-F7D06A3861E1}" type="sibTrans" cxnId="{9369F744-291D-41B1-9EC3-8E73A3198556}">
      <dgm:prSet/>
      <dgm:spPr/>
      <dgm:t>
        <a:bodyPr/>
        <a:lstStyle/>
        <a:p>
          <a:endParaRPr lang="fr-FR"/>
        </a:p>
      </dgm:t>
    </dgm:pt>
    <dgm:pt modelId="{2AE21539-4D4D-4217-925A-3ABB87A02FA9}" type="pres">
      <dgm:prSet presAssocID="{08FF040A-AD5E-4F46-986A-AC1C6C588374}" presName="Name0" presStyleCnt="0">
        <dgm:presLayoutVars>
          <dgm:dir/>
          <dgm:resizeHandles val="exact"/>
        </dgm:presLayoutVars>
      </dgm:prSet>
      <dgm:spPr/>
    </dgm:pt>
    <dgm:pt modelId="{1718EF16-7E6C-49C1-906C-8876AC1AB9F3}" type="pres">
      <dgm:prSet presAssocID="{08FF040A-AD5E-4F46-986A-AC1C6C588374}" presName="arrow" presStyleLbl="bgShp" presStyleIdx="0" presStyleCnt="1"/>
      <dgm:spPr>
        <a:solidFill>
          <a:schemeClr val="bg2">
            <a:lumMod val="40000"/>
            <a:lumOff val="60000"/>
          </a:schemeClr>
        </a:solidFill>
      </dgm:spPr>
    </dgm:pt>
    <dgm:pt modelId="{5A822F7E-678D-4978-84AD-B1C4A779B4F6}" type="pres">
      <dgm:prSet presAssocID="{08FF040A-AD5E-4F46-986A-AC1C6C588374}" presName="points" presStyleCnt="0"/>
      <dgm:spPr/>
    </dgm:pt>
    <dgm:pt modelId="{7C4A3A03-E832-45AA-8135-1E799D2FC0E5}" type="pres">
      <dgm:prSet presAssocID="{99E30F07-A49C-43DB-A59E-DEB8D780F4DE}" presName="compositeA" presStyleCnt="0"/>
      <dgm:spPr/>
    </dgm:pt>
    <dgm:pt modelId="{DF44AB34-B9DD-4063-879C-BBBA5E031334}" type="pres">
      <dgm:prSet presAssocID="{99E30F07-A49C-43DB-A59E-DEB8D780F4DE}" presName="textA" presStyleLbl="revTx" presStyleIdx="0" presStyleCnt="4" custScaleX="115850" custScaleY="66211" custLinFactNeighborX="1906" custLinFactNeighborY="6354">
        <dgm:presLayoutVars>
          <dgm:bulletEnabled val="1"/>
        </dgm:presLayoutVars>
      </dgm:prSet>
      <dgm:spPr/>
    </dgm:pt>
    <dgm:pt modelId="{9C0EEBB3-61ED-4EA6-82F4-95871A489454}" type="pres">
      <dgm:prSet presAssocID="{99E30F07-A49C-43DB-A59E-DEB8D780F4DE}" presName="circleA" presStyleLbl="node1" presStyleIdx="0" presStyleCnt="4" custLinFactNeighborX="10905" custLinFactNeighborY="25175"/>
      <dgm:spPr>
        <a:solidFill>
          <a:schemeClr val="bg2"/>
        </a:solidFill>
      </dgm:spPr>
    </dgm:pt>
    <dgm:pt modelId="{62A40B6B-CABF-4A53-A941-6A9F40CDFAED}" type="pres">
      <dgm:prSet presAssocID="{99E30F07-A49C-43DB-A59E-DEB8D780F4DE}" presName="spaceA" presStyleCnt="0"/>
      <dgm:spPr/>
    </dgm:pt>
    <dgm:pt modelId="{85DB8679-C40B-44CF-8A87-624D0698F19F}" type="pres">
      <dgm:prSet presAssocID="{073E12B6-B8B7-4D2F-947B-D7667B1D89A2}" presName="space" presStyleCnt="0"/>
      <dgm:spPr/>
    </dgm:pt>
    <dgm:pt modelId="{AF2E252A-D908-4BA0-8CA4-D1D3CEDD047D}" type="pres">
      <dgm:prSet presAssocID="{F0983D8C-AEE4-40BA-8640-14CACFF81D29}" presName="compositeB" presStyleCnt="0"/>
      <dgm:spPr/>
    </dgm:pt>
    <dgm:pt modelId="{07E17C37-F6F0-4AF6-84C7-C91F2EA95FDA}" type="pres">
      <dgm:prSet presAssocID="{F0983D8C-AEE4-40BA-8640-14CACFF81D29}" presName="textB" presStyleLbl="revTx" presStyleIdx="1" presStyleCnt="4" custScaleY="53274" custLinFactNeighborY="-42054">
        <dgm:presLayoutVars>
          <dgm:bulletEnabled val="1"/>
        </dgm:presLayoutVars>
      </dgm:prSet>
      <dgm:spPr/>
    </dgm:pt>
    <dgm:pt modelId="{8A1AA003-3CC5-4F64-9E4F-F20BEB522606}" type="pres">
      <dgm:prSet presAssocID="{F0983D8C-AEE4-40BA-8640-14CACFF81D29}" presName="circleB" presStyleLbl="node1" presStyleIdx="1" presStyleCnt="4" custLinFactNeighborX="-1596" custLinFactNeighborY="-55714"/>
      <dgm:spPr/>
    </dgm:pt>
    <dgm:pt modelId="{F493CD34-BDA9-4073-A257-405FB42919F1}" type="pres">
      <dgm:prSet presAssocID="{F0983D8C-AEE4-40BA-8640-14CACFF81D29}" presName="spaceB" presStyleCnt="0"/>
      <dgm:spPr/>
    </dgm:pt>
    <dgm:pt modelId="{A4EB51ED-CEB2-4F61-B733-68D78343EC3C}" type="pres">
      <dgm:prSet presAssocID="{B76CACF2-1A71-4987-80C8-60979A2DC224}" presName="space" presStyleCnt="0"/>
      <dgm:spPr/>
    </dgm:pt>
    <dgm:pt modelId="{1B1908A5-BE3F-4890-B403-3161127A8C21}" type="pres">
      <dgm:prSet presAssocID="{971474B4-F67B-406C-B70A-769F57D5BCAF}" presName="compositeA" presStyleCnt="0"/>
      <dgm:spPr/>
    </dgm:pt>
    <dgm:pt modelId="{55528AE8-3734-45B5-91F0-94C9D9635CFE}" type="pres">
      <dgm:prSet presAssocID="{971474B4-F67B-406C-B70A-769F57D5BCAF}" presName="textA" presStyleLbl="revTx" presStyleIdx="2" presStyleCnt="4" custScaleX="114872" custScaleY="84935" custLinFactX="-7049" custLinFactNeighborX="-100000" custLinFactNeighborY="-11752">
        <dgm:presLayoutVars>
          <dgm:bulletEnabled val="1"/>
        </dgm:presLayoutVars>
      </dgm:prSet>
      <dgm:spPr/>
    </dgm:pt>
    <dgm:pt modelId="{5281ACE3-7290-4457-98B1-B29F2B7B3A3A}" type="pres">
      <dgm:prSet presAssocID="{971474B4-F67B-406C-B70A-769F57D5BCAF}" presName="circleA" presStyleLbl="node1" presStyleIdx="2" presStyleCnt="4" custLinFactNeighborX="61141" custLinFactNeighborY="6379"/>
      <dgm:spPr/>
    </dgm:pt>
    <dgm:pt modelId="{EB51B5C7-5EEF-4564-AA79-1AA3E0FF9906}" type="pres">
      <dgm:prSet presAssocID="{971474B4-F67B-406C-B70A-769F57D5BCAF}" presName="spaceA" presStyleCnt="0"/>
      <dgm:spPr/>
    </dgm:pt>
    <dgm:pt modelId="{57C639D9-40E0-47AA-B662-88F5C010C061}" type="pres">
      <dgm:prSet presAssocID="{43C8C4B9-BD84-438C-A638-F7D06A3861E1}" presName="space" presStyleCnt="0"/>
      <dgm:spPr/>
    </dgm:pt>
    <dgm:pt modelId="{D5EEF998-E55C-4214-A626-2567EBB7DD7A}" type="pres">
      <dgm:prSet presAssocID="{02AED6F1-4BDB-42A7-A8E5-67DCDC8548B0}" presName="compositeB" presStyleCnt="0"/>
      <dgm:spPr/>
    </dgm:pt>
    <dgm:pt modelId="{93046C4C-8853-4233-8D44-F8A90B2CEB78}" type="pres">
      <dgm:prSet presAssocID="{02AED6F1-4BDB-42A7-A8E5-67DCDC8548B0}" presName="textB" presStyleLbl="revTx" presStyleIdx="3" presStyleCnt="4" custLinFactNeighborX="5695" custLinFactNeighborY="-7011">
        <dgm:presLayoutVars>
          <dgm:bulletEnabled val="1"/>
        </dgm:presLayoutVars>
      </dgm:prSet>
      <dgm:spPr/>
    </dgm:pt>
    <dgm:pt modelId="{10D99485-74D0-4F8C-935E-1F50C65DB490}" type="pres">
      <dgm:prSet presAssocID="{02AED6F1-4BDB-42A7-A8E5-67DCDC8548B0}" presName="circleB" presStyleLbl="node1" presStyleIdx="3" presStyleCnt="4" custLinFactNeighborX="37380" custLinFactNeighborY="-8811"/>
      <dgm:spPr/>
    </dgm:pt>
    <dgm:pt modelId="{C889B3CC-0C39-4F37-BE0C-E4CC422D588F}" type="pres">
      <dgm:prSet presAssocID="{02AED6F1-4BDB-42A7-A8E5-67DCDC8548B0}" presName="spaceB" presStyleCnt="0"/>
      <dgm:spPr/>
    </dgm:pt>
  </dgm:ptLst>
  <dgm:cxnLst>
    <dgm:cxn modelId="{1A431C15-C29A-490B-8753-C14CA7A15193}" srcId="{08FF040A-AD5E-4F46-986A-AC1C6C588374}" destId="{02AED6F1-4BDB-42A7-A8E5-67DCDC8548B0}" srcOrd="3" destOrd="0" parTransId="{D621F2B3-D5D4-4AEB-A750-FC25BC624409}" sibTransId="{64E0DF63-2FD6-4BD8-BFE1-3D08D718B524}"/>
    <dgm:cxn modelId="{8C477829-FEF9-4C37-A6C8-774AA5B94054}" type="presOf" srcId="{971474B4-F67B-406C-B70A-769F57D5BCAF}" destId="{55528AE8-3734-45B5-91F0-94C9D9635CFE}" srcOrd="0" destOrd="0" presId="urn:microsoft.com/office/officeart/2005/8/layout/hProcess11"/>
    <dgm:cxn modelId="{9369F744-291D-41B1-9EC3-8E73A3198556}" srcId="{08FF040A-AD5E-4F46-986A-AC1C6C588374}" destId="{971474B4-F67B-406C-B70A-769F57D5BCAF}" srcOrd="2" destOrd="0" parTransId="{7E55B7D7-2AB5-42D7-B3AA-B8E6CD617314}" sibTransId="{43C8C4B9-BD84-438C-A638-F7D06A3861E1}"/>
    <dgm:cxn modelId="{96466870-EE78-4595-B6C7-72B3FA9D4C76}" type="presOf" srcId="{99E30F07-A49C-43DB-A59E-DEB8D780F4DE}" destId="{DF44AB34-B9DD-4063-879C-BBBA5E031334}" srcOrd="0" destOrd="0" presId="urn:microsoft.com/office/officeart/2005/8/layout/hProcess11"/>
    <dgm:cxn modelId="{120EB788-871A-4DC2-9B50-2097AD6EB99C}" srcId="{08FF040A-AD5E-4F46-986A-AC1C6C588374}" destId="{F0983D8C-AEE4-40BA-8640-14CACFF81D29}" srcOrd="1" destOrd="0" parTransId="{2F8A5435-B010-432F-8E30-7984E9130879}" sibTransId="{B76CACF2-1A71-4987-80C8-60979A2DC224}"/>
    <dgm:cxn modelId="{CB8A4EA5-B977-48C8-9E55-2EA418775D0B}" type="presOf" srcId="{02AED6F1-4BDB-42A7-A8E5-67DCDC8548B0}" destId="{93046C4C-8853-4233-8D44-F8A90B2CEB78}" srcOrd="0" destOrd="0" presId="urn:microsoft.com/office/officeart/2005/8/layout/hProcess11"/>
    <dgm:cxn modelId="{6E66E1BC-90E9-47AE-BF3E-15BF057DB04B}" srcId="{08FF040A-AD5E-4F46-986A-AC1C6C588374}" destId="{99E30F07-A49C-43DB-A59E-DEB8D780F4DE}" srcOrd="0" destOrd="0" parTransId="{FD462506-62E7-4176-9641-89856CB1DBBB}" sibTransId="{073E12B6-B8B7-4D2F-947B-D7667B1D89A2}"/>
    <dgm:cxn modelId="{ACD683C2-ECD7-4FC1-AC62-A0ACF9CE6D69}" type="presOf" srcId="{08FF040A-AD5E-4F46-986A-AC1C6C588374}" destId="{2AE21539-4D4D-4217-925A-3ABB87A02FA9}" srcOrd="0" destOrd="0" presId="urn:microsoft.com/office/officeart/2005/8/layout/hProcess11"/>
    <dgm:cxn modelId="{7ADB34D7-A3BD-4DFD-875C-30700BDBF72B}" type="presOf" srcId="{F0983D8C-AEE4-40BA-8640-14CACFF81D29}" destId="{07E17C37-F6F0-4AF6-84C7-C91F2EA95FDA}" srcOrd="0" destOrd="0" presId="urn:microsoft.com/office/officeart/2005/8/layout/hProcess11"/>
    <dgm:cxn modelId="{F3F97966-0ECF-489B-8469-7D57811020A4}" type="presParOf" srcId="{2AE21539-4D4D-4217-925A-3ABB87A02FA9}" destId="{1718EF16-7E6C-49C1-906C-8876AC1AB9F3}" srcOrd="0" destOrd="0" presId="urn:microsoft.com/office/officeart/2005/8/layout/hProcess11"/>
    <dgm:cxn modelId="{212C6CC9-41A0-404E-972F-74CBC728D990}" type="presParOf" srcId="{2AE21539-4D4D-4217-925A-3ABB87A02FA9}" destId="{5A822F7E-678D-4978-84AD-B1C4A779B4F6}" srcOrd="1" destOrd="0" presId="urn:microsoft.com/office/officeart/2005/8/layout/hProcess11"/>
    <dgm:cxn modelId="{5F7DFE2E-8677-4B55-8C81-C0303E426F2D}" type="presParOf" srcId="{5A822F7E-678D-4978-84AD-B1C4A779B4F6}" destId="{7C4A3A03-E832-45AA-8135-1E799D2FC0E5}" srcOrd="0" destOrd="0" presId="urn:microsoft.com/office/officeart/2005/8/layout/hProcess11"/>
    <dgm:cxn modelId="{B20F37B7-1EC3-444A-90E5-70853A1E588F}" type="presParOf" srcId="{7C4A3A03-E832-45AA-8135-1E799D2FC0E5}" destId="{DF44AB34-B9DD-4063-879C-BBBA5E031334}" srcOrd="0" destOrd="0" presId="urn:microsoft.com/office/officeart/2005/8/layout/hProcess11"/>
    <dgm:cxn modelId="{24D230C7-0196-4594-8A5E-FF4218341752}" type="presParOf" srcId="{7C4A3A03-E832-45AA-8135-1E799D2FC0E5}" destId="{9C0EEBB3-61ED-4EA6-82F4-95871A489454}" srcOrd="1" destOrd="0" presId="urn:microsoft.com/office/officeart/2005/8/layout/hProcess11"/>
    <dgm:cxn modelId="{5B741091-13E8-4383-A9F7-40189382204A}" type="presParOf" srcId="{7C4A3A03-E832-45AA-8135-1E799D2FC0E5}" destId="{62A40B6B-CABF-4A53-A941-6A9F40CDFAED}" srcOrd="2" destOrd="0" presId="urn:microsoft.com/office/officeart/2005/8/layout/hProcess11"/>
    <dgm:cxn modelId="{35B4975E-EB92-43C8-A27A-FD0D98D4EE0C}" type="presParOf" srcId="{5A822F7E-678D-4978-84AD-B1C4A779B4F6}" destId="{85DB8679-C40B-44CF-8A87-624D0698F19F}" srcOrd="1" destOrd="0" presId="urn:microsoft.com/office/officeart/2005/8/layout/hProcess11"/>
    <dgm:cxn modelId="{DA474E2A-2513-4B13-B1FD-355F6A33DBDF}" type="presParOf" srcId="{5A822F7E-678D-4978-84AD-B1C4A779B4F6}" destId="{AF2E252A-D908-4BA0-8CA4-D1D3CEDD047D}" srcOrd="2" destOrd="0" presId="urn:microsoft.com/office/officeart/2005/8/layout/hProcess11"/>
    <dgm:cxn modelId="{15381078-E509-4820-85EE-06D7BA498E49}" type="presParOf" srcId="{AF2E252A-D908-4BA0-8CA4-D1D3CEDD047D}" destId="{07E17C37-F6F0-4AF6-84C7-C91F2EA95FDA}" srcOrd="0" destOrd="0" presId="urn:microsoft.com/office/officeart/2005/8/layout/hProcess11"/>
    <dgm:cxn modelId="{0C49FC2D-9401-4A36-9A14-DFB2B98884C6}" type="presParOf" srcId="{AF2E252A-D908-4BA0-8CA4-D1D3CEDD047D}" destId="{8A1AA003-3CC5-4F64-9E4F-F20BEB522606}" srcOrd="1" destOrd="0" presId="urn:microsoft.com/office/officeart/2005/8/layout/hProcess11"/>
    <dgm:cxn modelId="{0E0A910C-85A0-4B86-B92B-B5986C72D31D}" type="presParOf" srcId="{AF2E252A-D908-4BA0-8CA4-D1D3CEDD047D}" destId="{F493CD34-BDA9-4073-A257-405FB42919F1}" srcOrd="2" destOrd="0" presId="urn:microsoft.com/office/officeart/2005/8/layout/hProcess11"/>
    <dgm:cxn modelId="{F06B3BDA-C674-490F-A416-92FEAE0BA883}" type="presParOf" srcId="{5A822F7E-678D-4978-84AD-B1C4A779B4F6}" destId="{A4EB51ED-CEB2-4F61-B733-68D78343EC3C}" srcOrd="3" destOrd="0" presId="urn:microsoft.com/office/officeart/2005/8/layout/hProcess11"/>
    <dgm:cxn modelId="{243DC154-7A8D-4EE9-8609-E2EE914DBF0D}" type="presParOf" srcId="{5A822F7E-678D-4978-84AD-B1C4A779B4F6}" destId="{1B1908A5-BE3F-4890-B403-3161127A8C21}" srcOrd="4" destOrd="0" presId="urn:microsoft.com/office/officeart/2005/8/layout/hProcess11"/>
    <dgm:cxn modelId="{5AC8C4E8-F196-4FF0-A69A-5C2FB8814E33}" type="presParOf" srcId="{1B1908A5-BE3F-4890-B403-3161127A8C21}" destId="{55528AE8-3734-45B5-91F0-94C9D9635CFE}" srcOrd="0" destOrd="0" presId="urn:microsoft.com/office/officeart/2005/8/layout/hProcess11"/>
    <dgm:cxn modelId="{2F5B7448-E1B3-4B1F-8080-2F15DA5537C8}" type="presParOf" srcId="{1B1908A5-BE3F-4890-B403-3161127A8C21}" destId="{5281ACE3-7290-4457-98B1-B29F2B7B3A3A}" srcOrd="1" destOrd="0" presId="urn:microsoft.com/office/officeart/2005/8/layout/hProcess11"/>
    <dgm:cxn modelId="{50CF8F0C-4AE3-4906-8A23-43E361C673FB}" type="presParOf" srcId="{1B1908A5-BE3F-4890-B403-3161127A8C21}" destId="{EB51B5C7-5EEF-4564-AA79-1AA3E0FF9906}" srcOrd="2" destOrd="0" presId="urn:microsoft.com/office/officeart/2005/8/layout/hProcess11"/>
    <dgm:cxn modelId="{3AC59B43-ACB3-43CE-A6A8-857EACABC3D9}" type="presParOf" srcId="{5A822F7E-678D-4978-84AD-B1C4A779B4F6}" destId="{57C639D9-40E0-47AA-B662-88F5C010C061}" srcOrd="5" destOrd="0" presId="urn:microsoft.com/office/officeart/2005/8/layout/hProcess11"/>
    <dgm:cxn modelId="{3AB57AFA-FE90-45B3-B033-6EC54BA90F96}" type="presParOf" srcId="{5A822F7E-678D-4978-84AD-B1C4A779B4F6}" destId="{D5EEF998-E55C-4214-A626-2567EBB7DD7A}" srcOrd="6" destOrd="0" presId="urn:microsoft.com/office/officeart/2005/8/layout/hProcess11"/>
    <dgm:cxn modelId="{1ABE0D0C-C93C-40DC-8F79-FE0CBE98289E}" type="presParOf" srcId="{D5EEF998-E55C-4214-A626-2567EBB7DD7A}" destId="{93046C4C-8853-4233-8D44-F8A90B2CEB78}" srcOrd="0" destOrd="0" presId="urn:microsoft.com/office/officeart/2005/8/layout/hProcess11"/>
    <dgm:cxn modelId="{3FA94CE8-68FD-4F77-9036-A8B883BEA852}" type="presParOf" srcId="{D5EEF998-E55C-4214-A626-2567EBB7DD7A}" destId="{10D99485-74D0-4F8C-935E-1F50C65DB490}" srcOrd="1" destOrd="0" presId="urn:microsoft.com/office/officeart/2005/8/layout/hProcess11"/>
    <dgm:cxn modelId="{CFABEE3C-E40B-4E54-B0CD-8549E4FE6AAC}" type="presParOf" srcId="{D5EEF998-E55C-4214-A626-2567EBB7DD7A}" destId="{C889B3CC-0C39-4F37-BE0C-E4CC422D588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FF040A-AD5E-4F46-986A-AC1C6C588374}"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fr-FR"/>
        </a:p>
      </dgm:t>
    </dgm:pt>
    <dgm:pt modelId="{99E30F07-A49C-43DB-A59E-DEB8D780F4DE}">
      <dgm:prSet phldrT="[Texte]" custT="1"/>
      <dgm:spPr/>
      <dgm:t>
        <a:bodyPr anchor="t"/>
        <a:lstStyle/>
        <a:p>
          <a:r>
            <a:rPr lang="fr-FR" sz="1600" dirty="0"/>
            <a:t>Transmission par le SAJ du gabarit à remplir des résolutions</a:t>
          </a:r>
        </a:p>
      </dgm:t>
    </dgm:pt>
    <dgm:pt modelId="{FD462506-62E7-4176-9641-89856CB1DBBB}" type="parTrans" cxnId="{6E66E1BC-90E9-47AE-BF3E-15BF057DB04B}">
      <dgm:prSet/>
      <dgm:spPr/>
      <dgm:t>
        <a:bodyPr/>
        <a:lstStyle/>
        <a:p>
          <a:endParaRPr lang="fr-FR"/>
        </a:p>
      </dgm:t>
    </dgm:pt>
    <dgm:pt modelId="{073E12B6-B8B7-4D2F-947B-D7667B1D89A2}" type="sibTrans" cxnId="{6E66E1BC-90E9-47AE-BF3E-15BF057DB04B}">
      <dgm:prSet/>
      <dgm:spPr/>
      <dgm:t>
        <a:bodyPr/>
        <a:lstStyle/>
        <a:p>
          <a:endParaRPr lang="fr-FR"/>
        </a:p>
      </dgm:t>
    </dgm:pt>
    <dgm:pt modelId="{F0983D8C-AEE4-40BA-8640-14CACFF81D29}">
      <dgm:prSet phldrT="[Texte]" custT="1"/>
      <dgm:spPr/>
      <dgm:t>
        <a:bodyPr/>
        <a:lstStyle/>
        <a:p>
          <a:pPr>
            <a:spcAft>
              <a:spcPts val="0"/>
            </a:spcAft>
          </a:pPr>
          <a:r>
            <a:rPr lang="fr-FR" sz="1600" b="1" dirty="0">
              <a:solidFill>
                <a:srgbClr val="FF0000"/>
              </a:solidFill>
            </a:rPr>
            <a:t>-14 jours</a:t>
          </a:r>
        </a:p>
        <a:p>
          <a:pPr>
            <a:spcAft>
              <a:spcPts val="0"/>
            </a:spcAft>
          </a:pPr>
          <a:r>
            <a:rPr lang="fr-FR" sz="1600" dirty="0"/>
            <a:t>(minimum)</a:t>
          </a:r>
        </a:p>
      </dgm:t>
    </dgm:pt>
    <dgm:pt modelId="{2F8A5435-B010-432F-8E30-7984E9130879}" type="parTrans" cxnId="{120EB788-871A-4DC2-9B50-2097AD6EB99C}">
      <dgm:prSet/>
      <dgm:spPr/>
      <dgm:t>
        <a:bodyPr/>
        <a:lstStyle/>
        <a:p>
          <a:endParaRPr lang="fr-FR"/>
        </a:p>
      </dgm:t>
    </dgm:pt>
    <dgm:pt modelId="{B76CACF2-1A71-4987-80C8-60979A2DC224}" type="sibTrans" cxnId="{120EB788-871A-4DC2-9B50-2097AD6EB99C}">
      <dgm:prSet/>
      <dgm:spPr/>
      <dgm:t>
        <a:bodyPr/>
        <a:lstStyle/>
        <a:p>
          <a:endParaRPr lang="fr-FR"/>
        </a:p>
      </dgm:t>
    </dgm:pt>
    <dgm:pt modelId="{02AED6F1-4BDB-42A7-A8E5-67DCDC8548B0}">
      <dgm:prSet phldrT="[Texte]" custT="1"/>
      <dgm:spPr/>
      <dgm:t>
        <a:bodyPr/>
        <a:lstStyle/>
        <a:p>
          <a:r>
            <a:rPr lang="fr-FR" sz="1600" b="1" dirty="0">
              <a:solidFill>
                <a:srgbClr val="FF0000"/>
              </a:solidFill>
            </a:rPr>
            <a:t>Date de dépôt des documents au comité du CA</a:t>
          </a:r>
        </a:p>
      </dgm:t>
    </dgm:pt>
    <dgm:pt modelId="{D621F2B3-D5D4-4AEB-A750-FC25BC624409}" type="parTrans" cxnId="{1A431C15-C29A-490B-8753-C14CA7A15193}">
      <dgm:prSet/>
      <dgm:spPr/>
      <dgm:t>
        <a:bodyPr/>
        <a:lstStyle/>
        <a:p>
          <a:endParaRPr lang="fr-FR"/>
        </a:p>
      </dgm:t>
    </dgm:pt>
    <dgm:pt modelId="{64E0DF63-2FD6-4BD8-BFE1-3D08D718B524}" type="sibTrans" cxnId="{1A431C15-C29A-490B-8753-C14CA7A15193}">
      <dgm:prSet/>
      <dgm:spPr/>
      <dgm:t>
        <a:bodyPr/>
        <a:lstStyle/>
        <a:p>
          <a:endParaRPr lang="fr-FR"/>
        </a:p>
      </dgm:t>
    </dgm:pt>
    <dgm:pt modelId="{971474B4-F67B-406C-B70A-769F57D5BCAF}">
      <dgm:prSet phldrT="[Texte]" custT="1"/>
      <dgm:spPr/>
      <dgm:t>
        <a:bodyPr anchor="t"/>
        <a:lstStyle/>
        <a:p>
          <a:pPr>
            <a:spcAft>
              <a:spcPts val="0"/>
            </a:spcAft>
          </a:pPr>
          <a:r>
            <a:rPr lang="fr-FR" sz="1600" dirty="0"/>
            <a:t>Transmission du SDG au SAJ pour rédaction d’une résolution ponctuelle</a:t>
          </a:r>
        </a:p>
      </dgm:t>
    </dgm:pt>
    <dgm:pt modelId="{7E55B7D7-2AB5-42D7-B3AA-B8E6CD617314}" type="parTrans" cxnId="{9369F744-291D-41B1-9EC3-8E73A3198556}">
      <dgm:prSet/>
      <dgm:spPr/>
      <dgm:t>
        <a:bodyPr/>
        <a:lstStyle/>
        <a:p>
          <a:endParaRPr lang="fr-FR"/>
        </a:p>
      </dgm:t>
    </dgm:pt>
    <dgm:pt modelId="{43C8C4B9-BD84-438C-A638-F7D06A3861E1}" type="sibTrans" cxnId="{9369F744-291D-41B1-9EC3-8E73A3198556}">
      <dgm:prSet/>
      <dgm:spPr/>
      <dgm:t>
        <a:bodyPr/>
        <a:lstStyle/>
        <a:p>
          <a:endParaRPr lang="fr-FR"/>
        </a:p>
      </dgm:t>
    </dgm:pt>
    <dgm:pt modelId="{2AE21539-4D4D-4217-925A-3ABB87A02FA9}" type="pres">
      <dgm:prSet presAssocID="{08FF040A-AD5E-4F46-986A-AC1C6C588374}" presName="Name0" presStyleCnt="0">
        <dgm:presLayoutVars>
          <dgm:dir/>
          <dgm:resizeHandles val="exact"/>
        </dgm:presLayoutVars>
      </dgm:prSet>
      <dgm:spPr/>
    </dgm:pt>
    <dgm:pt modelId="{1718EF16-7E6C-49C1-906C-8876AC1AB9F3}" type="pres">
      <dgm:prSet presAssocID="{08FF040A-AD5E-4F46-986A-AC1C6C588374}" presName="arrow" presStyleLbl="bgShp" presStyleIdx="0" presStyleCnt="1"/>
      <dgm:spPr>
        <a:solidFill>
          <a:schemeClr val="bg2">
            <a:lumMod val="40000"/>
            <a:lumOff val="60000"/>
          </a:schemeClr>
        </a:solidFill>
      </dgm:spPr>
    </dgm:pt>
    <dgm:pt modelId="{5A822F7E-678D-4978-84AD-B1C4A779B4F6}" type="pres">
      <dgm:prSet presAssocID="{08FF040A-AD5E-4F46-986A-AC1C6C588374}" presName="points" presStyleCnt="0"/>
      <dgm:spPr/>
    </dgm:pt>
    <dgm:pt modelId="{7C4A3A03-E832-45AA-8135-1E799D2FC0E5}" type="pres">
      <dgm:prSet presAssocID="{99E30F07-A49C-43DB-A59E-DEB8D780F4DE}" presName="compositeA" presStyleCnt="0"/>
      <dgm:spPr/>
    </dgm:pt>
    <dgm:pt modelId="{DF44AB34-B9DD-4063-879C-BBBA5E031334}" type="pres">
      <dgm:prSet presAssocID="{99E30F07-A49C-43DB-A59E-DEB8D780F4DE}" presName="textA" presStyleLbl="revTx" presStyleIdx="0" presStyleCnt="4" custScaleX="115850" custScaleY="55205" custLinFactNeighborX="8052" custLinFactNeighborY="2806">
        <dgm:presLayoutVars>
          <dgm:bulletEnabled val="1"/>
        </dgm:presLayoutVars>
      </dgm:prSet>
      <dgm:spPr/>
    </dgm:pt>
    <dgm:pt modelId="{9C0EEBB3-61ED-4EA6-82F4-95871A489454}" type="pres">
      <dgm:prSet presAssocID="{99E30F07-A49C-43DB-A59E-DEB8D780F4DE}" presName="circleA" presStyleLbl="node1" presStyleIdx="0" presStyleCnt="4" custLinFactNeighborX="34343" custLinFactNeighborY="32123"/>
      <dgm:spPr>
        <a:solidFill>
          <a:srgbClr val="FF0000"/>
        </a:solidFill>
      </dgm:spPr>
    </dgm:pt>
    <dgm:pt modelId="{62A40B6B-CABF-4A53-A941-6A9F40CDFAED}" type="pres">
      <dgm:prSet presAssocID="{99E30F07-A49C-43DB-A59E-DEB8D780F4DE}" presName="spaceA" presStyleCnt="0"/>
      <dgm:spPr/>
    </dgm:pt>
    <dgm:pt modelId="{85DB8679-C40B-44CF-8A87-624D0698F19F}" type="pres">
      <dgm:prSet presAssocID="{073E12B6-B8B7-4D2F-947B-D7667B1D89A2}" presName="space" presStyleCnt="0"/>
      <dgm:spPr/>
    </dgm:pt>
    <dgm:pt modelId="{AF2E252A-D908-4BA0-8CA4-D1D3CEDD047D}" type="pres">
      <dgm:prSet presAssocID="{F0983D8C-AEE4-40BA-8640-14CACFF81D29}" presName="compositeB" presStyleCnt="0"/>
      <dgm:spPr/>
    </dgm:pt>
    <dgm:pt modelId="{07E17C37-F6F0-4AF6-84C7-C91F2EA95FDA}" type="pres">
      <dgm:prSet presAssocID="{F0983D8C-AEE4-40BA-8640-14CACFF81D29}" presName="textB" presStyleLbl="revTx" presStyleIdx="1" presStyleCnt="4" custScaleY="49717" custLinFactNeighborX="5694" custLinFactNeighborY="-45166">
        <dgm:presLayoutVars>
          <dgm:bulletEnabled val="1"/>
        </dgm:presLayoutVars>
      </dgm:prSet>
      <dgm:spPr/>
    </dgm:pt>
    <dgm:pt modelId="{8A1AA003-3CC5-4F64-9E4F-F20BEB522606}" type="pres">
      <dgm:prSet presAssocID="{F0983D8C-AEE4-40BA-8640-14CACFF81D29}" presName="circleB" presStyleLbl="node1" presStyleIdx="1" presStyleCnt="4" custLinFactNeighborX="38888" custLinFactNeighborY="-65394"/>
      <dgm:spPr>
        <a:pattFill prst="pct50">
          <a:fgClr>
            <a:schemeClr val="accent1">
              <a:hueOff val="0"/>
              <a:satOff val="0"/>
              <a:lumOff val="0"/>
            </a:schemeClr>
          </a:fgClr>
          <a:bgClr>
            <a:schemeClr val="bg1"/>
          </a:bgClr>
        </a:pattFill>
      </dgm:spPr>
    </dgm:pt>
    <dgm:pt modelId="{F493CD34-BDA9-4073-A257-405FB42919F1}" type="pres">
      <dgm:prSet presAssocID="{F0983D8C-AEE4-40BA-8640-14CACFF81D29}" presName="spaceB" presStyleCnt="0"/>
      <dgm:spPr/>
    </dgm:pt>
    <dgm:pt modelId="{A4EB51ED-CEB2-4F61-B733-68D78343EC3C}" type="pres">
      <dgm:prSet presAssocID="{B76CACF2-1A71-4987-80C8-60979A2DC224}" presName="space" presStyleCnt="0"/>
      <dgm:spPr/>
    </dgm:pt>
    <dgm:pt modelId="{1B1908A5-BE3F-4890-B403-3161127A8C21}" type="pres">
      <dgm:prSet presAssocID="{971474B4-F67B-406C-B70A-769F57D5BCAF}" presName="compositeA" presStyleCnt="0"/>
      <dgm:spPr/>
    </dgm:pt>
    <dgm:pt modelId="{55528AE8-3734-45B5-91F0-94C9D9635CFE}" type="pres">
      <dgm:prSet presAssocID="{971474B4-F67B-406C-B70A-769F57D5BCAF}" presName="textA" presStyleLbl="revTx" presStyleIdx="2" presStyleCnt="4" custScaleX="114872" custScaleY="90321" custLinFactX="-7049" custLinFactNeighborX="-100000" custLinFactNeighborY="10807">
        <dgm:presLayoutVars>
          <dgm:bulletEnabled val="1"/>
        </dgm:presLayoutVars>
      </dgm:prSet>
      <dgm:spPr/>
    </dgm:pt>
    <dgm:pt modelId="{5281ACE3-7290-4457-98B1-B29F2B7B3A3A}" type="pres">
      <dgm:prSet presAssocID="{971474B4-F67B-406C-B70A-769F57D5BCAF}" presName="circleA" presStyleLbl="node1" presStyleIdx="2" presStyleCnt="4" custLinFactNeighborX="5068" custLinFactNeighborY="-3352"/>
      <dgm:spPr>
        <a:pattFill prst="pct50">
          <a:fgClr>
            <a:schemeClr val="accent1">
              <a:hueOff val="0"/>
              <a:satOff val="0"/>
              <a:lumOff val="0"/>
            </a:schemeClr>
          </a:fgClr>
          <a:bgClr>
            <a:schemeClr val="bg1"/>
          </a:bgClr>
        </a:pattFill>
      </dgm:spPr>
    </dgm:pt>
    <dgm:pt modelId="{EB51B5C7-5EEF-4564-AA79-1AA3E0FF9906}" type="pres">
      <dgm:prSet presAssocID="{971474B4-F67B-406C-B70A-769F57D5BCAF}" presName="spaceA" presStyleCnt="0"/>
      <dgm:spPr/>
    </dgm:pt>
    <dgm:pt modelId="{57C639D9-40E0-47AA-B662-88F5C010C061}" type="pres">
      <dgm:prSet presAssocID="{43C8C4B9-BD84-438C-A638-F7D06A3861E1}" presName="space" presStyleCnt="0"/>
      <dgm:spPr/>
    </dgm:pt>
    <dgm:pt modelId="{D5EEF998-E55C-4214-A626-2567EBB7DD7A}" type="pres">
      <dgm:prSet presAssocID="{02AED6F1-4BDB-42A7-A8E5-67DCDC8548B0}" presName="compositeB" presStyleCnt="0"/>
      <dgm:spPr/>
    </dgm:pt>
    <dgm:pt modelId="{93046C4C-8853-4233-8D44-F8A90B2CEB78}" type="pres">
      <dgm:prSet presAssocID="{02AED6F1-4BDB-42A7-A8E5-67DCDC8548B0}" presName="textB" presStyleLbl="revTx" presStyleIdx="3" presStyleCnt="4" custLinFactNeighborX="10959" custLinFactNeighborY="-7002">
        <dgm:presLayoutVars>
          <dgm:bulletEnabled val="1"/>
        </dgm:presLayoutVars>
      </dgm:prSet>
      <dgm:spPr/>
    </dgm:pt>
    <dgm:pt modelId="{10D99485-74D0-4F8C-935E-1F50C65DB490}" type="pres">
      <dgm:prSet presAssocID="{02AED6F1-4BDB-42A7-A8E5-67DCDC8548B0}" presName="circleB" presStyleLbl="node1" presStyleIdx="3" presStyleCnt="4" custLinFactNeighborX="74726" custLinFactNeighborY="-15570"/>
      <dgm:spPr/>
    </dgm:pt>
    <dgm:pt modelId="{C889B3CC-0C39-4F37-BE0C-E4CC422D588F}" type="pres">
      <dgm:prSet presAssocID="{02AED6F1-4BDB-42A7-A8E5-67DCDC8548B0}" presName="spaceB" presStyleCnt="0"/>
      <dgm:spPr/>
    </dgm:pt>
  </dgm:ptLst>
  <dgm:cxnLst>
    <dgm:cxn modelId="{1A431C15-C29A-490B-8753-C14CA7A15193}" srcId="{08FF040A-AD5E-4F46-986A-AC1C6C588374}" destId="{02AED6F1-4BDB-42A7-A8E5-67DCDC8548B0}" srcOrd="3" destOrd="0" parTransId="{D621F2B3-D5D4-4AEB-A750-FC25BC624409}" sibTransId="{64E0DF63-2FD6-4BD8-BFE1-3D08D718B524}"/>
    <dgm:cxn modelId="{8C477829-FEF9-4C37-A6C8-774AA5B94054}" type="presOf" srcId="{971474B4-F67B-406C-B70A-769F57D5BCAF}" destId="{55528AE8-3734-45B5-91F0-94C9D9635CFE}" srcOrd="0" destOrd="0" presId="urn:microsoft.com/office/officeart/2005/8/layout/hProcess11"/>
    <dgm:cxn modelId="{9369F744-291D-41B1-9EC3-8E73A3198556}" srcId="{08FF040A-AD5E-4F46-986A-AC1C6C588374}" destId="{971474B4-F67B-406C-B70A-769F57D5BCAF}" srcOrd="2" destOrd="0" parTransId="{7E55B7D7-2AB5-42D7-B3AA-B8E6CD617314}" sibTransId="{43C8C4B9-BD84-438C-A638-F7D06A3861E1}"/>
    <dgm:cxn modelId="{96466870-EE78-4595-B6C7-72B3FA9D4C76}" type="presOf" srcId="{99E30F07-A49C-43DB-A59E-DEB8D780F4DE}" destId="{DF44AB34-B9DD-4063-879C-BBBA5E031334}" srcOrd="0" destOrd="0" presId="urn:microsoft.com/office/officeart/2005/8/layout/hProcess11"/>
    <dgm:cxn modelId="{120EB788-871A-4DC2-9B50-2097AD6EB99C}" srcId="{08FF040A-AD5E-4F46-986A-AC1C6C588374}" destId="{F0983D8C-AEE4-40BA-8640-14CACFF81D29}" srcOrd="1" destOrd="0" parTransId="{2F8A5435-B010-432F-8E30-7984E9130879}" sibTransId="{B76CACF2-1A71-4987-80C8-60979A2DC224}"/>
    <dgm:cxn modelId="{CB8A4EA5-B977-48C8-9E55-2EA418775D0B}" type="presOf" srcId="{02AED6F1-4BDB-42A7-A8E5-67DCDC8548B0}" destId="{93046C4C-8853-4233-8D44-F8A90B2CEB78}" srcOrd="0" destOrd="0" presId="urn:microsoft.com/office/officeart/2005/8/layout/hProcess11"/>
    <dgm:cxn modelId="{6E66E1BC-90E9-47AE-BF3E-15BF057DB04B}" srcId="{08FF040A-AD5E-4F46-986A-AC1C6C588374}" destId="{99E30F07-A49C-43DB-A59E-DEB8D780F4DE}" srcOrd="0" destOrd="0" parTransId="{FD462506-62E7-4176-9641-89856CB1DBBB}" sibTransId="{073E12B6-B8B7-4D2F-947B-D7667B1D89A2}"/>
    <dgm:cxn modelId="{ACD683C2-ECD7-4FC1-AC62-A0ACF9CE6D69}" type="presOf" srcId="{08FF040A-AD5E-4F46-986A-AC1C6C588374}" destId="{2AE21539-4D4D-4217-925A-3ABB87A02FA9}" srcOrd="0" destOrd="0" presId="urn:microsoft.com/office/officeart/2005/8/layout/hProcess11"/>
    <dgm:cxn modelId="{7ADB34D7-A3BD-4DFD-875C-30700BDBF72B}" type="presOf" srcId="{F0983D8C-AEE4-40BA-8640-14CACFF81D29}" destId="{07E17C37-F6F0-4AF6-84C7-C91F2EA95FDA}" srcOrd="0" destOrd="0" presId="urn:microsoft.com/office/officeart/2005/8/layout/hProcess11"/>
    <dgm:cxn modelId="{F3F97966-0ECF-489B-8469-7D57811020A4}" type="presParOf" srcId="{2AE21539-4D4D-4217-925A-3ABB87A02FA9}" destId="{1718EF16-7E6C-49C1-906C-8876AC1AB9F3}" srcOrd="0" destOrd="0" presId="urn:microsoft.com/office/officeart/2005/8/layout/hProcess11"/>
    <dgm:cxn modelId="{212C6CC9-41A0-404E-972F-74CBC728D990}" type="presParOf" srcId="{2AE21539-4D4D-4217-925A-3ABB87A02FA9}" destId="{5A822F7E-678D-4978-84AD-B1C4A779B4F6}" srcOrd="1" destOrd="0" presId="urn:microsoft.com/office/officeart/2005/8/layout/hProcess11"/>
    <dgm:cxn modelId="{5F7DFE2E-8677-4B55-8C81-C0303E426F2D}" type="presParOf" srcId="{5A822F7E-678D-4978-84AD-B1C4A779B4F6}" destId="{7C4A3A03-E832-45AA-8135-1E799D2FC0E5}" srcOrd="0" destOrd="0" presId="urn:microsoft.com/office/officeart/2005/8/layout/hProcess11"/>
    <dgm:cxn modelId="{B20F37B7-1EC3-444A-90E5-70853A1E588F}" type="presParOf" srcId="{7C4A3A03-E832-45AA-8135-1E799D2FC0E5}" destId="{DF44AB34-B9DD-4063-879C-BBBA5E031334}" srcOrd="0" destOrd="0" presId="urn:microsoft.com/office/officeart/2005/8/layout/hProcess11"/>
    <dgm:cxn modelId="{24D230C7-0196-4594-8A5E-FF4218341752}" type="presParOf" srcId="{7C4A3A03-E832-45AA-8135-1E799D2FC0E5}" destId="{9C0EEBB3-61ED-4EA6-82F4-95871A489454}" srcOrd="1" destOrd="0" presId="urn:microsoft.com/office/officeart/2005/8/layout/hProcess11"/>
    <dgm:cxn modelId="{5B741091-13E8-4383-A9F7-40189382204A}" type="presParOf" srcId="{7C4A3A03-E832-45AA-8135-1E799D2FC0E5}" destId="{62A40B6B-CABF-4A53-A941-6A9F40CDFAED}" srcOrd="2" destOrd="0" presId="urn:microsoft.com/office/officeart/2005/8/layout/hProcess11"/>
    <dgm:cxn modelId="{35B4975E-EB92-43C8-A27A-FD0D98D4EE0C}" type="presParOf" srcId="{5A822F7E-678D-4978-84AD-B1C4A779B4F6}" destId="{85DB8679-C40B-44CF-8A87-624D0698F19F}" srcOrd="1" destOrd="0" presId="urn:microsoft.com/office/officeart/2005/8/layout/hProcess11"/>
    <dgm:cxn modelId="{DA474E2A-2513-4B13-B1FD-355F6A33DBDF}" type="presParOf" srcId="{5A822F7E-678D-4978-84AD-B1C4A779B4F6}" destId="{AF2E252A-D908-4BA0-8CA4-D1D3CEDD047D}" srcOrd="2" destOrd="0" presId="urn:microsoft.com/office/officeart/2005/8/layout/hProcess11"/>
    <dgm:cxn modelId="{15381078-E509-4820-85EE-06D7BA498E49}" type="presParOf" srcId="{AF2E252A-D908-4BA0-8CA4-D1D3CEDD047D}" destId="{07E17C37-F6F0-4AF6-84C7-C91F2EA95FDA}" srcOrd="0" destOrd="0" presId="urn:microsoft.com/office/officeart/2005/8/layout/hProcess11"/>
    <dgm:cxn modelId="{0C49FC2D-9401-4A36-9A14-DFB2B98884C6}" type="presParOf" srcId="{AF2E252A-D908-4BA0-8CA4-D1D3CEDD047D}" destId="{8A1AA003-3CC5-4F64-9E4F-F20BEB522606}" srcOrd="1" destOrd="0" presId="urn:microsoft.com/office/officeart/2005/8/layout/hProcess11"/>
    <dgm:cxn modelId="{0E0A910C-85A0-4B86-B92B-B5986C72D31D}" type="presParOf" srcId="{AF2E252A-D908-4BA0-8CA4-D1D3CEDD047D}" destId="{F493CD34-BDA9-4073-A257-405FB42919F1}" srcOrd="2" destOrd="0" presId="urn:microsoft.com/office/officeart/2005/8/layout/hProcess11"/>
    <dgm:cxn modelId="{F06B3BDA-C674-490F-A416-92FEAE0BA883}" type="presParOf" srcId="{5A822F7E-678D-4978-84AD-B1C4A779B4F6}" destId="{A4EB51ED-CEB2-4F61-B733-68D78343EC3C}" srcOrd="3" destOrd="0" presId="urn:microsoft.com/office/officeart/2005/8/layout/hProcess11"/>
    <dgm:cxn modelId="{243DC154-7A8D-4EE9-8609-E2EE914DBF0D}" type="presParOf" srcId="{5A822F7E-678D-4978-84AD-B1C4A779B4F6}" destId="{1B1908A5-BE3F-4890-B403-3161127A8C21}" srcOrd="4" destOrd="0" presId="urn:microsoft.com/office/officeart/2005/8/layout/hProcess11"/>
    <dgm:cxn modelId="{5AC8C4E8-F196-4FF0-A69A-5C2FB8814E33}" type="presParOf" srcId="{1B1908A5-BE3F-4890-B403-3161127A8C21}" destId="{55528AE8-3734-45B5-91F0-94C9D9635CFE}" srcOrd="0" destOrd="0" presId="urn:microsoft.com/office/officeart/2005/8/layout/hProcess11"/>
    <dgm:cxn modelId="{2F5B7448-E1B3-4B1F-8080-2F15DA5537C8}" type="presParOf" srcId="{1B1908A5-BE3F-4890-B403-3161127A8C21}" destId="{5281ACE3-7290-4457-98B1-B29F2B7B3A3A}" srcOrd="1" destOrd="0" presId="urn:microsoft.com/office/officeart/2005/8/layout/hProcess11"/>
    <dgm:cxn modelId="{50CF8F0C-4AE3-4906-8A23-43E361C673FB}" type="presParOf" srcId="{1B1908A5-BE3F-4890-B403-3161127A8C21}" destId="{EB51B5C7-5EEF-4564-AA79-1AA3E0FF9906}" srcOrd="2" destOrd="0" presId="urn:microsoft.com/office/officeart/2005/8/layout/hProcess11"/>
    <dgm:cxn modelId="{3AC59B43-ACB3-43CE-A6A8-857EACABC3D9}" type="presParOf" srcId="{5A822F7E-678D-4978-84AD-B1C4A779B4F6}" destId="{57C639D9-40E0-47AA-B662-88F5C010C061}" srcOrd="5" destOrd="0" presId="urn:microsoft.com/office/officeart/2005/8/layout/hProcess11"/>
    <dgm:cxn modelId="{3AB57AFA-FE90-45B3-B033-6EC54BA90F96}" type="presParOf" srcId="{5A822F7E-678D-4978-84AD-B1C4A779B4F6}" destId="{D5EEF998-E55C-4214-A626-2567EBB7DD7A}" srcOrd="6" destOrd="0" presId="urn:microsoft.com/office/officeart/2005/8/layout/hProcess11"/>
    <dgm:cxn modelId="{1ABE0D0C-C93C-40DC-8F79-FE0CBE98289E}" type="presParOf" srcId="{D5EEF998-E55C-4214-A626-2567EBB7DD7A}" destId="{93046C4C-8853-4233-8D44-F8A90B2CEB78}" srcOrd="0" destOrd="0" presId="urn:microsoft.com/office/officeart/2005/8/layout/hProcess11"/>
    <dgm:cxn modelId="{3FA94CE8-68FD-4F77-9036-A8B883BEA852}" type="presParOf" srcId="{D5EEF998-E55C-4214-A626-2567EBB7DD7A}" destId="{10D99485-74D0-4F8C-935E-1F50C65DB490}" srcOrd="1" destOrd="0" presId="urn:microsoft.com/office/officeart/2005/8/layout/hProcess11"/>
    <dgm:cxn modelId="{CFABEE3C-E40B-4E54-B0CD-8549E4FE6AAC}" type="presParOf" srcId="{D5EEF998-E55C-4214-A626-2567EBB7DD7A}" destId="{C889B3CC-0C39-4F37-BE0C-E4CC422D588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3EDBF-320B-4633-9DAB-09CE9942D2A2}">
      <dsp:nvSpPr>
        <dsp:cNvPr id="0" name=""/>
        <dsp:cNvSpPr/>
      </dsp:nvSpPr>
      <dsp:spPr>
        <a:xfrm>
          <a:off x="7143" y="624037"/>
          <a:ext cx="2135187" cy="1881633"/>
        </a:xfrm>
        <a:prstGeom prst="roundRect">
          <a:avLst>
            <a:gd name="adj" fmla="val 10000"/>
          </a:avLst>
        </a:prstGeom>
        <a:solidFill>
          <a:schemeClr val="bg2">
            <a:lumMod val="40000"/>
            <a:lumOff val="6000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fr-FR" sz="1800" b="1" kern="1200" dirty="0">
              <a:solidFill>
                <a:schemeClr val="tx1"/>
              </a:solidFill>
            </a:rPr>
            <a:t>Directions du CIUSSS</a:t>
          </a:r>
        </a:p>
        <a:p>
          <a:pPr marL="0" lvl="0" indent="0" algn="ctr" defTabSz="800100">
            <a:lnSpc>
              <a:spcPct val="90000"/>
            </a:lnSpc>
            <a:spcBef>
              <a:spcPct val="0"/>
            </a:spcBef>
            <a:spcAft>
              <a:spcPct val="35000"/>
            </a:spcAft>
            <a:buNone/>
          </a:pPr>
          <a:r>
            <a:rPr lang="fr-FR" sz="1800" kern="1200" dirty="0">
              <a:solidFill>
                <a:schemeClr val="tx1"/>
              </a:solidFill>
            </a:rPr>
            <a:t>Projet nécessitant une décision du CA</a:t>
          </a:r>
        </a:p>
        <a:p>
          <a:pPr marL="0" lvl="0" indent="0" algn="ctr" defTabSz="800100">
            <a:lnSpc>
              <a:spcPct val="90000"/>
            </a:lnSpc>
            <a:spcBef>
              <a:spcPct val="0"/>
            </a:spcBef>
            <a:spcAft>
              <a:spcPct val="35000"/>
            </a:spcAft>
            <a:buNone/>
          </a:pPr>
          <a:endParaRPr lang="fr-FR" sz="1800" kern="1200" dirty="0"/>
        </a:p>
      </dsp:txBody>
      <dsp:txXfrm>
        <a:off x="62254" y="679148"/>
        <a:ext cx="2024965" cy="1771411"/>
      </dsp:txXfrm>
    </dsp:sp>
    <dsp:sp modelId="{08A074E4-2485-45B1-948F-41E310EAAEB9}">
      <dsp:nvSpPr>
        <dsp:cNvPr id="0" name=""/>
        <dsp:cNvSpPr/>
      </dsp:nvSpPr>
      <dsp:spPr>
        <a:xfrm>
          <a:off x="2355850" y="1300090"/>
          <a:ext cx="452659" cy="529526"/>
        </a:xfrm>
        <a:prstGeom prst="rightArrow">
          <a:avLst>
            <a:gd name="adj1" fmla="val 60000"/>
            <a:gd name="adj2" fmla="val 50000"/>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kern="1200"/>
        </a:p>
      </dsp:txBody>
      <dsp:txXfrm>
        <a:off x="2355850" y="1405995"/>
        <a:ext cx="316861" cy="317716"/>
      </dsp:txXfrm>
    </dsp:sp>
    <dsp:sp modelId="{5D6DB140-A0BD-4EB7-8235-6C4E6DE66D07}">
      <dsp:nvSpPr>
        <dsp:cNvPr id="0" name=""/>
        <dsp:cNvSpPr/>
      </dsp:nvSpPr>
      <dsp:spPr>
        <a:xfrm>
          <a:off x="2996406" y="624037"/>
          <a:ext cx="2135187" cy="1881633"/>
        </a:xfrm>
        <a:prstGeom prst="roundRect">
          <a:avLst>
            <a:gd name="adj" fmla="val 10000"/>
          </a:avLst>
        </a:prstGeom>
        <a:solidFill>
          <a:schemeClr val="bg2">
            <a:lumMod val="40000"/>
            <a:lumOff val="6000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fr-FR" sz="1800" b="1" kern="1200" dirty="0">
              <a:solidFill>
                <a:schemeClr val="tx1"/>
              </a:solidFill>
            </a:rPr>
            <a:t>Comités du CA</a:t>
          </a:r>
        </a:p>
        <a:p>
          <a:pPr marL="0" lvl="0" indent="0" algn="ctr" defTabSz="800100">
            <a:lnSpc>
              <a:spcPct val="90000"/>
            </a:lnSpc>
            <a:spcBef>
              <a:spcPct val="0"/>
            </a:spcBef>
            <a:spcAft>
              <a:spcPct val="35000"/>
            </a:spcAft>
            <a:buNone/>
          </a:pPr>
          <a:endParaRPr lang="fr-FR" sz="1800" b="1" kern="1200" dirty="0">
            <a:solidFill>
              <a:schemeClr val="tx1"/>
            </a:solidFill>
          </a:endParaRPr>
        </a:p>
        <a:p>
          <a:pPr marL="0" lvl="0" indent="0" algn="ctr" defTabSz="800100">
            <a:lnSpc>
              <a:spcPct val="90000"/>
            </a:lnSpc>
            <a:spcBef>
              <a:spcPct val="0"/>
            </a:spcBef>
            <a:spcAft>
              <a:spcPct val="35000"/>
            </a:spcAft>
            <a:buNone/>
          </a:pPr>
          <a:r>
            <a:rPr lang="fr-FR" sz="1800" kern="1200" dirty="0">
              <a:solidFill>
                <a:schemeClr val="tx1"/>
              </a:solidFill>
            </a:rPr>
            <a:t>Recommandation adressée au CA</a:t>
          </a:r>
        </a:p>
      </dsp:txBody>
      <dsp:txXfrm>
        <a:off x="3051517" y="679148"/>
        <a:ext cx="2024965" cy="1771411"/>
      </dsp:txXfrm>
    </dsp:sp>
    <dsp:sp modelId="{5DAB22DB-40D3-4421-A113-ED78E3B36770}">
      <dsp:nvSpPr>
        <dsp:cNvPr id="0" name=""/>
        <dsp:cNvSpPr/>
      </dsp:nvSpPr>
      <dsp:spPr>
        <a:xfrm>
          <a:off x="5345112" y="1300090"/>
          <a:ext cx="452659" cy="529526"/>
        </a:xfrm>
        <a:prstGeom prst="rightArrow">
          <a:avLst>
            <a:gd name="adj1" fmla="val 60000"/>
            <a:gd name="adj2" fmla="val 50000"/>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kern="1200"/>
        </a:p>
      </dsp:txBody>
      <dsp:txXfrm>
        <a:off x="5345112" y="1405995"/>
        <a:ext cx="316861" cy="317716"/>
      </dsp:txXfrm>
    </dsp:sp>
    <dsp:sp modelId="{C4E09183-114B-4657-BFD3-0554F0BF9661}">
      <dsp:nvSpPr>
        <dsp:cNvPr id="0" name=""/>
        <dsp:cNvSpPr/>
      </dsp:nvSpPr>
      <dsp:spPr>
        <a:xfrm>
          <a:off x="5985668" y="624037"/>
          <a:ext cx="2135187" cy="1881633"/>
        </a:xfrm>
        <a:prstGeom prst="roundRect">
          <a:avLst>
            <a:gd name="adj" fmla="val 10000"/>
          </a:avLst>
        </a:prstGeom>
        <a:solidFill>
          <a:schemeClr val="bg2">
            <a:lumMod val="40000"/>
            <a:lumOff val="6000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fr-FR" sz="1800" b="1" kern="1200" dirty="0">
              <a:solidFill>
                <a:schemeClr val="tx1"/>
              </a:solidFill>
            </a:rPr>
            <a:t>CA</a:t>
          </a:r>
        </a:p>
        <a:p>
          <a:pPr marL="0" lvl="0" indent="0" algn="ctr" defTabSz="800100">
            <a:lnSpc>
              <a:spcPct val="90000"/>
            </a:lnSpc>
            <a:spcBef>
              <a:spcPct val="0"/>
            </a:spcBef>
            <a:spcAft>
              <a:spcPct val="35000"/>
            </a:spcAft>
            <a:buNone/>
          </a:pPr>
          <a:endParaRPr lang="fr-FR" sz="1800" b="1" kern="1200" dirty="0">
            <a:solidFill>
              <a:schemeClr val="tx1"/>
            </a:solidFill>
          </a:endParaRPr>
        </a:p>
        <a:p>
          <a:pPr marL="0" lvl="0" indent="0" algn="ctr" defTabSz="800100">
            <a:lnSpc>
              <a:spcPct val="90000"/>
            </a:lnSpc>
            <a:spcBef>
              <a:spcPct val="0"/>
            </a:spcBef>
            <a:spcAft>
              <a:spcPct val="35000"/>
            </a:spcAft>
            <a:buNone/>
          </a:pPr>
          <a:r>
            <a:rPr lang="fr-FR" sz="1800" kern="1200" dirty="0">
              <a:solidFill>
                <a:schemeClr val="tx1"/>
              </a:solidFill>
            </a:rPr>
            <a:t>Décision prise via l’adoption d’une résolution</a:t>
          </a:r>
        </a:p>
      </dsp:txBody>
      <dsp:txXfrm>
        <a:off x="6040779" y="679148"/>
        <a:ext cx="2024965" cy="1771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7A8F3-BE43-400B-8FD4-AEEF90B407B5}">
      <dsp:nvSpPr>
        <dsp:cNvPr id="0" name=""/>
        <dsp:cNvSpPr/>
      </dsp:nvSpPr>
      <dsp:spPr>
        <a:xfrm>
          <a:off x="0" y="4348"/>
          <a:ext cx="7450051" cy="1533011"/>
        </a:xfrm>
        <a:prstGeom prst="roundRect">
          <a:avLst>
            <a:gd name="adj" fmla="val 10000"/>
          </a:avLst>
        </a:prstGeom>
        <a:solidFill>
          <a:schemeClr val="bg2">
            <a:lumMod val="40000"/>
            <a:lumOff val="6000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ts val="0"/>
            </a:spcAft>
            <a:buNone/>
          </a:pPr>
          <a:r>
            <a:rPr lang="fr-CA" sz="2400" b="1" kern="1200" dirty="0">
              <a:solidFill>
                <a:schemeClr val="tx1"/>
              </a:solidFill>
            </a:rPr>
            <a:t>Proposition</a:t>
          </a:r>
        </a:p>
        <a:p>
          <a:pPr marL="0" lvl="0" indent="0" algn="ctr" defTabSz="1066800">
            <a:lnSpc>
              <a:spcPct val="90000"/>
            </a:lnSpc>
            <a:spcBef>
              <a:spcPct val="0"/>
            </a:spcBef>
            <a:spcAft>
              <a:spcPts val="0"/>
            </a:spcAft>
            <a:buNone/>
          </a:pPr>
          <a:endParaRPr lang="fr-CA" sz="2000" b="0" kern="1200" dirty="0">
            <a:solidFill>
              <a:schemeClr val="tx1"/>
            </a:solidFill>
          </a:endParaRPr>
        </a:p>
        <a:p>
          <a:pPr marL="0" lvl="0" indent="0" algn="ctr" defTabSz="1066800">
            <a:lnSpc>
              <a:spcPct val="90000"/>
            </a:lnSpc>
            <a:spcBef>
              <a:spcPct val="0"/>
            </a:spcBef>
            <a:spcAft>
              <a:spcPts val="0"/>
            </a:spcAft>
            <a:buNone/>
          </a:pPr>
          <a:r>
            <a:rPr lang="fr-CA" sz="2000" b="0" kern="1200" dirty="0">
              <a:solidFill>
                <a:schemeClr val="tx1"/>
              </a:solidFill>
            </a:rPr>
            <a:t>Modifier le fonctionnement relatif à la </a:t>
          </a:r>
        </a:p>
        <a:p>
          <a:pPr marL="0" lvl="0" indent="0" algn="ctr" defTabSz="1066800">
            <a:lnSpc>
              <a:spcPct val="90000"/>
            </a:lnSpc>
            <a:spcBef>
              <a:spcPct val="0"/>
            </a:spcBef>
            <a:spcAft>
              <a:spcPts val="0"/>
            </a:spcAft>
            <a:buNone/>
          </a:pPr>
          <a:r>
            <a:rPr lang="fr-CA" sz="2000" b="0" kern="1200" dirty="0">
              <a:solidFill>
                <a:schemeClr val="tx1"/>
              </a:solidFill>
            </a:rPr>
            <a:t>préparation afin de l’optimiser au maximum</a:t>
          </a:r>
          <a:endParaRPr lang="fr-FR" sz="2000" b="0" kern="1200" dirty="0">
            <a:solidFill>
              <a:schemeClr val="tx1"/>
            </a:solidFill>
          </a:endParaRPr>
        </a:p>
      </dsp:txBody>
      <dsp:txXfrm>
        <a:off x="44900" y="49248"/>
        <a:ext cx="7360251" cy="1443211"/>
      </dsp:txXfrm>
    </dsp:sp>
    <dsp:sp modelId="{6163F54B-ECCA-4D7F-917A-A986EB94F68F}">
      <dsp:nvSpPr>
        <dsp:cNvPr id="0" name=""/>
        <dsp:cNvSpPr/>
      </dsp:nvSpPr>
      <dsp:spPr>
        <a:xfrm rot="5400000">
          <a:off x="3333327" y="1589586"/>
          <a:ext cx="783395" cy="940075"/>
        </a:xfrm>
        <a:prstGeom prst="rightArrow">
          <a:avLst>
            <a:gd name="adj1" fmla="val 60000"/>
            <a:gd name="adj2" fmla="val 50000"/>
          </a:avLst>
        </a:prstGeom>
        <a:solidFill>
          <a:srgbClr val="92D050"/>
        </a:solidFill>
        <a:ln>
          <a:solidFill>
            <a:schemeClr val="bg2"/>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822450">
            <a:lnSpc>
              <a:spcPct val="90000"/>
            </a:lnSpc>
            <a:spcBef>
              <a:spcPct val="0"/>
            </a:spcBef>
            <a:spcAft>
              <a:spcPct val="35000"/>
            </a:spcAft>
            <a:buNone/>
          </a:pPr>
          <a:endParaRPr lang="fr-FR" sz="4100" kern="1200"/>
        </a:p>
      </dsp:txBody>
      <dsp:txXfrm rot="-5400000">
        <a:off x="3443002" y="1667926"/>
        <a:ext cx="564045" cy="548377"/>
      </dsp:txXfrm>
    </dsp:sp>
    <dsp:sp modelId="{8E032A14-9188-4BF2-9434-122C90AA9453}">
      <dsp:nvSpPr>
        <dsp:cNvPr id="0" name=""/>
        <dsp:cNvSpPr/>
      </dsp:nvSpPr>
      <dsp:spPr>
        <a:xfrm>
          <a:off x="11999" y="2581888"/>
          <a:ext cx="7426052" cy="2089055"/>
        </a:xfrm>
        <a:prstGeom prst="roundRect">
          <a:avLst>
            <a:gd name="adj" fmla="val 10000"/>
          </a:avLst>
        </a:prstGeom>
        <a:solidFill>
          <a:schemeClr val="bg2">
            <a:lumMod val="40000"/>
            <a:lumOff val="6000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ts val="0"/>
            </a:spcAft>
            <a:buNone/>
          </a:pPr>
          <a:r>
            <a:rPr lang="fr-CA" sz="2400" b="1" kern="1200" dirty="0">
              <a:solidFill>
                <a:schemeClr val="tx1"/>
              </a:solidFill>
            </a:rPr>
            <a:t>Objectifs</a:t>
          </a:r>
        </a:p>
        <a:p>
          <a:pPr marL="0" lvl="0" indent="0" algn="ctr" defTabSz="1066800">
            <a:lnSpc>
              <a:spcPct val="90000"/>
            </a:lnSpc>
            <a:spcBef>
              <a:spcPct val="0"/>
            </a:spcBef>
            <a:spcAft>
              <a:spcPts val="0"/>
            </a:spcAft>
            <a:buNone/>
          </a:pPr>
          <a:endParaRPr lang="fr-CA" sz="2400" b="1" kern="1200" dirty="0">
            <a:solidFill>
              <a:schemeClr val="tx1"/>
            </a:solidFill>
          </a:endParaRPr>
        </a:p>
        <a:p>
          <a:pPr marL="0" lvl="0" indent="0" algn="ctr" defTabSz="1066800">
            <a:lnSpc>
              <a:spcPct val="90000"/>
            </a:lnSpc>
            <a:spcBef>
              <a:spcPct val="0"/>
            </a:spcBef>
            <a:spcAft>
              <a:spcPts val="0"/>
            </a:spcAft>
            <a:buNone/>
          </a:pPr>
          <a:r>
            <a:rPr lang="fr-CA" sz="2000" kern="1200" dirty="0">
              <a:solidFill>
                <a:schemeClr val="tx1"/>
              </a:solidFill>
            </a:rPr>
            <a:t>Utilisation optimale des ressources</a:t>
          </a:r>
        </a:p>
        <a:p>
          <a:pPr marL="0" lvl="0" indent="0" algn="ctr" defTabSz="1066800">
            <a:lnSpc>
              <a:spcPct val="90000"/>
            </a:lnSpc>
            <a:spcBef>
              <a:spcPct val="0"/>
            </a:spcBef>
            <a:spcAft>
              <a:spcPts val="0"/>
            </a:spcAft>
            <a:buNone/>
          </a:pPr>
          <a:r>
            <a:rPr lang="fr-CA" sz="2000" kern="1200" dirty="0">
              <a:solidFill>
                <a:schemeClr val="tx1"/>
              </a:solidFill>
            </a:rPr>
            <a:t>Efficacité</a:t>
          </a:r>
        </a:p>
        <a:p>
          <a:pPr marL="0" lvl="0" indent="0" algn="ctr" defTabSz="1066800">
            <a:lnSpc>
              <a:spcPct val="90000"/>
            </a:lnSpc>
            <a:spcBef>
              <a:spcPct val="0"/>
            </a:spcBef>
            <a:spcAft>
              <a:spcPts val="0"/>
            </a:spcAft>
            <a:buNone/>
          </a:pPr>
          <a:r>
            <a:rPr lang="fr-CA" sz="2000" kern="1200" dirty="0">
              <a:solidFill>
                <a:schemeClr val="tx1"/>
              </a:solidFill>
            </a:rPr>
            <a:t>Fluidité</a:t>
          </a:r>
        </a:p>
        <a:p>
          <a:pPr marL="0" lvl="0" indent="0" algn="ctr" defTabSz="1066800">
            <a:lnSpc>
              <a:spcPct val="90000"/>
            </a:lnSpc>
            <a:spcBef>
              <a:spcPct val="0"/>
            </a:spcBef>
            <a:spcAft>
              <a:spcPts val="0"/>
            </a:spcAft>
            <a:buNone/>
          </a:pPr>
          <a:r>
            <a:rPr lang="fr-CA" sz="2000" kern="1200" dirty="0">
              <a:solidFill>
                <a:schemeClr val="tx1"/>
              </a:solidFill>
            </a:rPr>
            <a:t>Respect des délais (« se donner plus d’air »)</a:t>
          </a:r>
        </a:p>
        <a:p>
          <a:pPr marL="0" lvl="0" indent="0" algn="ctr" defTabSz="1066800">
            <a:lnSpc>
              <a:spcPct val="90000"/>
            </a:lnSpc>
            <a:spcBef>
              <a:spcPct val="0"/>
            </a:spcBef>
            <a:spcAft>
              <a:spcPct val="35000"/>
            </a:spcAft>
            <a:buNone/>
          </a:pPr>
          <a:endParaRPr lang="fr-FR" sz="2000" kern="1200" dirty="0">
            <a:solidFill>
              <a:schemeClr val="tx1"/>
            </a:solidFill>
          </a:endParaRPr>
        </a:p>
      </dsp:txBody>
      <dsp:txXfrm>
        <a:off x="73185" y="2643074"/>
        <a:ext cx="7303680" cy="19666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8EF16-7E6C-49C1-906C-8876AC1AB9F3}">
      <dsp:nvSpPr>
        <dsp:cNvPr id="0" name=""/>
        <dsp:cNvSpPr/>
      </dsp:nvSpPr>
      <dsp:spPr>
        <a:xfrm>
          <a:off x="0" y="889496"/>
          <a:ext cx="10447713" cy="1185995"/>
        </a:xfrm>
        <a:prstGeom prst="notchedRightArrow">
          <a:avLst/>
        </a:prstGeom>
        <a:solidFill>
          <a:schemeClr val="bg2">
            <a:lumMod val="40000"/>
            <a:lumOff val="60000"/>
          </a:schemeClr>
        </a:solidFill>
        <a:ln>
          <a:noFill/>
        </a:ln>
        <a:effectLst/>
      </dsp:spPr>
      <dsp:style>
        <a:lnRef idx="0">
          <a:scrgbClr r="0" g="0" b="0"/>
        </a:lnRef>
        <a:fillRef idx="1">
          <a:scrgbClr r="0" g="0" b="0"/>
        </a:fillRef>
        <a:effectRef idx="0">
          <a:scrgbClr r="0" g="0" b="0"/>
        </a:effectRef>
        <a:fontRef idx="minor"/>
      </dsp:style>
    </dsp:sp>
    <dsp:sp modelId="{DF44AB34-B9DD-4063-879C-BBBA5E031334}">
      <dsp:nvSpPr>
        <dsp:cNvPr id="0" name=""/>
        <dsp:cNvSpPr/>
      </dsp:nvSpPr>
      <dsp:spPr>
        <a:xfrm>
          <a:off x="45070" y="175542"/>
          <a:ext cx="2441420" cy="785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fr-FR" sz="1600" kern="1200" dirty="0"/>
            <a:t>Rédaction du SDG par la direction porteuse du dossier</a:t>
          </a:r>
        </a:p>
      </dsp:txBody>
      <dsp:txXfrm>
        <a:off x="45070" y="175542"/>
        <a:ext cx="2441420" cy="785259"/>
      </dsp:txXfrm>
    </dsp:sp>
    <dsp:sp modelId="{9C0EEBB3-61ED-4EA6-82F4-95871A489454}">
      <dsp:nvSpPr>
        <dsp:cNvPr id="0" name=""/>
        <dsp:cNvSpPr/>
      </dsp:nvSpPr>
      <dsp:spPr>
        <a:xfrm>
          <a:off x="1109697" y="1308704"/>
          <a:ext cx="296498" cy="296498"/>
        </a:xfrm>
        <a:prstGeom prst="ellipse">
          <a:avLst/>
        </a:prstGeom>
        <a:solidFill>
          <a:schemeClr val="bg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E17C37-F6F0-4AF6-84C7-C91F2EA95FDA}">
      <dsp:nvSpPr>
        <dsp:cNvPr id="0" name=""/>
        <dsp:cNvSpPr/>
      </dsp:nvSpPr>
      <dsp:spPr>
        <a:xfrm>
          <a:off x="2551693" y="1695861"/>
          <a:ext cx="2107397" cy="631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ts val="0"/>
            </a:spcAft>
            <a:buNone/>
          </a:pPr>
          <a:r>
            <a:rPr lang="fr-FR" sz="1600" b="1" kern="1200" dirty="0">
              <a:solidFill>
                <a:srgbClr val="FF0000"/>
              </a:solidFill>
            </a:rPr>
            <a:t>-14 jours</a:t>
          </a:r>
        </a:p>
        <a:p>
          <a:pPr marL="0" lvl="0" indent="0" algn="ctr" defTabSz="711200">
            <a:lnSpc>
              <a:spcPct val="90000"/>
            </a:lnSpc>
            <a:spcBef>
              <a:spcPct val="0"/>
            </a:spcBef>
            <a:spcAft>
              <a:spcPts val="0"/>
            </a:spcAft>
            <a:buNone/>
          </a:pPr>
          <a:r>
            <a:rPr lang="fr-FR" sz="1600" kern="1200" dirty="0"/>
            <a:t>(minimum)</a:t>
          </a:r>
        </a:p>
      </dsp:txBody>
      <dsp:txXfrm>
        <a:off x="2551693" y="1695861"/>
        <a:ext cx="2107397" cy="631827"/>
      </dsp:txXfrm>
    </dsp:sp>
    <dsp:sp modelId="{8A1AA003-3CC5-4F64-9E4F-F20BEB522606}">
      <dsp:nvSpPr>
        <dsp:cNvPr id="0" name=""/>
        <dsp:cNvSpPr/>
      </dsp:nvSpPr>
      <dsp:spPr>
        <a:xfrm>
          <a:off x="3452410" y="1307595"/>
          <a:ext cx="296498" cy="29649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528AE8-3734-45B5-91F0-94C9D9635CFE}">
      <dsp:nvSpPr>
        <dsp:cNvPr id="0" name=""/>
        <dsp:cNvSpPr/>
      </dsp:nvSpPr>
      <dsp:spPr>
        <a:xfrm>
          <a:off x="2508512" y="0"/>
          <a:ext cx="2420809" cy="1007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ts val="0"/>
            </a:spcAft>
            <a:buNone/>
          </a:pPr>
          <a:r>
            <a:rPr lang="fr-FR" sz="1600" kern="1200" dirty="0"/>
            <a:t>Transmission au </a:t>
          </a:r>
        </a:p>
        <a:p>
          <a:pPr marL="0" lvl="0" indent="0" algn="ctr" defTabSz="711200">
            <a:lnSpc>
              <a:spcPct val="90000"/>
            </a:lnSpc>
            <a:spcBef>
              <a:spcPct val="0"/>
            </a:spcBef>
            <a:spcAft>
              <a:spcPts val="0"/>
            </a:spcAft>
            <a:buNone/>
          </a:pPr>
          <a:r>
            <a:rPr lang="fr-FR" sz="1600" kern="1200" dirty="0"/>
            <a:t>SAJ pour révision (confidentialité, cadre normatif)</a:t>
          </a:r>
        </a:p>
      </dsp:txBody>
      <dsp:txXfrm>
        <a:off x="2508512" y="0"/>
        <a:ext cx="2420809" cy="1007325"/>
      </dsp:txXfrm>
    </dsp:sp>
    <dsp:sp modelId="{5281ACE3-7290-4457-98B1-B29F2B7B3A3A}">
      <dsp:nvSpPr>
        <dsp:cNvPr id="0" name=""/>
        <dsp:cNvSpPr/>
      </dsp:nvSpPr>
      <dsp:spPr>
        <a:xfrm>
          <a:off x="6007898" y="1308491"/>
          <a:ext cx="296498" cy="29649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046C4C-8853-4233-8D44-F8A90B2CEB78}">
      <dsp:nvSpPr>
        <dsp:cNvPr id="0" name=""/>
        <dsp:cNvSpPr/>
      </dsp:nvSpPr>
      <dsp:spPr>
        <a:xfrm>
          <a:off x="7410656" y="1695843"/>
          <a:ext cx="2107397" cy="1185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fr-FR" sz="1600" b="1" kern="1200" dirty="0">
              <a:solidFill>
                <a:srgbClr val="FF0000"/>
              </a:solidFill>
            </a:rPr>
            <a:t>Date de dépôt des documents au comité du CA</a:t>
          </a:r>
        </a:p>
      </dsp:txBody>
      <dsp:txXfrm>
        <a:off x="7410656" y="1695843"/>
        <a:ext cx="2107397" cy="1185995"/>
      </dsp:txXfrm>
    </dsp:sp>
    <dsp:sp modelId="{10D99485-74D0-4F8C-935E-1F50C65DB490}">
      <dsp:nvSpPr>
        <dsp:cNvPr id="0" name=""/>
        <dsp:cNvSpPr/>
      </dsp:nvSpPr>
      <dsp:spPr>
        <a:xfrm>
          <a:off x="8306921" y="1308120"/>
          <a:ext cx="296498" cy="29649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8EF16-7E6C-49C1-906C-8876AC1AB9F3}">
      <dsp:nvSpPr>
        <dsp:cNvPr id="0" name=""/>
        <dsp:cNvSpPr/>
      </dsp:nvSpPr>
      <dsp:spPr>
        <a:xfrm>
          <a:off x="0" y="889920"/>
          <a:ext cx="10447713" cy="1186560"/>
        </a:xfrm>
        <a:prstGeom prst="notchedRightArrow">
          <a:avLst/>
        </a:prstGeom>
        <a:solidFill>
          <a:schemeClr val="bg2">
            <a:lumMod val="40000"/>
            <a:lumOff val="60000"/>
          </a:schemeClr>
        </a:solidFill>
        <a:ln>
          <a:noFill/>
        </a:ln>
        <a:effectLst/>
      </dsp:spPr>
      <dsp:style>
        <a:lnRef idx="0">
          <a:scrgbClr r="0" g="0" b="0"/>
        </a:lnRef>
        <a:fillRef idx="1">
          <a:scrgbClr r="0" g="0" b="0"/>
        </a:fillRef>
        <a:effectRef idx="0">
          <a:scrgbClr r="0" g="0" b="0"/>
        </a:effectRef>
        <a:fontRef idx="minor"/>
      </dsp:style>
    </dsp:sp>
    <dsp:sp modelId="{DF44AB34-B9DD-4063-879C-BBBA5E031334}">
      <dsp:nvSpPr>
        <dsp:cNvPr id="0" name=""/>
        <dsp:cNvSpPr/>
      </dsp:nvSpPr>
      <dsp:spPr>
        <a:xfrm>
          <a:off x="174591" y="166174"/>
          <a:ext cx="2441420" cy="655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fr-FR" sz="1600" kern="1200" dirty="0"/>
            <a:t>Transmission par le SAJ du gabarit à remplir des résolutions</a:t>
          </a:r>
        </a:p>
      </dsp:txBody>
      <dsp:txXfrm>
        <a:off x="174591" y="166174"/>
        <a:ext cx="2441420" cy="655040"/>
      </dsp:txXfrm>
    </dsp:sp>
    <dsp:sp modelId="{9C0EEBB3-61ED-4EA6-82F4-95871A489454}">
      <dsp:nvSpPr>
        <dsp:cNvPr id="0" name=""/>
        <dsp:cNvSpPr/>
      </dsp:nvSpPr>
      <dsp:spPr>
        <a:xfrm>
          <a:off x="1179168" y="1297289"/>
          <a:ext cx="296640" cy="296640"/>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E17C37-F6F0-4AF6-84C7-C91F2EA95FDA}">
      <dsp:nvSpPr>
        <dsp:cNvPr id="0" name=""/>
        <dsp:cNvSpPr/>
      </dsp:nvSpPr>
      <dsp:spPr>
        <a:xfrm>
          <a:off x="2671688" y="1691396"/>
          <a:ext cx="2107397" cy="589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ts val="0"/>
            </a:spcAft>
            <a:buNone/>
          </a:pPr>
          <a:r>
            <a:rPr lang="fr-FR" sz="1600" b="1" kern="1200" dirty="0">
              <a:solidFill>
                <a:srgbClr val="FF0000"/>
              </a:solidFill>
            </a:rPr>
            <a:t>-14 jours</a:t>
          </a:r>
        </a:p>
        <a:p>
          <a:pPr marL="0" lvl="0" indent="0" algn="ctr" defTabSz="711200">
            <a:lnSpc>
              <a:spcPct val="90000"/>
            </a:lnSpc>
            <a:spcBef>
              <a:spcPct val="0"/>
            </a:spcBef>
            <a:spcAft>
              <a:spcPts val="0"/>
            </a:spcAft>
            <a:buNone/>
          </a:pPr>
          <a:r>
            <a:rPr lang="fr-FR" sz="1600" kern="1200" dirty="0"/>
            <a:t>(minimum)</a:t>
          </a:r>
        </a:p>
      </dsp:txBody>
      <dsp:txXfrm>
        <a:off x="2671688" y="1691396"/>
        <a:ext cx="2107397" cy="589922"/>
      </dsp:txXfrm>
    </dsp:sp>
    <dsp:sp modelId="{8A1AA003-3CC5-4F64-9E4F-F20BEB522606}">
      <dsp:nvSpPr>
        <dsp:cNvPr id="0" name=""/>
        <dsp:cNvSpPr/>
      </dsp:nvSpPr>
      <dsp:spPr>
        <a:xfrm>
          <a:off x="3572429" y="1290054"/>
          <a:ext cx="296640" cy="296640"/>
        </a:xfrm>
        <a:prstGeom prst="ellipse">
          <a:avLst/>
        </a:prstGeom>
        <a:pattFill prst="pct50">
          <a:fgClr>
            <a:schemeClr val="accent1">
              <a:hueOff val="0"/>
              <a:satOff val="0"/>
              <a:lumOff val="0"/>
            </a:schemeClr>
          </a:fgClr>
          <a:bgClr>
            <a:schemeClr val="bg1"/>
          </a:bgClr>
        </a:patt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528AE8-3734-45B5-91F0-94C9D9635CFE}">
      <dsp:nvSpPr>
        <dsp:cNvPr id="0" name=""/>
        <dsp:cNvSpPr/>
      </dsp:nvSpPr>
      <dsp:spPr>
        <a:xfrm>
          <a:off x="2508512" y="156943"/>
          <a:ext cx="2420809" cy="10717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ts val="0"/>
            </a:spcAft>
            <a:buNone/>
          </a:pPr>
          <a:r>
            <a:rPr lang="fr-FR" sz="1600" kern="1200" dirty="0"/>
            <a:t>Transmission du SDG au SAJ pour rédaction d’une résolution ponctuelle</a:t>
          </a:r>
        </a:p>
      </dsp:txBody>
      <dsp:txXfrm>
        <a:off x="2508512" y="156943"/>
        <a:ext cx="2420809" cy="1071712"/>
      </dsp:txXfrm>
    </dsp:sp>
    <dsp:sp modelId="{5281ACE3-7290-4457-98B1-B29F2B7B3A3A}">
      <dsp:nvSpPr>
        <dsp:cNvPr id="0" name=""/>
        <dsp:cNvSpPr/>
      </dsp:nvSpPr>
      <dsp:spPr>
        <a:xfrm>
          <a:off x="5841579" y="1296224"/>
          <a:ext cx="296640" cy="296640"/>
        </a:xfrm>
        <a:prstGeom prst="ellipse">
          <a:avLst/>
        </a:prstGeom>
        <a:pattFill prst="pct50">
          <a:fgClr>
            <a:schemeClr val="accent1">
              <a:hueOff val="0"/>
              <a:satOff val="0"/>
              <a:lumOff val="0"/>
            </a:schemeClr>
          </a:fgClr>
          <a:bgClr>
            <a:schemeClr val="bg1"/>
          </a:bgClr>
        </a:patt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046C4C-8853-4233-8D44-F8A90B2CEB78}">
      <dsp:nvSpPr>
        <dsp:cNvPr id="0" name=""/>
        <dsp:cNvSpPr/>
      </dsp:nvSpPr>
      <dsp:spPr>
        <a:xfrm>
          <a:off x="7521590" y="1696757"/>
          <a:ext cx="2107397" cy="1186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fr-FR" sz="1600" b="1" kern="1200" dirty="0">
              <a:solidFill>
                <a:srgbClr val="FF0000"/>
              </a:solidFill>
            </a:rPr>
            <a:t>Date de dépôt des documents au comité du CA</a:t>
          </a:r>
        </a:p>
      </dsp:txBody>
      <dsp:txXfrm>
        <a:off x="7521590" y="1696757"/>
        <a:ext cx="2107397" cy="1186560"/>
      </dsp:txXfrm>
    </dsp:sp>
    <dsp:sp modelId="{10D99485-74D0-4F8C-935E-1F50C65DB490}">
      <dsp:nvSpPr>
        <dsp:cNvPr id="0" name=""/>
        <dsp:cNvSpPr/>
      </dsp:nvSpPr>
      <dsp:spPr>
        <a:xfrm>
          <a:off x="8417686" y="1288693"/>
          <a:ext cx="296640" cy="29664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3240910" y="1122363"/>
            <a:ext cx="7427089" cy="2387600"/>
          </a:xfrm>
        </p:spPr>
        <p:txBody>
          <a:bodyPr anchor="b"/>
          <a:lstStyle>
            <a:lvl1pPr algn="l">
              <a:defRPr sz="6000">
                <a:solidFill>
                  <a:schemeClr val="bg2"/>
                </a:solidFill>
                <a:latin typeface="+mj-lt"/>
              </a:defRPr>
            </a:lvl1pPr>
          </a:lstStyle>
          <a:p>
            <a:r>
              <a:rPr lang="fr-FR"/>
              <a:t>Modifiez le style du titre</a:t>
            </a:r>
            <a:endParaRPr lang="fr-CA" dirty="0"/>
          </a:p>
        </p:txBody>
      </p:sp>
      <p:sp>
        <p:nvSpPr>
          <p:cNvPr id="3" name="Sous-titre 2"/>
          <p:cNvSpPr>
            <a:spLocks noGrp="1"/>
          </p:cNvSpPr>
          <p:nvPr>
            <p:ph type="subTitle" idx="1"/>
          </p:nvPr>
        </p:nvSpPr>
        <p:spPr>
          <a:xfrm>
            <a:off x="4653022" y="3602038"/>
            <a:ext cx="6014977"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dirty="0"/>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6"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8" name="Espace réservé du contenu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0103" y="6013654"/>
            <a:ext cx="1615239" cy="720158"/>
          </a:xfrm>
          <a:prstGeom prst="rect">
            <a:avLst/>
          </a:prstGeom>
        </p:spPr>
      </p:pic>
      <p:pic>
        <p:nvPicPr>
          <p:cNvPr id="9" name="Image 8"/>
          <p:cNvPicPr>
            <a:picLocks noChangeAspect="1"/>
          </p:cNvPicPr>
          <p:nvPr/>
        </p:nvPicPr>
        <p:blipFill rotWithShape="1">
          <a:blip r:embed="rId3" cstate="print">
            <a:extLst>
              <a:ext uri="{28A0092B-C50C-407E-A947-70E740481C1C}">
                <a14:useLocalDpi xmlns:a14="http://schemas.microsoft.com/office/drawing/2010/main" val="0"/>
              </a:ext>
            </a:extLst>
          </a:blip>
          <a:srcRect b="39112"/>
          <a:stretch/>
        </p:blipFill>
        <p:spPr>
          <a:xfrm rot="4650061">
            <a:off x="-1641551" y="464373"/>
            <a:ext cx="5704711" cy="4111565"/>
          </a:xfrm>
          <a:prstGeom prst="rect">
            <a:avLst/>
          </a:prstGeom>
        </p:spPr>
      </p:pic>
    </p:spTree>
    <p:extLst>
      <p:ext uri="{BB962C8B-B14F-4D97-AF65-F5344CB8AC3E}">
        <p14:creationId xmlns:p14="http://schemas.microsoft.com/office/powerpoint/2010/main" val="933058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l="13188"/>
          <a:stretch/>
        </p:blipFill>
        <p:spPr>
          <a:xfrm rot="1796214">
            <a:off x="-610389" y="-468316"/>
            <a:ext cx="2528911" cy="3448233"/>
          </a:xfrm>
          <a:prstGeom prst="rect">
            <a:avLst/>
          </a:prstGeom>
        </p:spPr>
      </p:pic>
      <p:sp>
        <p:nvSpPr>
          <p:cNvPr id="2" name="Titre 1"/>
          <p:cNvSpPr>
            <a:spLocks noGrp="1"/>
          </p:cNvSpPr>
          <p:nvPr>
            <p:ph type="title"/>
          </p:nvPr>
        </p:nvSpPr>
        <p:spPr/>
        <p:txBody>
          <a:bodyPr/>
          <a:lstStyle>
            <a:lvl1pPr>
              <a:defRPr>
                <a:solidFill>
                  <a:schemeClr val="bg2"/>
                </a:solidFill>
              </a:defRPr>
            </a:lvl1p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199770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Diapositive de fin">
    <p:spTree>
      <p:nvGrpSpPr>
        <p:cNvPr id="1" name=""/>
        <p:cNvGrpSpPr/>
        <p:nvPr/>
      </p:nvGrpSpPr>
      <p:grpSpPr>
        <a:xfrm>
          <a:off x="0" y="0"/>
          <a:ext cx="0" cy="0"/>
          <a:chOff x="0" y="0"/>
          <a:chExt cx="0" cy="0"/>
        </a:xfrm>
      </p:grpSpPr>
      <p:pic>
        <p:nvPicPr>
          <p:cNvPr id="9" name="Image 8"/>
          <p:cNvPicPr>
            <a:picLocks noChangeAspect="1"/>
          </p:cNvPicPr>
          <p:nvPr/>
        </p:nvPicPr>
        <p:blipFill rotWithShape="1">
          <a:blip r:embed="rId2" cstate="print">
            <a:extLst>
              <a:ext uri="{28A0092B-C50C-407E-A947-70E740481C1C}">
                <a14:useLocalDpi xmlns:a14="http://schemas.microsoft.com/office/drawing/2010/main" val="0"/>
              </a:ext>
            </a:extLst>
          </a:blip>
          <a:srcRect l="35969" t="10977"/>
          <a:stretch/>
        </p:blipFill>
        <p:spPr>
          <a:xfrm>
            <a:off x="-141668" y="-128789"/>
            <a:ext cx="2634722" cy="4335942"/>
          </a:xfrm>
          <a:prstGeom prst="rect">
            <a:avLst/>
          </a:prstGeom>
        </p:spPr>
      </p:pic>
      <p:sp>
        <p:nvSpPr>
          <p:cNvPr id="3" name="Espace réservé de la date 2"/>
          <p:cNvSpPr>
            <a:spLocks noGrp="1"/>
          </p:cNvSpPr>
          <p:nvPr>
            <p:ph type="dt" sz="half" idx="10"/>
          </p:nvPr>
        </p:nvSpPr>
        <p:spPr/>
        <p:txBody>
          <a:bodyPr/>
          <a:lstStyle/>
          <a:p>
            <a:fld id="{663DD480-2A77-4CAD-A009-FA5CCF66217C}" type="datetimeFigureOut">
              <a:rPr lang="fr-CA" smtClean="0"/>
              <a:pPr/>
              <a:t>2022-06-29</a:t>
            </a:fld>
            <a:endParaRPr lang="fr-CA" dirty="0"/>
          </a:p>
        </p:txBody>
      </p:sp>
      <p:sp>
        <p:nvSpPr>
          <p:cNvPr id="4" name="Espace réservé du pied de page 3"/>
          <p:cNvSpPr>
            <a:spLocks noGrp="1"/>
          </p:cNvSpPr>
          <p:nvPr>
            <p:ph type="ftr" sz="quarter" idx="11"/>
          </p:nvPr>
        </p:nvSpPr>
        <p:spPr/>
        <p:txBody>
          <a:bodyPr/>
          <a:lstStyle/>
          <a:p>
            <a:endParaRPr lang="fr-CA" dirty="0"/>
          </a:p>
        </p:txBody>
      </p:sp>
      <p:sp>
        <p:nvSpPr>
          <p:cNvPr id="5" name="Espace réservé du numéro de diapositive 4"/>
          <p:cNvSpPr>
            <a:spLocks noGrp="1"/>
          </p:cNvSpPr>
          <p:nvPr>
            <p:ph type="sldNum" sz="quarter" idx="12"/>
          </p:nvPr>
        </p:nvSpPr>
        <p:spPr/>
        <p:txBody>
          <a:bodyPr/>
          <a:lstStyle/>
          <a:p>
            <a:fld id="{E6C6E2DA-C51A-4E5A-BC6F-C03DFAE86879}" type="slidenum">
              <a:rPr lang="fr-CA" smtClean="0"/>
              <a:pPr/>
              <a:t>‹N°›</a:t>
            </a:fld>
            <a:endParaRPr lang="fr-CA"/>
          </a:p>
        </p:txBody>
      </p:sp>
      <p:sp>
        <p:nvSpPr>
          <p:cNvPr id="10" name="Titre 3"/>
          <p:cNvSpPr txBox="1">
            <a:spLocks/>
          </p:cNvSpPr>
          <p:nvPr userDrawn="1"/>
        </p:nvSpPr>
        <p:spPr>
          <a:xfrm>
            <a:off x="2514744" y="2146206"/>
            <a:ext cx="9361300" cy="1089209"/>
          </a:xfrm>
          <a:prstGeom prst="rect">
            <a:avLst/>
          </a:prstGeom>
        </p:spPr>
        <p:txBody>
          <a:bodyPr vert="horz" lIns="91440" tIns="45720" rIns="91440" bIns="45720" rtlCol="0" anchor="t">
            <a:normAutofit fontScale="97500" lnSpcReduction="10000"/>
          </a:bodyPr>
          <a:lstStyle>
            <a:lvl1pPr algn="r" defTabSz="914400" rtl="0" eaLnBrk="1" latinLnBrk="0" hangingPunct="1">
              <a:lnSpc>
                <a:spcPct val="90000"/>
              </a:lnSpc>
              <a:spcBef>
                <a:spcPct val="0"/>
              </a:spcBef>
              <a:buNone/>
              <a:defRPr sz="4400" kern="1200">
                <a:solidFill>
                  <a:schemeClr val="bg2"/>
                </a:solidFill>
                <a:latin typeface="+mj-lt"/>
                <a:ea typeface="+mj-ea"/>
                <a:cs typeface="+mj-cs"/>
              </a:defRPr>
            </a:lvl1pPr>
          </a:lstStyle>
          <a:p>
            <a:pPr algn="ctr"/>
            <a:r>
              <a:rPr lang="fr-CA" b="1" dirty="0">
                <a:solidFill>
                  <a:schemeClr val="accent4"/>
                </a:solidFill>
                <a:cs typeface="Aharoni" panose="02010803020104030203" pitchFamily="2" charset="-79"/>
              </a:rPr>
              <a:t>CIUSSS </a:t>
            </a:r>
            <a:br>
              <a:rPr lang="fr-CA" b="1" dirty="0">
                <a:solidFill>
                  <a:schemeClr val="accent4"/>
                </a:solidFill>
                <a:cs typeface="Aharoni" panose="02010803020104030203" pitchFamily="2" charset="-79"/>
              </a:rPr>
            </a:br>
            <a:r>
              <a:rPr lang="fr-CA" sz="3200" b="1" dirty="0">
                <a:solidFill>
                  <a:schemeClr val="accent4"/>
                </a:solidFill>
                <a:cs typeface="Aharoni" panose="02010803020104030203" pitchFamily="2" charset="-79"/>
              </a:rPr>
              <a:t>de l’Est-de-l’Île-de-Montréal</a:t>
            </a:r>
          </a:p>
        </p:txBody>
      </p:sp>
      <p:sp>
        <p:nvSpPr>
          <p:cNvPr id="11" name="Titre 3"/>
          <p:cNvSpPr txBox="1">
            <a:spLocks/>
          </p:cNvSpPr>
          <p:nvPr userDrawn="1"/>
        </p:nvSpPr>
        <p:spPr>
          <a:xfrm>
            <a:off x="2500566" y="3235415"/>
            <a:ext cx="9368389" cy="46870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Arial Black" pitchFamily="34" charset="0"/>
                <a:ea typeface="+mj-ea"/>
                <a:cs typeface="+mj-cs"/>
              </a:defRPr>
            </a:lvl1pPr>
          </a:lstStyle>
          <a:p>
            <a:pPr algn="ctr"/>
            <a:r>
              <a:rPr lang="fr-CA" sz="4000" b="1" dirty="0">
                <a:solidFill>
                  <a:schemeClr val="bg2"/>
                </a:solidFill>
                <a:cs typeface="Aharoni" panose="02010803020104030203" pitchFamily="2" charset="-79"/>
              </a:rPr>
              <a:t>www.ciusss-estmtl.gouv.qc.ca</a:t>
            </a:r>
            <a:endParaRPr lang="fr-CA" sz="3200" b="1" dirty="0">
              <a:solidFill>
                <a:schemeClr val="bg2"/>
              </a:solidFill>
              <a:cs typeface="Aharoni" panose="02010803020104030203" pitchFamily="2" charset="-79"/>
            </a:endParaRPr>
          </a:p>
        </p:txBody>
      </p:sp>
    </p:spTree>
    <p:extLst>
      <p:ext uri="{BB962C8B-B14F-4D97-AF65-F5344CB8AC3E}">
        <p14:creationId xmlns:p14="http://schemas.microsoft.com/office/powerpoint/2010/main" val="4205115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lvl1pPr>
              <a:defRPr>
                <a:solidFill>
                  <a:schemeClr val="bg2"/>
                </a:solidFill>
              </a:defRPr>
            </a:lvl1pPr>
          </a:lstStyle>
          <a:p>
            <a:r>
              <a:rPr lang="fr-FR"/>
              <a:t>Modifiez le style du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8"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9"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231593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bg2"/>
                </a:solidFill>
              </a:defRPr>
            </a:lvl1pPr>
          </a:lstStyle>
          <a:p>
            <a:r>
              <a:rPr lang="fr-FR"/>
              <a:t>Modifiez le style du titre</a:t>
            </a:r>
            <a:endParaRPr lang="fr-CA"/>
          </a:p>
        </p:txBody>
      </p:sp>
      <p:sp>
        <p:nvSpPr>
          <p:cNvPr id="3" name="Espace réservé du contenu 2"/>
          <p:cNvSpPr>
            <a:spLocks noGrp="1"/>
          </p:cNvSpPr>
          <p:nvPr>
            <p:ph idx="1"/>
          </p:nvPr>
        </p:nvSpPr>
        <p:spPr>
          <a:xfrm>
            <a:off x="838200" y="2032986"/>
            <a:ext cx="10515600" cy="389325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1" name="Image 10"/>
          <p:cNvPicPr>
            <a:picLocks noChangeAspect="1"/>
          </p:cNvPicPr>
          <p:nvPr/>
        </p:nvPicPr>
        <p:blipFill rotWithShape="1">
          <a:blip r:embed="rId2" cstate="print">
            <a:extLst>
              <a:ext uri="{28A0092B-C50C-407E-A947-70E740481C1C}">
                <a14:useLocalDpi xmlns:a14="http://schemas.microsoft.com/office/drawing/2010/main" val="0"/>
              </a:ext>
            </a:extLst>
          </a:blip>
          <a:srcRect l="21547" r="13837" b="56645"/>
          <a:stretch/>
        </p:blipFill>
        <p:spPr>
          <a:xfrm rot="6345719">
            <a:off x="-557535" y="-123504"/>
            <a:ext cx="2685625" cy="2132958"/>
          </a:xfrm>
          <a:prstGeom prst="rect">
            <a:avLst/>
          </a:prstGeom>
        </p:spPr>
      </p:pic>
    </p:spTree>
    <p:extLst>
      <p:ext uri="{BB962C8B-B14F-4D97-AF65-F5344CB8AC3E}">
        <p14:creationId xmlns:p14="http://schemas.microsoft.com/office/powerpoint/2010/main" val="3976385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3"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556" y="6013654"/>
            <a:ext cx="1612331" cy="720719"/>
          </a:xfrm>
          <a:prstGeom prst="rect">
            <a:avLst/>
          </a:prstGeom>
        </p:spPr>
      </p:pic>
      <p:sp>
        <p:nvSpPr>
          <p:cNvPr id="2" name="Titre 1"/>
          <p:cNvSpPr>
            <a:spLocks noGrp="1"/>
          </p:cNvSpPr>
          <p:nvPr>
            <p:ph type="title"/>
          </p:nvPr>
        </p:nvSpPr>
        <p:spPr>
          <a:xfrm>
            <a:off x="831850" y="1512966"/>
            <a:ext cx="10515600" cy="2852737"/>
          </a:xfrm>
        </p:spPr>
        <p:txBody>
          <a:bodyPr anchor="b"/>
          <a:lstStyle>
            <a:lvl1pPr algn="r">
              <a:defRPr sz="6000">
                <a:solidFill>
                  <a:schemeClr val="bg1"/>
                </a:solidFill>
              </a:defRPr>
            </a:lvl1pPr>
          </a:lstStyle>
          <a:p>
            <a:r>
              <a:rPr lang="fr-FR"/>
              <a:t>Modifiez le style du titre</a:t>
            </a:r>
            <a:endParaRPr lang="fr-CA" dirty="0"/>
          </a:p>
        </p:txBody>
      </p:sp>
      <p:sp>
        <p:nvSpPr>
          <p:cNvPr id="3" name="Espace réservé du texte 2"/>
          <p:cNvSpPr>
            <a:spLocks noGrp="1"/>
          </p:cNvSpPr>
          <p:nvPr>
            <p:ph type="body" idx="1"/>
          </p:nvPr>
        </p:nvSpPr>
        <p:spPr>
          <a:xfrm>
            <a:off x="831850" y="4392691"/>
            <a:ext cx="10515600" cy="1500187"/>
          </a:xfrm>
        </p:spPr>
        <p:txBody>
          <a:bodyPr/>
          <a:lstStyle>
            <a:lvl1pPr marL="0" indent="0" algn="r">
              <a:buNone/>
              <a:defRPr sz="24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2" name="Image 11"/>
          <p:cNvPicPr>
            <a:picLocks noChangeAspect="1"/>
          </p:cNvPicPr>
          <p:nvPr/>
        </p:nvPicPr>
        <p:blipFill rotWithShape="1">
          <a:blip r:embed="rId3" cstate="print">
            <a:extLst>
              <a:ext uri="{28A0092B-C50C-407E-A947-70E740481C1C}">
                <a14:useLocalDpi xmlns:a14="http://schemas.microsoft.com/office/drawing/2010/main" val="0"/>
              </a:ext>
            </a:extLst>
          </a:blip>
          <a:srcRect l="9700" t="8667"/>
          <a:stretch/>
        </p:blipFill>
        <p:spPr>
          <a:xfrm rot="3029273">
            <a:off x="12491" y="-1096996"/>
            <a:ext cx="2839917" cy="3400033"/>
          </a:xfrm>
          <a:prstGeom prst="rect">
            <a:avLst/>
          </a:prstGeom>
        </p:spPr>
      </p:pic>
    </p:spTree>
    <p:extLst>
      <p:ext uri="{BB962C8B-B14F-4D97-AF65-F5344CB8AC3E}">
        <p14:creationId xmlns:p14="http://schemas.microsoft.com/office/powerpoint/2010/main" val="166912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l="33422" t="5699" b="15921"/>
          <a:stretch/>
        </p:blipFill>
        <p:spPr>
          <a:xfrm rot="20174779">
            <a:off x="-347299" y="4946796"/>
            <a:ext cx="1599880" cy="2229470"/>
          </a:xfrm>
          <a:prstGeom prst="rect">
            <a:avLst/>
          </a:prstGeom>
        </p:spPr>
      </p:pic>
      <p:sp>
        <p:nvSpPr>
          <p:cNvPr id="2" name="Titre 1"/>
          <p:cNvSpPr>
            <a:spLocks noGrp="1"/>
          </p:cNvSpPr>
          <p:nvPr>
            <p:ph type="title"/>
          </p:nvPr>
        </p:nvSpPr>
        <p:spPr/>
        <p:txBody>
          <a:bodyPr/>
          <a:lstStyle>
            <a:lvl1pPr>
              <a:defRPr>
                <a:solidFill>
                  <a:schemeClr val="bg2"/>
                </a:solidFill>
              </a:defRPr>
            </a:lvl1pPr>
          </a:lstStyle>
          <a:p>
            <a:r>
              <a:rPr lang="fr-FR"/>
              <a:t>Modifiez le style du titre</a:t>
            </a:r>
            <a:endParaRPr lang="fr-CA"/>
          </a:p>
        </p:txBody>
      </p:sp>
      <p:sp>
        <p:nvSpPr>
          <p:cNvPr id="3" name="Espace réservé du contenu 2"/>
          <p:cNvSpPr>
            <a:spLocks noGrp="1"/>
          </p:cNvSpPr>
          <p:nvPr>
            <p:ph sz="half" idx="1"/>
          </p:nvPr>
        </p:nvSpPr>
        <p:spPr>
          <a:xfrm>
            <a:off x="838200" y="1825625"/>
            <a:ext cx="5181600" cy="412376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6172200" y="1825625"/>
            <a:ext cx="5181600" cy="412376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9"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10"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11"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4270681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8859797" cy="1325563"/>
          </a:xfrm>
        </p:spPr>
        <p:txBody>
          <a:bodyPr/>
          <a:lstStyle>
            <a:lvl1pPr>
              <a:defRPr>
                <a:solidFill>
                  <a:schemeClr val="bg2"/>
                </a:solidFill>
              </a:defRPr>
            </a:lvl1pPr>
          </a:lstStyle>
          <a:p>
            <a:r>
              <a:rPr lang="fr-FR"/>
              <a:t>Modifiez le style du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4327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4327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11"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12"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13"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4" name="Image 13"/>
          <p:cNvPicPr>
            <a:picLocks noChangeAspect="1"/>
          </p:cNvPicPr>
          <p:nvPr/>
        </p:nvPicPr>
        <p:blipFill rotWithShape="1">
          <a:blip r:embed="rId2" cstate="print">
            <a:extLst>
              <a:ext uri="{28A0092B-C50C-407E-A947-70E740481C1C}">
                <a14:useLocalDpi xmlns:a14="http://schemas.microsoft.com/office/drawing/2010/main" val="0"/>
              </a:ext>
            </a:extLst>
          </a:blip>
          <a:srcRect r="5474" b="1955"/>
          <a:stretch/>
        </p:blipFill>
        <p:spPr>
          <a:xfrm rot="18071140">
            <a:off x="10232156" y="-659755"/>
            <a:ext cx="2271469" cy="2788828"/>
          </a:xfrm>
          <a:prstGeom prst="rect">
            <a:avLst/>
          </a:prstGeom>
        </p:spPr>
      </p:pic>
    </p:spTree>
    <p:extLst>
      <p:ext uri="{BB962C8B-B14F-4D97-AF65-F5344CB8AC3E}">
        <p14:creationId xmlns:p14="http://schemas.microsoft.com/office/powerpoint/2010/main" val="357991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11" name="Image 10"/>
          <p:cNvPicPr>
            <a:picLocks noChangeAspect="1"/>
          </p:cNvPicPr>
          <p:nvPr/>
        </p:nvPicPr>
        <p:blipFill rotWithShape="1">
          <a:blip r:embed="rId2" cstate="print">
            <a:extLst>
              <a:ext uri="{28A0092B-C50C-407E-A947-70E740481C1C}">
                <a14:useLocalDpi xmlns:a14="http://schemas.microsoft.com/office/drawing/2010/main" val="0"/>
              </a:ext>
            </a:extLst>
          </a:blip>
          <a:srcRect l="8036" t="36657"/>
          <a:stretch/>
        </p:blipFill>
        <p:spPr>
          <a:xfrm rot="1185234">
            <a:off x="-177080" y="-457979"/>
            <a:ext cx="2680418" cy="2185376"/>
          </a:xfrm>
          <a:prstGeom prst="rect">
            <a:avLst/>
          </a:prstGeom>
        </p:spPr>
      </p:pic>
      <p:sp>
        <p:nvSpPr>
          <p:cNvPr id="2" name="Titre 1"/>
          <p:cNvSpPr>
            <a:spLocks noGrp="1"/>
          </p:cNvSpPr>
          <p:nvPr>
            <p:ph type="title"/>
          </p:nvPr>
        </p:nvSpPr>
        <p:spPr>
          <a:xfrm>
            <a:off x="2511706" y="365125"/>
            <a:ext cx="8842094" cy="1325563"/>
          </a:xfrm>
        </p:spPr>
        <p:txBody>
          <a:bodyPr/>
          <a:lstStyle>
            <a:lvl1pPr>
              <a:defRPr>
                <a:solidFill>
                  <a:schemeClr val="bg2"/>
                </a:solidFill>
              </a:defRPr>
            </a:lvl1pPr>
          </a:lstStyle>
          <a:p>
            <a:r>
              <a:rPr lang="fr-FR"/>
              <a:t>Modifiez le style du titre</a:t>
            </a:r>
            <a:endParaRPr lang="fr-CA"/>
          </a:p>
        </p:txBody>
      </p:sp>
      <p:sp>
        <p:nvSpPr>
          <p:cNvPr id="6"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7"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8"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2601756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556" y="6013654"/>
            <a:ext cx="1612331" cy="720719"/>
          </a:xfrm>
          <a:prstGeom prst="rect">
            <a:avLst/>
          </a:prstGeom>
        </p:spPr>
      </p:pic>
      <p:sp>
        <p:nvSpPr>
          <p:cNvPr id="7"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8"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9"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165509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t="36724" r="8232"/>
          <a:stretch/>
        </p:blipFill>
        <p:spPr>
          <a:xfrm rot="13224891">
            <a:off x="-393252" y="5714411"/>
            <a:ext cx="1720037" cy="1403863"/>
          </a:xfrm>
          <a:prstGeom prst="rect">
            <a:avLst/>
          </a:prstGeom>
        </p:spPr>
      </p:pic>
      <p:sp>
        <p:nvSpPr>
          <p:cNvPr id="2" name="Titre 1"/>
          <p:cNvSpPr>
            <a:spLocks noGrp="1"/>
          </p:cNvSpPr>
          <p:nvPr>
            <p:ph type="title"/>
          </p:nvPr>
        </p:nvSpPr>
        <p:spPr>
          <a:xfrm>
            <a:off x="839788" y="457200"/>
            <a:ext cx="3932237" cy="1600200"/>
          </a:xfrm>
        </p:spPr>
        <p:txBody>
          <a:bodyPr anchor="b"/>
          <a:lstStyle>
            <a:lvl1pPr>
              <a:defRPr sz="3200">
                <a:solidFill>
                  <a:schemeClr val="bg2"/>
                </a:solidFill>
              </a:defRPr>
            </a:lvl1pPr>
          </a:lstStyle>
          <a:p>
            <a:r>
              <a:rPr lang="fr-FR"/>
              <a:t>Modifiez le style du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29361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13"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14"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
        <p:nvSpPr>
          <p:cNvPr id="2" name="Titre 1"/>
          <p:cNvSpPr>
            <a:spLocks noGrp="1"/>
          </p:cNvSpPr>
          <p:nvPr>
            <p:ph type="title"/>
          </p:nvPr>
        </p:nvSpPr>
        <p:spPr>
          <a:xfrm>
            <a:off x="839788" y="457200"/>
            <a:ext cx="3932237" cy="1600200"/>
          </a:xfrm>
        </p:spPr>
        <p:txBody>
          <a:bodyPr anchor="b"/>
          <a:lstStyle>
            <a:lvl1pPr>
              <a:defRPr sz="3200">
                <a:solidFill>
                  <a:schemeClr val="bg1"/>
                </a:solidFill>
              </a:defRPr>
            </a:lvl1pPr>
          </a:lstStyle>
          <a:p>
            <a:r>
              <a:rPr lang="fr-FR"/>
              <a:t>Modifiez le style du titre</a:t>
            </a:r>
            <a:endParaRPr lang="fr-CA" dirty="0"/>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pic>
        <p:nvPicPr>
          <p:cNvPr id="15" name="Imag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556" y="6013654"/>
            <a:ext cx="1612331" cy="720719"/>
          </a:xfrm>
          <a:prstGeom prst="rect">
            <a:avLst/>
          </a:prstGeom>
        </p:spPr>
      </p:pic>
      <p:pic>
        <p:nvPicPr>
          <p:cNvPr id="10" name="Image 9"/>
          <p:cNvPicPr>
            <a:picLocks noChangeAspect="1"/>
          </p:cNvPicPr>
          <p:nvPr/>
        </p:nvPicPr>
        <p:blipFill rotWithShape="1">
          <a:blip r:embed="rId3" cstate="print">
            <a:extLst>
              <a:ext uri="{28A0092B-C50C-407E-A947-70E740481C1C}">
                <a14:useLocalDpi xmlns:a14="http://schemas.microsoft.com/office/drawing/2010/main" val="0"/>
              </a:ext>
            </a:extLst>
          </a:blip>
          <a:srcRect l="15382" b="7674"/>
          <a:stretch/>
        </p:blipFill>
        <p:spPr>
          <a:xfrm rot="7628708">
            <a:off x="10543185" y="-703141"/>
            <a:ext cx="1586029" cy="2048381"/>
          </a:xfrm>
          <a:prstGeom prst="rect">
            <a:avLst/>
          </a:prstGeom>
        </p:spPr>
      </p:pic>
    </p:spTree>
    <p:extLst>
      <p:ext uri="{BB962C8B-B14F-4D97-AF65-F5344CB8AC3E}">
        <p14:creationId xmlns:p14="http://schemas.microsoft.com/office/powerpoint/2010/main" val="332093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770927" y="365125"/>
            <a:ext cx="9582873" cy="1325563"/>
          </a:xfrm>
          <a:prstGeom prst="rect">
            <a:avLst/>
          </a:prstGeom>
        </p:spPr>
        <p:txBody>
          <a:bodyPr vert="horz" lIns="91440" tIns="45720" rIns="91440" bIns="45720" rtlCol="0" anchor="ctr">
            <a:normAutofit/>
          </a:bodyPr>
          <a:lstStyle/>
          <a:p>
            <a:r>
              <a:rPr lang="fr-FR" dirty="0"/>
              <a:t>Modifiez le style du titre</a:t>
            </a:r>
            <a:endParaRPr lang="fr-CA" dirty="0"/>
          </a:p>
        </p:txBody>
      </p:sp>
      <p:sp>
        <p:nvSpPr>
          <p:cNvPr id="3" name="Espace réservé du texte 2"/>
          <p:cNvSpPr>
            <a:spLocks noGrp="1"/>
          </p:cNvSpPr>
          <p:nvPr>
            <p:ph type="body" idx="1"/>
          </p:nvPr>
        </p:nvSpPr>
        <p:spPr>
          <a:xfrm>
            <a:off x="838200" y="1825625"/>
            <a:ext cx="10515600" cy="410061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A" dirty="0"/>
          </a:p>
        </p:txBody>
      </p:sp>
      <p:sp>
        <p:nvSpPr>
          <p:cNvPr id="16" name="Espace réservé de la date 3"/>
          <p:cNvSpPr>
            <a:spLocks noGrp="1"/>
          </p:cNvSpPr>
          <p:nvPr>
            <p:ph type="dt" sz="half" idx="2"/>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2022-06-29</a:t>
            </a:fld>
            <a:endParaRPr lang="fr-CA" dirty="0"/>
          </a:p>
        </p:txBody>
      </p:sp>
      <p:sp>
        <p:nvSpPr>
          <p:cNvPr id="17" name="Espace réservé du pied de page 4"/>
          <p:cNvSpPr>
            <a:spLocks noGrp="1"/>
          </p:cNvSpPr>
          <p:nvPr>
            <p:ph type="ftr" sz="quarter" idx="3"/>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dirty="0"/>
          </a:p>
        </p:txBody>
      </p:sp>
      <p:sp>
        <p:nvSpPr>
          <p:cNvPr id="18" name="Espace réservé du numéro de diapositive 5"/>
          <p:cNvSpPr>
            <a:spLocks noGrp="1"/>
          </p:cNvSpPr>
          <p:nvPr>
            <p:ph type="sldNum" sz="quarter" idx="4"/>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9" name="Espace réservé du contenu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330103" y="6013654"/>
            <a:ext cx="1615239" cy="720158"/>
          </a:xfrm>
          <a:prstGeom prst="rect">
            <a:avLst/>
          </a:prstGeom>
        </p:spPr>
      </p:pic>
    </p:spTree>
    <p:extLst>
      <p:ext uri="{BB962C8B-B14F-4D97-AF65-F5344CB8AC3E}">
        <p14:creationId xmlns:p14="http://schemas.microsoft.com/office/powerpoint/2010/main" val="2296030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59" r:id="rId12"/>
  </p:sldLayoutIdLst>
  <p:txStyles>
    <p:titleStyle>
      <a:lvl1pPr algn="r" defTabSz="914400" rtl="0" eaLnBrk="1" latinLnBrk="0" hangingPunct="1">
        <a:lnSpc>
          <a:spcPct val="90000"/>
        </a:lnSpc>
        <a:spcBef>
          <a:spcPct val="0"/>
        </a:spcBef>
        <a:buNone/>
        <a:defRPr sz="4400" kern="1200">
          <a:solidFill>
            <a:schemeClr val="bg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bg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bg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bg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bg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bg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CA" dirty="0"/>
              <a:t>Sommaires de gestion et projets de résolution</a:t>
            </a:r>
          </a:p>
        </p:txBody>
      </p:sp>
      <p:sp>
        <p:nvSpPr>
          <p:cNvPr id="3" name="Sous-titre 2"/>
          <p:cNvSpPr>
            <a:spLocks noGrp="1"/>
          </p:cNvSpPr>
          <p:nvPr>
            <p:ph type="subTitle" idx="1"/>
          </p:nvPr>
        </p:nvSpPr>
        <p:spPr/>
        <p:txBody>
          <a:bodyPr/>
          <a:lstStyle/>
          <a:p>
            <a:pPr algn="just"/>
            <a:r>
              <a:rPr lang="fr-CA" dirty="0"/>
              <a:t>Une proposition de modification des procédés présentée par le service des affaires juridiques</a:t>
            </a:r>
          </a:p>
        </p:txBody>
      </p:sp>
    </p:spTree>
    <p:extLst>
      <p:ext uri="{BB962C8B-B14F-4D97-AF65-F5344CB8AC3E}">
        <p14:creationId xmlns:p14="http://schemas.microsoft.com/office/powerpoint/2010/main" val="3078255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0927" y="365125"/>
            <a:ext cx="9582873" cy="1325563"/>
          </a:xfrm>
        </p:spPr>
        <p:txBody>
          <a:bodyPr>
            <a:normAutofit/>
          </a:bodyPr>
          <a:lstStyle/>
          <a:p>
            <a:r>
              <a:rPr lang="fr-CA" dirty="0"/>
              <a:t>Changements – SDG</a:t>
            </a:r>
          </a:p>
        </p:txBody>
      </p:sp>
      <p:graphicFrame>
        <p:nvGraphicFramePr>
          <p:cNvPr id="9" name="Espace réservé du contenu 8">
            <a:extLst>
              <a:ext uri="{FF2B5EF4-FFF2-40B4-BE49-F238E27FC236}">
                <a16:creationId xmlns:a16="http://schemas.microsoft.com/office/drawing/2014/main" id="{138666DF-39C5-4EC8-BBAB-AE605C981FD8}"/>
              </a:ext>
            </a:extLst>
          </p:cNvPr>
          <p:cNvGraphicFramePr>
            <a:graphicFrameLocks noGrp="1"/>
          </p:cNvGraphicFramePr>
          <p:nvPr>
            <p:ph idx="1"/>
            <p:extLst>
              <p:ext uri="{D42A27DB-BD31-4B8C-83A1-F6EECF244321}">
                <p14:modId xmlns:p14="http://schemas.microsoft.com/office/powerpoint/2010/main" val="5658746"/>
              </p:ext>
            </p:extLst>
          </p:nvPr>
        </p:nvGraphicFramePr>
        <p:xfrm>
          <a:off x="1641571" y="1762298"/>
          <a:ext cx="10304352" cy="4189614"/>
        </p:xfrm>
        <a:graphic>
          <a:graphicData uri="http://schemas.openxmlformats.org/drawingml/2006/table">
            <a:tbl>
              <a:tblPr firstRow="1" bandRow="1">
                <a:tableStyleId>{5C22544A-7EE6-4342-B048-85BDC9FD1C3A}</a:tableStyleId>
              </a:tblPr>
              <a:tblGrid>
                <a:gridCol w="1550516">
                  <a:extLst>
                    <a:ext uri="{9D8B030D-6E8A-4147-A177-3AD203B41FA5}">
                      <a16:colId xmlns:a16="http://schemas.microsoft.com/office/drawing/2014/main" val="308562688"/>
                    </a:ext>
                  </a:extLst>
                </a:gridCol>
                <a:gridCol w="4114800">
                  <a:extLst>
                    <a:ext uri="{9D8B030D-6E8A-4147-A177-3AD203B41FA5}">
                      <a16:colId xmlns:a16="http://schemas.microsoft.com/office/drawing/2014/main" val="2760428438"/>
                    </a:ext>
                  </a:extLst>
                </a:gridCol>
                <a:gridCol w="4639036">
                  <a:extLst>
                    <a:ext uri="{9D8B030D-6E8A-4147-A177-3AD203B41FA5}">
                      <a16:colId xmlns:a16="http://schemas.microsoft.com/office/drawing/2014/main" val="3110552744"/>
                    </a:ext>
                  </a:extLst>
                </a:gridCol>
              </a:tblGrid>
              <a:tr h="674599">
                <a:tc>
                  <a:txBody>
                    <a:bodyPr/>
                    <a:lstStyle/>
                    <a:p>
                      <a:pPr algn="just"/>
                      <a:endParaRPr lang="fr-CA" sz="1600" dirty="0"/>
                    </a:p>
                  </a:txBody>
                  <a:tcPr/>
                </a:tc>
                <a:tc>
                  <a:txBody>
                    <a:bodyPr/>
                    <a:lstStyle/>
                    <a:p>
                      <a:pPr algn="just"/>
                      <a:r>
                        <a:rPr lang="fr-CA" sz="1600" dirty="0"/>
                        <a:t>Porteur de dossier (assisté de la spécialiste en procédés administratifs)</a:t>
                      </a:r>
                    </a:p>
                  </a:txBody>
                  <a:tcPr/>
                </a:tc>
                <a:tc>
                  <a:txBody>
                    <a:bodyPr/>
                    <a:lstStyle/>
                    <a:p>
                      <a:pPr algn="just"/>
                      <a:r>
                        <a:rPr lang="fr-CA" sz="1600" dirty="0"/>
                        <a:t>Service des affaires juridiques</a:t>
                      </a:r>
                    </a:p>
                  </a:txBody>
                  <a:tcPr/>
                </a:tc>
                <a:extLst>
                  <a:ext uri="{0D108BD9-81ED-4DB2-BD59-A6C34878D82A}">
                    <a16:rowId xmlns:a16="http://schemas.microsoft.com/office/drawing/2014/main" val="544264114"/>
                  </a:ext>
                </a:extLst>
              </a:tr>
              <a:tr h="3515015">
                <a:tc>
                  <a:txBody>
                    <a:bodyPr/>
                    <a:lstStyle/>
                    <a:p>
                      <a:pPr algn="just"/>
                      <a:r>
                        <a:rPr lang="fr-CA" sz="1600" b="1" dirty="0"/>
                        <a:t>Sommaire de gestion</a:t>
                      </a:r>
                    </a:p>
                  </a:txBody>
                  <a:tcPr/>
                </a:tc>
                <a:tc>
                  <a:txBody>
                    <a:bodyPr/>
                    <a:lstStyle/>
                    <a:p>
                      <a:pPr algn="just"/>
                      <a:r>
                        <a:rPr lang="fr-CA" sz="1600" dirty="0"/>
                        <a:t>Production de A à Z</a:t>
                      </a:r>
                    </a:p>
                    <a:p>
                      <a:pPr algn="just"/>
                      <a:endParaRPr lang="fr-CA" sz="1600" dirty="0"/>
                    </a:p>
                    <a:p>
                      <a:pPr algn="just"/>
                      <a:r>
                        <a:rPr lang="fr-CA" sz="1600" dirty="0"/>
                        <a:t>Soumission au service des affaires juridiques pour révision au moins </a:t>
                      </a:r>
                      <a:r>
                        <a:rPr lang="fr-CA" sz="1600" b="1" dirty="0"/>
                        <a:t>14 jours</a:t>
                      </a:r>
                      <a:r>
                        <a:rPr lang="fr-CA" sz="1600" b="0" dirty="0"/>
                        <a:t> avant la date de dépôt au comité</a:t>
                      </a:r>
                      <a:endParaRPr lang="fr-CA" sz="1600" dirty="0"/>
                    </a:p>
                    <a:p>
                      <a:pPr algn="just"/>
                      <a:endParaRPr lang="fr-CA" sz="1600" dirty="0"/>
                    </a:p>
                    <a:p>
                      <a:pPr algn="just"/>
                      <a:r>
                        <a:rPr lang="fr-CA" sz="1600" dirty="0"/>
                        <a:t>Corrections (le cas échéant)</a:t>
                      </a:r>
                    </a:p>
                    <a:p>
                      <a:pPr algn="just"/>
                      <a:endParaRPr lang="fr-CA" sz="1600" dirty="0"/>
                    </a:p>
                    <a:p>
                      <a:pPr algn="just"/>
                      <a:r>
                        <a:rPr lang="fr-CA" sz="1600" dirty="0"/>
                        <a:t>Transmission à la spécialiste en procédés administratifs qui révise la forme et achemine le sommaire de gestion au comité</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CA" sz="1600" dirty="0"/>
                        <a:t>Accompagnement au besoin du porteur de dossier lors de la production</a:t>
                      </a:r>
                    </a:p>
                    <a:p>
                      <a:pPr algn="just"/>
                      <a:endParaRPr lang="fr-CA" sz="1600" dirty="0"/>
                    </a:p>
                    <a:p>
                      <a:pPr algn="just"/>
                      <a:r>
                        <a:rPr lang="fr-CA" sz="1600" dirty="0"/>
                        <a:t>Révision limitée à :</a:t>
                      </a:r>
                    </a:p>
                    <a:p>
                      <a:pPr marL="285750" indent="-285750" algn="just">
                        <a:buFontTx/>
                        <a:buChar char="-"/>
                      </a:pPr>
                      <a:r>
                        <a:rPr lang="fr-CA" sz="1600" dirty="0"/>
                        <a:t>l’identification des informations de nature confidentielle ou privilégiée, ou </a:t>
                      </a:r>
                    </a:p>
                    <a:p>
                      <a:pPr marL="285750" indent="-285750" algn="just">
                        <a:buFontTx/>
                        <a:buChar char="-"/>
                      </a:pPr>
                      <a:r>
                        <a:rPr lang="fr-CA" sz="1600" dirty="0"/>
                        <a:t>au cadre normatif applicable</a:t>
                      </a:r>
                    </a:p>
                    <a:p>
                      <a:pPr algn="just"/>
                      <a:endParaRPr lang="fr-CA" sz="1600" dirty="0"/>
                    </a:p>
                    <a:p>
                      <a:pPr algn="just"/>
                      <a:r>
                        <a:rPr lang="fr-CA" sz="1600" dirty="0"/>
                        <a:t>Transmission de la version corrigée du sommaire de gestion au moins </a:t>
                      </a:r>
                      <a:r>
                        <a:rPr lang="fr-CA" sz="1600" b="1" dirty="0"/>
                        <a:t>7 jours</a:t>
                      </a:r>
                      <a:r>
                        <a:rPr lang="fr-CA" sz="1600" b="0" dirty="0"/>
                        <a:t> avant la date de dépôt au comité</a:t>
                      </a:r>
                      <a:endParaRPr lang="fr-CA" sz="1600" dirty="0"/>
                    </a:p>
                    <a:p>
                      <a:pPr algn="just"/>
                      <a:endParaRPr lang="fr-CA" sz="1600" dirty="0"/>
                    </a:p>
                  </a:txBody>
                  <a:tcPr/>
                </a:tc>
                <a:extLst>
                  <a:ext uri="{0D108BD9-81ED-4DB2-BD59-A6C34878D82A}">
                    <a16:rowId xmlns:a16="http://schemas.microsoft.com/office/drawing/2014/main" val="4169627729"/>
                  </a:ext>
                </a:extLst>
              </a:tr>
            </a:tbl>
          </a:graphicData>
        </a:graphic>
      </p:graphicFrame>
    </p:spTree>
    <p:extLst>
      <p:ext uri="{BB962C8B-B14F-4D97-AF65-F5344CB8AC3E}">
        <p14:creationId xmlns:p14="http://schemas.microsoft.com/office/powerpoint/2010/main" val="3171454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Changements - SDG</a:t>
            </a:r>
          </a:p>
        </p:txBody>
      </p:sp>
      <p:sp>
        <p:nvSpPr>
          <p:cNvPr id="3" name="Espace réservé du contenu 2"/>
          <p:cNvSpPr>
            <a:spLocks noGrp="1"/>
          </p:cNvSpPr>
          <p:nvPr>
            <p:ph idx="1"/>
          </p:nvPr>
        </p:nvSpPr>
        <p:spPr>
          <a:xfrm>
            <a:off x="997526" y="1803629"/>
            <a:ext cx="10356273" cy="4655360"/>
          </a:xfrm>
        </p:spPr>
        <p:txBody>
          <a:bodyPr/>
          <a:lstStyle/>
          <a:p>
            <a:pPr marL="0" indent="0">
              <a:buNone/>
            </a:pPr>
            <a:endParaRPr lang="fr-CA" dirty="0"/>
          </a:p>
          <a:p>
            <a:pPr marL="0" indent="0">
              <a:buNone/>
            </a:pPr>
            <a:r>
              <a:rPr lang="fr-CA" b="1" u="sng" dirty="0"/>
              <a:t>À partir du 1</a:t>
            </a:r>
            <a:r>
              <a:rPr lang="fr-CA" b="1" u="sng" baseline="30000" dirty="0"/>
              <a:t>er</a:t>
            </a:r>
            <a:r>
              <a:rPr lang="fr-CA" b="1" u="sng" dirty="0"/>
              <a:t> août 2022</a:t>
            </a:r>
          </a:p>
          <a:p>
            <a:pPr marL="0" indent="0">
              <a:buNone/>
            </a:pPr>
            <a:endParaRPr lang="fr-CA" dirty="0"/>
          </a:p>
        </p:txBody>
      </p:sp>
      <p:graphicFrame>
        <p:nvGraphicFramePr>
          <p:cNvPr id="4" name="Diagramme 3"/>
          <p:cNvGraphicFramePr/>
          <p:nvPr>
            <p:extLst>
              <p:ext uri="{D42A27DB-BD31-4B8C-83A1-F6EECF244321}">
                <p14:modId xmlns:p14="http://schemas.microsoft.com/office/powerpoint/2010/main" val="3495728795"/>
              </p:ext>
            </p:extLst>
          </p:nvPr>
        </p:nvGraphicFramePr>
        <p:xfrm>
          <a:off x="906086" y="3158719"/>
          <a:ext cx="10447713" cy="29649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6108000" y="4911332"/>
            <a:ext cx="1936865" cy="535531"/>
          </a:xfrm>
          <a:prstGeom prst="rect">
            <a:avLst/>
          </a:prstGeom>
          <a:noFill/>
        </p:spPr>
        <p:txBody>
          <a:bodyPr wrap="square" rtlCol="0">
            <a:spAutoFit/>
          </a:bodyPr>
          <a:lstStyle/>
          <a:p>
            <a:pPr algn="ctr">
              <a:lnSpc>
                <a:spcPct val="90000"/>
              </a:lnSpc>
            </a:pPr>
            <a:r>
              <a:rPr lang="fr-CA" sz="1600" b="1" dirty="0">
                <a:solidFill>
                  <a:srgbClr val="FF0000"/>
                </a:solidFill>
              </a:rPr>
              <a:t>-7 jours</a:t>
            </a:r>
          </a:p>
          <a:p>
            <a:pPr algn="ctr">
              <a:lnSpc>
                <a:spcPct val="90000"/>
              </a:lnSpc>
            </a:pPr>
            <a:r>
              <a:rPr lang="fr-CA" sz="1600" dirty="0"/>
              <a:t>(minimum)</a:t>
            </a:r>
          </a:p>
        </p:txBody>
      </p:sp>
      <p:sp>
        <p:nvSpPr>
          <p:cNvPr id="6" name="ZoneTexte 5"/>
          <p:cNvSpPr txBox="1"/>
          <p:nvPr/>
        </p:nvSpPr>
        <p:spPr>
          <a:xfrm>
            <a:off x="5987932" y="3213559"/>
            <a:ext cx="2202873" cy="978729"/>
          </a:xfrm>
          <a:prstGeom prst="rect">
            <a:avLst/>
          </a:prstGeom>
          <a:noFill/>
        </p:spPr>
        <p:txBody>
          <a:bodyPr wrap="square" rtlCol="0">
            <a:spAutoFit/>
          </a:bodyPr>
          <a:lstStyle/>
          <a:p>
            <a:pPr algn="ctr">
              <a:lnSpc>
                <a:spcPct val="90000"/>
              </a:lnSpc>
            </a:pPr>
            <a:r>
              <a:rPr lang="fr-CA" sz="1600" dirty="0"/>
              <a:t>Transmission par le SAJ de la version révisée à la direction porteuse du dossier</a:t>
            </a:r>
          </a:p>
        </p:txBody>
      </p:sp>
      <p:sp>
        <p:nvSpPr>
          <p:cNvPr id="7" name="ZoneTexte 6"/>
          <p:cNvSpPr txBox="1"/>
          <p:nvPr/>
        </p:nvSpPr>
        <p:spPr>
          <a:xfrm>
            <a:off x="8356826" y="3213559"/>
            <a:ext cx="2202873" cy="978729"/>
          </a:xfrm>
          <a:prstGeom prst="rect">
            <a:avLst/>
          </a:prstGeom>
          <a:noFill/>
        </p:spPr>
        <p:txBody>
          <a:bodyPr wrap="square" rtlCol="0">
            <a:spAutoFit/>
          </a:bodyPr>
          <a:lstStyle/>
          <a:p>
            <a:pPr algn="ctr">
              <a:lnSpc>
                <a:spcPct val="90000"/>
              </a:lnSpc>
            </a:pPr>
            <a:r>
              <a:rPr lang="fr-CA" sz="1600" dirty="0"/>
              <a:t>Transmission par la direction porteuse du dossier du SDG à la SPA du comité</a:t>
            </a:r>
          </a:p>
        </p:txBody>
      </p:sp>
    </p:spTree>
    <p:extLst>
      <p:ext uri="{BB962C8B-B14F-4D97-AF65-F5344CB8AC3E}">
        <p14:creationId xmlns:p14="http://schemas.microsoft.com/office/powerpoint/2010/main" val="3618027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0927" y="365125"/>
            <a:ext cx="9582873" cy="1325563"/>
          </a:xfrm>
        </p:spPr>
        <p:txBody>
          <a:bodyPr/>
          <a:lstStyle/>
          <a:p>
            <a:r>
              <a:rPr lang="fr-CA" dirty="0"/>
              <a:t>Changements - Résolution</a:t>
            </a:r>
          </a:p>
        </p:txBody>
      </p:sp>
      <p:graphicFrame>
        <p:nvGraphicFramePr>
          <p:cNvPr id="9" name="Espace réservé du contenu 8">
            <a:extLst>
              <a:ext uri="{FF2B5EF4-FFF2-40B4-BE49-F238E27FC236}">
                <a16:creationId xmlns:a16="http://schemas.microsoft.com/office/drawing/2014/main" id="{138666DF-39C5-4EC8-BBAB-AE605C981FD8}"/>
              </a:ext>
            </a:extLst>
          </p:cNvPr>
          <p:cNvGraphicFramePr>
            <a:graphicFrameLocks noGrp="1"/>
          </p:cNvGraphicFramePr>
          <p:nvPr>
            <p:ph idx="1"/>
            <p:extLst>
              <p:ext uri="{D42A27DB-BD31-4B8C-83A1-F6EECF244321}">
                <p14:modId xmlns:p14="http://schemas.microsoft.com/office/powerpoint/2010/main" val="2336654913"/>
              </p:ext>
            </p:extLst>
          </p:nvPr>
        </p:nvGraphicFramePr>
        <p:xfrm>
          <a:off x="1641570" y="1470581"/>
          <a:ext cx="10321043" cy="4912609"/>
        </p:xfrm>
        <a:graphic>
          <a:graphicData uri="http://schemas.openxmlformats.org/drawingml/2006/table">
            <a:tbl>
              <a:tblPr firstRow="1" bandRow="1">
                <a:tableStyleId>{5C22544A-7EE6-4342-B048-85BDC9FD1C3A}</a:tableStyleId>
              </a:tblPr>
              <a:tblGrid>
                <a:gridCol w="1475703">
                  <a:extLst>
                    <a:ext uri="{9D8B030D-6E8A-4147-A177-3AD203B41FA5}">
                      <a16:colId xmlns:a16="http://schemas.microsoft.com/office/drawing/2014/main" val="308562688"/>
                    </a:ext>
                  </a:extLst>
                </a:gridCol>
                <a:gridCol w="4605251">
                  <a:extLst>
                    <a:ext uri="{9D8B030D-6E8A-4147-A177-3AD203B41FA5}">
                      <a16:colId xmlns:a16="http://schemas.microsoft.com/office/drawing/2014/main" val="2760428438"/>
                    </a:ext>
                  </a:extLst>
                </a:gridCol>
                <a:gridCol w="4240089">
                  <a:extLst>
                    <a:ext uri="{9D8B030D-6E8A-4147-A177-3AD203B41FA5}">
                      <a16:colId xmlns:a16="http://schemas.microsoft.com/office/drawing/2014/main" val="3110552744"/>
                    </a:ext>
                  </a:extLst>
                </a:gridCol>
              </a:tblGrid>
              <a:tr h="980689">
                <a:tc>
                  <a:txBody>
                    <a:bodyPr/>
                    <a:lstStyle/>
                    <a:p>
                      <a:pPr algn="just"/>
                      <a:endParaRPr lang="fr-CA" dirty="0"/>
                    </a:p>
                  </a:txBody>
                  <a:tcPr/>
                </a:tc>
                <a:tc>
                  <a:txBody>
                    <a:bodyPr/>
                    <a:lstStyle/>
                    <a:p>
                      <a:pPr algn="just"/>
                      <a:r>
                        <a:rPr lang="fr-CA" dirty="0"/>
                        <a:t>Porteur de dossier (assisté de la spécialiste en procédés administratifs)</a:t>
                      </a:r>
                    </a:p>
                  </a:txBody>
                  <a:tcPr/>
                </a:tc>
                <a:tc>
                  <a:txBody>
                    <a:bodyPr/>
                    <a:lstStyle/>
                    <a:p>
                      <a:pPr algn="just"/>
                      <a:r>
                        <a:rPr lang="fr-CA" dirty="0"/>
                        <a:t>Service des affaires juridiques</a:t>
                      </a:r>
                    </a:p>
                  </a:txBody>
                  <a:tcPr/>
                </a:tc>
                <a:extLst>
                  <a:ext uri="{0D108BD9-81ED-4DB2-BD59-A6C34878D82A}">
                    <a16:rowId xmlns:a16="http://schemas.microsoft.com/office/drawing/2014/main" val="544264114"/>
                  </a:ext>
                </a:extLst>
              </a:tr>
              <a:tr h="1907853">
                <a:tc>
                  <a:txBody>
                    <a:bodyPr/>
                    <a:lstStyle/>
                    <a:p>
                      <a:pPr algn="just"/>
                      <a:r>
                        <a:rPr lang="fr-CA" sz="1400" b="1" dirty="0"/>
                        <a:t>Résolution</a:t>
                      </a:r>
                    </a:p>
                  </a:txBody>
                  <a:tcPr/>
                </a:tc>
                <a:tc>
                  <a:txBody>
                    <a:bodyPr/>
                    <a:lstStyle/>
                    <a:p>
                      <a:pPr algn="just"/>
                      <a:r>
                        <a:rPr lang="fr-CA" sz="1400" dirty="0"/>
                        <a:t>Production à partir du gabarit spécifique préparé par le Service des affaires juridiques et transmis par la spécialiste en procédés administratifs</a:t>
                      </a:r>
                    </a:p>
                    <a:p>
                      <a:pPr algn="just"/>
                      <a:endParaRPr lang="fr-CA" sz="1400" dirty="0"/>
                    </a:p>
                    <a:p>
                      <a:pPr algn="just"/>
                      <a:r>
                        <a:rPr lang="fr-CA" sz="1400" dirty="0"/>
                        <a:t>Soumission au service des affaires juridiques d’un projet de sommaire de gestion au moins </a:t>
                      </a:r>
                      <a:r>
                        <a:rPr lang="fr-CA" sz="1400" b="1" dirty="0"/>
                        <a:t>14 jours</a:t>
                      </a:r>
                      <a:r>
                        <a:rPr lang="fr-CA" sz="1400" b="0" dirty="0"/>
                        <a:t> avant la date de dépôt au comité </a:t>
                      </a:r>
                      <a:r>
                        <a:rPr lang="fr-CA" sz="1400" b="0" u="sng" dirty="0"/>
                        <a:t>pour les résolutions ponctuelles (non récurrentes) pour</a:t>
                      </a:r>
                      <a:r>
                        <a:rPr lang="fr-CA" sz="1400" b="0" u="sng" baseline="0" dirty="0"/>
                        <a:t> lesquelles aucun gabarit n’est développé</a:t>
                      </a:r>
                      <a:endParaRPr lang="fr-CA" sz="1400" dirty="0"/>
                    </a:p>
                    <a:p>
                      <a:pPr algn="just"/>
                      <a:endParaRPr lang="fr-CA" sz="1400" dirty="0"/>
                    </a:p>
                    <a:p>
                      <a:pPr algn="just"/>
                      <a:r>
                        <a:rPr lang="fr-CA" sz="1400" dirty="0"/>
                        <a:t>Transmission à la spécialiste en procédés administratifs qui révise la forme et achemine le projet de résolution au comité</a:t>
                      </a:r>
                    </a:p>
                    <a:p>
                      <a:pPr algn="just"/>
                      <a:endParaRPr lang="fr-CA" sz="1400" dirty="0"/>
                    </a:p>
                  </a:txBody>
                  <a:tcPr/>
                </a:tc>
                <a:tc>
                  <a:txBody>
                    <a:bodyPr/>
                    <a:lstStyle/>
                    <a:p>
                      <a:pPr algn="just"/>
                      <a:r>
                        <a:rPr lang="fr-CA" sz="1400" dirty="0"/>
                        <a:t>Préparation du gabarit spécifique devant être utilisé par le porteur de dossier pour la production de sa résolution</a:t>
                      </a:r>
                    </a:p>
                    <a:p>
                      <a:pPr algn="just"/>
                      <a:endParaRPr lang="fr-CA" sz="1400" dirty="0"/>
                    </a:p>
                    <a:p>
                      <a:pPr algn="just"/>
                      <a:r>
                        <a:rPr lang="fr-CA" sz="1400" dirty="0"/>
                        <a:t>Soumission à la spécialiste en procédés administratifs du gabarit spécifique au moins </a:t>
                      </a:r>
                      <a:r>
                        <a:rPr lang="fr-CA" sz="1400" b="1" dirty="0"/>
                        <a:t>30 jours</a:t>
                      </a:r>
                      <a:r>
                        <a:rPr lang="fr-CA" sz="1400" b="0" dirty="0"/>
                        <a:t> avant la date de dépôt au comité (à la condition que le sujet figure</a:t>
                      </a:r>
                      <a:r>
                        <a:rPr lang="fr-CA" sz="1400" b="0" baseline="0" dirty="0"/>
                        <a:t> au calendrier des travaux)</a:t>
                      </a:r>
                      <a:endParaRPr lang="fr-CA" sz="1400" b="0" dirty="0"/>
                    </a:p>
                    <a:p>
                      <a:pPr algn="just"/>
                      <a:endParaRPr lang="fr-CA" sz="1400" b="0" dirty="0"/>
                    </a:p>
                    <a:p>
                      <a:pPr algn="just"/>
                      <a:r>
                        <a:rPr lang="fr-CA" sz="1400" b="0" dirty="0"/>
                        <a:t>Rédaction du projet de résolution à partir du projet</a:t>
                      </a:r>
                      <a:r>
                        <a:rPr lang="fr-CA" sz="1400" b="0" baseline="0" dirty="0"/>
                        <a:t> de sommaire de gestion</a:t>
                      </a:r>
                      <a:r>
                        <a:rPr lang="fr-CA" sz="1400" b="0" dirty="0"/>
                        <a:t> </a:t>
                      </a:r>
                      <a:r>
                        <a:rPr lang="fr-CA" sz="1400" b="0" u="sng" dirty="0"/>
                        <a:t>seulement pour les résolutions ponctuelles (non récurrentes) pour</a:t>
                      </a:r>
                      <a:r>
                        <a:rPr lang="fr-CA" sz="1400" b="0" u="sng" baseline="0" dirty="0"/>
                        <a:t> lesquelles aucun gabarit n’est développé</a:t>
                      </a:r>
                    </a:p>
                    <a:p>
                      <a:pPr algn="just"/>
                      <a:endParaRPr lang="fr-CA" sz="1400" b="0" u="sng" dirty="0"/>
                    </a:p>
                    <a:p>
                      <a:pPr algn="just"/>
                      <a:r>
                        <a:rPr lang="fr-CA" sz="1400" b="0" u="none" dirty="0"/>
                        <a:t>Transmission du</a:t>
                      </a:r>
                      <a:r>
                        <a:rPr lang="fr-CA" sz="1400" b="0" u="none" baseline="0" dirty="0"/>
                        <a:t> projet de résolution rédigé</a:t>
                      </a:r>
                      <a:r>
                        <a:rPr lang="fr-CA" sz="1400" b="0" u="none" dirty="0"/>
                        <a:t> au porteur de dossier au moins </a:t>
                      </a:r>
                      <a:r>
                        <a:rPr lang="fr-CA" sz="1400" b="1" u="none" dirty="0"/>
                        <a:t>7 jours </a:t>
                      </a:r>
                      <a:r>
                        <a:rPr lang="fr-CA" sz="1400" b="0" u="none" dirty="0"/>
                        <a:t>avant la date de dépôt au comité</a:t>
                      </a:r>
                    </a:p>
                  </a:txBody>
                  <a:tcPr/>
                </a:tc>
                <a:extLst>
                  <a:ext uri="{0D108BD9-81ED-4DB2-BD59-A6C34878D82A}">
                    <a16:rowId xmlns:a16="http://schemas.microsoft.com/office/drawing/2014/main" val="2838829821"/>
                  </a:ext>
                </a:extLst>
              </a:tr>
            </a:tbl>
          </a:graphicData>
        </a:graphic>
      </p:graphicFrame>
    </p:spTree>
    <p:extLst>
      <p:ext uri="{BB962C8B-B14F-4D97-AF65-F5344CB8AC3E}">
        <p14:creationId xmlns:p14="http://schemas.microsoft.com/office/powerpoint/2010/main" val="1901932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Changements - Résolution</a:t>
            </a:r>
          </a:p>
        </p:txBody>
      </p:sp>
      <p:sp>
        <p:nvSpPr>
          <p:cNvPr id="3" name="Espace réservé du contenu 2"/>
          <p:cNvSpPr>
            <a:spLocks noGrp="1"/>
          </p:cNvSpPr>
          <p:nvPr>
            <p:ph idx="1"/>
          </p:nvPr>
        </p:nvSpPr>
        <p:spPr/>
        <p:txBody>
          <a:bodyPr/>
          <a:lstStyle/>
          <a:p>
            <a:pPr marL="0" indent="0">
              <a:buNone/>
            </a:pPr>
            <a:r>
              <a:rPr lang="fr-CA" b="1" u="sng" dirty="0"/>
              <a:t>À partir du 1</a:t>
            </a:r>
            <a:r>
              <a:rPr lang="fr-CA" b="1" u="sng" baseline="30000" dirty="0"/>
              <a:t>er</a:t>
            </a:r>
            <a:r>
              <a:rPr lang="fr-CA" b="1" u="sng" dirty="0"/>
              <a:t> août 2022</a:t>
            </a:r>
          </a:p>
          <a:p>
            <a:endParaRPr lang="fr-CA" dirty="0"/>
          </a:p>
        </p:txBody>
      </p:sp>
      <p:graphicFrame>
        <p:nvGraphicFramePr>
          <p:cNvPr id="4" name="Diagramme 3"/>
          <p:cNvGraphicFramePr/>
          <p:nvPr>
            <p:extLst>
              <p:ext uri="{D42A27DB-BD31-4B8C-83A1-F6EECF244321}">
                <p14:modId xmlns:p14="http://schemas.microsoft.com/office/powerpoint/2010/main" val="1833660007"/>
              </p:ext>
            </p:extLst>
          </p:nvPr>
        </p:nvGraphicFramePr>
        <p:xfrm>
          <a:off x="906086" y="3158720"/>
          <a:ext cx="10447713" cy="296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1339275" y="4904506"/>
            <a:ext cx="1801091" cy="535531"/>
          </a:xfrm>
          <a:prstGeom prst="rect">
            <a:avLst/>
          </a:prstGeom>
          <a:noFill/>
        </p:spPr>
        <p:txBody>
          <a:bodyPr wrap="square" rtlCol="0">
            <a:spAutoFit/>
          </a:bodyPr>
          <a:lstStyle/>
          <a:p>
            <a:pPr algn="ctr">
              <a:lnSpc>
                <a:spcPct val="90000"/>
              </a:lnSpc>
            </a:pPr>
            <a:r>
              <a:rPr lang="fr-CA" sz="1600" b="1" dirty="0">
                <a:solidFill>
                  <a:srgbClr val="FF0000"/>
                </a:solidFill>
              </a:rPr>
              <a:t>- 30 jours</a:t>
            </a:r>
            <a:br>
              <a:rPr lang="fr-CA" sz="1600" b="1" dirty="0">
                <a:solidFill>
                  <a:srgbClr val="FF0000"/>
                </a:solidFill>
              </a:rPr>
            </a:br>
            <a:r>
              <a:rPr lang="fr-CA" sz="1600" dirty="0"/>
              <a:t>(minimum)</a:t>
            </a:r>
          </a:p>
        </p:txBody>
      </p:sp>
      <p:sp>
        <p:nvSpPr>
          <p:cNvPr id="6" name="Rectangle 5"/>
          <p:cNvSpPr/>
          <p:nvPr/>
        </p:nvSpPr>
        <p:spPr>
          <a:xfrm>
            <a:off x="3565236" y="3371273"/>
            <a:ext cx="2096655" cy="886691"/>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ZoneTexte 6"/>
          <p:cNvSpPr txBox="1"/>
          <p:nvPr/>
        </p:nvSpPr>
        <p:spPr>
          <a:xfrm>
            <a:off x="6169892" y="4895272"/>
            <a:ext cx="1487055" cy="535531"/>
          </a:xfrm>
          <a:prstGeom prst="rect">
            <a:avLst/>
          </a:prstGeom>
          <a:noFill/>
        </p:spPr>
        <p:txBody>
          <a:bodyPr wrap="square" rtlCol="0">
            <a:spAutoFit/>
          </a:bodyPr>
          <a:lstStyle/>
          <a:p>
            <a:pPr algn="ctr">
              <a:lnSpc>
                <a:spcPct val="90000"/>
              </a:lnSpc>
            </a:pPr>
            <a:r>
              <a:rPr lang="fr-CA" sz="1600" b="1" dirty="0">
                <a:solidFill>
                  <a:srgbClr val="FF0000"/>
                </a:solidFill>
              </a:rPr>
              <a:t>-7 jours</a:t>
            </a:r>
          </a:p>
          <a:p>
            <a:pPr algn="ctr">
              <a:lnSpc>
                <a:spcPct val="90000"/>
              </a:lnSpc>
            </a:pPr>
            <a:r>
              <a:rPr lang="fr-CA" sz="1600" dirty="0"/>
              <a:t>(minimum)</a:t>
            </a:r>
          </a:p>
        </p:txBody>
      </p:sp>
      <p:sp>
        <p:nvSpPr>
          <p:cNvPr id="9" name="ZoneTexte 8"/>
          <p:cNvSpPr txBox="1"/>
          <p:nvPr/>
        </p:nvSpPr>
        <p:spPr>
          <a:xfrm>
            <a:off x="5929743" y="3343565"/>
            <a:ext cx="2142837" cy="978729"/>
          </a:xfrm>
          <a:prstGeom prst="rect">
            <a:avLst/>
          </a:prstGeom>
          <a:noFill/>
        </p:spPr>
        <p:txBody>
          <a:bodyPr wrap="square" rtlCol="0">
            <a:spAutoFit/>
          </a:bodyPr>
          <a:lstStyle/>
          <a:p>
            <a:pPr algn="ctr">
              <a:lnSpc>
                <a:spcPct val="90000"/>
              </a:lnSpc>
            </a:pPr>
            <a:r>
              <a:rPr lang="fr-CA" sz="1600" dirty="0"/>
              <a:t>Transmission par le SAJ de la résolution rédigée à la direction porteuse du dossier</a:t>
            </a:r>
          </a:p>
        </p:txBody>
      </p:sp>
      <p:sp>
        <p:nvSpPr>
          <p:cNvPr id="10" name="Rectangle 9"/>
          <p:cNvSpPr/>
          <p:nvPr/>
        </p:nvSpPr>
        <p:spPr>
          <a:xfrm>
            <a:off x="5911271" y="3371273"/>
            <a:ext cx="2142837" cy="886691"/>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1" name="ZoneTexte 10"/>
          <p:cNvSpPr txBox="1"/>
          <p:nvPr/>
        </p:nvSpPr>
        <p:spPr>
          <a:xfrm>
            <a:off x="8054108" y="3343565"/>
            <a:ext cx="2835568" cy="1255728"/>
          </a:xfrm>
          <a:prstGeom prst="rect">
            <a:avLst/>
          </a:prstGeom>
          <a:noFill/>
        </p:spPr>
        <p:txBody>
          <a:bodyPr wrap="square" rtlCol="0">
            <a:spAutoFit/>
          </a:bodyPr>
          <a:lstStyle/>
          <a:p>
            <a:pPr algn="ctr">
              <a:lnSpc>
                <a:spcPct val="90000"/>
              </a:lnSpc>
            </a:pPr>
            <a:r>
              <a:rPr lang="fr-CA" sz="1600" dirty="0"/>
              <a:t>Transmission par la direction porteuse du dossier de la résolution complétée à la SPA du comité</a:t>
            </a:r>
          </a:p>
          <a:p>
            <a:endParaRPr lang="fr-CA" dirty="0"/>
          </a:p>
        </p:txBody>
      </p:sp>
      <p:cxnSp>
        <p:nvCxnSpPr>
          <p:cNvPr id="29" name="Connecteur en angle 28"/>
          <p:cNvCxnSpPr/>
          <p:nvPr/>
        </p:nvCxnSpPr>
        <p:spPr>
          <a:xfrm flipV="1">
            <a:off x="2246644" y="2827659"/>
            <a:ext cx="7236000" cy="430781"/>
          </a:xfrm>
          <a:prstGeom prst="bentConnector3">
            <a:avLst>
              <a:gd name="adj1" fmla="val -107"/>
            </a:avLst>
          </a:prstGeom>
          <a:ln w="12700"/>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a:off x="9480731" y="2829543"/>
            <a:ext cx="0" cy="43078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638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Accompagnement juridique</a:t>
            </a:r>
          </a:p>
        </p:txBody>
      </p:sp>
      <p:sp>
        <p:nvSpPr>
          <p:cNvPr id="3" name="Espace réservé du contenu 2"/>
          <p:cNvSpPr>
            <a:spLocks noGrp="1"/>
          </p:cNvSpPr>
          <p:nvPr>
            <p:ph idx="1"/>
          </p:nvPr>
        </p:nvSpPr>
        <p:spPr/>
        <p:txBody>
          <a:bodyPr>
            <a:normAutofit fontScale="92500" lnSpcReduction="20000"/>
          </a:bodyPr>
          <a:lstStyle/>
          <a:p>
            <a:pPr algn="just"/>
            <a:r>
              <a:rPr lang="fr-CA" dirty="0"/>
              <a:t>L’avocat dédié à la gouvernance :</a:t>
            </a:r>
          </a:p>
          <a:p>
            <a:pPr lvl="1" algn="just"/>
            <a:r>
              <a:rPr lang="fr-CA" dirty="0"/>
              <a:t>demeure entièrement disponible pour fournir des conseils juridiques en gouvernance, notamment en amont des séances des comités et du conseil d’administration (ex : lors de la production du sommaire de gestion)</a:t>
            </a:r>
          </a:p>
          <a:p>
            <a:pPr lvl="1" algn="just"/>
            <a:r>
              <a:rPr lang="fr-CA" dirty="0"/>
              <a:t>s’assure que les conseils juridiques offerts, le cas échéant, soient adaptés de façon à permettre l’atteinte des objectifs organisationnels avec :</a:t>
            </a:r>
          </a:p>
          <a:p>
            <a:pPr lvl="2" algn="just"/>
            <a:r>
              <a:rPr lang="fr-CA" dirty="0"/>
              <a:t>Agilité</a:t>
            </a:r>
          </a:p>
          <a:p>
            <a:pPr lvl="2" algn="just"/>
            <a:r>
              <a:rPr lang="fr-CA" dirty="0"/>
              <a:t>Efficacité</a:t>
            </a:r>
          </a:p>
          <a:p>
            <a:pPr lvl="2" algn="just"/>
            <a:r>
              <a:rPr lang="fr-CA" dirty="0"/>
              <a:t>Excellence</a:t>
            </a:r>
          </a:p>
          <a:p>
            <a:pPr lvl="2" algn="just"/>
            <a:r>
              <a:rPr lang="fr-CA" dirty="0"/>
              <a:t>Flexibilité</a:t>
            </a:r>
          </a:p>
          <a:p>
            <a:pPr lvl="2" algn="just"/>
            <a:r>
              <a:rPr lang="fr-CA" dirty="0"/>
              <a:t>Proactivité</a:t>
            </a:r>
          </a:p>
          <a:p>
            <a:pPr lvl="1" algn="just"/>
            <a:r>
              <a:rPr lang="fr-CA" dirty="0"/>
              <a:t>offre de la formation aux différents acteurs impliqués (en collaboration avec une technicienne juridique)</a:t>
            </a:r>
          </a:p>
          <a:p>
            <a:pPr marL="0" indent="0" algn="just">
              <a:buNone/>
            </a:pPr>
            <a:endParaRPr lang="fr-CA" dirty="0"/>
          </a:p>
        </p:txBody>
      </p:sp>
    </p:spTree>
    <p:extLst>
      <p:ext uri="{BB962C8B-B14F-4D97-AF65-F5344CB8AC3E}">
        <p14:creationId xmlns:p14="http://schemas.microsoft.com/office/powerpoint/2010/main" val="2606198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6A3012-5325-4E67-B1D7-31CDE63789A6}"/>
              </a:ext>
            </a:extLst>
          </p:cNvPr>
          <p:cNvSpPr>
            <a:spLocks noGrp="1"/>
          </p:cNvSpPr>
          <p:nvPr>
            <p:ph type="title"/>
          </p:nvPr>
        </p:nvSpPr>
        <p:spPr/>
        <p:txBody>
          <a:bodyPr/>
          <a:lstStyle/>
          <a:p>
            <a:r>
              <a:rPr lang="fr-CA" dirty="0"/>
              <a:t>Accompagnement juridique</a:t>
            </a:r>
          </a:p>
        </p:txBody>
      </p:sp>
      <p:sp>
        <p:nvSpPr>
          <p:cNvPr id="3" name="Espace réservé du contenu 2">
            <a:extLst>
              <a:ext uri="{FF2B5EF4-FFF2-40B4-BE49-F238E27FC236}">
                <a16:creationId xmlns:a16="http://schemas.microsoft.com/office/drawing/2014/main" id="{D114E4A1-5255-4E79-8254-DA5835D57A9A}"/>
              </a:ext>
            </a:extLst>
          </p:cNvPr>
          <p:cNvSpPr>
            <a:spLocks noGrp="1"/>
          </p:cNvSpPr>
          <p:nvPr>
            <p:ph idx="1"/>
          </p:nvPr>
        </p:nvSpPr>
        <p:spPr/>
        <p:txBody>
          <a:bodyPr/>
          <a:lstStyle/>
          <a:p>
            <a:r>
              <a:rPr lang="fr-CA" dirty="0"/>
              <a:t>La technicienne juridique dédiée à la gouvernance : </a:t>
            </a:r>
          </a:p>
          <a:p>
            <a:pPr lvl="1"/>
            <a:r>
              <a:rPr lang="fr-CA" dirty="0"/>
              <a:t>développe et publie les modèles de résolution; </a:t>
            </a:r>
          </a:p>
          <a:p>
            <a:pPr lvl="1"/>
            <a:r>
              <a:rPr lang="fr-CA" dirty="0"/>
              <a:t>offre un soutien technique aux membres du personnel qui préparent les documents;</a:t>
            </a:r>
          </a:p>
          <a:p>
            <a:pPr lvl="1"/>
            <a:r>
              <a:rPr lang="fr-CA" dirty="0"/>
              <a:t>oriente les membres du personnel qui préparent les documents quant au choix des modèles à utiliser;</a:t>
            </a:r>
          </a:p>
          <a:p>
            <a:pPr lvl="1"/>
            <a:r>
              <a:rPr lang="fr-CA" dirty="0"/>
              <a:t>effectue la première révision des projets de résolution et des sommaires de gestion.</a:t>
            </a:r>
          </a:p>
        </p:txBody>
      </p:sp>
    </p:spTree>
    <p:extLst>
      <p:ext uri="{BB962C8B-B14F-4D97-AF65-F5344CB8AC3E}">
        <p14:creationId xmlns:p14="http://schemas.microsoft.com/office/powerpoint/2010/main" val="3962526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835868-BE9F-4CD6-B9AA-C978D6D73EF7}"/>
              </a:ext>
            </a:extLst>
          </p:cNvPr>
          <p:cNvSpPr>
            <a:spLocks noGrp="1"/>
          </p:cNvSpPr>
          <p:nvPr>
            <p:ph type="title"/>
          </p:nvPr>
        </p:nvSpPr>
        <p:spPr/>
        <p:txBody>
          <a:bodyPr/>
          <a:lstStyle/>
          <a:p>
            <a:r>
              <a:rPr lang="fr-CA" dirty="0"/>
              <a:t>Exemples</a:t>
            </a:r>
          </a:p>
        </p:txBody>
      </p:sp>
      <p:sp>
        <p:nvSpPr>
          <p:cNvPr id="3" name="Espace réservé du contenu 2">
            <a:extLst>
              <a:ext uri="{FF2B5EF4-FFF2-40B4-BE49-F238E27FC236}">
                <a16:creationId xmlns:a16="http://schemas.microsoft.com/office/drawing/2014/main" id="{3A1C7451-25A7-4F48-A626-B6B1DC411F1A}"/>
              </a:ext>
            </a:extLst>
          </p:cNvPr>
          <p:cNvSpPr>
            <a:spLocks noGrp="1"/>
          </p:cNvSpPr>
          <p:nvPr>
            <p:ph idx="1"/>
          </p:nvPr>
        </p:nvSpPr>
        <p:spPr/>
        <p:txBody>
          <a:bodyPr/>
          <a:lstStyle/>
          <a:p>
            <a:r>
              <a:rPr lang="fr-CA" dirty="0"/>
              <a:t>Trois exemples : </a:t>
            </a:r>
          </a:p>
          <a:p>
            <a:pPr lvl="1"/>
            <a:r>
              <a:rPr lang="fr-CA" dirty="0"/>
              <a:t>Rapport annuel du comité de vigilance et de la qualité</a:t>
            </a:r>
          </a:p>
          <a:p>
            <a:pPr lvl="1"/>
            <a:r>
              <a:rPr lang="fr-CA" dirty="0"/>
              <a:t>Budget de fonctionnement</a:t>
            </a:r>
          </a:p>
          <a:p>
            <a:pPr lvl="1"/>
            <a:r>
              <a:rPr lang="fr-CA" dirty="0"/>
              <a:t>Octroi d’un contrat de service de sage-femme</a:t>
            </a:r>
          </a:p>
          <a:p>
            <a:pPr lvl="1"/>
            <a:endParaRPr lang="fr-CA" dirty="0"/>
          </a:p>
          <a:p>
            <a:r>
              <a:rPr lang="fr-CA" dirty="0"/>
              <a:t>Tous les gabarits de résolution approuvés seront accessibles en ligne via l’Intranet (à terme)</a:t>
            </a:r>
          </a:p>
        </p:txBody>
      </p:sp>
    </p:spTree>
    <p:extLst>
      <p:ext uri="{BB962C8B-B14F-4D97-AF65-F5344CB8AC3E}">
        <p14:creationId xmlns:p14="http://schemas.microsoft.com/office/powerpoint/2010/main" val="1272497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357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3414" y="1155519"/>
            <a:ext cx="10515600" cy="2852737"/>
          </a:xfrm>
        </p:spPr>
        <p:txBody>
          <a:bodyPr/>
          <a:lstStyle/>
          <a:p>
            <a:r>
              <a:rPr lang="fr-CA" dirty="0"/>
              <a:t>Mise en contexte</a:t>
            </a:r>
          </a:p>
        </p:txBody>
      </p:sp>
    </p:spTree>
    <p:extLst>
      <p:ext uri="{BB962C8B-B14F-4D97-AF65-F5344CB8AC3E}">
        <p14:creationId xmlns:p14="http://schemas.microsoft.com/office/powerpoint/2010/main" val="3915417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Descriptions</a:t>
            </a:r>
          </a:p>
        </p:txBody>
      </p:sp>
      <p:sp>
        <p:nvSpPr>
          <p:cNvPr id="3" name="Espace réservé du contenu 2"/>
          <p:cNvSpPr>
            <a:spLocks noGrp="1"/>
          </p:cNvSpPr>
          <p:nvPr>
            <p:ph idx="1"/>
          </p:nvPr>
        </p:nvSpPr>
        <p:spPr/>
        <p:txBody>
          <a:bodyPr>
            <a:normAutofit/>
          </a:bodyPr>
          <a:lstStyle/>
          <a:p>
            <a:pPr lvl="1" algn="just"/>
            <a:r>
              <a:rPr lang="fr-CA" sz="2800" b="1" dirty="0"/>
              <a:t>Sommaire de gestion</a:t>
            </a:r>
            <a:endParaRPr lang="fr-CA" sz="2800" dirty="0"/>
          </a:p>
          <a:p>
            <a:pPr lvl="2" algn="just"/>
            <a:r>
              <a:rPr lang="fr-CA" sz="2600" dirty="0"/>
              <a:t>Document décrivant un sujet donné </a:t>
            </a:r>
            <a:r>
              <a:rPr lang="fr-CA" sz="2600" u="sng" dirty="0"/>
              <a:t>sans engager l’établissement</a:t>
            </a:r>
          </a:p>
          <a:p>
            <a:pPr marL="457200" lvl="1" indent="0" algn="just">
              <a:buNone/>
            </a:pPr>
            <a:endParaRPr lang="fr-CA" sz="3200" dirty="0"/>
          </a:p>
          <a:p>
            <a:pPr lvl="1" algn="just"/>
            <a:r>
              <a:rPr lang="fr-CA" sz="2800" b="1" dirty="0"/>
              <a:t>Résolution</a:t>
            </a:r>
            <a:endParaRPr lang="fr-CA" sz="2800" dirty="0"/>
          </a:p>
          <a:p>
            <a:pPr lvl="2" algn="just"/>
            <a:r>
              <a:rPr lang="fr-CA" sz="2600" dirty="0"/>
              <a:t>Document où l’on trouve les </a:t>
            </a:r>
            <a:r>
              <a:rPr lang="fr-CA" sz="2600" u="sng" dirty="0"/>
              <a:t>décisions prises</a:t>
            </a:r>
            <a:r>
              <a:rPr lang="fr-CA" sz="2600" dirty="0"/>
              <a:t> par rapport à un sujet donné </a:t>
            </a:r>
            <a:r>
              <a:rPr lang="fr-CA" sz="2600" u="sng" dirty="0"/>
              <a:t>conformément à la législation</a:t>
            </a:r>
            <a:r>
              <a:rPr lang="fr-CA" sz="2600" dirty="0"/>
              <a:t> et qui </a:t>
            </a:r>
            <a:r>
              <a:rPr lang="fr-CA" sz="2600" u="sng" dirty="0"/>
              <a:t>engage l’établissement</a:t>
            </a:r>
          </a:p>
        </p:txBody>
      </p:sp>
    </p:spTree>
    <p:extLst>
      <p:ext uri="{BB962C8B-B14F-4D97-AF65-F5344CB8AC3E}">
        <p14:creationId xmlns:p14="http://schemas.microsoft.com/office/powerpoint/2010/main" val="3333797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Résolutions</a:t>
            </a:r>
          </a:p>
        </p:txBody>
      </p:sp>
      <p:sp>
        <p:nvSpPr>
          <p:cNvPr id="5" name="Organigramme : Alternative 4"/>
          <p:cNvSpPr/>
          <p:nvPr/>
        </p:nvSpPr>
        <p:spPr>
          <a:xfrm>
            <a:off x="2610196" y="1791920"/>
            <a:ext cx="7572893" cy="1607989"/>
          </a:xfrm>
          <a:prstGeom prst="flowChartAlternateProcess">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ZoneTexte 5"/>
          <p:cNvSpPr txBox="1"/>
          <p:nvPr/>
        </p:nvSpPr>
        <p:spPr>
          <a:xfrm>
            <a:off x="2763822" y="1815107"/>
            <a:ext cx="7419267" cy="1569661"/>
          </a:xfrm>
          <a:prstGeom prst="rect">
            <a:avLst/>
          </a:prstGeom>
          <a:noFill/>
        </p:spPr>
        <p:txBody>
          <a:bodyPr wrap="square" rtlCol="0">
            <a:spAutoFit/>
          </a:bodyPr>
          <a:lstStyle/>
          <a:p>
            <a:pPr algn="ctr"/>
            <a:r>
              <a:rPr lang="fr-CA" sz="2400" dirty="0"/>
              <a:t>Une résolution a donc une </a:t>
            </a:r>
            <a:r>
              <a:rPr lang="fr-CA" sz="2400" b="1" dirty="0"/>
              <a:t>portée légale</a:t>
            </a:r>
            <a:r>
              <a:rPr lang="fr-CA" sz="2400" dirty="0"/>
              <a:t>, en ce qu’elle reflète une décision prise par la plus haute instance décisionnelle du CIUSSS, soit son conseil d’administration (CA)</a:t>
            </a:r>
          </a:p>
        </p:txBody>
      </p:sp>
      <p:graphicFrame>
        <p:nvGraphicFramePr>
          <p:cNvPr id="7" name="Diagramme 6"/>
          <p:cNvGraphicFramePr/>
          <p:nvPr>
            <p:extLst>
              <p:ext uri="{D42A27DB-BD31-4B8C-83A1-F6EECF244321}">
                <p14:modId xmlns:p14="http://schemas.microsoft.com/office/powerpoint/2010/main" val="1843469607"/>
              </p:ext>
            </p:extLst>
          </p:nvPr>
        </p:nvGraphicFramePr>
        <p:xfrm>
          <a:off x="2032000" y="3632662"/>
          <a:ext cx="8128000" cy="2505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p:cNvSpPr txBox="1"/>
          <p:nvPr/>
        </p:nvSpPr>
        <p:spPr>
          <a:xfrm>
            <a:off x="2763822" y="1725392"/>
            <a:ext cx="498764" cy="646331"/>
          </a:xfrm>
          <a:prstGeom prst="rect">
            <a:avLst/>
          </a:prstGeom>
          <a:noFill/>
        </p:spPr>
        <p:txBody>
          <a:bodyPr wrap="square" rtlCol="0">
            <a:spAutoFit/>
          </a:bodyPr>
          <a:lstStyle/>
          <a:p>
            <a:r>
              <a:rPr lang="fr-CA" sz="3600" b="1" dirty="0">
                <a:ln w="22225">
                  <a:solidFill>
                    <a:srgbClr val="FF0000"/>
                  </a:solidFill>
                  <a:prstDash val="solid"/>
                </a:ln>
                <a:solidFill>
                  <a:schemeClr val="accent2">
                    <a:lumMod val="40000"/>
                    <a:lumOff val="60000"/>
                  </a:schemeClr>
                </a:solidFill>
              </a:rPr>
              <a:t>!</a:t>
            </a:r>
          </a:p>
        </p:txBody>
      </p:sp>
    </p:spTree>
    <p:extLst>
      <p:ext uri="{BB962C8B-B14F-4D97-AF65-F5344CB8AC3E}">
        <p14:creationId xmlns:p14="http://schemas.microsoft.com/office/powerpoint/2010/main" val="1656648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Qualité de l’information</a:t>
            </a:r>
          </a:p>
        </p:txBody>
      </p:sp>
      <p:sp>
        <p:nvSpPr>
          <p:cNvPr id="3" name="Espace réservé du contenu 2"/>
          <p:cNvSpPr>
            <a:spLocks noGrp="1"/>
          </p:cNvSpPr>
          <p:nvPr>
            <p:ph idx="1"/>
          </p:nvPr>
        </p:nvSpPr>
        <p:spPr/>
        <p:txBody>
          <a:bodyPr>
            <a:normAutofit lnSpcReduction="10000"/>
          </a:bodyPr>
          <a:lstStyle/>
          <a:p>
            <a:pPr algn="just"/>
            <a:r>
              <a:rPr lang="fr-CA" dirty="0"/>
              <a:t>Les résolutions et les sommaires de gestion sont des documents à </a:t>
            </a:r>
            <a:r>
              <a:rPr lang="fr-CA" b="1" dirty="0"/>
              <a:t>caractère public </a:t>
            </a:r>
            <a:r>
              <a:rPr lang="fr-CA" dirty="0"/>
              <a:t>(art. 161 LSSSS)</a:t>
            </a:r>
          </a:p>
          <a:p>
            <a:pPr lvl="1" algn="just"/>
            <a:r>
              <a:rPr lang="fr-CA" dirty="0"/>
              <a:t>Accessibles via la </a:t>
            </a:r>
            <a:r>
              <a:rPr lang="fr-CA" i="1" dirty="0"/>
              <a:t>Loi sur l’accès aux documents des organismes publics et sur la protection des renseignements personnels</a:t>
            </a:r>
            <a:r>
              <a:rPr lang="fr-CA" dirty="0"/>
              <a:t>, sauf exception</a:t>
            </a:r>
          </a:p>
          <a:p>
            <a:pPr lvl="1" algn="just"/>
            <a:endParaRPr lang="fr-CA" dirty="0"/>
          </a:p>
          <a:p>
            <a:pPr algn="just"/>
            <a:r>
              <a:rPr lang="fr-CA" dirty="0"/>
              <a:t>Les résolutions, les sommaires de gestion et tout autre document déposé au CA doivent clairement </a:t>
            </a:r>
            <a:r>
              <a:rPr lang="fr-CA" b="1" dirty="0"/>
              <a:t>informer les administrateurs</a:t>
            </a:r>
            <a:r>
              <a:rPr lang="fr-CA" dirty="0"/>
              <a:t> sur les décisions qu’ils doivent prendre</a:t>
            </a:r>
          </a:p>
          <a:p>
            <a:pPr lvl="1" algn="just"/>
            <a:r>
              <a:rPr lang="fr-CA" dirty="0"/>
              <a:t>Rôle des administrateurs ≠ gestion courante des affaires du CIUSSS</a:t>
            </a:r>
          </a:p>
        </p:txBody>
      </p:sp>
    </p:spTree>
    <p:extLst>
      <p:ext uri="{BB962C8B-B14F-4D97-AF65-F5344CB8AC3E}">
        <p14:creationId xmlns:p14="http://schemas.microsoft.com/office/powerpoint/2010/main" val="1933361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Analyse, constats et propositions</a:t>
            </a:r>
          </a:p>
        </p:txBody>
      </p:sp>
    </p:spTree>
    <p:extLst>
      <p:ext uri="{BB962C8B-B14F-4D97-AF65-F5344CB8AC3E}">
        <p14:creationId xmlns:p14="http://schemas.microsoft.com/office/powerpoint/2010/main" val="4263275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Contexte des deux dernières années</a:t>
            </a:r>
          </a:p>
        </p:txBody>
      </p:sp>
      <p:sp>
        <p:nvSpPr>
          <p:cNvPr id="3" name="Espace réservé du contenu 2"/>
          <p:cNvSpPr>
            <a:spLocks noGrp="1"/>
          </p:cNvSpPr>
          <p:nvPr>
            <p:ph idx="1"/>
          </p:nvPr>
        </p:nvSpPr>
        <p:spPr/>
        <p:txBody>
          <a:bodyPr>
            <a:normAutofit lnSpcReduction="10000"/>
          </a:bodyPr>
          <a:lstStyle/>
          <a:p>
            <a:pPr algn="just"/>
            <a:r>
              <a:rPr lang="fr-CA" dirty="0"/>
              <a:t>Mise en place d’une </a:t>
            </a:r>
            <a:r>
              <a:rPr lang="fr-CA" b="1" dirty="0"/>
              <a:t>équipe dédiée</a:t>
            </a:r>
            <a:r>
              <a:rPr lang="fr-CA" dirty="0"/>
              <a:t> aux dossiers de gouvernance au service des affaires juridiques (Jean-Sébastien Sauvé, avocat et Isabelle Cayer, technicienne juridique)</a:t>
            </a:r>
          </a:p>
          <a:p>
            <a:pPr algn="just"/>
            <a:r>
              <a:rPr lang="fr-CA" dirty="0"/>
              <a:t>Importante </a:t>
            </a:r>
            <a:r>
              <a:rPr lang="fr-CA" b="1" dirty="0"/>
              <a:t>rotation du personnel</a:t>
            </a:r>
            <a:r>
              <a:rPr lang="fr-CA" dirty="0"/>
              <a:t> impliqué dans les procédés précédant la présentation des dossiers au conseil d’administration et ses comités entraînant une certaine perte du savoir</a:t>
            </a:r>
          </a:p>
          <a:p>
            <a:pPr algn="just"/>
            <a:r>
              <a:rPr lang="fr-CA" dirty="0"/>
              <a:t>Mandat confié par le président-directeur général au service des affaires juridiques pour étudier la </a:t>
            </a:r>
            <a:r>
              <a:rPr lang="fr-CA" b="1" dirty="0"/>
              <a:t>charge de travail</a:t>
            </a:r>
            <a:r>
              <a:rPr lang="fr-CA" dirty="0"/>
              <a:t> des comités du conseil d’administration (2020)</a:t>
            </a:r>
          </a:p>
          <a:p>
            <a:pPr algn="just"/>
            <a:endParaRPr lang="fr-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Constats</a:t>
            </a:r>
          </a:p>
        </p:txBody>
      </p:sp>
      <p:sp>
        <p:nvSpPr>
          <p:cNvPr id="3" name="Espace réservé du contenu 2"/>
          <p:cNvSpPr>
            <a:spLocks noGrp="1"/>
          </p:cNvSpPr>
          <p:nvPr>
            <p:ph idx="1"/>
          </p:nvPr>
        </p:nvSpPr>
        <p:spPr/>
        <p:txBody>
          <a:bodyPr>
            <a:normAutofit fontScale="92500" lnSpcReduction="10000"/>
          </a:bodyPr>
          <a:lstStyle/>
          <a:p>
            <a:pPr algn="just"/>
            <a:r>
              <a:rPr lang="fr-CA" dirty="0"/>
              <a:t>Le service des affaires juridiques constate que : </a:t>
            </a:r>
          </a:p>
          <a:p>
            <a:pPr lvl="1" algn="just"/>
            <a:r>
              <a:rPr lang="fr-CA" b="1" dirty="0"/>
              <a:t>Sommaires de gestion</a:t>
            </a:r>
            <a:r>
              <a:rPr lang="fr-CA" dirty="0"/>
              <a:t>: contiennent généralement des informations factuelles semblant nécessiter peu de modifications sur le fond (des explications supplémentaires orales sont toutefois souvent nécessaires pour bien comprendre le sujet), mais beaucoup sur la forme</a:t>
            </a:r>
          </a:p>
          <a:p>
            <a:pPr lvl="1" algn="just"/>
            <a:r>
              <a:rPr lang="fr-CA" b="1" dirty="0"/>
              <a:t>Projets de résolution:</a:t>
            </a:r>
            <a:r>
              <a:rPr lang="fr-CA" dirty="0"/>
              <a:t> doivent généralement être modifiés afin de d’être conformes aux normes applicables (lois, règlements…)</a:t>
            </a:r>
          </a:p>
          <a:p>
            <a:pPr lvl="1" algn="just"/>
            <a:r>
              <a:rPr lang="fr-CA" b="1" dirty="0"/>
              <a:t>Délais</a:t>
            </a:r>
            <a:r>
              <a:rPr lang="fr-CA" dirty="0"/>
              <a:t> </a:t>
            </a:r>
            <a:r>
              <a:rPr lang="fr-CA" b="1" dirty="0"/>
              <a:t>de production et de révision:</a:t>
            </a:r>
            <a:r>
              <a:rPr lang="fr-CA" dirty="0"/>
              <a:t> difficilement respectés en raison d’un échéancier serré</a:t>
            </a:r>
          </a:p>
          <a:p>
            <a:pPr lvl="1" algn="just"/>
            <a:r>
              <a:rPr lang="fr-CA" b="1" dirty="0"/>
              <a:t>Expertise juridique sous-utilisée:</a:t>
            </a:r>
            <a:r>
              <a:rPr lang="fr-CA" dirty="0"/>
              <a:t> le fonctionnement empêche ou limite la possibilité de fournir en temps utile des conseils juridiques adaptés aux dossiers traités par les comités</a:t>
            </a:r>
            <a:endParaRPr lang="fr-CA" b="1" dirty="0"/>
          </a:p>
          <a:p>
            <a:pPr marL="0" indent="0" algn="just">
              <a:buNone/>
            </a:pPr>
            <a:endParaRPr lang="fr-CA" dirty="0"/>
          </a:p>
        </p:txBody>
      </p:sp>
    </p:spTree>
    <p:extLst>
      <p:ext uri="{BB962C8B-B14F-4D97-AF65-F5344CB8AC3E}">
        <p14:creationId xmlns:p14="http://schemas.microsoft.com/office/powerpoint/2010/main" val="1270590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Changements à venir</a:t>
            </a:r>
          </a:p>
        </p:txBody>
      </p:sp>
      <p:graphicFrame>
        <p:nvGraphicFramePr>
          <p:cNvPr id="6" name="Diagramme 5"/>
          <p:cNvGraphicFramePr/>
          <p:nvPr>
            <p:extLst>
              <p:ext uri="{D42A27DB-BD31-4B8C-83A1-F6EECF244321}">
                <p14:modId xmlns:p14="http://schemas.microsoft.com/office/powerpoint/2010/main" val="1641436110"/>
              </p:ext>
            </p:extLst>
          </p:nvPr>
        </p:nvGraphicFramePr>
        <p:xfrm>
          <a:off x="2638828" y="1473200"/>
          <a:ext cx="7450051" cy="4675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7554307"/>
      </p:ext>
    </p:extLst>
  </p:cSld>
  <p:clrMapOvr>
    <a:masterClrMapping/>
  </p:clrMapOvr>
</p:sld>
</file>

<file path=ppt/theme/theme1.xml><?xml version="1.0" encoding="utf-8"?>
<a:theme xmlns:a="http://schemas.openxmlformats.org/drawingml/2006/main" name="CIUSSS_vert">
  <a:themeElements>
    <a:clrScheme name="CIUSSS_vert">
      <a:dk1>
        <a:srgbClr val="181817"/>
      </a:dk1>
      <a:lt1>
        <a:sysClr val="window" lastClr="FFFFFF"/>
      </a:lt1>
      <a:dk2>
        <a:srgbClr val="181817"/>
      </a:dk2>
      <a:lt2>
        <a:srgbClr val="81C731"/>
      </a:lt2>
      <a:accent1>
        <a:srgbClr val="DB1A00"/>
      </a:accent1>
      <a:accent2>
        <a:srgbClr val="F79200"/>
      </a:accent2>
      <a:accent3>
        <a:srgbClr val="0871D9"/>
      </a:accent3>
      <a:accent4>
        <a:srgbClr val="767171"/>
      </a:accent4>
      <a:accent5>
        <a:srgbClr val="00858C"/>
      </a:accent5>
      <a:accent6>
        <a:srgbClr val="00B6BA"/>
      </a:accent6>
      <a:hlink>
        <a:srgbClr val="3333FF"/>
      </a:hlink>
      <a:folHlink>
        <a:srgbClr val="00FFFF"/>
      </a:folHlink>
    </a:clrScheme>
    <a:fontScheme name="CIUSS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USSS_vert" id="{89F5D3F7-0491-4D3C-913E-278B865B2704}" vid="{C8CA2958-132F-4BAF-ACEE-64011AA3BB49}"/>
    </a:ext>
  </a:extLst>
</a:theme>
</file>

<file path=docProps/app.xml><?xml version="1.0" encoding="utf-8"?>
<Properties xmlns="http://schemas.openxmlformats.org/officeDocument/2006/extended-properties" xmlns:vt="http://schemas.openxmlformats.org/officeDocument/2006/docPropsVTypes">
  <Template>CIUSSS_vert</Template>
  <TotalTime>777</TotalTime>
  <Words>1089</Words>
  <Application>Microsoft Office PowerPoint</Application>
  <PresentationFormat>Grand écran</PresentationFormat>
  <Paragraphs>130</Paragraphs>
  <Slides>17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Aharoni</vt:lpstr>
      <vt:lpstr>Arial</vt:lpstr>
      <vt:lpstr>Arial Black</vt:lpstr>
      <vt:lpstr>CIUSSS_vert</vt:lpstr>
      <vt:lpstr>Sommaires de gestion et projets de résolution</vt:lpstr>
      <vt:lpstr>Mise en contexte</vt:lpstr>
      <vt:lpstr>Descriptions</vt:lpstr>
      <vt:lpstr>Résolutions</vt:lpstr>
      <vt:lpstr>Qualité de l’information</vt:lpstr>
      <vt:lpstr>Analyse, constats et propositions</vt:lpstr>
      <vt:lpstr>Contexte des deux dernières années</vt:lpstr>
      <vt:lpstr>Constats</vt:lpstr>
      <vt:lpstr>Changements à venir</vt:lpstr>
      <vt:lpstr>Changements – SDG</vt:lpstr>
      <vt:lpstr>Changements - SDG</vt:lpstr>
      <vt:lpstr>Changements - Résolution</vt:lpstr>
      <vt:lpstr>Changements - Résolution</vt:lpstr>
      <vt:lpstr>Accompagnement juridique</vt:lpstr>
      <vt:lpstr>Accompagnement juridique</vt:lpstr>
      <vt:lpstr>Exemples</vt:lpstr>
      <vt:lpstr>Présentation PowerPoint</vt:lpstr>
    </vt:vector>
  </TitlesOfParts>
  <Company>Intitut univ. sante mentale Mtl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couj4</dc:creator>
  <cp:lastModifiedBy>Jean-Sébastien Sauvé (CIUSSS EMTL)</cp:lastModifiedBy>
  <cp:revision>62</cp:revision>
  <dcterms:created xsi:type="dcterms:W3CDTF">2015-09-08T18:05:36Z</dcterms:created>
  <dcterms:modified xsi:type="dcterms:W3CDTF">2022-06-29T17:56:47Z</dcterms:modified>
</cp:coreProperties>
</file>