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sldIdLst>
    <p:sldId id="257" r:id="rId4"/>
    <p:sldId id="258" r:id="rId5"/>
    <p:sldId id="265" r:id="rId6"/>
    <p:sldId id="266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C6F6"/>
    <a:srgbClr val="0056A6"/>
    <a:srgbClr val="0096FF"/>
    <a:srgbClr val="1D4BDD"/>
    <a:srgbClr val="99B9D8"/>
    <a:srgbClr val="00A1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0DDE32-7937-30A4-D1E5-1382A01416AF}" v="7" dt="2024-10-18T22:16:34.5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691"/>
    <p:restoredTop sz="94681"/>
  </p:normalViewPr>
  <p:slideViewPr>
    <p:cSldViewPr snapToGrid="0" snapToObjects="1">
      <p:cViewPr varScale="1">
        <p:scale>
          <a:sx n="102" d="100"/>
          <a:sy n="102" d="100"/>
        </p:scale>
        <p:origin x="1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microsoft.com/office/2015/10/relationships/revisionInfo" Target="revisionInfo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B2B89-3484-1949-B878-D999B54D37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A1E463-00D0-FA47-B820-CB31ED78FB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B097F-49F5-3045-92B1-D17531288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7C630-8831-1B43-9696-7F8C857CD6F8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998E2-6697-FB43-82A7-24F30866A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F313C-3EED-D343-87C2-BCEB22CB9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D7C2D-057A-E94E-A0A0-A53010FD1476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0108830-271C-5B4D-992A-11D1A6720F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32062" y="3652837"/>
            <a:ext cx="2098675" cy="215423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071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EE8E6-811B-734A-8908-82747002C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4C4474-867B-E24C-8D34-B841D3D137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366FD-C61A-7647-8842-BF2B3FF3F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7C630-8831-1B43-9696-7F8C857CD6F8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5978C-2D1A-DB46-A1D7-3BB40EE9D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BF465-9EA0-2E46-A094-D6A88B18E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D7C2D-057A-E94E-A0A0-A53010FD147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70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3C280D-22BD-1342-9E3F-FE2BB474E1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A6028C-F6C4-594A-86DD-1A8B2B40A3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4AD67B-FCC2-BB4B-A917-50A5D30BE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7C630-8831-1B43-9696-7F8C857CD6F8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CD0EC4-3944-3F47-8675-CA83A818F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EF787-94D3-7145-A907-6B064B289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D7C2D-057A-E94E-A0A0-A53010FD147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079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A48A7-7EFD-5042-9061-36BC6F678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D46A7-BF0A-9D43-BF04-C414D3192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F0FF9-B22E-954F-A6D2-2E5B498D9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7C630-8831-1B43-9696-7F8C857CD6F8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C4C01-10A9-4141-B846-48A04ECC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45D4E-8C18-8145-9005-70460D5B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D7C2D-057A-E94E-A0A0-A53010FD147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04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CF3AA-1ACF-0F4B-AA43-D9DD928AE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60017-4A63-FD44-B3BD-B6EC16712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15BBF-06C7-5E40-9EA8-8E08A3306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7C630-8831-1B43-9696-7F8C857CD6F8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0982B-3475-814E-89ED-34B77E151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AB405-3F54-174E-99D4-3F14B1FC1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D7C2D-057A-E94E-A0A0-A53010FD147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648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B98F0-199C-A345-BD7E-330B4B20A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CD766-70BB-3849-B1FE-27E5F44069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A85FAF-7300-0142-AB9E-C78558904C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A7A47D-09CF-B348-9BF0-6194C73F6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7C630-8831-1B43-9696-7F8C857CD6F8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1629C3-6C8B-9340-9977-D2183D32F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C3BAB4-DE35-0E45-A50A-54B3A9D13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D7C2D-057A-E94E-A0A0-A53010FD147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879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63436-FFFB-294D-A4A5-B0BC8D3E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13404-46F4-8048-8145-F5DEF1417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D218CE-7F4B-554B-8FF5-FB8E4B93F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85F511-E2A2-364E-A2C2-E38D89A24D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AF8347-9201-BB42-92D3-327830243D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550DC5-ADC0-0F49-A3D5-46308E88C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7C630-8831-1B43-9696-7F8C857CD6F8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675EE1-3E57-EF4A-8E66-8E4B104D9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72BCE1-2CFE-5F49-842A-441AFAE16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D7C2D-057A-E94E-A0A0-A53010FD147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55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987AC-BFA8-E54B-B94B-E90823E80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CA4389-D0FE-4845-BF61-893D41542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7C630-8831-1B43-9696-7F8C857CD6F8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0E9EA3-85AE-3443-AA94-FCF5A98DA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F5A21E-70B7-9C43-9F15-430260563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D7C2D-057A-E94E-A0A0-A53010FD147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02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375AD8-C2D6-8443-B120-DFE44D5F3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7C630-8831-1B43-9696-7F8C857CD6F8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D478A7-C2A9-494A-8550-34DEB96FB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F41648-6CCD-F541-A8FA-9BDD05998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D7C2D-057A-E94E-A0A0-A53010FD147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561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2971F-F87D-D04D-9206-99D6DC5E8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D7C4A-D61D-BF4D-AEEE-A6AE855C2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6140C9-10C2-A042-9B8E-0E1A7813B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5B156B-529B-7D42-B610-770D7B1AD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7C630-8831-1B43-9696-7F8C857CD6F8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6339C0-B5A0-4743-899B-541D9F576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896464-0F17-994C-841E-C8403BE34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D7C2D-057A-E94E-A0A0-A53010FD147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846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4643-1743-9A43-BA02-BC584E77A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1A8B8B-287B-8B49-906D-BFECDEE4D3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1B2C4D-87C3-AE44-930D-07688C74CE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F39ACE-75CF-C746-8257-57AA1A539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7C630-8831-1B43-9696-7F8C857CD6F8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201764-11B8-6C4C-B0AB-6776F7C30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E5D05E-6EB3-DA43-9E56-34891A9F6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D7C2D-057A-E94E-A0A0-A53010FD147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524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321E41-06AE-1F41-AED0-CCD8D5313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003A63-2BBB-5A43-8C1E-2C28F2501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EC70F-5231-0D49-96B0-CC84686099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7C630-8831-1B43-9696-7F8C857CD6F8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B2E31-B1C3-F54B-8A4E-FD31CC19A3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A78E8-1E23-7040-91FD-E38F23529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D7C2D-057A-E94E-A0A0-A53010FD147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04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white gradient&#10;&#10;Description automatically generated">
            <a:extLst>
              <a:ext uri="{FF2B5EF4-FFF2-40B4-BE49-F238E27FC236}">
                <a16:creationId xmlns:a16="http://schemas.microsoft.com/office/drawing/2014/main" id="{C7EDD90B-A506-EF8B-76AF-859DECEE44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0" y="0"/>
            <a:ext cx="12184229" cy="6858000"/>
          </a:xfrm>
          <a:prstGeom prst="rect">
            <a:avLst/>
          </a:prstGeom>
        </p:spPr>
      </p:pic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88F83D41-419A-8DD9-E218-09CCA1BFEF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30740" y="301557"/>
            <a:ext cx="11537005" cy="6031149"/>
          </a:xfrm>
          <a:prstGeom prst="flowChartAlternateProcess">
            <a:avLst/>
          </a:prstGeom>
          <a:noFill/>
          <a:ln w="187325" cmpd="sng">
            <a:solidFill>
              <a:schemeClr val="bg1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8" name="Rounded Rectangle 23">
            <a:extLst>
              <a:ext uri="{FF2B5EF4-FFF2-40B4-BE49-F238E27FC236}">
                <a16:creationId xmlns:a16="http://schemas.microsoft.com/office/drawing/2014/main" id="{4D7E226E-DA30-3A59-8002-A7668ECD079E}"/>
              </a:ext>
            </a:extLst>
          </p:cNvPr>
          <p:cNvSpPr/>
          <p:nvPr/>
        </p:nvSpPr>
        <p:spPr>
          <a:xfrm>
            <a:off x="959005" y="2289358"/>
            <a:ext cx="5475249" cy="1114480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  </a:t>
            </a: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id="{0DACA0E0-A40F-1A01-703B-5B3A8B758B83}"/>
              </a:ext>
            </a:extLst>
          </p:cNvPr>
          <p:cNvSpPr/>
          <p:nvPr/>
        </p:nvSpPr>
        <p:spPr>
          <a:xfrm>
            <a:off x="959005" y="4135741"/>
            <a:ext cx="5475249" cy="1114480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CA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url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AC5039-D20D-97F8-B82E-C2E8EF33D4AB}"/>
              </a:ext>
            </a:extLst>
          </p:cNvPr>
          <p:cNvSpPr txBox="1"/>
          <p:nvPr/>
        </p:nvSpPr>
        <p:spPr>
          <a:xfrm>
            <a:off x="324255" y="861597"/>
            <a:ext cx="115434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60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Pour </a:t>
            </a:r>
            <a:r>
              <a:rPr lang="en-CA" sz="6000" b="1" dirty="0" err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participer</a:t>
            </a:r>
            <a:r>
              <a:rPr lang="en-CA" sz="60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au </a:t>
            </a:r>
            <a:r>
              <a:rPr lang="en-CA" sz="6000" b="1" dirty="0" err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projet</a:t>
            </a:r>
            <a:endParaRPr lang="en-CA" sz="60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reeform 50">
            <a:extLst>
              <a:ext uri="{FF2B5EF4-FFF2-40B4-BE49-F238E27FC236}">
                <a16:creationId xmlns:a16="http://schemas.microsoft.com/office/drawing/2014/main" id="{61B4C0EB-35F5-00E1-7116-EB9697E1DC2B}"/>
              </a:ext>
            </a:extLst>
          </p:cNvPr>
          <p:cNvSpPr>
            <a:spLocks noChangeArrowheads="1"/>
          </p:cNvSpPr>
          <p:nvPr/>
        </p:nvSpPr>
        <p:spPr bwMode="auto">
          <a:xfrm rot="6698704">
            <a:off x="1183683" y="2502014"/>
            <a:ext cx="716043" cy="708953"/>
          </a:xfrm>
          <a:custGeom>
            <a:avLst/>
            <a:gdLst>
              <a:gd name="T0" fmla="*/ 257 w 444"/>
              <a:gd name="T1" fmla="*/ 257 h 443"/>
              <a:gd name="T2" fmla="*/ 257 w 444"/>
              <a:gd name="T3" fmla="*/ 257 h 443"/>
              <a:gd name="T4" fmla="*/ 160 w 444"/>
              <a:gd name="T5" fmla="*/ 310 h 443"/>
              <a:gd name="T6" fmla="*/ 62 w 444"/>
              <a:gd name="T7" fmla="*/ 310 h 443"/>
              <a:gd name="T8" fmla="*/ 71 w 444"/>
              <a:gd name="T9" fmla="*/ 407 h 443"/>
              <a:gd name="T10" fmla="*/ 310 w 444"/>
              <a:gd name="T11" fmla="*/ 310 h 443"/>
              <a:gd name="T12" fmla="*/ 416 w 444"/>
              <a:gd name="T13" fmla="*/ 61 h 443"/>
              <a:gd name="T14" fmla="*/ 319 w 444"/>
              <a:gd name="T15" fmla="*/ 53 h 443"/>
              <a:gd name="T16" fmla="*/ 319 w 444"/>
              <a:gd name="T17" fmla="*/ 151 h 443"/>
              <a:gd name="T18" fmla="*/ 257 w 444"/>
              <a:gd name="T19" fmla="*/ 257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4" h="443">
                <a:moveTo>
                  <a:pt x="257" y="257"/>
                </a:moveTo>
                <a:lnTo>
                  <a:pt x="257" y="257"/>
                </a:lnTo>
                <a:cubicBezTo>
                  <a:pt x="222" y="292"/>
                  <a:pt x="177" y="327"/>
                  <a:pt x="160" y="310"/>
                </a:cubicBezTo>
                <a:cubicBezTo>
                  <a:pt x="133" y="283"/>
                  <a:pt x="115" y="265"/>
                  <a:pt x="62" y="310"/>
                </a:cubicBezTo>
                <a:cubicBezTo>
                  <a:pt x="0" y="354"/>
                  <a:pt x="44" y="389"/>
                  <a:pt x="71" y="407"/>
                </a:cubicBezTo>
                <a:cubicBezTo>
                  <a:pt x="97" y="442"/>
                  <a:pt x="204" y="416"/>
                  <a:pt x="310" y="310"/>
                </a:cubicBezTo>
                <a:cubicBezTo>
                  <a:pt x="416" y="204"/>
                  <a:pt x="443" y="97"/>
                  <a:pt x="416" y="61"/>
                </a:cubicBezTo>
                <a:cubicBezTo>
                  <a:pt x="390" y="35"/>
                  <a:pt x="363" y="0"/>
                  <a:pt x="319" y="53"/>
                </a:cubicBezTo>
                <a:cubicBezTo>
                  <a:pt x="275" y="106"/>
                  <a:pt x="293" y="123"/>
                  <a:pt x="319" y="151"/>
                </a:cubicBezTo>
                <a:cubicBezTo>
                  <a:pt x="337" y="167"/>
                  <a:pt x="302" y="212"/>
                  <a:pt x="257" y="257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91410" tIns="45703" rIns="91410" bIns="45703" anchor="ctr"/>
          <a:lstStyle/>
          <a:p>
            <a:endParaRPr lang="en-US" baseline="-25000" dirty="0"/>
          </a:p>
        </p:txBody>
      </p:sp>
      <p:sp>
        <p:nvSpPr>
          <p:cNvPr id="22" name="Freeform 79">
            <a:extLst>
              <a:ext uri="{FF2B5EF4-FFF2-40B4-BE49-F238E27FC236}">
                <a16:creationId xmlns:a16="http://schemas.microsoft.com/office/drawing/2014/main" id="{8B0B39E0-7D14-46A5-67D8-822F64347844}"/>
              </a:ext>
            </a:extLst>
          </p:cNvPr>
          <p:cNvSpPr>
            <a:spLocks noEditPoints="1"/>
          </p:cNvSpPr>
          <p:nvPr/>
        </p:nvSpPr>
        <p:spPr bwMode="auto">
          <a:xfrm>
            <a:off x="1189154" y="4401570"/>
            <a:ext cx="597342" cy="597342"/>
          </a:xfrm>
          <a:custGeom>
            <a:avLst/>
            <a:gdLst>
              <a:gd name="T0" fmla="*/ 508 w 633"/>
              <a:gd name="T1" fmla="*/ 385 h 634"/>
              <a:gd name="T2" fmla="*/ 532 w 633"/>
              <a:gd name="T3" fmla="*/ 309 h 634"/>
              <a:gd name="T4" fmla="*/ 533 w 633"/>
              <a:gd name="T5" fmla="*/ 242 h 634"/>
              <a:gd name="T6" fmla="*/ 523 w 633"/>
              <a:gd name="T7" fmla="*/ 189 h 634"/>
              <a:gd name="T8" fmla="*/ 502 w 633"/>
              <a:gd name="T9" fmla="*/ 140 h 634"/>
              <a:gd name="T10" fmla="*/ 474 w 633"/>
              <a:gd name="T11" fmla="*/ 97 h 634"/>
              <a:gd name="T12" fmla="*/ 438 w 633"/>
              <a:gd name="T13" fmla="*/ 61 h 634"/>
              <a:gd name="T14" fmla="*/ 395 w 633"/>
              <a:gd name="T15" fmla="*/ 33 h 634"/>
              <a:gd name="T16" fmla="*/ 346 w 633"/>
              <a:gd name="T17" fmla="*/ 12 h 634"/>
              <a:gd name="T18" fmla="*/ 295 w 633"/>
              <a:gd name="T19" fmla="*/ 2 h 634"/>
              <a:gd name="T20" fmla="*/ 241 w 633"/>
              <a:gd name="T21" fmla="*/ 2 h 634"/>
              <a:gd name="T22" fmla="*/ 189 w 633"/>
              <a:gd name="T23" fmla="*/ 12 h 634"/>
              <a:gd name="T24" fmla="*/ 139 w 633"/>
              <a:gd name="T25" fmla="*/ 33 h 634"/>
              <a:gd name="T26" fmla="*/ 96 w 633"/>
              <a:gd name="T27" fmla="*/ 61 h 634"/>
              <a:gd name="T28" fmla="*/ 60 w 633"/>
              <a:gd name="T29" fmla="*/ 97 h 634"/>
              <a:gd name="T30" fmla="*/ 32 w 633"/>
              <a:gd name="T31" fmla="*/ 140 h 634"/>
              <a:gd name="T32" fmla="*/ 12 w 633"/>
              <a:gd name="T33" fmla="*/ 189 h 634"/>
              <a:gd name="T34" fmla="*/ 1 w 633"/>
              <a:gd name="T35" fmla="*/ 242 h 634"/>
              <a:gd name="T36" fmla="*/ 1 w 633"/>
              <a:gd name="T37" fmla="*/ 295 h 634"/>
              <a:gd name="T38" fmla="*/ 12 w 633"/>
              <a:gd name="T39" fmla="*/ 348 h 634"/>
              <a:gd name="T40" fmla="*/ 32 w 633"/>
              <a:gd name="T41" fmla="*/ 396 h 634"/>
              <a:gd name="T42" fmla="*/ 60 w 633"/>
              <a:gd name="T43" fmla="*/ 439 h 634"/>
              <a:gd name="T44" fmla="*/ 96 w 633"/>
              <a:gd name="T45" fmla="*/ 475 h 634"/>
              <a:gd name="T46" fmla="*/ 139 w 633"/>
              <a:gd name="T47" fmla="*/ 503 h 634"/>
              <a:gd name="T48" fmla="*/ 189 w 633"/>
              <a:gd name="T49" fmla="*/ 525 h 634"/>
              <a:gd name="T50" fmla="*/ 241 w 633"/>
              <a:gd name="T51" fmla="*/ 534 h 634"/>
              <a:gd name="T52" fmla="*/ 307 w 633"/>
              <a:gd name="T53" fmla="*/ 533 h 634"/>
              <a:gd name="T54" fmla="*/ 384 w 633"/>
              <a:gd name="T55" fmla="*/ 510 h 634"/>
              <a:gd name="T56" fmla="*/ 557 w 633"/>
              <a:gd name="T57" fmla="*/ 625 h 634"/>
              <a:gd name="T58" fmla="*/ 594 w 633"/>
              <a:gd name="T59" fmla="*/ 633 h 634"/>
              <a:gd name="T60" fmla="*/ 624 w 633"/>
              <a:gd name="T61" fmla="*/ 611 h 634"/>
              <a:gd name="T62" fmla="*/ 631 w 633"/>
              <a:gd name="T63" fmla="*/ 575 h 634"/>
              <a:gd name="T64" fmla="*/ 387 w 633"/>
              <a:gd name="T65" fmla="*/ 389 h 634"/>
              <a:gd name="T66" fmla="*/ 332 w 633"/>
              <a:gd name="T67" fmla="*/ 426 h 634"/>
              <a:gd name="T68" fmla="*/ 268 w 633"/>
              <a:gd name="T69" fmla="*/ 438 h 634"/>
              <a:gd name="T70" fmla="*/ 202 w 633"/>
              <a:gd name="T71" fmla="*/ 426 h 634"/>
              <a:gd name="T72" fmla="*/ 147 w 633"/>
              <a:gd name="T73" fmla="*/ 389 h 634"/>
              <a:gd name="T74" fmla="*/ 109 w 633"/>
              <a:gd name="T75" fmla="*/ 334 h 634"/>
              <a:gd name="T76" fmla="*/ 97 w 633"/>
              <a:gd name="T77" fmla="*/ 269 h 634"/>
              <a:gd name="T78" fmla="*/ 109 w 633"/>
              <a:gd name="T79" fmla="*/ 203 h 634"/>
              <a:gd name="T80" fmla="*/ 147 w 633"/>
              <a:gd name="T81" fmla="*/ 148 h 634"/>
              <a:gd name="T82" fmla="*/ 202 w 633"/>
              <a:gd name="T83" fmla="*/ 110 h 634"/>
              <a:gd name="T84" fmla="*/ 268 w 633"/>
              <a:gd name="T85" fmla="*/ 98 h 634"/>
              <a:gd name="T86" fmla="*/ 332 w 633"/>
              <a:gd name="T87" fmla="*/ 110 h 634"/>
              <a:gd name="T88" fmla="*/ 387 w 633"/>
              <a:gd name="T89" fmla="*/ 148 h 634"/>
              <a:gd name="T90" fmla="*/ 425 w 633"/>
              <a:gd name="T91" fmla="*/ 203 h 634"/>
              <a:gd name="T92" fmla="*/ 437 w 633"/>
              <a:gd name="T93" fmla="*/ 269 h 634"/>
              <a:gd name="T94" fmla="*/ 425 w 633"/>
              <a:gd name="T95" fmla="*/ 334 h 634"/>
              <a:gd name="T96" fmla="*/ 387 w 633"/>
              <a:gd name="T97" fmla="*/ 389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33" h="634">
                <a:moveTo>
                  <a:pt x="619" y="551"/>
                </a:moveTo>
                <a:lnTo>
                  <a:pt x="488" y="420"/>
                </a:lnTo>
                <a:lnTo>
                  <a:pt x="499" y="403"/>
                </a:lnTo>
                <a:lnTo>
                  <a:pt x="508" y="385"/>
                </a:lnTo>
                <a:lnTo>
                  <a:pt x="517" y="367"/>
                </a:lnTo>
                <a:lnTo>
                  <a:pt x="523" y="348"/>
                </a:lnTo>
                <a:lnTo>
                  <a:pt x="529" y="329"/>
                </a:lnTo>
                <a:lnTo>
                  <a:pt x="532" y="309"/>
                </a:lnTo>
                <a:lnTo>
                  <a:pt x="534" y="289"/>
                </a:lnTo>
                <a:lnTo>
                  <a:pt x="535" y="269"/>
                </a:lnTo>
                <a:lnTo>
                  <a:pt x="534" y="255"/>
                </a:lnTo>
                <a:lnTo>
                  <a:pt x="533" y="242"/>
                </a:lnTo>
                <a:lnTo>
                  <a:pt x="532" y="228"/>
                </a:lnTo>
                <a:lnTo>
                  <a:pt x="530" y="215"/>
                </a:lnTo>
                <a:lnTo>
                  <a:pt x="527" y="202"/>
                </a:lnTo>
                <a:lnTo>
                  <a:pt x="523" y="189"/>
                </a:lnTo>
                <a:lnTo>
                  <a:pt x="519" y="177"/>
                </a:lnTo>
                <a:lnTo>
                  <a:pt x="514" y="164"/>
                </a:lnTo>
                <a:lnTo>
                  <a:pt x="508" y="152"/>
                </a:lnTo>
                <a:lnTo>
                  <a:pt x="502" y="140"/>
                </a:lnTo>
                <a:lnTo>
                  <a:pt x="495" y="128"/>
                </a:lnTo>
                <a:lnTo>
                  <a:pt x="489" y="118"/>
                </a:lnTo>
                <a:lnTo>
                  <a:pt x="481" y="108"/>
                </a:lnTo>
                <a:lnTo>
                  <a:pt x="474" y="97"/>
                </a:lnTo>
                <a:lnTo>
                  <a:pt x="465" y="87"/>
                </a:lnTo>
                <a:lnTo>
                  <a:pt x="457" y="79"/>
                </a:lnTo>
                <a:lnTo>
                  <a:pt x="448" y="70"/>
                </a:lnTo>
                <a:lnTo>
                  <a:pt x="438" y="61"/>
                </a:lnTo>
                <a:lnTo>
                  <a:pt x="427" y="54"/>
                </a:lnTo>
                <a:lnTo>
                  <a:pt x="418" y="46"/>
                </a:lnTo>
                <a:lnTo>
                  <a:pt x="407" y="40"/>
                </a:lnTo>
                <a:lnTo>
                  <a:pt x="395" y="33"/>
                </a:lnTo>
                <a:lnTo>
                  <a:pt x="383" y="27"/>
                </a:lnTo>
                <a:lnTo>
                  <a:pt x="371" y="21"/>
                </a:lnTo>
                <a:lnTo>
                  <a:pt x="358" y="16"/>
                </a:lnTo>
                <a:lnTo>
                  <a:pt x="346" y="12"/>
                </a:lnTo>
                <a:lnTo>
                  <a:pt x="333" y="9"/>
                </a:lnTo>
                <a:lnTo>
                  <a:pt x="320" y="5"/>
                </a:lnTo>
                <a:lnTo>
                  <a:pt x="307" y="3"/>
                </a:lnTo>
                <a:lnTo>
                  <a:pt x="295" y="2"/>
                </a:lnTo>
                <a:lnTo>
                  <a:pt x="280" y="1"/>
                </a:lnTo>
                <a:lnTo>
                  <a:pt x="268" y="0"/>
                </a:lnTo>
                <a:lnTo>
                  <a:pt x="253" y="1"/>
                </a:lnTo>
                <a:lnTo>
                  <a:pt x="241" y="2"/>
                </a:lnTo>
                <a:lnTo>
                  <a:pt x="226" y="3"/>
                </a:lnTo>
                <a:lnTo>
                  <a:pt x="214" y="5"/>
                </a:lnTo>
                <a:lnTo>
                  <a:pt x="201" y="9"/>
                </a:lnTo>
                <a:lnTo>
                  <a:pt x="189" y="12"/>
                </a:lnTo>
                <a:lnTo>
                  <a:pt x="176" y="16"/>
                </a:lnTo>
                <a:lnTo>
                  <a:pt x="163" y="21"/>
                </a:lnTo>
                <a:lnTo>
                  <a:pt x="151" y="27"/>
                </a:lnTo>
                <a:lnTo>
                  <a:pt x="139" y="33"/>
                </a:lnTo>
                <a:lnTo>
                  <a:pt x="128" y="40"/>
                </a:lnTo>
                <a:lnTo>
                  <a:pt x="116" y="46"/>
                </a:lnTo>
                <a:lnTo>
                  <a:pt x="107" y="54"/>
                </a:lnTo>
                <a:lnTo>
                  <a:pt x="96" y="61"/>
                </a:lnTo>
                <a:lnTo>
                  <a:pt x="87" y="70"/>
                </a:lnTo>
                <a:lnTo>
                  <a:pt x="77" y="79"/>
                </a:lnTo>
                <a:lnTo>
                  <a:pt x="69" y="87"/>
                </a:lnTo>
                <a:lnTo>
                  <a:pt x="60" y="97"/>
                </a:lnTo>
                <a:lnTo>
                  <a:pt x="53" y="108"/>
                </a:lnTo>
                <a:lnTo>
                  <a:pt x="45" y="118"/>
                </a:lnTo>
                <a:lnTo>
                  <a:pt x="39" y="128"/>
                </a:lnTo>
                <a:lnTo>
                  <a:pt x="32" y="140"/>
                </a:lnTo>
                <a:lnTo>
                  <a:pt x="26" y="152"/>
                </a:lnTo>
                <a:lnTo>
                  <a:pt x="20" y="164"/>
                </a:lnTo>
                <a:lnTo>
                  <a:pt x="16" y="177"/>
                </a:lnTo>
                <a:lnTo>
                  <a:pt x="12" y="189"/>
                </a:lnTo>
                <a:lnTo>
                  <a:pt x="7" y="202"/>
                </a:lnTo>
                <a:lnTo>
                  <a:pt x="4" y="215"/>
                </a:lnTo>
                <a:lnTo>
                  <a:pt x="2" y="228"/>
                </a:lnTo>
                <a:lnTo>
                  <a:pt x="1" y="242"/>
                </a:lnTo>
                <a:lnTo>
                  <a:pt x="0" y="255"/>
                </a:lnTo>
                <a:lnTo>
                  <a:pt x="0" y="269"/>
                </a:lnTo>
                <a:lnTo>
                  <a:pt x="0" y="282"/>
                </a:lnTo>
                <a:lnTo>
                  <a:pt x="1" y="295"/>
                </a:lnTo>
                <a:lnTo>
                  <a:pt x="2" y="309"/>
                </a:lnTo>
                <a:lnTo>
                  <a:pt x="4" y="322"/>
                </a:lnTo>
                <a:lnTo>
                  <a:pt x="7" y="335"/>
                </a:lnTo>
                <a:lnTo>
                  <a:pt x="12" y="348"/>
                </a:lnTo>
                <a:lnTo>
                  <a:pt x="16" y="359"/>
                </a:lnTo>
                <a:lnTo>
                  <a:pt x="20" y="372"/>
                </a:lnTo>
                <a:lnTo>
                  <a:pt x="26" y="384"/>
                </a:lnTo>
                <a:lnTo>
                  <a:pt x="32" y="396"/>
                </a:lnTo>
                <a:lnTo>
                  <a:pt x="39" y="408"/>
                </a:lnTo>
                <a:lnTo>
                  <a:pt x="45" y="419"/>
                </a:lnTo>
                <a:lnTo>
                  <a:pt x="53" y="429"/>
                </a:lnTo>
                <a:lnTo>
                  <a:pt x="60" y="439"/>
                </a:lnTo>
                <a:lnTo>
                  <a:pt x="69" y="449"/>
                </a:lnTo>
                <a:lnTo>
                  <a:pt x="77" y="458"/>
                </a:lnTo>
                <a:lnTo>
                  <a:pt x="87" y="466"/>
                </a:lnTo>
                <a:lnTo>
                  <a:pt x="96" y="475"/>
                </a:lnTo>
                <a:lnTo>
                  <a:pt x="107" y="483"/>
                </a:lnTo>
                <a:lnTo>
                  <a:pt x="116" y="490"/>
                </a:lnTo>
                <a:lnTo>
                  <a:pt x="128" y="497"/>
                </a:lnTo>
                <a:lnTo>
                  <a:pt x="139" y="503"/>
                </a:lnTo>
                <a:lnTo>
                  <a:pt x="151" y="510"/>
                </a:lnTo>
                <a:lnTo>
                  <a:pt x="163" y="515"/>
                </a:lnTo>
                <a:lnTo>
                  <a:pt x="176" y="520"/>
                </a:lnTo>
                <a:lnTo>
                  <a:pt x="189" y="525"/>
                </a:lnTo>
                <a:lnTo>
                  <a:pt x="201" y="528"/>
                </a:lnTo>
                <a:lnTo>
                  <a:pt x="214" y="531"/>
                </a:lnTo>
                <a:lnTo>
                  <a:pt x="226" y="533"/>
                </a:lnTo>
                <a:lnTo>
                  <a:pt x="241" y="534"/>
                </a:lnTo>
                <a:lnTo>
                  <a:pt x="253" y="535"/>
                </a:lnTo>
                <a:lnTo>
                  <a:pt x="268" y="537"/>
                </a:lnTo>
                <a:lnTo>
                  <a:pt x="288" y="535"/>
                </a:lnTo>
                <a:lnTo>
                  <a:pt x="307" y="533"/>
                </a:lnTo>
                <a:lnTo>
                  <a:pt x="328" y="529"/>
                </a:lnTo>
                <a:lnTo>
                  <a:pt x="347" y="525"/>
                </a:lnTo>
                <a:lnTo>
                  <a:pt x="366" y="517"/>
                </a:lnTo>
                <a:lnTo>
                  <a:pt x="384" y="510"/>
                </a:lnTo>
                <a:lnTo>
                  <a:pt x="401" y="500"/>
                </a:lnTo>
                <a:lnTo>
                  <a:pt x="419" y="489"/>
                </a:lnTo>
                <a:lnTo>
                  <a:pt x="549" y="619"/>
                </a:lnTo>
                <a:lnTo>
                  <a:pt x="557" y="625"/>
                </a:lnTo>
                <a:lnTo>
                  <a:pt x="565" y="629"/>
                </a:lnTo>
                <a:lnTo>
                  <a:pt x="574" y="633"/>
                </a:lnTo>
                <a:lnTo>
                  <a:pt x="584" y="634"/>
                </a:lnTo>
                <a:lnTo>
                  <a:pt x="594" y="633"/>
                </a:lnTo>
                <a:lnTo>
                  <a:pt x="602" y="629"/>
                </a:lnTo>
                <a:lnTo>
                  <a:pt x="610" y="625"/>
                </a:lnTo>
                <a:lnTo>
                  <a:pt x="617" y="619"/>
                </a:lnTo>
                <a:lnTo>
                  <a:pt x="624" y="611"/>
                </a:lnTo>
                <a:lnTo>
                  <a:pt x="628" y="603"/>
                </a:lnTo>
                <a:lnTo>
                  <a:pt x="631" y="594"/>
                </a:lnTo>
                <a:lnTo>
                  <a:pt x="633" y="585"/>
                </a:lnTo>
                <a:lnTo>
                  <a:pt x="631" y="575"/>
                </a:lnTo>
                <a:lnTo>
                  <a:pt x="629" y="566"/>
                </a:lnTo>
                <a:lnTo>
                  <a:pt x="625" y="558"/>
                </a:lnTo>
                <a:lnTo>
                  <a:pt x="619" y="551"/>
                </a:lnTo>
                <a:close/>
                <a:moveTo>
                  <a:pt x="387" y="389"/>
                </a:moveTo>
                <a:lnTo>
                  <a:pt x="374" y="400"/>
                </a:lnTo>
                <a:lnTo>
                  <a:pt x="361" y="410"/>
                </a:lnTo>
                <a:lnTo>
                  <a:pt x="347" y="419"/>
                </a:lnTo>
                <a:lnTo>
                  <a:pt x="332" y="426"/>
                </a:lnTo>
                <a:lnTo>
                  <a:pt x="317" y="432"/>
                </a:lnTo>
                <a:lnTo>
                  <a:pt x="301" y="435"/>
                </a:lnTo>
                <a:lnTo>
                  <a:pt x="285" y="438"/>
                </a:lnTo>
                <a:lnTo>
                  <a:pt x="268" y="438"/>
                </a:lnTo>
                <a:lnTo>
                  <a:pt x="250" y="438"/>
                </a:lnTo>
                <a:lnTo>
                  <a:pt x="233" y="435"/>
                </a:lnTo>
                <a:lnTo>
                  <a:pt x="217" y="432"/>
                </a:lnTo>
                <a:lnTo>
                  <a:pt x="202" y="426"/>
                </a:lnTo>
                <a:lnTo>
                  <a:pt x="188" y="419"/>
                </a:lnTo>
                <a:lnTo>
                  <a:pt x="172" y="410"/>
                </a:lnTo>
                <a:lnTo>
                  <a:pt x="160" y="400"/>
                </a:lnTo>
                <a:lnTo>
                  <a:pt x="147" y="389"/>
                </a:lnTo>
                <a:lnTo>
                  <a:pt x="135" y="376"/>
                </a:lnTo>
                <a:lnTo>
                  <a:pt x="125" y="363"/>
                </a:lnTo>
                <a:lnTo>
                  <a:pt x="116" y="349"/>
                </a:lnTo>
                <a:lnTo>
                  <a:pt x="109" y="334"/>
                </a:lnTo>
                <a:lnTo>
                  <a:pt x="103" y="318"/>
                </a:lnTo>
                <a:lnTo>
                  <a:pt x="100" y="302"/>
                </a:lnTo>
                <a:lnTo>
                  <a:pt x="98" y="286"/>
                </a:lnTo>
                <a:lnTo>
                  <a:pt x="97" y="269"/>
                </a:lnTo>
                <a:lnTo>
                  <a:pt x="98" y="251"/>
                </a:lnTo>
                <a:lnTo>
                  <a:pt x="100" y="234"/>
                </a:lnTo>
                <a:lnTo>
                  <a:pt x="103" y="218"/>
                </a:lnTo>
                <a:lnTo>
                  <a:pt x="109" y="203"/>
                </a:lnTo>
                <a:lnTo>
                  <a:pt x="116" y="188"/>
                </a:lnTo>
                <a:lnTo>
                  <a:pt x="125" y="174"/>
                </a:lnTo>
                <a:lnTo>
                  <a:pt x="135" y="161"/>
                </a:lnTo>
                <a:lnTo>
                  <a:pt x="147" y="148"/>
                </a:lnTo>
                <a:lnTo>
                  <a:pt x="160" y="136"/>
                </a:lnTo>
                <a:lnTo>
                  <a:pt x="172" y="126"/>
                </a:lnTo>
                <a:lnTo>
                  <a:pt x="188" y="118"/>
                </a:lnTo>
                <a:lnTo>
                  <a:pt x="202" y="110"/>
                </a:lnTo>
                <a:lnTo>
                  <a:pt x="217" y="105"/>
                </a:lnTo>
                <a:lnTo>
                  <a:pt x="233" y="101"/>
                </a:lnTo>
                <a:lnTo>
                  <a:pt x="250" y="98"/>
                </a:lnTo>
                <a:lnTo>
                  <a:pt x="268" y="98"/>
                </a:lnTo>
                <a:lnTo>
                  <a:pt x="285" y="98"/>
                </a:lnTo>
                <a:lnTo>
                  <a:pt x="301" y="101"/>
                </a:lnTo>
                <a:lnTo>
                  <a:pt x="317" y="105"/>
                </a:lnTo>
                <a:lnTo>
                  <a:pt x="332" y="110"/>
                </a:lnTo>
                <a:lnTo>
                  <a:pt x="347" y="118"/>
                </a:lnTo>
                <a:lnTo>
                  <a:pt x="361" y="126"/>
                </a:lnTo>
                <a:lnTo>
                  <a:pt x="374" y="136"/>
                </a:lnTo>
                <a:lnTo>
                  <a:pt x="387" y="148"/>
                </a:lnTo>
                <a:lnTo>
                  <a:pt x="399" y="161"/>
                </a:lnTo>
                <a:lnTo>
                  <a:pt x="409" y="174"/>
                </a:lnTo>
                <a:lnTo>
                  <a:pt x="418" y="188"/>
                </a:lnTo>
                <a:lnTo>
                  <a:pt x="425" y="203"/>
                </a:lnTo>
                <a:lnTo>
                  <a:pt x="431" y="218"/>
                </a:lnTo>
                <a:lnTo>
                  <a:pt x="435" y="234"/>
                </a:lnTo>
                <a:lnTo>
                  <a:pt x="437" y="251"/>
                </a:lnTo>
                <a:lnTo>
                  <a:pt x="437" y="269"/>
                </a:lnTo>
                <a:lnTo>
                  <a:pt x="437" y="286"/>
                </a:lnTo>
                <a:lnTo>
                  <a:pt x="435" y="302"/>
                </a:lnTo>
                <a:lnTo>
                  <a:pt x="431" y="318"/>
                </a:lnTo>
                <a:lnTo>
                  <a:pt x="425" y="334"/>
                </a:lnTo>
                <a:lnTo>
                  <a:pt x="418" y="349"/>
                </a:lnTo>
                <a:lnTo>
                  <a:pt x="409" y="363"/>
                </a:lnTo>
                <a:lnTo>
                  <a:pt x="399" y="376"/>
                </a:lnTo>
                <a:lnTo>
                  <a:pt x="387" y="3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243792" tIns="121896" rIns="243792" bIns="121896" numCol="1" anchor="t" anchorCtr="0" compatLnSpc="1">
            <a:prstTxWarp prst="textNoShape">
              <a:avLst/>
            </a:prstTxWarp>
          </a:bodyPr>
          <a:lstStyle/>
          <a:p>
            <a:endParaRPr lang="ru-RU" sz="23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89331D-B6BF-E77D-B20A-CE9EA1EC8607}"/>
              </a:ext>
            </a:extLst>
          </p:cNvPr>
          <p:cNvSpPr txBox="1"/>
          <p:nvPr/>
        </p:nvSpPr>
        <p:spPr>
          <a:xfrm>
            <a:off x="808892" y="6464986"/>
            <a:ext cx="11638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L'étude a été approuvée par le Comité d'éthique de la recherche clinique du CIUSSS de l’</a:t>
            </a:r>
            <a:r>
              <a:rPr lang="fr-CA" sz="1600" b="0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Est-de</a:t>
            </a:r>
            <a:r>
              <a:rPr lang="fr-CA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- l’ile de Montréal 2023-3221</a:t>
            </a:r>
            <a:endParaRPr lang="fr-CA" sz="1600" dirty="0">
              <a:solidFill>
                <a:schemeClr val="bg1"/>
              </a:solidFill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40E52003-DDB2-4D74-2D6F-6CB17E169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907" y="2202196"/>
            <a:ext cx="3531141" cy="353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813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in a chair with his hands behind his head&#10;&#10;Description automatically generated">
            <a:extLst>
              <a:ext uri="{FF2B5EF4-FFF2-40B4-BE49-F238E27FC236}">
                <a16:creationId xmlns:a16="http://schemas.microsoft.com/office/drawing/2014/main" id="{006F47A3-8E2A-C86A-4C04-32762D76BF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6" b="16016"/>
          <a:stretch/>
        </p:blipFill>
        <p:spPr>
          <a:xfrm>
            <a:off x="7770" y="0"/>
            <a:ext cx="12176460" cy="6858000"/>
          </a:xfrm>
          <a:prstGeom prst="rect">
            <a:avLst/>
          </a:prstGeom>
        </p:spPr>
      </p:pic>
      <p:pic>
        <p:nvPicPr>
          <p:cNvPr id="15" name="Picture 14" descr="A blue and white gradient&#10;&#10;Description automatically generated">
            <a:extLst>
              <a:ext uri="{FF2B5EF4-FFF2-40B4-BE49-F238E27FC236}">
                <a16:creationId xmlns:a16="http://schemas.microsoft.com/office/drawing/2014/main" id="{C7EDD90B-A506-EF8B-76AF-859DECEE44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>
            <a:off x="7770" y="0"/>
            <a:ext cx="12184229" cy="6858000"/>
          </a:xfrm>
          <a:prstGeom prst="rect">
            <a:avLst/>
          </a:prstGeom>
        </p:spPr>
      </p:pic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20ABDB25-05BC-9FBD-B784-CD0BB0AF5A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136" b="36464"/>
          <a:stretch/>
        </p:blipFill>
        <p:spPr>
          <a:xfrm>
            <a:off x="9549728" y="5480602"/>
            <a:ext cx="2395023" cy="12314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4D4DB0-34BF-AE2F-96A9-05C31143EF70}"/>
              </a:ext>
            </a:extLst>
          </p:cNvPr>
          <p:cNvSpPr txBox="1"/>
          <p:nvPr/>
        </p:nvSpPr>
        <p:spPr>
          <a:xfrm>
            <a:off x="562708" y="276636"/>
            <a:ext cx="97946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Panel </a:t>
            </a:r>
            <a:r>
              <a:rPr lang="en-CA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d’experts</a:t>
            </a:r>
            <a:r>
              <a:rPr lang="en-CA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C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Titre de </a:t>
            </a:r>
            <a:r>
              <a:rPr lang="en-CA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l’équipe</a:t>
            </a:r>
            <a:r>
              <a:rPr lang="en-CA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CA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746D0D-E165-EF8B-E85C-63EDFA61FEFA}"/>
              </a:ext>
            </a:extLst>
          </p:cNvPr>
          <p:cNvSpPr txBox="1"/>
          <p:nvPr/>
        </p:nvSpPr>
        <p:spPr>
          <a:xfrm>
            <a:off x="562708" y="909224"/>
            <a:ext cx="81065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TITRE DU </a:t>
            </a:r>
            <a:br>
              <a:rPr lang="en-CA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</a:t>
            </a:r>
            <a:endParaRPr lang="fr-CA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23">
            <a:extLst>
              <a:ext uri="{FF2B5EF4-FFF2-40B4-BE49-F238E27FC236}">
                <a16:creationId xmlns:a16="http://schemas.microsoft.com/office/drawing/2014/main" id="{A6A794FA-0E7C-795E-1DE8-EF3D59BF44CC}"/>
              </a:ext>
            </a:extLst>
          </p:cNvPr>
          <p:cNvSpPr/>
          <p:nvPr/>
        </p:nvSpPr>
        <p:spPr>
          <a:xfrm>
            <a:off x="689007" y="5329111"/>
            <a:ext cx="3516011" cy="743607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Infos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sur l’</a:t>
            </a: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49C466-289C-4F58-4C32-03FF29B2062F}"/>
              </a:ext>
            </a:extLst>
          </p:cNvPr>
          <p:cNvSpPr txBox="1"/>
          <p:nvPr/>
        </p:nvSpPr>
        <p:spPr>
          <a:xfrm>
            <a:off x="617379" y="2355774"/>
            <a:ext cx="6133617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chercheurs du Centre d’étude sur </a:t>
            </a:r>
            <a:br>
              <a:rPr lang="fr-FR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trauma ont développé une application mobile contre les cauchemars. </a:t>
            </a:r>
          </a:p>
          <a:p>
            <a:endParaRPr lang="fr-FR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Ils sont à la recherche de participants pour tester l'efficacité de l’app. </a:t>
            </a:r>
          </a:p>
          <a:p>
            <a:endParaRPr lang="fr-FR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Ça vous intéresse ?</a:t>
            </a:r>
            <a:endParaRPr lang="en-CA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F31342-E7E7-3A3F-7C42-63C44C90EB26}"/>
              </a:ext>
            </a:extLst>
          </p:cNvPr>
          <p:cNvSpPr txBox="1"/>
          <p:nvPr/>
        </p:nvSpPr>
        <p:spPr>
          <a:xfrm>
            <a:off x="617379" y="6200757"/>
            <a:ext cx="11638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L'étude a été approuvée par le Comité d'éthique de la recherche </a:t>
            </a:r>
            <a:br>
              <a:rPr lang="fr-CA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r>
              <a:rPr lang="fr-CA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clinique du CIUSSS de l’</a:t>
            </a:r>
            <a:r>
              <a:rPr lang="fr-CA" sz="1600" b="0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Est-de</a:t>
            </a:r>
            <a:r>
              <a:rPr lang="fr-CA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- l’ile de Montréal 2023-3221</a:t>
            </a:r>
            <a:endParaRPr lang="fr-CA" sz="1600" dirty="0">
              <a:solidFill>
                <a:schemeClr val="bg1"/>
              </a:solidFill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A3A35DD6-5FD1-3208-CD9E-01E96B8A2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130" y="4910353"/>
            <a:ext cx="1140498" cy="114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28CDC13-74E5-2D2D-1EEE-D0D64292B8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516175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EA6D49-4659-BF8A-7EDF-DD0AAC7EFF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62" b="7762"/>
          <a:stretch/>
        </p:blipFill>
        <p:spPr>
          <a:xfrm>
            <a:off x="8122" y="-2"/>
            <a:ext cx="12175835" cy="6858001"/>
          </a:xfrm>
          <a:prstGeom prst="rect">
            <a:avLst/>
          </a:prstGeom>
        </p:spPr>
      </p:pic>
      <p:pic>
        <p:nvPicPr>
          <p:cNvPr id="15" name="Picture 14" descr="A blue and white gradient&#10;&#10;Description automatically generated">
            <a:extLst>
              <a:ext uri="{FF2B5EF4-FFF2-40B4-BE49-F238E27FC236}">
                <a16:creationId xmlns:a16="http://schemas.microsoft.com/office/drawing/2014/main" id="{C7EDD90B-A506-EF8B-76AF-859DECEE44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>
            <a:off x="7771" y="0"/>
            <a:ext cx="12184229" cy="6858000"/>
          </a:xfrm>
          <a:prstGeom prst="rect">
            <a:avLst/>
          </a:prstGeom>
        </p:spPr>
      </p:pic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20ABDB25-05BC-9FBD-B784-CD0BB0AF5A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136" b="36464"/>
          <a:stretch/>
        </p:blipFill>
        <p:spPr>
          <a:xfrm>
            <a:off x="9549728" y="5480602"/>
            <a:ext cx="2395023" cy="1231483"/>
          </a:xfrm>
          <a:prstGeom prst="rect">
            <a:avLst/>
          </a:prstGeom>
        </p:spPr>
      </p:pic>
      <p:pic>
        <p:nvPicPr>
          <p:cNvPr id="4" name="Picture 3" descr="A blue and white gradient&#10;&#10;Description automatically generated">
            <a:extLst>
              <a:ext uri="{FF2B5EF4-FFF2-40B4-BE49-F238E27FC236}">
                <a16:creationId xmlns:a16="http://schemas.microsoft.com/office/drawing/2014/main" id="{E70C10BF-4162-1D74-DA45-BFF892C0692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6000"/>
          </a:blip>
          <a:srcRect r="43422"/>
          <a:stretch/>
        </p:blipFill>
        <p:spPr>
          <a:xfrm>
            <a:off x="-350" y="-3"/>
            <a:ext cx="689352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4D4DB0-34BF-AE2F-96A9-05C31143EF70}"/>
              </a:ext>
            </a:extLst>
          </p:cNvPr>
          <p:cNvSpPr txBox="1"/>
          <p:nvPr/>
        </p:nvSpPr>
        <p:spPr>
          <a:xfrm>
            <a:off x="562708" y="276636"/>
            <a:ext cx="97946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Panel </a:t>
            </a:r>
            <a:r>
              <a:rPr lang="en-CA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d’experts</a:t>
            </a:r>
            <a:r>
              <a:rPr lang="en-CA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C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Titre de </a:t>
            </a:r>
            <a:r>
              <a:rPr lang="en-CA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l’équipe</a:t>
            </a:r>
            <a:r>
              <a:rPr lang="en-CA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CA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746D0D-E165-EF8B-E85C-63EDFA61FEFA}"/>
              </a:ext>
            </a:extLst>
          </p:cNvPr>
          <p:cNvSpPr txBox="1"/>
          <p:nvPr/>
        </p:nvSpPr>
        <p:spPr>
          <a:xfrm>
            <a:off x="562708" y="909224"/>
            <a:ext cx="81065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TITRE DU </a:t>
            </a:r>
            <a:br>
              <a:rPr lang="en-CA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</a:t>
            </a:r>
            <a:endParaRPr lang="fr-CA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23">
            <a:extLst>
              <a:ext uri="{FF2B5EF4-FFF2-40B4-BE49-F238E27FC236}">
                <a16:creationId xmlns:a16="http://schemas.microsoft.com/office/drawing/2014/main" id="{A6A794FA-0E7C-795E-1DE8-EF3D59BF44CC}"/>
              </a:ext>
            </a:extLst>
          </p:cNvPr>
          <p:cNvSpPr/>
          <p:nvPr/>
        </p:nvSpPr>
        <p:spPr>
          <a:xfrm>
            <a:off x="689007" y="5329111"/>
            <a:ext cx="3516011" cy="743607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Infos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sur l’</a:t>
            </a: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49C466-289C-4F58-4C32-03FF29B2062F}"/>
              </a:ext>
            </a:extLst>
          </p:cNvPr>
          <p:cNvSpPr txBox="1"/>
          <p:nvPr/>
        </p:nvSpPr>
        <p:spPr>
          <a:xfrm>
            <a:off x="617379" y="2355774"/>
            <a:ext cx="6133617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chercheurs du Centre d’étude sur </a:t>
            </a:r>
            <a:br>
              <a:rPr lang="fr-FR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trauma ont développé une application mobile contre les cauchemars. </a:t>
            </a:r>
          </a:p>
          <a:p>
            <a:endParaRPr lang="fr-FR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Ils sont à la recherche de participants pour tester l'efficacité de l’app. </a:t>
            </a:r>
          </a:p>
          <a:p>
            <a:endParaRPr lang="fr-FR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Ça vous intéresse ?</a:t>
            </a:r>
            <a:endParaRPr lang="en-CA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6E95E1-A01D-7A57-D9FE-763444B0D122}"/>
              </a:ext>
            </a:extLst>
          </p:cNvPr>
          <p:cNvSpPr txBox="1"/>
          <p:nvPr/>
        </p:nvSpPr>
        <p:spPr>
          <a:xfrm>
            <a:off x="617379" y="6200757"/>
            <a:ext cx="11638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L'étude a été approuvée par le Comité d'éthique de la recherche </a:t>
            </a:r>
            <a:br>
              <a:rPr lang="fr-CA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r>
              <a:rPr lang="fr-CA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clinique du CIUSSS de l’</a:t>
            </a:r>
            <a:r>
              <a:rPr lang="fr-CA" sz="1600" b="0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Est-de</a:t>
            </a:r>
            <a:r>
              <a:rPr lang="fr-CA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- l’ile de Montréal 2023-3221</a:t>
            </a:r>
            <a:endParaRPr lang="fr-CA" sz="1600" dirty="0">
              <a:solidFill>
                <a:schemeClr val="bg1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0566D0F-AB1F-6DFF-72BA-86000D5EF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961" y="4967586"/>
            <a:ext cx="1140498" cy="114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692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EA6D49-4659-BF8A-7EDF-DD0AAC7EFF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7" r="907"/>
          <a:stretch/>
        </p:blipFill>
        <p:spPr>
          <a:xfrm>
            <a:off x="8122" y="-2"/>
            <a:ext cx="12175835" cy="6858001"/>
          </a:xfrm>
          <a:prstGeom prst="rect">
            <a:avLst/>
          </a:prstGeom>
        </p:spPr>
      </p:pic>
      <p:pic>
        <p:nvPicPr>
          <p:cNvPr id="15" name="Picture 14" descr="A blue and white gradient&#10;&#10;Description automatically generated">
            <a:extLst>
              <a:ext uri="{FF2B5EF4-FFF2-40B4-BE49-F238E27FC236}">
                <a16:creationId xmlns:a16="http://schemas.microsoft.com/office/drawing/2014/main" id="{C7EDD90B-A506-EF8B-76AF-859DECEE44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>
            <a:off x="-351" y="-5"/>
            <a:ext cx="12184229" cy="6858000"/>
          </a:xfrm>
          <a:prstGeom prst="rect">
            <a:avLst/>
          </a:prstGeom>
        </p:spPr>
      </p:pic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20ABDB25-05BC-9FBD-B784-CD0BB0AF5A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136" b="36464"/>
          <a:stretch/>
        </p:blipFill>
        <p:spPr>
          <a:xfrm>
            <a:off x="9549728" y="5480602"/>
            <a:ext cx="2395023" cy="1231483"/>
          </a:xfrm>
          <a:prstGeom prst="rect">
            <a:avLst/>
          </a:prstGeom>
        </p:spPr>
      </p:pic>
      <p:pic>
        <p:nvPicPr>
          <p:cNvPr id="4" name="Picture 3" descr="A blue and white gradient&#10;&#10;Description automatically generated">
            <a:extLst>
              <a:ext uri="{FF2B5EF4-FFF2-40B4-BE49-F238E27FC236}">
                <a16:creationId xmlns:a16="http://schemas.microsoft.com/office/drawing/2014/main" id="{E70C10BF-4162-1D74-DA45-BFF892C0692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6000"/>
          </a:blip>
          <a:srcRect r="43422"/>
          <a:stretch/>
        </p:blipFill>
        <p:spPr>
          <a:xfrm>
            <a:off x="-350" y="-3"/>
            <a:ext cx="689352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4D4DB0-34BF-AE2F-96A9-05C31143EF70}"/>
              </a:ext>
            </a:extLst>
          </p:cNvPr>
          <p:cNvSpPr txBox="1"/>
          <p:nvPr/>
        </p:nvSpPr>
        <p:spPr>
          <a:xfrm>
            <a:off x="562708" y="276636"/>
            <a:ext cx="97946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Panel </a:t>
            </a:r>
            <a:r>
              <a:rPr lang="en-CA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d’experts</a:t>
            </a:r>
            <a:r>
              <a:rPr lang="en-CA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C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Titre de </a:t>
            </a:r>
            <a:r>
              <a:rPr lang="en-CA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l’équipe</a:t>
            </a:r>
            <a:r>
              <a:rPr lang="en-CA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CA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746D0D-E165-EF8B-E85C-63EDFA61FEFA}"/>
              </a:ext>
            </a:extLst>
          </p:cNvPr>
          <p:cNvSpPr txBox="1"/>
          <p:nvPr/>
        </p:nvSpPr>
        <p:spPr>
          <a:xfrm>
            <a:off x="562708" y="909224"/>
            <a:ext cx="81065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TITRE DU </a:t>
            </a:r>
            <a:br>
              <a:rPr lang="en-CA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</a:t>
            </a:r>
            <a:endParaRPr lang="fr-CA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23">
            <a:extLst>
              <a:ext uri="{FF2B5EF4-FFF2-40B4-BE49-F238E27FC236}">
                <a16:creationId xmlns:a16="http://schemas.microsoft.com/office/drawing/2014/main" id="{A6A794FA-0E7C-795E-1DE8-EF3D59BF44CC}"/>
              </a:ext>
            </a:extLst>
          </p:cNvPr>
          <p:cNvSpPr/>
          <p:nvPr/>
        </p:nvSpPr>
        <p:spPr>
          <a:xfrm>
            <a:off x="689007" y="5329111"/>
            <a:ext cx="3516011" cy="743607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Infos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sur l’</a:t>
            </a: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49C466-289C-4F58-4C32-03FF29B2062F}"/>
              </a:ext>
            </a:extLst>
          </p:cNvPr>
          <p:cNvSpPr txBox="1"/>
          <p:nvPr/>
        </p:nvSpPr>
        <p:spPr>
          <a:xfrm>
            <a:off x="617379" y="2355774"/>
            <a:ext cx="6133617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chercheurs du Centre d’étude sur </a:t>
            </a:r>
            <a:br>
              <a:rPr lang="fr-FR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trauma ont développé une application mobile contre les cauchemars. </a:t>
            </a:r>
          </a:p>
          <a:p>
            <a:endParaRPr lang="fr-FR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Ils sont à la recherche de participants pour tester l'efficacité de l’app. </a:t>
            </a:r>
          </a:p>
          <a:p>
            <a:endParaRPr lang="fr-FR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Ça vous intéresse ?</a:t>
            </a:r>
            <a:endParaRPr lang="en-CA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129DC2D-068D-83F0-07C8-94E3C852E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412" y="4396312"/>
            <a:ext cx="1693516" cy="169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BF1F0B-863D-BB1D-32E0-EFD930CC94C9}"/>
              </a:ext>
            </a:extLst>
          </p:cNvPr>
          <p:cNvSpPr txBox="1"/>
          <p:nvPr/>
        </p:nvSpPr>
        <p:spPr>
          <a:xfrm>
            <a:off x="617379" y="6200757"/>
            <a:ext cx="11638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L'étude a été approuvée par le Comité d'éthique de la recherche </a:t>
            </a:r>
            <a:br>
              <a:rPr lang="fr-CA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r>
              <a:rPr lang="fr-CA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clinique du CIUSSS de l’</a:t>
            </a:r>
            <a:r>
              <a:rPr lang="fr-CA" sz="1600" b="0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Est-de</a:t>
            </a:r>
            <a:r>
              <a:rPr lang="fr-CA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- l’ile de Montréal 2023-3221</a:t>
            </a:r>
            <a:endParaRPr lang="fr-CA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428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itting on a couch wearing headphones&#10;&#10;Description automatically generated">
            <a:extLst>
              <a:ext uri="{FF2B5EF4-FFF2-40B4-BE49-F238E27FC236}">
                <a16:creationId xmlns:a16="http://schemas.microsoft.com/office/drawing/2014/main" id="{91EA6D49-4659-BF8A-7EDF-DD0AAC7EFF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5" t="8655" r="21558" b="16434"/>
          <a:stretch/>
        </p:blipFill>
        <p:spPr>
          <a:xfrm>
            <a:off x="8122" y="-2"/>
            <a:ext cx="12175835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A96DAED-5E1A-1693-8C62-ACAA3F0800AA}"/>
              </a:ext>
            </a:extLst>
          </p:cNvPr>
          <p:cNvSpPr/>
          <p:nvPr/>
        </p:nvSpPr>
        <p:spPr>
          <a:xfrm>
            <a:off x="-6396" y="-2"/>
            <a:ext cx="12175835" cy="6858002"/>
          </a:xfrm>
          <a:prstGeom prst="rect">
            <a:avLst/>
          </a:prstGeom>
          <a:solidFill>
            <a:schemeClr val="tx2">
              <a:lumMod val="2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400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20ABDB25-05BC-9FBD-B784-CD0BB0AF5A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136" b="36464"/>
          <a:stretch/>
        </p:blipFill>
        <p:spPr>
          <a:xfrm>
            <a:off x="9549728" y="5480602"/>
            <a:ext cx="2395023" cy="12314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4D4DB0-34BF-AE2F-96A9-05C31143EF70}"/>
              </a:ext>
            </a:extLst>
          </p:cNvPr>
          <p:cNvSpPr txBox="1"/>
          <p:nvPr/>
        </p:nvSpPr>
        <p:spPr>
          <a:xfrm>
            <a:off x="562708" y="276636"/>
            <a:ext cx="97946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Panel </a:t>
            </a:r>
            <a:r>
              <a:rPr lang="en-CA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d’experts</a:t>
            </a:r>
            <a:r>
              <a:rPr lang="en-CA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C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Titre de </a:t>
            </a:r>
            <a:r>
              <a:rPr lang="en-CA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l’équipe</a:t>
            </a:r>
            <a:r>
              <a:rPr lang="en-CA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CA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746D0D-E165-EF8B-E85C-63EDFA61FEFA}"/>
              </a:ext>
            </a:extLst>
          </p:cNvPr>
          <p:cNvSpPr txBox="1"/>
          <p:nvPr/>
        </p:nvSpPr>
        <p:spPr>
          <a:xfrm>
            <a:off x="562708" y="909224"/>
            <a:ext cx="81065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TITRE DU </a:t>
            </a:r>
            <a:br>
              <a:rPr lang="en-CA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</a:t>
            </a:r>
            <a:endParaRPr lang="fr-CA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23">
            <a:extLst>
              <a:ext uri="{FF2B5EF4-FFF2-40B4-BE49-F238E27FC236}">
                <a16:creationId xmlns:a16="http://schemas.microsoft.com/office/drawing/2014/main" id="{A6A794FA-0E7C-795E-1DE8-EF3D59BF44CC}"/>
              </a:ext>
            </a:extLst>
          </p:cNvPr>
          <p:cNvSpPr/>
          <p:nvPr/>
        </p:nvSpPr>
        <p:spPr>
          <a:xfrm>
            <a:off x="689007" y="5329111"/>
            <a:ext cx="3516011" cy="743607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Infos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sur l’</a:t>
            </a: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49C466-289C-4F58-4C32-03FF29B2062F}"/>
              </a:ext>
            </a:extLst>
          </p:cNvPr>
          <p:cNvSpPr txBox="1"/>
          <p:nvPr/>
        </p:nvSpPr>
        <p:spPr>
          <a:xfrm>
            <a:off x="617379" y="2355774"/>
            <a:ext cx="6133617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chercheurs du Centre d’étude sur </a:t>
            </a:r>
            <a:br>
              <a:rPr lang="fr-FR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trauma ont développé une application mobile contre les cauchemars. </a:t>
            </a:r>
          </a:p>
          <a:p>
            <a:endParaRPr lang="fr-FR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Ils sont à la recherche de participants pour tester l'efficacité de l’app. </a:t>
            </a:r>
          </a:p>
          <a:p>
            <a:endParaRPr lang="fr-FR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Ça vous intéresse ?</a:t>
            </a:r>
            <a:endParaRPr lang="en-CA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0CF69B-3B67-CF15-D9C5-7BE8325150CB}"/>
              </a:ext>
            </a:extLst>
          </p:cNvPr>
          <p:cNvSpPr txBox="1"/>
          <p:nvPr/>
        </p:nvSpPr>
        <p:spPr>
          <a:xfrm>
            <a:off x="617379" y="6200757"/>
            <a:ext cx="11638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L'étude a été approuvée par le Comité d'éthique de la recherche </a:t>
            </a:r>
            <a:br>
              <a:rPr lang="fr-CA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r>
              <a:rPr lang="fr-CA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clinique du CIUSSS de l’</a:t>
            </a:r>
            <a:r>
              <a:rPr lang="fr-CA" sz="1600" b="0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Est-de</a:t>
            </a:r>
            <a:r>
              <a:rPr lang="fr-CA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- l’ile de Montréal 2023-3221</a:t>
            </a:r>
            <a:endParaRPr lang="fr-CA" sz="1600" dirty="0">
              <a:solidFill>
                <a:schemeClr val="bg1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DDB4BEC-F0D9-EB0D-A31D-31220082C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068" y="4708140"/>
            <a:ext cx="1364578" cy="136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4661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IUSSS">
      <a:dk1>
        <a:srgbClr val="000000"/>
      </a:dk1>
      <a:lt1>
        <a:srgbClr val="FDFAF6"/>
      </a:lt1>
      <a:dk2>
        <a:srgbClr val="D0CECE"/>
      </a:dk2>
      <a:lt2>
        <a:srgbClr val="FDFAF6"/>
      </a:lt2>
      <a:accent1>
        <a:srgbClr val="0096CC"/>
      </a:accent1>
      <a:accent2>
        <a:srgbClr val="96C93D"/>
      </a:accent2>
      <a:accent3>
        <a:srgbClr val="F68C2C"/>
      </a:accent3>
      <a:accent4>
        <a:srgbClr val="E6503D"/>
      </a:accent4>
      <a:accent5>
        <a:srgbClr val="008557"/>
      </a:accent5>
      <a:accent6>
        <a:srgbClr val="0077A8"/>
      </a:accent6>
      <a:hlink>
        <a:srgbClr val="00A3B4"/>
      </a:hlink>
      <a:folHlink>
        <a:srgbClr val="17206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8D0B3A4FD6204185BDA84CE96639DA" ma:contentTypeVersion="18" ma:contentTypeDescription="Create a new document." ma:contentTypeScope="" ma:versionID="5ca1113418a5d5799f4a013aa60b25c9">
  <xsd:schema xmlns:xsd="http://www.w3.org/2001/XMLSchema" xmlns:xs="http://www.w3.org/2001/XMLSchema" xmlns:p="http://schemas.microsoft.com/office/2006/metadata/properties" xmlns:ns2="ad2ff343-589c-4c30-8392-611a95db9f2b" xmlns:ns3="0ab53d7f-afd1-4dc0-ab48-3a1dc4206742" targetNamespace="http://schemas.microsoft.com/office/2006/metadata/properties" ma:root="true" ma:fieldsID="d6d479ee0125ee7cd9b0134b68c997ea" ns2:_="" ns3:_="">
    <xsd:import namespace="ad2ff343-589c-4c30-8392-611a95db9f2b"/>
    <xsd:import namespace="0ab53d7f-afd1-4dc0-ab48-3a1dc42067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2ff343-589c-4c30-8392-611a95db9f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0125e5a-fbbd-4a39-926c-a359310fd2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b53d7f-afd1-4dc0-ab48-3a1dc420674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25467c0-3c05-42a1-bb25-fd71c4b3478c}" ma:internalName="TaxCatchAll" ma:showField="CatchAllData" ma:web="0ab53d7f-afd1-4dc0-ab48-3a1dc42067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DEFF5A9-6B95-4503-8528-3AAEBB8472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d2ff343-589c-4c30-8392-611a95db9f2b"/>
    <ds:schemaRef ds:uri="0ab53d7f-afd1-4dc0-ab48-3a1dc42067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EB172FD-8197-4B27-A3AF-79079EC4EB0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319</Words>
  <Application>Microsoft Office PowerPoint</Application>
  <PresentationFormat>Grand écran</PresentationFormat>
  <Paragraphs>40</Paragraphs>
  <Slides>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0" baseType="lpstr">
      <vt:lpstr>Arial</vt:lpstr>
      <vt:lpstr>Arial Black</vt:lpstr>
      <vt:lpstr>Calibri</vt:lpstr>
      <vt:lpstr>Calibri Light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Briffaud (CIUSSS EMTL)</dc:creator>
  <cp:lastModifiedBy>Charles Tobin (CIUSSS EMTL)</cp:lastModifiedBy>
  <cp:revision>22</cp:revision>
  <dcterms:created xsi:type="dcterms:W3CDTF">2024-10-18T15:09:35Z</dcterms:created>
  <dcterms:modified xsi:type="dcterms:W3CDTF">2024-12-11T19:13:59Z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a7d8d5d-78e2-4a62-9fcd-016eb5e4c57c_Enabled">
    <vt:lpwstr>true</vt:lpwstr>
  </property>
  <property fmtid="{D5CDD505-2E9C-101B-9397-08002B2CF9AE}" pid="3" name="MSIP_Label_6a7d8d5d-78e2-4a62-9fcd-016eb5e4c57c_SetDate">
    <vt:lpwstr>2024-10-18T22:16:02Z</vt:lpwstr>
  </property>
  <property fmtid="{D5CDD505-2E9C-101B-9397-08002B2CF9AE}" pid="4" name="MSIP_Label_6a7d8d5d-78e2-4a62-9fcd-016eb5e4c57c_Method">
    <vt:lpwstr>Standard</vt:lpwstr>
  </property>
  <property fmtid="{D5CDD505-2E9C-101B-9397-08002B2CF9AE}" pid="5" name="MSIP_Label_6a7d8d5d-78e2-4a62-9fcd-016eb5e4c57c_Name">
    <vt:lpwstr>Général</vt:lpwstr>
  </property>
  <property fmtid="{D5CDD505-2E9C-101B-9397-08002B2CF9AE}" pid="6" name="MSIP_Label_6a7d8d5d-78e2-4a62-9fcd-016eb5e4c57c_SiteId">
    <vt:lpwstr>06e1fe28-5f8b-4075-bf6c-ae24be1a7992</vt:lpwstr>
  </property>
  <property fmtid="{D5CDD505-2E9C-101B-9397-08002B2CF9AE}" pid="7" name="MSIP_Label_6a7d8d5d-78e2-4a62-9fcd-016eb5e4c57c_ActionId">
    <vt:lpwstr>0d942abf-afcb-4800-b818-f637a2abdb95</vt:lpwstr>
  </property>
  <property fmtid="{D5CDD505-2E9C-101B-9397-08002B2CF9AE}" pid="8" name="MSIP_Label_6a7d8d5d-78e2-4a62-9fcd-016eb5e4c57c_ContentBits">
    <vt:lpwstr>0</vt:lpwstr>
  </property>
</Properties>
</file>