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D8"/>
    <a:srgbClr val="90F2E9"/>
    <a:srgbClr val="170A72"/>
    <a:srgbClr val="08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99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3232" y="1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7E9D67A-CE7A-D526-80B4-1AC1EBEB38D6}"/>
              </a:ext>
            </a:extLst>
          </p:cNvPr>
          <p:cNvSpPr/>
          <p:nvPr userDrawn="1"/>
        </p:nvSpPr>
        <p:spPr>
          <a:xfrm>
            <a:off x="0" y="8867598"/>
            <a:ext cx="7772400" cy="1190802"/>
          </a:xfrm>
          <a:prstGeom prst="rect">
            <a:avLst/>
          </a:prstGeom>
          <a:solidFill>
            <a:srgbClr val="170A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132F337-4E94-F01C-CC07-9407C17F77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27" y="1054478"/>
            <a:ext cx="5694044" cy="573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7772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CA" sz="3200">
                <a:solidFill>
                  <a:srgbClr val="007FD8"/>
                </a:solidFill>
                <a:effectLst/>
              </a:defRPr>
            </a:lvl1pPr>
          </a:lstStyle>
          <a:p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D04B506C-396B-1FEB-EE30-5580C808233C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6609622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9D1092C8-47C8-A4C5-950B-B37E50D826CE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7663007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AC8CF794-A809-83EC-B282-738B5E679F88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2396082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D994612-54A1-E64E-8883-020B656816D4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3449467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96DAC4FF-A4B1-4829-973F-8F4A42E2A3A7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4502852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7F8A82E3-E5B1-E83E-ADB4-F0DD29028A18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5556237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F5069A86-B8C4-FDED-221C-5DE42F1C6792}"/>
              </a:ext>
            </a:extLst>
          </p:cNvPr>
          <p:cNvSpPr>
            <a:spLocks/>
          </p:cNvSpPr>
          <p:nvPr userDrawn="1"/>
        </p:nvSpPr>
        <p:spPr bwMode="auto">
          <a:xfrm rot="19957291">
            <a:off x="-400615" y="8716390"/>
            <a:ext cx="1485900" cy="571500"/>
          </a:xfrm>
          <a:prstGeom prst="flowChartInputOutput">
            <a:avLst/>
          </a:prstGeom>
          <a:solidFill>
            <a:srgbClr val="170A7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CA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2A53407-D54B-0390-84EF-3B340AE93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71" y="8867598"/>
            <a:ext cx="2233449" cy="103643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FD19659-6201-DE32-238D-8D7D4B862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424" y="24802"/>
            <a:ext cx="2312894" cy="2312894"/>
          </a:xfrm>
          <a:prstGeom prst="rect">
            <a:avLst/>
          </a:prstGeom>
        </p:spPr>
      </p:pic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F650B2B8-4FE0-7E98-160F-1211B998C9B5}"/>
              </a:ext>
            </a:extLst>
          </p:cNvPr>
          <p:cNvSpPr txBox="1">
            <a:spLocks/>
          </p:cNvSpPr>
          <p:nvPr userDrawn="1"/>
        </p:nvSpPr>
        <p:spPr>
          <a:xfrm>
            <a:off x="523427" y="482829"/>
            <a:ext cx="5694044" cy="573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r" defTabSz="7772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CA" sz="3200" b="1" kern="1200" smtClean="0">
                <a:solidFill>
                  <a:srgbClr val="170A72"/>
                </a:solidFill>
                <a:effectLst/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l"/>
            <a:r>
              <a:rPr lang="en-US" dirty="0"/>
              <a:t>INFO-TRAVAUX</a:t>
            </a:r>
          </a:p>
        </p:txBody>
      </p:sp>
    </p:spTree>
    <p:extLst>
      <p:ext uri="{BB962C8B-B14F-4D97-AF65-F5344CB8AC3E}">
        <p14:creationId xmlns:p14="http://schemas.microsoft.com/office/powerpoint/2010/main" val="232786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0D13716-9ED5-BC1B-5FCA-F7F0035AB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320" y="8633039"/>
            <a:ext cx="2545080" cy="14363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132F337-4E94-F01C-CC07-9407C17F77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112" y="1784533"/>
            <a:ext cx="6703695" cy="817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rgbClr val="170A72"/>
                </a:solidFill>
              </a:defRPr>
            </a:lvl1pPr>
          </a:lstStyle>
          <a:p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561B1C5-D7F2-5C81-9954-AD4CFFB079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52" y="3123028"/>
            <a:ext cx="6703695" cy="5669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731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242EAF-BDB1-4D64-B629-6AAFE32E7D9D}" type="datetimeFigureOut">
              <a:rPr lang="fr-CA" smtClean="0"/>
              <a:t>2026-06-23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3AE38A-FA09-4B27-8973-0B1437A4CDD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904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b="1" kern="1200">
          <a:solidFill>
            <a:srgbClr val="08A0A0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0" indent="0" algn="ctr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None/>
        <a:defRPr sz="238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38862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None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7EF2F1-B642-6FD0-5058-F5BB7DA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27" y="1054478"/>
            <a:ext cx="5389693" cy="573196"/>
          </a:xfrm>
        </p:spPr>
        <p:txBody>
          <a:bodyPr/>
          <a:lstStyle/>
          <a:p>
            <a:endParaRPr lang="fr-FR" dirty="0"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F52F2-0413-8561-ACDB-3D3AF9B69391}"/>
              </a:ext>
            </a:extLst>
          </p:cNvPr>
          <p:cNvSpPr txBox="1">
            <a:spLocks/>
          </p:cNvSpPr>
          <p:nvPr/>
        </p:nvSpPr>
        <p:spPr>
          <a:xfrm>
            <a:off x="1304365" y="2086432"/>
            <a:ext cx="5918443" cy="6452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77240" rtl="0" eaLnBrk="1" latinLnBrk="0" hangingPunct="1">
              <a:lnSpc>
                <a:spcPct val="150000"/>
              </a:lnSpc>
              <a:spcBef>
                <a:spcPts val="850"/>
              </a:spcBef>
              <a:buFont typeface="Arial" panose="020B0604020202020204" pitchFamily="34" charset="0"/>
              <a:buNone/>
              <a:defRPr lang="fr-CA" sz="1800" b="1" i="0" kern="1200" smtClean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388620" indent="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5860" indent="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None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Août</a:t>
            </a:r>
            <a:r>
              <a:rPr lang="en-US" sz="2000" dirty="0"/>
              <a:t> 2021</a:t>
            </a:r>
          </a:p>
          <a:p>
            <a:endParaRPr lang="en-US" sz="1400" dirty="0"/>
          </a:p>
          <a:p>
            <a:r>
              <a:rPr lang="en-US" sz="1200" dirty="0"/>
              <a:t>Quoi : </a:t>
            </a:r>
          </a:p>
          <a:p>
            <a:r>
              <a:rPr lang="en-US" sz="1200" dirty="0" err="1"/>
              <a:t>Pourquoi</a:t>
            </a:r>
            <a:r>
              <a:rPr lang="en-US" sz="1200" dirty="0"/>
              <a:t> : </a:t>
            </a:r>
          </a:p>
          <a:p>
            <a:r>
              <a:rPr lang="en-US" sz="1200" dirty="0"/>
              <a:t>Qui </a:t>
            </a:r>
            <a:r>
              <a:rPr lang="en-US" sz="1200" dirty="0" err="1"/>
              <a:t>cela</a:t>
            </a:r>
            <a:r>
              <a:rPr lang="en-US" sz="1200" dirty="0"/>
              <a:t> </a:t>
            </a:r>
            <a:r>
              <a:rPr lang="en-US" sz="1200" dirty="0" err="1"/>
              <a:t>concerne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clientèle </a:t>
            </a:r>
            <a:r>
              <a:rPr lang="en-US" sz="1200" dirty="0" err="1"/>
              <a:t>touchée</a:t>
            </a:r>
            <a:r>
              <a:rPr lang="en-US" sz="1200" dirty="0"/>
              <a:t> : </a:t>
            </a:r>
          </a:p>
          <a:p>
            <a:r>
              <a:rPr lang="en-US" sz="1200" dirty="0"/>
              <a:t>Quand et durée des travaux : </a:t>
            </a:r>
          </a:p>
          <a:p>
            <a:endParaRPr lang="en-US" dirty="0"/>
          </a:p>
          <a:p>
            <a:r>
              <a:rPr lang="en-US" sz="1200" b="0" dirty="0"/>
              <a:t>Pour toute information, </a:t>
            </a:r>
            <a:r>
              <a:rPr lang="en-US" sz="1200" b="0" dirty="0" err="1"/>
              <a:t>veuillez</a:t>
            </a:r>
            <a:r>
              <a:rPr lang="en-US" sz="1200" b="0" dirty="0"/>
              <a:t> </a:t>
            </a:r>
            <a:r>
              <a:rPr lang="en-US" sz="1200" b="0" dirty="0" err="1"/>
              <a:t>communiquer</a:t>
            </a:r>
            <a:r>
              <a:rPr lang="en-US" sz="1200" b="0" dirty="0"/>
              <a:t> avec </a:t>
            </a:r>
            <a:r>
              <a:rPr lang="en-US" sz="1200" b="0" dirty="0" err="1"/>
              <a:t>xxxx</a:t>
            </a:r>
            <a:r>
              <a:rPr lang="en-US" sz="1200" b="0" dirty="0"/>
              <a:t> au </a:t>
            </a:r>
          </a:p>
          <a:p>
            <a:r>
              <a:rPr lang="en-US" sz="1200" b="0" dirty="0"/>
              <a:t> Nous vous </a:t>
            </a:r>
            <a:r>
              <a:rPr lang="en-US" sz="1200" b="0" dirty="0" err="1"/>
              <a:t>remercions</a:t>
            </a:r>
            <a:r>
              <a:rPr lang="en-US" sz="1200" b="0" dirty="0"/>
              <a:t> de </a:t>
            </a:r>
            <a:r>
              <a:rPr lang="en-US" sz="1200" b="0" dirty="0" err="1"/>
              <a:t>votre</a:t>
            </a:r>
            <a:r>
              <a:rPr lang="en-US" sz="1200" b="0" dirty="0"/>
              <a:t> </a:t>
            </a:r>
            <a:r>
              <a:rPr lang="en-US" sz="1200" b="0" dirty="0" err="1"/>
              <a:t>compréhension</a:t>
            </a:r>
            <a:r>
              <a:rPr lang="en-US" sz="1200" b="0" dirty="0"/>
              <a:t> </a:t>
            </a:r>
            <a:r>
              <a:rPr lang="en-US" sz="1200" b="0" dirty="0" err="1"/>
              <a:t>ainsi</a:t>
            </a:r>
            <a:r>
              <a:rPr lang="en-US" sz="1200" b="0" dirty="0"/>
              <a:t> </a:t>
            </a:r>
            <a:r>
              <a:rPr lang="en-US" sz="1200" b="0" dirty="0" err="1"/>
              <a:t>que</a:t>
            </a:r>
            <a:r>
              <a:rPr lang="en-US" sz="1200" b="0" dirty="0"/>
              <a:t> de </a:t>
            </a:r>
            <a:r>
              <a:rPr lang="en-US" sz="1200" b="0" dirty="0" err="1"/>
              <a:t>votre</a:t>
            </a:r>
            <a:r>
              <a:rPr lang="en-US" sz="1200" b="0" dirty="0"/>
              <a:t> collaboration.</a:t>
            </a:r>
          </a:p>
          <a:p>
            <a:r>
              <a:rPr lang="en-US" sz="1200" b="0" dirty="0"/>
              <a:t> La Direction des services techniques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83A990-A7BB-45EA-B26C-753D1DBA64A1}"/>
              </a:ext>
            </a:extLst>
          </p:cNvPr>
          <p:cNvSpPr txBox="1"/>
          <p:nvPr/>
        </p:nvSpPr>
        <p:spPr>
          <a:xfrm>
            <a:off x="523427" y="9306923"/>
            <a:ext cx="40542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Pour votre sécurité, respectez les consignes de chantier</a:t>
            </a:r>
            <a:endParaRPr lang="fr-CA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5FBBFF-65AD-79AA-C414-7FE01DBAABA6}"/>
              </a:ext>
            </a:extLst>
          </p:cNvPr>
          <p:cNvSpPr txBox="1"/>
          <p:nvPr/>
        </p:nvSpPr>
        <p:spPr>
          <a:xfrm>
            <a:off x="4999643" y="2086432"/>
            <a:ext cx="2435655" cy="369332"/>
          </a:xfrm>
          <a:prstGeom prst="rect">
            <a:avLst/>
          </a:prstGeom>
          <a:noFill/>
          <a:ln w="12700">
            <a:solidFill>
              <a:srgbClr val="007FD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Segoe UI" panose="020B0502040204020203" pitchFamily="34" charset="0"/>
                <a:cs typeface="Segoe UI" panose="020B0502040204020203" pitchFamily="34" charset="0"/>
              </a:rPr>
              <a:t>POUR AFFICHAGE</a:t>
            </a:r>
          </a:p>
        </p:txBody>
      </p:sp>
    </p:spTree>
    <p:extLst>
      <p:ext uri="{BB962C8B-B14F-4D97-AF65-F5344CB8AC3E}">
        <p14:creationId xmlns:p14="http://schemas.microsoft.com/office/powerpoint/2010/main" val="3057387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58</Words>
  <Application>Microsoft Macintosh PowerPoint</Application>
  <PresentationFormat>Personnalisé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Segoe UI</vt:lpstr>
      <vt:lpstr>Segoe UI Semibold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Laura Briffaud (CIUSSS EMTL)</dc:creator>
  <cp:lastModifiedBy>Kathleen Pelletier (CIUSSS EMTL)</cp:lastModifiedBy>
  <cp:revision>6</cp:revision>
  <dcterms:created xsi:type="dcterms:W3CDTF">2024-03-21T15:07:13Z</dcterms:created>
  <dcterms:modified xsi:type="dcterms:W3CDTF">2026-06-23T17:53:19Z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7d8d5d-78e2-4a62-9fcd-016eb5e4c57c_Enabled">
    <vt:lpwstr>true</vt:lpwstr>
  </property>
  <property fmtid="{D5CDD505-2E9C-101B-9397-08002B2CF9AE}" pid="3" name="MSIP_Label_6a7d8d5d-78e2-4a62-9fcd-016eb5e4c57c_SetDate">
    <vt:lpwstr>2026-06-23T16:36:21Z</vt:lpwstr>
  </property>
  <property fmtid="{D5CDD505-2E9C-101B-9397-08002B2CF9AE}" pid="4" name="MSIP_Label_6a7d8d5d-78e2-4a62-9fcd-016eb5e4c57c_Method">
    <vt:lpwstr>Standard</vt:lpwstr>
  </property>
  <property fmtid="{D5CDD505-2E9C-101B-9397-08002B2CF9AE}" pid="5" name="MSIP_Label_6a7d8d5d-78e2-4a62-9fcd-016eb5e4c57c_Name">
    <vt:lpwstr>Général</vt:lpwstr>
  </property>
  <property fmtid="{D5CDD505-2E9C-101B-9397-08002B2CF9AE}" pid="6" name="MSIP_Label_6a7d8d5d-78e2-4a62-9fcd-016eb5e4c57c_SiteId">
    <vt:lpwstr>06e1fe28-5f8b-4075-bf6c-ae24be1a7992</vt:lpwstr>
  </property>
  <property fmtid="{D5CDD505-2E9C-101B-9397-08002B2CF9AE}" pid="7" name="MSIP_Label_6a7d8d5d-78e2-4a62-9fcd-016eb5e4c57c_ActionId">
    <vt:lpwstr>a0d2510b-bb40-4146-989f-8369162ef638</vt:lpwstr>
  </property>
  <property fmtid="{D5CDD505-2E9C-101B-9397-08002B2CF9AE}" pid="8" name="MSIP_Label_6a7d8d5d-78e2-4a62-9fcd-016eb5e4c57c_ContentBits">
    <vt:lpwstr>0</vt:lpwstr>
  </property>
  <property fmtid="{D5CDD505-2E9C-101B-9397-08002B2CF9AE}" pid="9" name="MSIP_Label_6a7d8d5d-78e2-4a62-9fcd-016eb5e4c57c_Tag">
    <vt:lpwstr>50, 3, 0, 1</vt:lpwstr>
  </property>
</Properties>
</file>