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200"/>
    <a:srgbClr val="DB64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3918" autoAdjust="0"/>
  </p:normalViewPr>
  <p:slideViewPr>
    <p:cSldViewPr snapToGrid="0">
      <p:cViewPr varScale="1">
        <p:scale>
          <a:sx n="103" d="100"/>
          <a:sy n="103" d="100"/>
        </p:scale>
        <p:origin x="10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5218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65136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7522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6450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6700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291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023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30306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26146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0739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3631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08DC3-6D73-4904-A795-2E66B96C025A}" type="datetimeFigureOut">
              <a:rPr lang="fr-CA" smtClean="0"/>
              <a:t>2026-06-04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B06E8-FAE7-4BE3-80FB-9923E282968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674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70CEAA51-9BF5-4303-88A7-72EE21A5E168}"/>
              </a:ext>
            </a:extLst>
          </p:cNvPr>
          <p:cNvCxnSpPr>
            <a:cxnSpLocks/>
          </p:cNvCxnSpPr>
          <p:nvPr/>
        </p:nvCxnSpPr>
        <p:spPr>
          <a:xfrm>
            <a:off x="3308367" y="2816352"/>
            <a:ext cx="0" cy="88168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 : en angle 38">
            <a:extLst>
              <a:ext uri="{FF2B5EF4-FFF2-40B4-BE49-F238E27FC236}">
                <a16:creationId xmlns:a16="http://schemas.microsoft.com/office/drawing/2014/main" id="{F7226EC0-E18E-4F9C-BA8B-CF3932D9DA64}"/>
              </a:ext>
            </a:extLst>
          </p:cNvPr>
          <p:cNvCxnSpPr>
            <a:cxnSpLocks/>
          </p:cNvCxnSpPr>
          <p:nvPr/>
        </p:nvCxnSpPr>
        <p:spPr>
          <a:xfrm rot="16200000" flipH="1">
            <a:off x="8413135" y="3226620"/>
            <a:ext cx="645272" cy="3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 : en angle 120">
            <a:extLst>
              <a:ext uri="{FF2B5EF4-FFF2-40B4-BE49-F238E27FC236}">
                <a16:creationId xmlns:a16="http://schemas.microsoft.com/office/drawing/2014/main" id="{02366B40-7867-4302-8F89-65820BE05649}"/>
              </a:ext>
            </a:extLst>
          </p:cNvPr>
          <p:cNvCxnSpPr>
            <a:cxnSpLocks/>
          </p:cNvCxnSpPr>
          <p:nvPr/>
        </p:nvCxnSpPr>
        <p:spPr>
          <a:xfrm rot="10800000" flipV="1">
            <a:off x="4371716" y="4005334"/>
            <a:ext cx="12700" cy="756897"/>
          </a:xfrm>
          <a:prstGeom prst="bentConnector3">
            <a:avLst>
              <a:gd name="adj1" fmla="val 1800000"/>
            </a:avLst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>
            <a:extLst>
              <a:ext uri="{FF2B5EF4-FFF2-40B4-BE49-F238E27FC236}">
                <a16:creationId xmlns:a16="http://schemas.microsoft.com/office/drawing/2014/main" id="{BD2442BE-0EFD-47A0-948C-41317D658F8F}"/>
              </a:ext>
            </a:extLst>
          </p:cNvPr>
          <p:cNvCxnSpPr>
            <a:cxnSpLocks/>
          </p:cNvCxnSpPr>
          <p:nvPr/>
        </p:nvCxnSpPr>
        <p:spPr>
          <a:xfrm>
            <a:off x="8733080" y="3527760"/>
            <a:ext cx="0" cy="179757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" name="Connecteur droit 16"/>
          <p:cNvCxnSpPr>
            <a:cxnSpLocks/>
          </p:cNvCxnSpPr>
          <p:nvPr/>
        </p:nvCxnSpPr>
        <p:spPr>
          <a:xfrm>
            <a:off x="6794132" y="3526874"/>
            <a:ext cx="3890133" cy="550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8" name="Connecteur : en angle 37">
            <a:extLst>
              <a:ext uri="{FF2B5EF4-FFF2-40B4-BE49-F238E27FC236}">
                <a16:creationId xmlns:a16="http://schemas.microsoft.com/office/drawing/2014/main" id="{552F6A3B-AE7C-44D1-AD9F-4DE9AFB1C8AE}"/>
              </a:ext>
            </a:extLst>
          </p:cNvPr>
          <p:cNvCxnSpPr>
            <a:cxnSpLocks/>
          </p:cNvCxnSpPr>
          <p:nvPr/>
        </p:nvCxnSpPr>
        <p:spPr>
          <a:xfrm rot="16200000" flipH="1">
            <a:off x="8655150" y="2326124"/>
            <a:ext cx="116826" cy="1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avec flèche 157">
            <a:extLst>
              <a:ext uri="{FF2B5EF4-FFF2-40B4-BE49-F238E27FC236}">
                <a16:creationId xmlns:a16="http://schemas.microsoft.com/office/drawing/2014/main" id="{05D869FD-4AD6-40B4-8ADB-8A72BEB1203F}"/>
              </a:ext>
            </a:extLst>
          </p:cNvPr>
          <p:cNvCxnSpPr>
            <a:cxnSpLocks/>
          </p:cNvCxnSpPr>
          <p:nvPr/>
        </p:nvCxnSpPr>
        <p:spPr>
          <a:xfrm>
            <a:off x="3308367" y="3526874"/>
            <a:ext cx="0" cy="177275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e 1">
            <a:extLst>
              <a:ext uri="{FF2B5EF4-FFF2-40B4-BE49-F238E27FC236}">
                <a16:creationId xmlns:a16="http://schemas.microsoft.com/office/drawing/2014/main" id="{65F33FAF-8E3E-463B-9707-1155CC07BA32}"/>
              </a:ext>
            </a:extLst>
          </p:cNvPr>
          <p:cNvGrpSpPr/>
          <p:nvPr/>
        </p:nvGrpSpPr>
        <p:grpSpPr>
          <a:xfrm>
            <a:off x="9766754" y="4051462"/>
            <a:ext cx="239374" cy="1461637"/>
            <a:chOff x="477358" y="4028163"/>
            <a:chExt cx="239374" cy="1461637"/>
          </a:xfrm>
        </p:grpSpPr>
        <p:cxnSp>
          <p:nvCxnSpPr>
            <p:cNvPr id="20" name="Connecteur : en angle 19">
              <a:extLst>
                <a:ext uri="{FF2B5EF4-FFF2-40B4-BE49-F238E27FC236}">
                  <a16:creationId xmlns:a16="http://schemas.microsoft.com/office/drawing/2014/main" id="{09B7D81F-CC70-4C03-AE9C-90E4029749FD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698373" y="4028163"/>
              <a:ext cx="18359" cy="1461637"/>
            </a:xfrm>
            <a:prstGeom prst="bentConnector3">
              <a:avLst>
                <a:gd name="adj1" fmla="val 1345166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896A717C-95D3-4924-9144-B99616ED23EC}"/>
                </a:ext>
              </a:extLst>
            </p:cNvPr>
            <p:cNvCxnSpPr>
              <a:cxnSpLocks/>
            </p:cNvCxnSpPr>
            <p:nvPr/>
          </p:nvCxnSpPr>
          <p:spPr>
            <a:xfrm>
              <a:off x="477358" y="4744834"/>
              <a:ext cx="22101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2969BBDD-5CCB-45D2-9989-BD1633A42333}"/>
              </a:ext>
            </a:extLst>
          </p:cNvPr>
          <p:cNvGrpSpPr/>
          <p:nvPr/>
        </p:nvGrpSpPr>
        <p:grpSpPr>
          <a:xfrm>
            <a:off x="5856970" y="3979162"/>
            <a:ext cx="250363" cy="1461637"/>
            <a:chOff x="503396" y="3349156"/>
            <a:chExt cx="250363" cy="1461637"/>
          </a:xfrm>
        </p:grpSpPr>
        <p:cxnSp>
          <p:nvCxnSpPr>
            <p:cNvPr id="119" name="Connecteur : en angle 118">
              <a:extLst>
                <a:ext uri="{FF2B5EF4-FFF2-40B4-BE49-F238E27FC236}">
                  <a16:creationId xmlns:a16="http://schemas.microsoft.com/office/drawing/2014/main" id="{033F8889-7A03-455D-96AF-0DD82BC30B9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725123" y="3349156"/>
              <a:ext cx="18359" cy="1461637"/>
            </a:xfrm>
            <a:prstGeom prst="bentConnector3">
              <a:avLst>
                <a:gd name="adj1" fmla="val 1345166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0" name="Connecteur droit 119">
              <a:extLst>
                <a:ext uri="{FF2B5EF4-FFF2-40B4-BE49-F238E27FC236}">
                  <a16:creationId xmlns:a16="http://schemas.microsoft.com/office/drawing/2014/main" id="{4933B20C-5895-43A1-80DA-D2CCBAFEF3BB}"/>
                </a:ext>
              </a:extLst>
            </p:cNvPr>
            <p:cNvCxnSpPr>
              <a:cxnSpLocks/>
            </p:cNvCxnSpPr>
            <p:nvPr/>
          </p:nvCxnSpPr>
          <p:spPr>
            <a:xfrm>
              <a:off x="503396" y="4038805"/>
              <a:ext cx="250363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09" y="258246"/>
            <a:ext cx="1822451" cy="93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749746" y="1108456"/>
            <a:ext cx="2489543" cy="570676"/>
          </a:xfrm>
          <a:prstGeom prst="rect">
            <a:avLst/>
          </a:prstGeom>
          <a:solidFill>
            <a:srgbClr val="F79200"/>
          </a:solidFill>
          <a:ln w="38100">
            <a:solidFill>
              <a:srgbClr val="F792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DIRECTEUR </a:t>
            </a:r>
            <a:endParaRPr lang="fr-FR" altLang="fr-FR" sz="800" dirty="0">
              <a:latin typeface="GothamCondensed-Bold"/>
            </a:endParaRP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De l’approvisionnement  et de </a:t>
            </a:r>
            <a:r>
              <a:rPr lang="fr-FR" altLang="fr-FR" sz="800" b="1">
                <a:solidFill>
                  <a:srgbClr val="FFFFFF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la logistique</a:t>
            </a:r>
            <a:endParaRPr lang="fr-FR" altLang="fr-FR" sz="800" b="1" dirty="0">
              <a:solidFill>
                <a:srgbClr val="FFFFFF"/>
              </a:solidFill>
              <a:latin typeface="GothamCondensed-Bold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Sébastien Montpetit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cs typeface="Arial" panose="020B0604020202020204" pitchFamily="34" charset="0"/>
              </a:rPr>
              <a:t>(226,8</a:t>
            </a:r>
            <a:r>
              <a:rPr lang="fr-FR" altLang="fr-FR" sz="800" b="1" dirty="0">
                <a:solidFill>
                  <a:srgbClr val="FF0000"/>
                </a:solidFill>
                <a:latin typeface="GothamCondensed-Bold"/>
                <a:cs typeface="Arial" panose="020B0604020202020204" pitchFamily="34" charset="0"/>
              </a:rPr>
              <a:t> </a:t>
            </a: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cs typeface="Arial" panose="020B0604020202020204" pitchFamily="34" charset="0"/>
              </a:rPr>
              <a:t>ETC)</a:t>
            </a:r>
            <a:endParaRPr lang="fr-FR" altLang="fr-FR" sz="800" dirty="0">
              <a:latin typeface="GothamCondensed-Bold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4274154" y="3709594"/>
            <a:ext cx="1469476" cy="570676"/>
          </a:xfrm>
          <a:prstGeom prst="rect">
            <a:avLst/>
          </a:prstGeom>
          <a:ln>
            <a:solidFill>
              <a:srgbClr val="DB641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SERVICE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Réception - Entreposage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Marilou Hübler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(46,2 ETC)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976512" y="3710172"/>
            <a:ext cx="1635240" cy="570676"/>
          </a:xfrm>
          <a:prstGeom prst="rect">
            <a:avLst/>
          </a:prstGeom>
          <a:ln>
            <a:solidFill>
              <a:srgbClr val="DB641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SERVICE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Logistique - Distribution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Priscilla Collin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(49,6</a:t>
            </a:r>
            <a:r>
              <a:rPr lang="fr-FR" altLang="fr-FR" sz="800" b="1" dirty="0">
                <a:solidFill>
                  <a:srgbClr val="FF0000"/>
                </a:solidFill>
                <a:latin typeface="GothamCondensed-Bold"/>
                <a:cs typeface="Arial" panose="020B0604020202020204" pitchFamily="34" charset="0"/>
              </a:rPr>
              <a:t> </a:t>
            </a: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ETC)</a:t>
            </a:r>
            <a:endParaRPr lang="fr-FR" altLang="fr-FR" sz="800" dirty="0">
              <a:solidFill>
                <a:srgbClr val="F79200"/>
              </a:solidFill>
              <a:latin typeface="GothamCondensed-Bold"/>
            </a:endParaRPr>
          </a:p>
        </p:txBody>
      </p:sp>
      <p:sp>
        <p:nvSpPr>
          <p:cNvPr id="42" name="Text Box 4">
            <a:extLst>
              <a:ext uri="{FF2B5EF4-FFF2-40B4-BE49-F238E27FC236}">
                <a16:creationId xmlns:a16="http://schemas.microsoft.com/office/drawing/2014/main" id="{0CCCB62F-22B5-4306-8BED-9B9E5BDF5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127" y="4476894"/>
            <a:ext cx="1469476" cy="570676"/>
          </a:xfrm>
          <a:prstGeom prst="rect">
            <a:avLst/>
          </a:prstGeom>
          <a:ln>
            <a:solidFill>
              <a:srgbClr val="DB6413"/>
            </a:solidFill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SECTEUR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Réception - Entreposage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Roxanne Smith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(17 ETC)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948946" y="5079817"/>
            <a:ext cx="1520127" cy="570676"/>
          </a:xfrm>
          <a:prstGeom prst="rect">
            <a:avLst/>
          </a:prstGeom>
          <a:ln w="12700">
            <a:solidFill>
              <a:srgbClr val="DB6413"/>
            </a:solidFill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SECTEUR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Transport – Usagers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Luc Morin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(21,2 ETC)</a:t>
            </a:r>
            <a:endParaRPr lang="fr-FR" altLang="fr-FR" sz="800" dirty="0">
              <a:solidFill>
                <a:srgbClr val="F79200"/>
              </a:solidFill>
              <a:latin typeface="GothamCondensed-Bold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9938490" y="4424643"/>
            <a:ext cx="1509918" cy="570676"/>
          </a:xfrm>
          <a:prstGeom prst="rect">
            <a:avLst/>
          </a:prstGeom>
          <a:ln w="12700">
            <a:solidFill>
              <a:srgbClr val="DB6413"/>
            </a:solidFill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SECTEUR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Brancarderie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Maria-José Barbosa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(33,8 ETC)</a:t>
            </a:r>
            <a:endParaRPr lang="fr-FR" altLang="fr-FR" sz="800" dirty="0">
              <a:solidFill>
                <a:srgbClr val="F79200"/>
              </a:solidFill>
              <a:latin typeface="GothamCondensed-Bold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9920122" y="3726225"/>
            <a:ext cx="1528286" cy="613920"/>
          </a:xfrm>
          <a:prstGeom prst="rect">
            <a:avLst/>
          </a:prstGeom>
          <a:ln>
            <a:solidFill>
              <a:srgbClr val="DB641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SERVICE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Transport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Yan Harvey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(59 ETC)</a:t>
            </a:r>
          </a:p>
        </p:txBody>
      </p:sp>
      <p:sp>
        <p:nvSpPr>
          <p:cNvPr id="84" name="Text Box 5">
            <a:extLst>
              <a:ext uri="{FF2B5EF4-FFF2-40B4-BE49-F238E27FC236}">
                <a16:creationId xmlns:a16="http://schemas.microsoft.com/office/drawing/2014/main" id="{C509C2A5-5AF2-48BF-87A2-03787AB93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1477" y="2390828"/>
            <a:ext cx="2484173" cy="608239"/>
          </a:xfrm>
          <a:prstGeom prst="rect">
            <a:avLst/>
          </a:prstGeom>
          <a:solidFill>
            <a:srgbClr val="F79200"/>
          </a:solidFill>
          <a:ln w="19050">
            <a:solidFill>
              <a:srgbClr val="F792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DIRECTRICE ADJOINTE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Volet logistique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Vacant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cs typeface="Arial" panose="020B0604020202020204" pitchFamily="34" charset="0"/>
              </a:rPr>
              <a:t>(133,6 ETC)</a:t>
            </a:r>
            <a:endParaRPr lang="fr-FR" altLang="fr-FR" sz="800" dirty="0">
              <a:latin typeface="GothamCondensed-Bold"/>
            </a:endParaRPr>
          </a:p>
        </p:txBody>
      </p:sp>
      <p:sp>
        <p:nvSpPr>
          <p:cNvPr id="36" name="Text Box 4">
            <a:extLst>
              <a:ext uri="{FF2B5EF4-FFF2-40B4-BE49-F238E27FC236}">
                <a16:creationId xmlns:a16="http://schemas.microsoft.com/office/drawing/2014/main" id="{1593F170-0055-4B53-8A09-6BC0E7AD0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2802" y="4390088"/>
            <a:ext cx="1635240" cy="570676"/>
          </a:xfrm>
          <a:prstGeom prst="rect">
            <a:avLst/>
          </a:prstGeom>
          <a:ln w="12700">
            <a:solidFill>
              <a:srgbClr val="DB6413"/>
            </a:solidFill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SECTEUR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Logistique - Distribution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Charles Leduc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(17 ETC)</a:t>
            </a:r>
          </a:p>
        </p:txBody>
      </p:sp>
      <p:sp>
        <p:nvSpPr>
          <p:cNvPr id="63" name="Text Box 5">
            <a:extLst>
              <a:ext uri="{FF2B5EF4-FFF2-40B4-BE49-F238E27FC236}">
                <a16:creationId xmlns:a16="http://schemas.microsoft.com/office/drawing/2014/main" id="{9655D4AF-1CC5-4568-B12F-0486F0861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772" y="2379380"/>
            <a:ext cx="2484173" cy="618556"/>
          </a:xfrm>
          <a:prstGeom prst="rect">
            <a:avLst/>
          </a:prstGeom>
          <a:solidFill>
            <a:srgbClr val="F79200"/>
          </a:solidFill>
          <a:ln w="19050">
            <a:solidFill>
              <a:srgbClr val="F792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DIRECTRICE ADJOINTE 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Volet approvisionnement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cs typeface="Arial" panose="020B0604020202020204" pitchFamily="34" charset="0"/>
              </a:rPr>
              <a:t>Bruno Auclair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chemeClr val="bg1"/>
                </a:solidFill>
                <a:latin typeface="GothamCondensed-Bold"/>
                <a:cs typeface="Arial" panose="020B0604020202020204" pitchFamily="34" charset="0"/>
              </a:rPr>
              <a:t>(85,2 </a:t>
            </a:r>
            <a:r>
              <a:rPr lang="fr-FR" altLang="fr-FR" sz="800" b="1" dirty="0">
                <a:solidFill>
                  <a:srgbClr val="FFFFFF"/>
                </a:solidFill>
                <a:latin typeface="GothamCondensed-Bold"/>
                <a:cs typeface="Arial" panose="020B0604020202020204" pitchFamily="34" charset="0"/>
              </a:rPr>
              <a:t>ETC)</a:t>
            </a:r>
          </a:p>
        </p:txBody>
      </p:sp>
      <p:sp>
        <p:nvSpPr>
          <p:cNvPr id="65" name="Text Box 4">
            <a:extLst>
              <a:ext uri="{FF2B5EF4-FFF2-40B4-BE49-F238E27FC236}">
                <a16:creationId xmlns:a16="http://schemas.microsoft.com/office/drawing/2014/main" id="{9099E134-10A6-492D-98BB-EB54742C6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4761" y="3706530"/>
            <a:ext cx="1897607" cy="550877"/>
          </a:xfrm>
          <a:prstGeom prst="rect">
            <a:avLst/>
          </a:prstGeom>
          <a:ln>
            <a:solidFill>
              <a:srgbClr val="DB641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CHEF DE SERVICE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Logistique – Centres multiservices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Dominique Barrette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(25 ETC)</a:t>
            </a:r>
            <a:endParaRPr lang="fr-FR" altLang="fr-FR" sz="800" dirty="0">
              <a:solidFill>
                <a:srgbClr val="F79200"/>
              </a:solidFill>
              <a:latin typeface="GothamCondensed-Bold"/>
            </a:endParaRPr>
          </a:p>
        </p:txBody>
      </p:sp>
      <p:sp>
        <p:nvSpPr>
          <p:cNvPr id="66" name="Text Box 4">
            <a:extLst>
              <a:ext uri="{FF2B5EF4-FFF2-40B4-BE49-F238E27FC236}">
                <a16:creationId xmlns:a16="http://schemas.microsoft.com/office/drawing/2014/main" id="{E163CC13-C6E7-4548-A767-BD31C76A3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493" y="3708391"/>
            <a:ext cx="1469476" cy="570676"/>
          </a:xfrm>
          <a:prstGeom prst="rect">
            <a:avLst/>
          </a:prstGeom>
          <a:ln>
            <a:solidFill>
              <a:srgbClr val="DB641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SERVICE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Gestion contractuelle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Isabelle La Roche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(23 ETC)</a:t>
            </a:r>
            <a:endParaRPr lang="fr-FR" altLang="fr-FR" sz="800" dirty="0">
              <a:solidFill>
                <a:srgbClr val="F79200"/>
              </a:solidFill>
              <a:latin typeface="GothamCondensed-Bold"/>
            </a:endParaRPr>
          </a:p>
        </p:txBody>
      </p:sp>
      <p:sp>
        <p:nvSpPr>
          <p:cNvPr id="67" name="Text Box 4">
            <a:extLst>
              <a:ext uri="{FF2B5EF4-FFF2-40B4-BE49-F238E27FC236}">
                <a16:creationId xmlns:a16="http://schemas.microsoft.com/office/drawing/2014/main" id="{E44846E7-66A8-4F2B-90F1-FB2B3DB39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723" y="3708391"/>
            <a:ext cx="1469476" cy="570676"/>
          </a:xfrm>
          <a:prstGeom prst="rect">
            <a:avLst/>
          </a:prstGeom>
          <a:ln>
            <a:solidFill>
              <a:srgbClr val="DB6413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SERVICE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Achats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Jason St-Germain 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(16 ETC)</a:t>
            </a:r>
          </a:p>
        </p:txBody>
      </p:sp>
      <p:sp>
        <p:nvSpPr>
          <p:cNvPr id="68" name="Text Box 4">
            <a:extLst>
              <a:ext uri="{FF2B5EF4-FFF2-40B4-BE49-F238E27FC236}">
                <a16:creationId xmlns:a16="http://schemas.microsoft.com/office/drawing/2014/main" id="{2A3C6926-FCA7-4D99-AD69-D8831E84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2863" y="5070004"/>
            <a:ext cx="1635240" cy="570676"/>
          </a:xfrm>
          <a:prstGeom prst="rect">
            <a:avLst/>
          </a:prstGeom>
          <a:ln w="12700">
            <a:solidFill>
              <a:srgbClr val="DB6413"/>
            </a:solidFill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ea typeface="Times New Roman" panose="02020603050405020304" pitchFamily="18" charset="0"/>
                <a:cs typeface="Arial" panose="020B0604020202020204" pitchFamily="34" charset="0"/>
              </a:rPr>
              <a:t>CHEF DE SECTEUR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Logistique - Distribution</a:t>
            </a: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Mario Ouellette </a:t>
            </a:r>
            <a:endParaRPr lang="fr-FR" altLang="fr-FR" sz="800" b="1" dirty="0">
              <a:solidFill>
                <a:srgbClr val="F79200"/>
              </a:solidFill>
              <a:latin typeface="GothamCondensed-Bold"/>
              <a:cs typeface="Arial" panose="020B0604020202020204" pitchFamily="34" charset="0"/>
            </a:endParaRPr>
          </a:p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800" b="1" dirty="0">
                <a:solidFill>
                  <a:srgbClr val="F79200"/>
                </a:solidFill>
                <a:latin typeface="GothamCondensed-Bold"/>
                <a:cs typeface="Arial" panose="020B0604020202020204" pitchFamily="34" charset="0"/>
              </a:rPr>
              <a:t>(16,6 ETC)</a:t>
            </a:r>
          </a:p>
        </p:txBody>
      </p:sp>
      <p:cxnSp>
        <p:nvCxnSpPr>
          <p:cNvPr id="111" name="Connecteur : en angle 110">
            <a:extLst>
              <a:ext uri="{FF2B5EF4-FFF2-40B4-BE49-F238E27FC236}">
                <a16:creationId xmlns:a16="http://schemas.microsoft.com/office/drawing/2014/main" id="{74F84BA0-44B7-432A-BEDD-C47A74B621C6}"/>
              </a:ext>
            </a:extLst>
          </p:cNvPr>
          <p:cNvCxnSpPr>
            <a:cxnSpLocks/>
          </p:cNvCxnSpPr>
          <p:nvPr/>
        </p:nvCxnSpPr>
        <p:spPr>
          <a:xfrm rot="16200000" flipH="1">
            <a:off x="3257026" y="2323545"/>
            <a:ext cx="111668" cy="1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D791C395-17F0-4974-88C6-DAECBCA224B7}"/>
              </a:ext>
            </a:extLst>
          </p:cNvPr>
          <p:cNvCxnSpPr/>
          <p:nvPr/>
        </p:nvCxnSpPr>
        <p:spPr>
          <a:xfrm>
            <a:off x="5025112" y="3534615"/>
            <a:ext cx="0" cy="186107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6" name="Connecteur droit avec flèche 95">
            <a:extLst>
              <a:ext uri="{FF2B5EF4-FFF2-40B4-BE49-F238E27FC236}">
                <a16:creationId xmlns:a16="http://schemas.microsoft.com/office/drawing/2014/main" id="{D146A56E-A6EE-49F3-8781-42B5E8F19FC6}"/>
              </a:ext>
            </a:extLst>
          </p:cNvPr>
          <p:cNvCxnSpPr/>
          <p:nvPr/>
        </p:nvCxnSpPr>
        <p:spPr>
          <a:xfrm>
            <a:off x="10678884" y="3526874"/>
            <a:ext cx="0" cy="190490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441C4842-832D-4CE9-896F-072CB49D6DCA}"/>
              </a:ext>
            </a:extLst>
          </p:cNvPr>
          <p:cNvCxnSpPr>
            <a:cxnSpLocks/>
          </p:cNvCxnSpPr>
          <p:nvPr/>
        </p:nvCxnSpPr>
        <p:spPr>
          <a:xfrm>
            <a:off x="6794132" y="3529628"/>
            <a:ext cx="0" cy="189688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05D869FD-4AD6-40B4-8ADB-8A72BEB1203F}"/>
              </a:ext>
            </a:extLst>
          </p:cNvPr>
          <p:cNvCxnSpPr/>
          <p:nvPr/>
        </p:nvCxnSpPr>
        <p:spPr>
          <a:xfrm>
            <a:off x="1561509" y="3522865"/>
            <a:ext cx="0" cy="177556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>
            <a:cxnSpLocks/>
          </p:cNvCxnSpPr>
          <p:nvPr/>
        </p:nvCxnSpPr>
        <p:spPr>
          <a:xfrm>
            <a:off x="1563526" y="3524791"/>
            <a:ext cx="3463587" cy="759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68E7E7F-55DC-4183-A54F-EF09322DEB74}"/>
              </a:ext>
            </a:extLst>
          </p:cNvPr>
          <p:cNvSpPr/>
          <p:nvPr/>
        </p:nvSpPr>
        <p:spPr>
          <a:xfrm>
            <a:off x="7764761" y="6252772"/>
            <a:ext cx="4158979" cy="44805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r"/>
            <a:r>
              <a:rPr lang="fr-CA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Mise à jour :  4 juin 2026</a:t>
            </a:r>
          </a:p>
        </p:txBody>
      </p:sp>
      <p:cxnSp>
        <p:nvCxnSpPr>
          <p:cNvPr id="28" name="Connecteur : en angle 27">
            <a:extLst>
              <a:ext uri="{FF2B5EF4-FFF2-40B4-BE49-F238E27FC236}">
                <a16:creationId xmlns:a16="http://schemas.microsoft.com/office/drawing/2014/main" id="{A60C0ECC-A2F3-42D2-8454-FF0B09DE6716}"/>
              </a:ext>
            </a:extLst>
          </p:cNvPr>
          <p:cNvCxnSpPr>
            <a:cxnSpLocks/>
          </p:cNvCxnSpPr>
          <p:nvPr/>
        </p:nvCxnSpPr>
        <p:spPr>
          <a:xfrm rot="10800000" flipV="1">
            <a:off x="3312860" y="1393794"/>
            <a:ext cx="1436887" cy="985586"/>
          </a:xfrm>
          <a:prstGeom prst="bentConnector2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1AA3D14-ACD8-45E1-8367-48F2A5F96512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7239289" y="1393794"/>
            <a:ext cx="1467439" cy="1621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5DDD1A31-5563-45A3-AFD0-66F72AA4DF11}"/>
              </a:ext>
            </a:extLst>
          </p:cNvPr>
          <p:cNvCxnSpPr>
            <a:cxnSpLocks/>
          </p:cNvCxnSpPr>
          <p:nvPr/>
        </p:nvCxnSpPr>
        <p:spPr>
          <a:xfrm>
            <a:off x="8706728" y="1410005"/>
            <a:ext cx="6834" cy="91354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2732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2276</TotalTime>
  <Words>166</Words>
  <Application>Microsoft Office PowerPoint</Application>
  <PresentationFormat>Grand écran</PresentationFormat>
  <Paragraphs>57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GothamCondensed-Bold</vt:lpstr>
      <vt:lpstr>Times New Roman</vt:lpstr>
      <vt:lpstr>Thème Office</vt:lpstr>
      <vt:lpstr>Présentation PowerPoint</vt:lpstr>
    </vt:vector>
  </TitlesOfParts>
  <Company>CEMTL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Felj1</dc:creator>
  <cp:lastModifiedBy>Line Blanchette (CIUSSS EMTL)</cp:lastModifiedBy>
  <cp:revision>154</cp:revision>
  <cp:lastPrinted>2023-12-18T16:58:04Z</cp:lastPrinted>
  <dcterms:created xsi:type="dcterms:W3CDTF">2021-01-05T14:40:33Z</dcterms:created>
  <dcterms:modified xsi:type="dcterms:W3CDTF">2026-06-04T19:11:40Z</dcterms:modified>
</cp:coreProperties>
</file>