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79200"/>
    <a:srgbClr val="DB6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5088" autoAdjust="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7" indent="0" algn="ctr">
              <a:buNone/>
              <a:defRPr sz="2000"/>
            </a:lvl2pPr>
            <a:lvl3pPr marL="914332" indent="0" algn="ctr">
              <a:buNone/>
              <a:defRPr sz="1800"/>
            </a:lvl3pPr>
            <a:lvl4pPr marL="1371498" indent="0" algn="ctr">
              <a:buNone/>
              <a:defRPr sz="1600"/>
            </a:lvl4pPr>
            <a:lvl5pPr marL="1828664" indent="0" algn="ctr">
              <a:buNone/>
              <a:defRPr sz="1600"/>
            </a:lvl5pPr>
            <a:lvl6pPr marL="2285830" indent="0" algn="ctr">
              <a:buNone/>
              <a:defRPr sz="1600"/>
            </a:lvl6pPr>
            <a:lvl7pPr marL="2742994" indent="0" algn="ctr">
              <a:buNone/>
              <a:defRPr sz="1600"/>
            </a:lvl7pPr>
            <a:lvl8pPr marL="3200160" indent="0" algn="ctr">
              <a:buNone/>
              <a:defRPr sz="1600"/>
            </a:lvl8pPr>
            <a:lvl9pPr marL="3657327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2025-03-11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218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2025-03-11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5136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2025-03-11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522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2025-03-11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450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2025-03-11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700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2025-03-11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291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2025-03-11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0230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2025-03-11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030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2025-03-11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614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2025-03-11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7391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8DC3-6D73-4904-A795-2E66B96C025A}" type="datetimeFigureOut">
              <a:rPr lang="fr-CA" smtClean="0"/>
              <a:t>2025-03-11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631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08DC3-6D73-4904-A795-2E66B96C025A}" type="datetimeFigureOut">
              <a:rPr lang="fr-CA" smtClean="0"/>
              <a:t>2025-03-11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B06E8-FAE7-4BE3-80FB-9923E28296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674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09" y="258250"/>
            <a:ext cx="1822451" cy="93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555510" y="1826906"/>
            <a:ext cx="939663" cy="487363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COMMANDES SERVICES TECHNIQUES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Acheteur 5</a:t>
            </a:r>
            <a:endParaRPr lang="fr-FR" altLang="fr-FR" sz="800" dirty="0">
              <a:solidFill>
                <a:schemeClr val="bg1"/>
              </a:solidFill>
              <a:latin typeface="GothamCondensed-Bold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363159" y="3804748"/>
            <a:ext cx="939663" cy="509429"/>
          </a:xfrm>
          <a:prstGeom prst="rect">
            <a:avLst/>
          </a:prstGeom>
          <a:noFill/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Carole Lamy 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Acheteuse CMS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49412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Cellulaire: 438-862-7729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650" dirty="0">
              <a:solidFill>
                <a:schemeClr val="tx1">
                  <a:lumMod val="65000"/>
                  <a:lumOff val="35000"/>
                </a:schemeClr>
              </a:solidFill>
              <a:latin typeface="GothamCondensed-Bold"/>
            </a:endParaRPr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6CCAD20B-1527-4296-A621-7DD259685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9470" y="1814666"/>
            <a:ext cx="939663" cy="487363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COMMANDES MÉDICALES CONSIGNATION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Acheteur 2</a:t>
            </a:r>
            <a:endParaRPr lang="fr-FR" altLang="fr-FR" sz="800" dirty="0">
              <a:solidFill>
                <a:schemeClr val="bg1"/>
              </a:solidFill>
              <a:latin typeface="GothamCondensed-Bold"/>
            </a:endParaRPr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9477C113-9E27-48FB-B48E-5AC65DDCC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490" y="1824557"/>
            <a:ext cx="939663" cy="487363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COMMANDES MÉDICALES 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SOINS À DOMICILE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Acheteur 13</a:t>
            </a:r>
            <a:endParaRPr lang="fr-FR" altLang="fr-FR" sz="800" dirty="0">
              <a:solidFill>
                <a:schemeClr val="bg1"/>
              </a:solidFill>
              <a:latin typeface="GothamCondensed-Bold"/>
            </a:endParaRPr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E331BE30-78DE-45E3-AAA9-5619279E2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000" y="1824557"/>
            <a:ext cx="939663" cy="487363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COMMANDES HOTELLERIE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800" b="1" dirty="0">
              <a:solidFill>
                <a:schemeClr val="bg1"/>
              </a:solidFill>
              <a:latin typeface="GothamCondensed-Bold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Acheteur 4</a:t>
            </a:r>
            <a:endParaRPr lang="fr-FR" altLang="fr-FR" sz="800" dirty="0">
              <a:solidFill>
                <a:schemeClr val="bg1"/>
              </a:solidFill>
              <a:latin typeface="GothamCondensed-Bold"/>
            </a:endParaRPr>
          </a:p>
        </p:txBody>
      </p:sp>
      <p:sp>
        <p:nvSpPr>
          <p:cNvPr id="51" name="Text Box 4">
            <a:extLst>
              <a:ext uri="{FF2B5EF4-FFF2-40B4-BE49-F238E27FC236}">
                <a16:creationId xmlns:a16="http://schemas.microsoft.com/office/drawing/2014/main" id="{0AFE3A97-6336-4831-8E2E-64444388B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8530" y="1824558"/>
            <a:ext cx="939663" cy="487363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COMMANDES FOURNITURE DE BUREAU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Acheteur 9</a:t>
            </a:r>
            <a:endParaRPr lang="fr-FR" altLang="fr-FR" sz="800" dirty="0">
              <a:solidFill>
                <a:schemeClr val="bg1"/>
              </a:solidFill>
              <a:latin typeface="GothamCondensed-Bold"/>
            </a:endParaRPr>
          </a:p>
        </p:txBody>
      </p:sp>
      <p:sp>
        <p:nvSpPr>
          <p:cNvPr id="52" name="Text Box 4">
            <a:extLst>
              <a:ext uri="{FF2B5EF4-FFF2-40B4-BE49-F238E27FC236}">
                <a16:creationId xmlns:a16="http://schemas.microsoft.com/office/drawing/2014/main" id="{CEA171F9-965E-43C2-896C-15126C960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020" y="1826906"/>
            <a:ext cx="939663" cy="487363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COMMANDES INFORMATIQUE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800" b="1" dirty="0">
              <a:solidFill>
                <a:schemeClr val="bg1"/>
              </a:solidFill>
              <a:latin typeface="GothamCondensed-Bold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Acheteur 20</a:t>
            </a:r>
            <a:endParaRPr lang="fr-FR" altLang="fr-FR" sz="800" dirty="0">
              <a:solidFill>
                <a:schemeClr val="bg1"/>
              </a:solidFill>
              <a:latin typeface="GothamCondensed-Bold"/>
            </a:endParaRPr>
          </a:p>
        </p:txBody>
      </p:sp>
      <p:sp>
        <p:nvSpPr>
          <p:cNvPr id="53" name="Text Box 4">
            <a:extLst>
              <a:ext uri="{FF2B5EF4-FFF2-40B4-BE49-F238E27FC236}">
                <a16:creationId xmlns:a16="http://schemas.microsoft.com/office/drawing/2014/main" id="{0BBD3164-3204-44FB-97DF-0C8A6B048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3064" y="1822412"/>
            <a:ext cx="1157692" cy="487363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Projets</a:t>
            </a:r>
            <a:endParaRPr lang="fr-FR" altLang="fr-FR" sz="800" dirty="0">
              <a:solidFill>
                <a:schemeClr val="bg1"/>
              </a:solidFill>
              <a:latin typeface="GothamCondensed-Bold"/>
            </a:endParaRPr>
          </a:p>
        </p:txBody>
      </p:sp>
      <p:sp>
        <p:nvSpPr>
          <p:cNvPr id="57" name="Text Box 4">
            <a:extLst>
              <a:ext uri="{FF2B5EF4-FFF2-40B4-BE49-F238E27FC236}">
                <a16:creationId xmlns:a16="http://schemas.microsoft.com/office/drawing/2014/main" id="{01F74E8E-B2AA-4E38-9604-B40F80761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960" y="1814666"/>
            <a:ext cx="939663" cy="487363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COMMANDES MÉDICALES (INV/ACH DIRECT)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Acheteur 1</a:t>
            </a:r>
            <a:endParaRPr lang="fr-FR" altLang="fr-FR" sz="800" dirty="0">
              <a:solidFill>
                <a:schemeClr val="bg1"/>
              </a:solidFill>
              <a:latin typeface="GothamCondensed-Bold"/>
            </a:endParaRPr>
          </a:p>
        </p:txBody>
      </p:sp>
      <p:sp>
        <p:nvSpPr>
          <p:cNvPr id="58" name="Text Box 4">
            <a:extLst>
              <a:ext uri="{FF2B5EF4-FFF2-40B4-BE49-F238E27FC236}">
                <a16:creationId xmlns:a16="http://schemas.microsoft.com/office/drawing/2014/main" id="{BAAEEF3E-4367-4E1A-8E62-D567B7A58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21550" y="1814666"/>
            <a:ext cx="939663" cy="487363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Alertes et rappels</a:t>
            </a:r>
            <a:endParaRPr lang="fr-FR" altLang="fr-FR" sz="800" dirty="0">
              <a:solidFill>
                <a:schemeClr val="bg1"/>
              </a:solidFill>
              <a:latin typeface="GothamCondensed-Bold"/>
            </a:endParaRPr>
          </a:p>
        </p:txBody>
      </p:sp>
      <p:sp>
        <p:nvSpPr>
          <p:cNvPr id="59" name="Text Box 4">
            <a:extLst>
              <a:ext uri="{FF2B5EF4-FFF2-40B4-BE49-F238E27FC236}">
                <a16:creationId xmlns:a16="http://schemas.microsoft.com/office/drawing/2014/main" id="{509991F7-EA83-4F1B-8089-1B711C09B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878" y="1822412"/>
            <a:ext cx="939663" cy="487363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COMMANDES RECHERCHE ET LABORATOIRE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Acheteur 3</a:t>
            </a:r>
            <a:endParaRPr lang="fr-FR" altLang="fr-FR" sz="800" dirty="0">
              <a:solidFill>
                <a:schemeClr val="bg1"/>
              </a:solidFill>
              <a:latin typeface="GothamCondensed-Bold"/>
            </a:endParaRPr>
          </a:p>
        </p:txBody>
      </p:sp>
      <p:sp>
        <p:nvSpPr>
          <p:cNvPr id="63" name="Text Box 4">
            <a:extLst>
              <a:ext uri="{FF2B5EF4-FFF2-40B4-BE49-F238E27FC236}">
                <a16:creationId xmlns:a16="http://schemas.microsoft.com/office/drawing/2014/main" id="{889FF127-95FA-4CE0-B00F-480540ED7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63" y="3118559"/>
            <a:ext cx="939663" cy="526606"/>
          </a:xfrm>
          <a:prstGeom prst="rect">
            <a:avLst/>
          </a:prstGeom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Mouloud Arab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Acheteur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49412</a:t>
            </a:r>
          </a:p>
        </p:txBody>
      </p:sp>
      <p:sp>
        <p:nvSpPr>
          <p:cNvPr id="65" name="Text Box 4">
            <a:extLst>
              <a:ext uri="{FF2B5EF4-FFF2-40B4-BE49-F238E27FC236}">
                <a16:creationId xmlns:a16="http://schemas.microsoft.com/office/drawing/2014/main" id="{BA86FE7C-1926-4925-8463-23A157267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878" y="3133024"/>
            <a:ext cx="1980263" cy="509429"/>
          </a:xfrm>
          <a:prstGeom prst="rect">
            <a:avLst/>
          </a:prstGeom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Bruno Gagné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acheteur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49410</a:t>
            </a:r>
          </a:p>
        </p:txBody>
      </p:sp>
      <p:sp>
        <p:nvSpPr>
          <p:cNvPr id="66" name="Text Box 4">
            <a:extLst>
              <a:ext uri="{FF2B5EF4-FFF2-40B4-BE49-F238E27FC236}">
                <a16:creationId xmlns:a16="http://schemas.microsoft.com/office/drawing/2014/main" id="{AAF00320-5B28-47E8-8D39-E259E5905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933" y="3118558"/>
            <a:ext cx="922889" cy="509429"/>
          </a:xfrm>
          <a:prstGeom prst="rect">
            <a:avLst/>
          </a:prstGeom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Jean-François Fournier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Acheteur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49415</a:t>
            </a:r>
          </a:p>
        </p:txBody>
      </p:sp>
      <p:sp>
        <p:nvSpPr>
          <p:cNvPr id="68" name="Text Box 4">
            <a:extLst>
              <a:ext uri="{FF2B5EF4-FFF2-40B4-BE49-F238E27FC236}">
                <a16:creationId xmlns:a16="http://schemas.microsoft.com/office/drawing/2014/main" id="{CC19409A-9978-4C2F-8674-69686E32E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877" y="3809907"/>
            <a:ext cx="1980263" cy="509429"/>
          </a:xfrm>
          <a:prstGeom prst="rect">
            <a:avLst/>
          </a:prstGeom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Marie-Lise Coutu-Pion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Acheteuse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49425 </a:t>
            </a:r>
          </a:p>
        </p:txBody>
      </p:sp>
      <p:sp>
        <p:nvSpPr>
          <p:cNvPr id="69" name="Text Box 4">
            <a:extLst>
              <a:ext uri="{FF2B5EF4-FFF2-40B4-BE49-F238E27FC236}">
                <a16:creationId xmlns:a16="http://schemas.microsoft.com/office/drawing/2014/main" id="{83166D57-A3BC-4366-949C-D00855737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946" y="2469661"/>
            <a:ext cx="927648" cy="509429"/>
          </a:xfrm>
          <a:prstGeom prst="rect">
            <a:avLst/>
          </a:prstGeom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Nicolas Marotte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Acheteur 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49139</a:t>
            </a: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6BED6D62-AB23-46E5-8FDD-08EFF84E9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303" y="3148078"/>
            <a:ext cx="922889" cy="509429"/>
          </a:xfrm>
          <a:prstGeom prst="rect">
            <a:avLst/>
          </a:prstGeom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Kahina Hamroune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Acheteuse 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49438</a:t>
            </a:r>
          </a:p>
        </p:txBody>
      </p:sp>
      <p:sp>
        <p:nvSpPr>
          <p:cNvPr id="73" name="Text Box 4">
            <a:extLst>
              <a:ext uri="{FF2B5EF4-FFF2-40B4-BE49-F238E27FC236}">
                <a16:creationId xmlns:a16="http://schemas.microsoft.com/office/drawing/2014/main" id="{D9351923-1AFF-4E34-A3C4-76EB30533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950" y="2462762"/>
            <a:ext cx="939659" cy="50942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Ouassila Safsaf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AA2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49450</a:t>
            </a:r>
          </a:p>
        </p:txBody>
      </p:sp>
      <p:sp>
        <p:nvSpPr>
          <p:cNvPr id="74" name="Text Box 4">
            <a:extLst>
              <a:ext uri="{FF2B5EF4-FFF2-40B4-BE49-F238E27FC236}">
                <a16:creationId xmlns:a16="http://schemas.microsoft.com/office/drawing/2014/main" id="{C4BD8508-B99F-4384-A9CF-698F80B00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8482" y="2462762"/>
            <a:ext cx="939659" cy="509429"/>
          </a:xfrm>
          <a:prstGeom prst="rect">
            <a:avLst/>
          </a:prstGeom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commandes.soinsdomicile.cemtl@ssss.gouv.qc.ca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650" dirty="0">
              <a:solidFill>
                <a:schemeClr val="tx1">
                  <a:lumMod val="65000"/>
                  <a:lumOff val="35000"/>
                </a:schemeClr>
              </a:solidFill>
              <a:latin typeface="GothamCondensed-Bold"/>
            </a:endParaRPr>
          </a:p>
        </p:txBody>
      </p:sp>
      <p:sp>
        <p:nvSpPr>
          <p:cNvPr id="77" name="Text Box 4">
            <a:extLst>
              <a:ext uri="{FF2B5EF4-FFF2-40B4-BE49-F238E27FC236}">
                <a16:creationId xmlns:a16="http://schemas.microsoft.com/office/drawing/2014/main" id="{DE3B6663-7035-445D-9BD8-E399B6C84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6276" y="3141895"/>
            <a:ext cx="922889" cy="509429"/>
          </a:xfrm>
          <a:prstGeom prst="rect">
            <a:avLst/>
          </a:prstGeom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Véronique Gauthier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Acheteur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49438</a:t>
            </a:r>
          </a:p>
        </p:txBody>
      </p:sp>
      <p:sp>
        <p:nvSpPr>
          <p:cNvPr id="80" name="Text Box 4">
            <a:extLst>
              <a:ext uri="{FF2B5EF4-FFF2-40B4-BE49-F238E27FC236}">
                <a16:creationId xmlns:a16="http://schemas.microsoft.com/office/drawing/2014/main" id="{FA4C0FB0-6791-4C02-89FF-7FCA3AD72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0889" y="2466010"/>
            <a:ext cx="939660" cy="509429"/>
          </a:xfrm>
          <a:prstGeom prst="rect">
            <a:avLst/>
          </a:prstGeom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Janetth Duran Morales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Acheteuse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49417</a:t>
            </a:r>
          </a:p>
        </p:txBody>
      </p:sp>
      <p:sp>
        <p:nvSpPr>
          <p:cNvPr id="95" name="Text Box 4">
            <a:extLst>
              <a:ext uri="{FF2B5EF4-FFF2-40B4-BE49-F238E27FC236}">
                <a16:creationId xmlns:a16="http://schemas.microsoft.com/office/drawing/2014/main" id="{53D3D86C-DD69-42C7-9288-23EF31E91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63" y="6389414"/>
            <a:ext cx="11575293" cy="420671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9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Jason St-Germain –  Chef de service 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900" b="1" dirty="0">
                <a:solidFill>
                  <a:schemeClr val="bg1"/>
                </a:solidFill>
                <a:latin typeface="GothamCondensed-Bold"/>
                <a:cs typeface="Arial" panose="020B0604020202020204" pitchFamily="34" charset="0"/>
              </a:rPr>
              <a:t>514-348-3733</a:t>
            </a:r>
          </a:p>
        </p:txBody>
      </p:sp>
      <p:sp>
        <p:nvSpPr>
          <p:cNvPr id="103" name="Text Box 4">
            <a:extLst>
              <a:ext uri="{FF2B5EF4-FFF2-40B4-BE49-F238E27FC236}">
                <a16:creationId xmlns:a16="http://schemas.microsoft.com/office/drawing/2014/main" id="{6B7280E4-DEF0-4CDC-A351-C6CC09C52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73066" y="2446913"/>
            <a:ext cx="1153208" cy="509429"/>
          </a:xfrm>
          <a:prstGeom prst="rect">
            <a:avLst/>
          </a:prstGeom>
          <a:solidFill>
            <a:srgbClr val="FFFF66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Diana Maria Daza Galeano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Technicien -  </a:t>
            </a:r>
            <a:r>
              <a:rPr lang="fr-FR" altLang="fr-FR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Équipement non médicaux et mobilier ENMM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&amp; PCFI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49424</a:t>
            </a:r>
          </a:p>
        </p:txBody>
      </p:sp>
      <p:sp>
        <p:nvSpPr>
          <p:cNvPr id="105" name="Text Box 4">
            <a:extLst>
              <a:ext uri="{FF2B5EF4-FFF2-40B4-BE49-F238E27FC236}">
                <a16:creationId xmlns:a16="http://schemas.microsoft.com/office/drawing/2014/main" id="{E443A674-A852-45F1-98D8-E1A8B0791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1961" y="2452833"/>
            <a:ext cx="917305" cy="509429"/>
          </a:xfrm>
          <a:prstGeom prst="rect">
            <a:avLst/>
          </a:prstGeom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François Jacques 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Technicien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49419</a:t>
            </a:r>
          </a:p>
        </p:txBody>
      </p:sp>
      <p:sp>
        <p:nvSpPr>
          <p:cNvPr id="109" name="Text Box 4">
            <a:extLst>
              <a:ext uri="{FF2B5EF4-FFF2-40B4-BE49-F238E27FC236}">
                <a16:creationId xmlns:a16="http://schemas.microsoft.com/office/drawing/2014/main" id="{494009E3-B066-4197-AFFF-A0C0E779E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1517" y="2462762"/>
            <a:ext cx="927648" cy="509429"/>
          </a:xfrm>
          <a:prstGeom prst="rect">
            <a:avLst/>
          </a:prstGeom>
          <a:solidFill>
            <a:schemeClr val="bg1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Philippe Morel 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Acheteur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49424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3527E2-3D01-4AC8-90A0-32C19F53983F}"/>
              </a:ext>
            </a:extLst>
          </p:cNvPr>
          <p:cNvSpPr/>
          <p:nvPr/>
        </p:nvSpPr>
        <p:spPr>
          <a:xfrm>
            <a:off x="346657" y="1215280"/>
            <a:ext cx="1757538" cy="46742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Téléphone : 514 251-7700</a:t>
            </a:r>
          </a:p>
        </p:txBody>
      </p:sp>
      <p:sp>
        <p:nvSpPr>
          <p:cNvPr id="38" name="Text Box 4">
            <a:extLst>
              <a:ext uri="{FF2B5EF4-FFF2-40B4-BE49-F238E27FC236}">
                <a16:creationId xmlns:a16="http://schemas.microsoft.com/office/drawing/2014/main" id="{8F4EDFEC-0AE7-491E-9017-F4AE4E475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0041" y="258250"/>
            <a:ext cx="3240716" cy="141882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SUPPORT GRM – Votre soutien technique pour l’utilisation de GRM-Web</a:t>
            </a:r>
            <a:endParaRPr lang="fr-FR" altLang="fr-FR" sz="800" dirty="0">
              <a:solidFill>
                <a:schemeClr val="tx1">
                  <a:lumMod val="65000"/>
                  <a:lumOff val="35000"/>
                </a:schemeClr>
              </a:solidFill>
              <a:latin typeface="GothamCondensed-Bold"/>
            </a:endParaRPr>
          </a:p>
          <a:p>
            <a:pPr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Consultez la section Système GRM – Support à la clientèle et tutoriels de l’Intranet du CIUSSS pour accéder aux tutoriels, aide-mémoire et à la foire aux questions concernant l’utilisation de GRM-Web.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fr-FR" altLang="fr-FR" sz="1600" b="1" dirty="0">
                <a:solidFill>
                  <a:schemeClr val="tx1"/>
                </a:solidFill>
                <a:latin typeface="GothamCondensed-Bold"/>
              </a:rPr>
              <a:t>supportgrm.cemtl@ssss.gouv.qc.ca</a:t>
            </a:r>
          </a:p>
          <a:p>
            <a:pPr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L’équipe de Support GRM répond rapidement à vos demandes par courriel du lundi au vendredi de 7:30 à 15:30:</a:t>
            </a:r>
          </a:p>
          <a:p>
            <a:pPr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 -  Gestion des accès à GRM</a:t>
            </a:r>
          </a:p>
          <a:p>
            <a:pPr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 -  Soutien technique concernant l’utilisation de GRM ou GRM-Web </a:t>
            </a:r>
          </a:p>
          <a:p>
            <a:pPr defTabSz="914332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650" dirty="0">
              <a:solidFill>
                <a:schemeClr val="tx1">
                  <a:lumMod val="65000"/>
                  <a:lumOff val="35000"/>
                </a:schemeClr>
              </a:solidFill>
              <a:latin typeface="GothamCondensed-Bold"/>
            </a:endParaRPr>
          </a:p>
          <a:p>
            <a:pPr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Michèle Masciola, agente administrative classe 1, </a:t>
            </a:r>
            <a:r>
              <a:rPr lang="fr-FR" altLang="fr-FR" sz="650" dirty="0">
                <a:solidFill>
                  <a:schemeClr val="bg1">
                    <a:lumMod val="50000"/>
                  </a:schemeClr>
                </a:solidFill>
                <a:latin typeface="GothamCondensed-Bold"/>
              </a:rPr>
              <a:t>514-293-3737</a:t>
            </a:r>
          </a:p>
        </p:txBody>
      </p:sp>
      <p:sp>
        <p:nvSpPr>
          <p:cNvPr id="37" name="Text Box 4">
            <a:extLst>
              <a:ext uri="{FF2B5EF4-FFF2-40B4-BE49-F238E27FC236}">
                <a16:creationId xmlns:a16="http://schemas.microsoft.com/office/drawing/2014/main" id="{69EC50DD-9198-437E-A1D0-264A9A0DE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806" y="2469662"/>
            <a:ext cx="939663" cy="509429"/>
          </a:xfrm>
          <a:prstGeom prst="rect">
            <a:avLst/>
          </a:prstGeom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Driss El Mouafik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Acheteur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49439</a:t>
            </a:r>
          </a:p>
        </p:txBody>
      </p:sp>
      <p:sp>
        <p:nvSpPr>
          <p:cNvPr id="33" name="Text Box 4">
            <a:extLst>
              <a:ext uri="{FF2B5EF4-FFF2-40B4-BE49-F238E27FC236}">
                <a16:creationId xmlns:a16="http://schemas.microsoft.com/office/drawing/2014/main" id="{4CFEA34A-5A1A-4930-9C4F-B48D505B8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6938" y="1814666"/>
            <a:ext cx="939663" cy="487363"/>
          </a:xfrm>
          <a:prstGeom prst="rect">
            <a:avLst/>
          </a:prstGeom>
          <a:solidFill>
            <a:srgbClr val="F79200"/>
          </a:solidFill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800" b="1" dirty="0">
                <a:solidFill>
                  <a:schemeClr val="bg1"/>
                </a:solidFill>
                <a:latin typeface="GothamCondensed-Bold"/>
                <a:ea typeface="Times New Roman" panose="02020603050405020304" pitchFamily="18" charset="0"/>
                <a:cs typeface="Arial" panose="020B0604020202020204" pitchFamily="34" charset="0"/>
              </a:rPr>
              <a:t>EDI</a:t>
            </a:r>
            <a:endParaRPr lang="fr-FR" altLang="fr-FR" sz="800" dirty="0">
              <a:solidFill>
                <a:schemeClr val="bg1"/>
              </a:solidFill>
              <a:latin typeface="GothamCondensed-Bold"/>
            </a:endParaRP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1DE6FDA0-FC7F-4EDA-96A4-FD0481BFB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1961" y="2439621"/>
            <a:ext cx="944640" cy="509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Lovelie Érié Versière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Acheteuse</a:t>
            </a:r>
            <a:b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</a:b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(teams)</a:t>
            </a:r>
            <a:endParaRPr lang="fr-FR" altLang="fr-FR" sz="600" dirty="0">
              <a:solidFill>
                <a:schemeClr val="tx1">
                  <a:lumMod val="65000"/>
                  <a:lumOff val="35000"/>
                </a:schemeClr>
              </a:solidFill>
              <a:latin typeface="GothamCondensed-Bold"/>
            </a:endParaRPr>
          </a:p>
        </p:txBody>
      </p:sp>
      <p:sp>
        <p:nvSpPr>
          <p:cNvPr id="41" name="Text Box 4">
            <a:extLst>
              <a:ext uri="{FF2B5EF4-FFF2-40B4-BE49-F238E27FC236}">
                <a16:creationId xmlns:a16="http://schemas.microsoft.com/office/drawing/2014/main" id="{E0726935-3D16-464E-A8E8-44AF150E8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63" y="3809907"/>
            <a:ext cx="939663" cy="509429"/>
          </a:xfrm>
          <a:prstGeom prst="rect">
            <a:avLst/>
          </a:prstGeom>
          <a:ln w="19050">
            <a:solidFill>
              <a:srgbClr val="F792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3600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Sabrina Saidoun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Acheteuse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Condensed-Bold"/>
              </a:rPr>
              <a:t>Poste 49439</a:t>
            </a:r>
          </a:p>
        </p:txBody>
      </p:sp>
    </p:spTree>
    <p:extLst>
      <p:ext uri="{BB962C8B-B14F-4D97-AF65-F5344CB8AC3E}">
        <p14:creationId xmlns:p14="http://schemas.microsoft.com/office/powerpoint/2010/main" val="3076473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42868</TotalTime>
  <Words>276</Words>
  <Application>Microsoft Office PowerPoint</Application>
  <PresentationFormat>Grand écran</PresentationFormat>
  <Paragraphs>83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GothamCondensed-Bold</vt:lpstr>
      <vt:lpstr>Times New Roman</vt:lpstr>
      <vt:lpstr>Thème Office</vt:lpstr>
      <vt:lpstr>Présentation PowerPoint</vt:lpstr>
    </vt:vector>
  </TitlesOfParts>
  <Company>CEMTL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Felj1</dc:creator>
  <cp:lastModifiedBy>Jason St-Germain (CIUSSS EMTL)</cp:lastModifiedBy>
  <cp:revision>125</cp:revision>
  <cp:lastPrinted>2024-04-29T11:52:57Z</cp:lastPrinted>
  <dcterms:created xsi:type="dcterms:W3CDTF">2021-01-05T14:40:33Z</dcterms:created>
  <dcterms:modified xsi:type="dcterms:W3CDTF">2025-03-14T12:27:55Z</dcterms:modified>
</cp:coreProperties>
</file>