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4" r:id="rId6"/>
    <p:sldId id="267" r:id="rId7"/>
    <p:sldId id="268" r:id="rId8"/>
    <p:sldId id="269" r:id="rId9"/>
    <p:sldId id="270" r:id="rId10"/>
    <p:sldId id="271" r:id="rId11"/>
    <p:sldId id="263" r:id="rId12"/>
    <p:sldId id="262" r:id="rId13"/>
    <p:sldId id="265" r:id="rId14"/>
    <p:sldId id="261" r:id="rId15"/>
    <p:sldId id="266" r:id="rId16"/>
    <p:sldId id="258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-82" y="-47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40910" y="1122363"/>
            <a:ext cx="7427089" cy="2387600"/>
          </a:xfrm>
        </p:spPr>
        <p:txBody>
          <a:bodyPr anchor="b"/>
          <a:lstStyle>
            <a:lvl1pPr algn="l">
              <a:defRPr sz="60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53022" y="3602038"/>
            <a:ext cx="6014977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CA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2016-12-13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8" name="Espace réservé du contenu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0103" y="6013654"/>
            <a:ext cx="1615239" cy="720158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717"/>
          <a:stretch/>
        </p:blipFill>
        <p:spPr>
          <a:xfrm rot="4650061">
            <a:off x="-1555681" y="533291"/>
            <a:ext cx="5704711" cy="3935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058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21" t="4570"/>
          <a:stretch/>
        </p:blipFill>
        <p:spPr>
          <a:xfrm rot="1796214">
            <a:off x="-608047" y="-310104"/>
            <a:ext cx="2484269" cy="329064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2016-12-13</a:t>
            </a:fld>
            <a:endParaRPr lang="fr-CA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97706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DD480-2A77-4CAD-A009-FA5CCF66217C}" type="datetimeFigureOut">
              <a:rPr lang="fr-CA" smtClean="0"/>
              <a:pPr/>
              <a:t>2016-12-13</a:t>
            </a:fld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4" t="11770"/>
          <a:stretch/>
        </p:blipFill>
        <p:spPr>
          <a:xfrm>
            <a:off x="-115910" y="-90153"/>
            <a:ext cx="2608964" cy="4297305"/>
          </a:xfrm>
          <a:prstGeom prst="rect">
            <a:avLst/>
          </a:prstGeom>
        </p:spPr>
      </p:pic>
      <p:sp>
        <p:nvSpPr>
          <p:cNvPr id="10" name="Titre 3"/>
          <p:cNvSpPr txBox="1">
            <a:spLocks/>
          </p:cNvSpPr>
          <p:nvPr userDrawn="1"/>
        </p:nvSpPr>
        <p:spPr>
          <a:xfrm>
            <a:off x="2514744" y="2146206"/>
            <a:ext cx="9361300" cy="108920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CA" b="1" dirty="0" smtClean="0">
                <a:solidFill>
                  <a:schemeClr val="accent4"/>
                </a:solidFill>
                <a:cs typeface="Aharoni" panose="02010803020104030203" pitchFamily="2" charset="-79"/>
              </a:rPr>
              <a:t>CIUSSS </a:t>
            </a:r>
            <a:br>
              <a:rPr lang="fr-CA" b="1" dirty="0" smtClean="0">
                <a:solidFill>
                  <a:schemeClr val="accent4"/>
                </a:solidFill>
                <a:cs typeface="Aharoni" panose="02010803020104030203" pitchFamily="2" charset="-79"/>
              </a:rPr>
            </a:br>
            <a:r>
              <a:rPr lang="fr-CA" sz="3200" b="1" dirty="0" smtClean="0">
                <a:solidFill>
                  <a:schemeClr val="accent4"/>
                </a:solidFill>
                <a:cs typeface="Aharoni" panose="02010803020104030203" pitchFamily="2" charset="-79"/>
              </a:rPr>
              <a:t>de l’Est-de-l’Île-de-Montréal</a:t>
            </a:r>
            <a:endParaRPr lang="fr-CA" sz="3200" b="1" dirty="0">
              <a:solidFill>
                <a:schemeClr val="accent4"/>
              </a:solidFill>
              <a:cs typeface="Aharoni" panose="02010803020104030203" pitchFamily="2" charset="-79"/>
            </a:endParaRPr>
          </a:p>
        </p:txBody>
      </p:sp>
      <p:sp>
        <p:nvSpPr>
          <p:cNvPr id="11" name="Titre 3"/>
          <p:cNvSpPr txBox="1">
            <a:spLocks/>
          </p:cNvSpPr>
          <p:nvPr userDrawn="1"/>
        </p:nvSpPr>
        <p:spPr>
          <a:xfrm>
            <a:off x="2500566" y="3235415"/>
            <a:ext cx="9368389" cy="4687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rial Black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fr-CA" sz="4000" b="1" dirty="0" smtClean="0">
                <a:solidFill>
                  <a:schemeClr val="bg2"/>
                </a:solidFill>
                <a:cs typeface="Aharoni" panose="02010803020104030203" pitchFamily="2" charset="-79"/>
              </a:rPr>
              <a:t>www.ciusss-estmtl.gouv.qc.ca</a:t>
            </a:r>
            <a:endParaRPr lang="fr-CA" sz="3200" b="1" dirty="0">
              <a:solidFill>
                <a:schemeClr val="bg2"/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05115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2016-12-13</a:t>
            </a:fld>
            <a:endParaRPr lang="fr-CA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5932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981200"/>
            <a:ext cx="10515600" cy="3945038"/>
          </a:xfr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A" dirty="0"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2016-12-13</a:t>
            </a:fld>
            <a:endParaRPr lang="fr-CA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57" b="56855"/>
          <a:stretch/>
        </p:blipFill>
        <p:spPr>
          <a:xfrm rot="6345719">
            <a:off x="-909005" y="171993"/>
            <a:ext cx="3235353" cy="212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385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556" y="6013654"/>
            <a:ext cx="1612331" cy="72071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512966"/>
            <a:ext cx="10515600" cy="2852737"/>
          </a:xfrm>
        </p:spPr>
        <p:txBody>
          <a:bodyPr anchor="b"/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392691"/>
            <a:ext cx="10515600" cy="1500187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2016-12-13</a:t>
            </a:fld>
            <a:endParaRPr lang="fr-CA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76" t="9422"/>
          <a:stretch/>
        </p:blipFill>
        <p:spPr>
          <a:xfrm rot="3029273">
            <a:off x="8789" y="-1070675"/>
            <a:ext cx="2831210" cy="3371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120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62" t="5749" b="15857"/>
          <a:stretch/>
        </p:blipFill>
        <p:spPr>
          <a:xfrm rot="20174779">
            <a:off x="-368755" y="4952721"/>
            <a:ext cx="1622966" cy="222988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2376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2376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2016-12-13</a:t>
            </a:fld>
            <a:endParaRPr lang="fr-CA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70681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8859797" cy="132556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327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327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2016-12-13</a:t>
            </a:fld>
            <a:endParaRPr lang="fr-CA" dirty="0"/>
          </a:p>
        </p:txBody>
      </p:sp>
      <p:sp>
        <p:nvSpPr>
          <p:cNvPr id="12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03" b="1955"/>
          <a:stretch/>
        </p:blipFill>
        <p:spPr>
          <a:xfrm rot="18071140">
            <a:off x="10237539" y="-650206"/>
            <a:ext cx="2249143" cy="2788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918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1706" y="365125"/>
            <a:ext cx="8842094" cy="132556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2016-12-13</a:t>
            </a:fld>
            <a:endParaRPr lang="fr-CA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84" t="38342"/>
          <a:stretch/>
        </p:blipFill>
        <p:spPr>
          <a:xfrm rot="1185234">
            <a:off x="-196848" y="-403294"/>
            <a:ext cx="2690664" cy="2127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756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556" y="6013654"/>
            <a:ext cx="1612331" cy="720719"/>
          </a:xfrm>
          <a:prstGeom prst="rect">
            <a:avLst/>
          </a:prstGeom>
        </p:spPr>
      </p:pic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2016-12-13</a:t>
            </a:fld>
            <a:endParaRPr lang="fr-CA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55090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580" r="8154"/>
          <a:stretch/>
        </p:blipFill>
        <p:spPr>
          <a:xfrm rot="13224891">
            <a:off x="-409956" y="5708263"/>
            <a:ext cx="1721493" cy="1451435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2016-12-13</a:t>
            </a:fld>
            <a:endParaRPr lang="fr-CA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3617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2016-12-13</a:t>
            </a:fld>
            <a:endParaRPr lang="fr-CA" dirty="0"/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CA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556" y="6013654"/>
            <a:ext cx="1612331" cy="72071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22" b="7436"/>
          <a:stretch/>
        </p:blipFill>
        <p:spPr>
          <a:xfrm rot="7628708">
            <a:off x="10534547" y="-720525"/>
            <a:ext cx="1619006" cy="2053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935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770927" y="365125"/>
            <a:ext cx="95828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0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A" dirty="0"/>
          </a:p>
        </p:txBody>
      </p:sp>
      <p:sp>
        <p:nvSpPr>
          <p:cNvPr id="16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3DD480-2A77-4CAD-A009-FA5CCF66217C}" type="datetimeFigureOut">
              <a:rPr lang="fr-CA" smtClean="0"/>
              <a:pPr/>
              <a:t>2016-12-13</a:t>
            </a:fld>
            <a:endParaRPr lang="fr-CA" dirty="0"/>
          </a:p>
        </p:txBody>
      </p:sp>
      <p:sp>
        <p:nvSpPr>
          <p:cNvPr id="1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CA" dirty="0"/>
          </a:p>
        </p:txBody>
      </p:sp>
      <p:sp>
        <p:nvSpPr>
          <p:cNvPr id="1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088985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C6E2DA-C51A-4E5A-BC6F-C03DFAE86879}" type="slidenum">
              <a:rPr lang="fr-CA" smtClean="0"/>
              <a:pPr/>
              <a:t>‹N°›</a:t>
            </a:fld>
            <a:endParaRPr lang="fr-CA"/>
          </a:p>
        </p:txBody>
      </p:sp>
      <p:pic>
        <p:nvPicPr>
          <p:cNvPr id="19" name="Espace réservé du contenu 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0103" y="6013654"/>
            <a:ext cx="1615239" cy="720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030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Nom du projet</a:t>
            </a:r>
            <a:endParaRPr lang="fr-CA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Nom du responsable de la DST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4686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Impacts autres employés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 smtClean="0"/>
              <a:t>Définir les impacts pour les autres employés / services s’il y a lieu (services de soutien : salubrité, service alimentaire, buanderie, sécurité, etc.)</a:t>
            </a:r>
          </a:p>
          <a:p>
            <a:pPr lvl="1"/>
            <a:r>
              <a:rPr lang="fr-CA" dirty="0" smtClean="0"/>
              <a:t>Cette section est présentée dans un premier temps afin d’être validée et bonifiée par les responsables des services touchés par le projet.</a:t>
            </a:r>
          </a:p>
          <a:p>
            <a:r>
              <a:rPr lang="fr-CA" dirty="0" smtClean="0"/>
              <a:t>Horaire </a:t>
            </a:r>
            <a:r>
              <a:rPr lang="fr-CA" dirty="0"/>
              <a:t>du service et du milieu</a:t>
            </a:r>
          </a:p>
          <a:p>
            <a:pPr marL="228600" lvl="1">
              <a:spcBef>
                <a:spcPts val="1000"/>
              </a:spcBef>
            </a:pPr>
            <a:r>
              <a:rPr lang="fr-CA" sz="2800" dirty="0" smtClean="0"/>
              <a:t>Santé</a:t>
            </a:r>
            <a:r>
              <a:rPr lang="fr-CA" sz="2800" dirty="0"/>
              <a:t>, sécurité, groupes impactés, réalités du milieu touché par le projet, …</a:t>
            </a:r>
          </a:p>
          <a:p>
            <a:pPr marL="685800" lvl="2">
              <a:spcBef>
                <a:spcPts val="1000"/>
              </a:spcBef>
            </a:pPr>
            <a:r>
              <a:rPr lang="fr-CA" sz="2400" dirty="0"/>
              <a:t>Poussière, bruit, … ? </a:t>
            </a:r>
          </a:p>
          <a:p>
            <a:pPr marL="685800" lvl="2">
              <a:spcBef>
                <a:spcPts val="1000"/>
              </a:spcBef>
            </a:pPr>
            <a:r>
              <a:rPr lang="fr-CA" sz="2400" dirty="0"/>
              <a:t>Circulation – penser à la marche, aux déambulateurs, aux chaises roulantes, aux chariots alimentaires, de lingerie, etc</a:t>
            </a:r>
            <a:r>
              <a:rPr lang="fr-CA" sz="2400" dirty="0" smtClean="0"/>
              <a:t>.-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078376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Calendrier du projet</a:t>
            </a:r>
            <a:endParaRPr lang="fr-CA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11329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Phasage du projet et échéancier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Durée des travaux</a:t>
            </a:r>
          </a:p>
          <a:p>
            <a:r>
              <a:rPr lang="fr-CA" dirty="0" smtClean="0"/>
              <a:t>Échéancier: définition des travaux par phase</a:t>
            </a:r>
          </a:p>
          <a:p>
            <a:pPr lvl="1"/>
            <a:r>
              <a:rPr lang="fr-CA" dirty="0" smtClean="0"/>
              <a:t>Décliner le « grand chantier » en phases (sous-étapes)</a:t>
            </a:r>
          </a:p>
          <a:p>
            <a:r>
              <a:rPr lang="fr-CA" dirty="0" smtClean="0"/>
              <a:t>Horaire </a:t>
            </a:r>
            <a:r>
              <a:rPr lang="fr-CA" dirty="0"/>
              <a:t>des </a:t>
            </a:r>
            <a:r>
              <a:rPr lang="fr-CA" dirty="0" smtClean="0"/>
              <a:t>travaux</a:t>
            </a:r>
          </a:p>
          <a:p>
            <a:pPr lvl="1"/>
            <a:r>
              <a:rPr lang="fr-CA" dirty="0" smtClean="0"/>
              <a:t>Quand les employés </a:t>
            </a:r>
            <a:r>
              <a:rPr lang="fr-CA" dirty="0" err="1" smtClean="0"/>
              <a:t>travailleront-ils</a:t>
            </a:r>
            <a:endParaRPr lang="fr-CA" dirty="0"/>
          </a:p>
          <a:p>
            <a:r>
              <a:rPr lang="fr-CA" dirty="0"/>
              <a:t>Mécanismes d’information (suivi de l’avancement du projet)</a:t>
            </a:r>
          </a:p>
          <a:p>
            <a:r>
              <a:rPr lang="fr-CA" dirty="0"/>
              <a:t>Personne responsable</a:t>
            </a:r>
          </a:p>
          <a:p>
            <a:r>
              <a:rPr lang="fr-CA" dirty="0"/>
              <a:t>Contact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05907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Suivi du projet</a:t>
            </a:r>
            <a:endParaRPr lang="fr-CA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36868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Avancement des travaux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Mécanismes </a:t>
            </a:r>
            <a:r>
              <a:rPr lang="fr-CA" dirty="0"/>
              <a:t>d’information </a:t>
            </a:r>
            <a:endParaRPr lang="fr-CA" dirty="0" smtClean="0"/>
          </a:p>
          <a:p>
            <a:pPr lvl="1"/>
            <a:r>
              <a:rPr lang="fr-CA" dirty="0" smtClean="0"/>
              <a:t>Préciser les outils d’information qui sont envisagés</a:t>
            </a:r>
          </a:p>
          <a:p>
            <a:r>
              <a:rPr lang="fr-CA" dirty="0" smtClean="0"/>
              <a:t>Personne </a:t>
            </a:r>
            <a:r>
              <a:rPr lang="fr-CA" dirty="0"/>
              <a:t>responsable</a:t>
            </a:r>
          </a:p>
          <a:p>
            <a:r>
              <a:rPr lang="fr-CA" dirty="0"/>
              <a:t>Contact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74980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Coordonnées importantes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Personne responsable DST et contact</a:t>
            </a:r>
          </a:p>
          <a:p>
            <a:r>
              <a:rPr lang="fr-CA" dirty="0" smtClean="0"/>
              <a:t>Chef de chantier (à qui s’adresser s’il y a un problème sur le chantier)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5750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9515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Définition du projet</a:t>
            </a:r>
            <a:endParaRPr lang="fr-CA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Objectifs, légitimation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52609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Définition du projet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Définir le projet : qu’est-ce que vous allez faire comme travaux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005254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Objectifs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Objectif (s) </a:t>
            </a:r>
            <a:r>
              <a:rPr lang="fr-CA" dirty="0" smtClean="0"/>
              <a:t>du projet : vous faites ce projet </a:t>
            </a:r>
            <a:r>
              <a:rPr lang="fr-CA" dirty="0" smtClean="0"/>
              <a:t>la </a:t>
            </a:r>
            <a:r>
              <a:rPr lang="fr-CA" dirty="0" smtClean="0"/>
              <a:t>pourquoi?</a:t>
            </a:r>
          </a:p>
          <a:p>
            <a:pPr lvl="1"/>
            <a:r>
              <a:rPr lang="fr-CA" dirty="0" smtClean="0"/>
              <a:t>Par exemple : Améliorer l’accès aux installations pour une certaines clientèle, améliorer qualité ou sécurité des installations, travaux d’entretien normaux pour assurer la qualité et le pérennité des installations matérielles, etc</a:t>
            </a:r>
            <a:r>
              <a:rPr lang="fr-C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7336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Lieux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Définir les lieux (espaces) où auront lieu les travaux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03394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Impacts envisagés</a:t>
            </a:r>
            <a:endParaRPr lang="fr-CA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63488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Impacts employés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CA" dirty="0" smtClean="0"/>
              <a:t>Définir les impacts pour les employés s’il y a lieu</a:t>
            </a:r>
          </a:p>
          <a:p>
            <a:pPr lvl="1"/>
            <a:r>
              <a:rPr lang="fr-CA" dirty="0" smtClean="0"/>
              <a:t>Cette section est présentée dans un premier temps afin d’être validée et bonifiée par les responsables des services touchés par le projet.</a:t>
            </a:r>
          </a:p>
          <a:p>
            <a:endParaRPr lang="fr-CA" dirty="0"/>
          </a:p>
          <a:p>
            <a:r>
              <a:rPr lang="fr-CA" dirty="0"/>
              <a:t>Horaire du service et du milieu</a:t>
            </a:r>
          </a:p>
          <a:p>
            <a:pPr lvl="1"/>
            <a:endParaRPr lang="fr-CA" dirty="0"/>
          </a:p>
          <a:p>
            <a:pPr marL="228600" lvl="1">
              <a:spcBef>
                <a:spcPts val="1000"/>
              </a:spcBef>
            </a:pPr>
            <a:r>
              <a:rPr lang="fr-CA" sz="2800" dirty="0"/>
              <a:t>Santé, sécurité, groupes impactés, réalités du milieu touché par le projet, …</a:t>
            </a:r>
          </a:p>
          <a:p>
            <a:pPr marL="685800" lvl="2">
              <a:spcBef>
                <a:spcPts val="1000"/>
              </a:spcBef>
            </a:pPr>
            <a:r>
              <a:rPr lang="fr-CA" sz="2400" dirty="0"/>
              <a:t>Poussière, bruit, … ? </a:t>
            </a:r>
          </a:p>
          <a:p>
            <a:pPr marL="685800" lvl="2">
              <a:spcBef>
                <a:spcPts val="1000"/>
              </a:spcBef>
            </a:pPr>
            <a:r>
              <a:rPr lang="fr-CA" sz="2400" dirty="0"/>
              <a:t>Circulation – penser à la marche, aux déambulateurs, aux chaises roulantes, aux chariots alimentaires, de lingerie, etc</a:t>
            </a:r>
            <a:r>
              <a:rPr lang="fr-CA" sz="2400" dirty="0" smtClean="0"/>
              <a:t>.-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84979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Impacts résidents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Définir les impacts pour les résidents s’il y a lieu</a:t>
            </a:r>
          </a:p>
          <a:p>
            <a:pPr lvl="1"/>
            <a:r>
              <a:rPr lang="fr-CA" dirty="0" smtClean="0"/>
              <a:t>Cette section est présentée dans un premier temps afin d’être validée et bonifiée par les responsables des services touchés par le projet.</a:t>
            </a:r>
          </a:p>
          <a:p>
            <a:pPr lvl="1"/>
            <a:endParaRPr lang="fr-CA" dirty="0"/>
          </a:p>
          <a:p>
            <a:pPr marL="228600" lvl="1">
              <a:spcBef>
                <a:spcPts val="1000"/>
              </a:spcBef>
            </a:pPr>
            <a:r>
              <a:rPr lang="fr-CA" sz="2800" dirty="0"/>
              <a:t>Santé, sécurité, groupes impactés, réalités du milieu touché par le projet, …</a:t>
            </a:r>
          </a:p>
          <a:p>
            <a:pPr marL="685800" lvl="2">
              <a:spcBef>
                <a:spcPts val="1000"/>
              </a:spcBef>
            </a:pPr>
            <a:r>
              <a:rPr lang="fr-CA" sz="2400" dirty="0"/>
              <a:t>Poussière, bruit, … ? </a:t>
            </a:r>
          </a:p>
          <a:p>
            <a:pPr marL="685800" lvl="2">
              <a:spcBef>
                <a:spcPts val="1000"/>
              </a:spcBef>
            </a:pPr>
            <a:r>
              <a:rPr lang="fr-CA" sz="2400" dirty="0"/>
              <a:t>Circulation – penser à la marche, aux déambulateurs, aux chaises roulantes, aux chariots alimentaires, de lingerie, etc.-</a:t>
            </a:r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53502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Impacts clientèle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Définir les impacts pour la clientèle s’il y a lieu</a:t>
            </a:r>
          </a:p>
          <a:p>
            <a:pPr lvl="1"/>
            <a:r>
              <a:rPr lang="fr-CA" dirty="0" smtClean="0"/>
              <a:t>Cette section est présentée dans un premier temps afin d’être validée et bonifiée par les responsables des services touchés par le projet.</a:t>
            </a:r>
          </a:p>
          <a:p>
            <a:pPr lvl="1"/>
            <a:endParaRPr lang="fr-CA" dirty="0"/>
          </a:p>
          <a:p>
            <a:pPr marL="228600" lvl="1">
              <a:spcBef>
                <a:spcPts val="1000"/>
              </a:spcBef>
            </a:pPr>
            <a:r>
              <a:rPr lang="fr-CA" sz="2800" dirty="0"/>
              <a:t>Santé, sécurité, groupes impactés, réalités du milieu touché par le projet, </a:t>
            </a:r>
            <a:r>
              <a:rPr lang="fr-CA" sz="2800" dirty="0" smtClean="0"/>
              <a:t>…</a:t>
            </a:r>
          </a:p>
          <a:p>
            <a:pPr lvl="1"/>
            <a:r>
              <a:rPr lang="fr-CA" dirty="0" smtClean="0"/>
              <a:t>Poussière</a:t>
            </a:r>
            <a:r>
              <a:rPr lang="fr-CA" dirty="0"/>
              <a:t>, bruit, … ? </a:t>
            </a:r>
          </a:p>
          <a:p>
            <a:pPr lvl="1"/>
            <a:r>
              <a:rPr lang="fr-CA" dirty="0"/>
              <a:t>Circulation – penser à la marche, aux déambulateurs, aux chaises roulantes, aux chariots alimentaires, de lingerie, etc.-</a:t>
            </a:r>
          </a:p>
          <a:p>
            <a:pPr marL="228600" lvl="1">
              <a:spcBef>
                <a:spcPts val="1000"/>
              </a:spcBef>
            </a:pPr>
            <a:endParaRPr lang="fr-CA" sz="2800" dirty="0"/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56909193"/>
      </p:ext>
    </p:extLst>
  </p:cSld>
  <p:clrMapOvr>
    <a:masterClrMapping/>
  </p:clrMapOvr>
</p:sld>
</file>

<file path=ppt/theme/theme1.xml><?xml version="1.0" encoding="utf-8"?>
<a:theme xmlns:a="http://schemas.openxmlformats.org/drawingml/2006/main" name="CIUSSS_orange">
  <a:themeElements>
    <a:clrScheme name="CIUSSS_orange">
      <a:dk1>
        <a:srgbClr val="181817"/>
      </a:dk1>
      <a:lt1>
        <a:sysClr val="window" lastClr="FFFFFF"/>
      </a:lt1>
      <a:dk2>
        <a:srgbClr val="181817"/>
      </a:dk2>
      <a:lt2>
        <a:srgbClr val="F79200"/>
      </a:lt2>
      <a:accent1>
        <a:srgbClr val="0871D9"/>
      </a:accent1>
      <a:accent2>
        <a:srgbClr val="81C731"/>
      </a:accent2>
      <a:accent3>
        <a:srgbClr val="DB1A00"/>
      </a:accent3>
      <a:accent4>
        <a:srgbClr val="767171"/>
      </a:accent4>
      <a:accent5>
        <a:srgbClr val="00858C"/>
      </a:accent5>
      <a:accent6>
        <a:srgbClr val="00B6BA"/>
      </a:accent6>
      <a:hlink>
        <a:srgbClr val="3333FF"/>
      </a:hlink>
      <a:folHlink>
        <a:srgbClr val="00FFFF"/>
      </a:folHlink>
    </a:clrScheme>
    <a:fontScheme name="CIUSS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USSS_orange" id="{D70BC3D6-FA78-4438-99E0-B56DA7C6F2E6}" vid="{700A1DA8-C9F4-434B-BFCA-2AB8F5759A0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CIUSSS_orange</Template>
  <TotalTime>16</TotalTime>
  <Words>507</Words>
  <Application>Microsoft Office PowerPoint</Application>
  <PresentationFormat>Personnalisé</PresentationFormat>
  <Paragraphs>62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CIUSSS_orange</vt:lpstr>
      <vt:lpstr>Nom du projet</vt:lpstr>
      <vt:lpstr>Définition du projet</vt:lpstr>
      <vt:lpstr>Définition du projet</vt:lpstr>
      <vt:lpstr>Objectifs</vt:lpstr>
      <vt:lpstr>Lieux</vt:lpstr>
      <vt:lpstr>Impacts envisagés</vt:lpstr>
      <vt:lpstr>Impacts employés</vt:lpstr>
      <vt:lpstr>Impacts résidents</vt:lpstr>
      <vt:lpstr>Impacts clientèle</vt:lpstr>
      <vt:lpstr>Impacts autres employés</vt:lpstr>
      <vt:lpstr>Calendrier du projet</vt:lpstr>
      <vt:lpstr>Phasage du projet et échéancier</vt:lpstr>
      <vt:lpstr>Suivi du projet</vt:lpstr>
      <vt:lpstr>Avancement des travaux</vt:lpstr>
      <vt:lpstr>Coordonnées importantes</vt:lpstr>
      <vt:lpstr>Présentation PowerPoint</vt:lpstr>
    </vt:vector>
  </TitlesOfParts>
  <Company>Intitut univ. sante mentale Mtl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couj4</dc:creator>
  <cp:lastModifiedBy>Nicole Brien</cp:lastModifiedBy>
  <cp:revision>8</cp:revision>
  <dcterms:created xsi:type="dcterms:W3CDTF">2015-09-08T18:03:00Z</dcterms:created>
  <dcterms:modified xsi:type="dcterms:W3CDTF">2016-12-13T13:39:20Z</dcterms:modified>
</cp:coreProperties>
</file>