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91" r:id="rId3"/>
    <p:sldId id="262" r:id="rId4"/>
    <p:sldId id="290" r:id="rId5"/>
    <p:sldId id="263" r:id="rId6"/>
    <p:sldId id="264" r:id="rId7"/>
    <p:sldId id="265" r:id="rId8"/>
    <p:sldId id="260" r:id="rId9"/>
    <p:sldId id="259" r:id="rId10"/>
    <p:sldId id="261" r:id="rId11"/>
    <p:sldId id="266" r:id="rId12"/>
    <p:sldId id="268" r:id="rId13"/>
    <p:sldId id="272" r:id="rId14"/>
    <p:sldId id="271" r:id="rId15"/>
    <p:sldId id="269" r:id="rId16"/>
    <p:sldId id="273" r:id="rId17"/>
    <p:sldId id="274" r:id="rId18"/>
    <p:sldId id="277" r:id="rId19"/>
    <p:sldId id="276" r:id="rId20"/>
    <p:sldId id="278" r:id="rId21"/>
    <p:sldId id="279" r:id="rId22"/>
    <p:sldId id="280" r:id="rId23"/>
    <p:sldId id="282" r:id="rId24"/>
    <p:sldId id="281" r:id="rId25"/>
    <p:sldId id="283" r:id="rId26"/>
    <p:sldId id="284" r:id="rId27"/>
    <p:sldId id="285" r:id="rId28"/>
    <p:sldId id="287" r:id="rId29"/>
    <p:sldId id="288" r:id="rId30"/>
    <p:sldId id="289" r:id="rId31"/>
    <p:sldId id="258" r:id="rId32"/>
  </p:sldIdLst>
  <p:sldSz cx="12192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1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3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E49406-6236-4577-AE42-DA14AADC8C78}" type="datetimeFigureOut">
              <a:rPr lang="fr-CA" smtClean="0"/>
              <a:t>2016-10-03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27B004-2F22-477A-BBAD-23709EA0F692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34564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8" name="Espace réservé du contenu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17"/>
          <a:stretch/>
        </p:blipFill>
        <p:spPr>
          <a:xfrm rot="4650061">
            <a:off x="-1555681" y="533291"/>
            <a:ext cx="5704711" cy="393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1" t="4570"/>
          <a:stretch/>
        </p:blipFill>
        <p:spPr>
          <a:xfrm rot="1796214">
            <a:off x="-608047" y="-310104"/>
            <a:ext cx="2484269" cy="329064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4" t="11770"/>
          <a:stretch/>
        </p:blipFill>
        <p:spPr>
          <a:xfrm>
            <a:off x="-115910" y="-90153"/>
            <a:ext cx="2608964" cy="4297305"/>
          </a:xfrm>
          <a:prstGeom prst="rect">
            <a:avLst/>
          </a:prstGeom>
        </p:spPr>
      </p:pic>
      <p:sp>
        <p:nvSpPr>
          <p:cNvPr id="10" name="Titre 3"/>
          <p:cNvSpPr txBox="1">
            <a:spLocks/>
          </p:cNvSpPr>
          <p:nvPr userDrawn="1"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 dirty="0" smtClean="0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 dirty="0" smtClean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 smtClean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  <a:endParaRPr lang="fr-CA" sz="3200" b="1" dirty="0">
              <a:solidFill>
                <a:schemeClr val="accent4"/>
              </a:solidFill>
              <a:cs typeface="Aharoni" panose="02010803020104030203" pitchFamily="2" charset="-79"/>
            </a:endParaRPr>
          </a:p>
        </p:txBody>
      </p:sp>
      <p:sp>
        <p:nvSpPr>
          <p:cNvPr id="11" name="Titre 3"/>
          <p:cNvSpPr txBox="1">
            <a:spLocks/>
          </p:cNvSpPr>
          <p:nvPr userDrawn="1"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4000" b="1" dirty="0" smtClean="0">
                <a:solidFill>
                  <a:schemeClr val="bg2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 dirty="0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3945038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7" b="56855"/>
          <a:stretch/>
        </p:blipFill>
        <p:spPr>
          <a:xfrm rot="6345719">
            <a:off x="-909005" y="171993"/>
            <a:ext cx="3235353" cy="21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1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6" t="9422"/>
          <a:stretch/>
        </p:blipFill>
        <p:spPr>
          <a:xfrm rot="3029273">
            <a:off x="8789" y="-1070675"/>
            <a:ext cx="2831210" cy="337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2" t="5749" b="15857"/>
          <a:stretch/>
        </p:blipFill>
        <p:spPr>
          <a:xfrm rot="20174779">
            <a:off x="-368755" y="4952721"/>
            <a:ext cx="1622966" cy="222988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3" b="1955"/>
          <a:stretch/>
        </p:blipFill>
        <p:spPr>
          <a:xfrm rot="18071140">
            <a:off x="10237539" y="-650206"/>
            <a:ext cx="2249143" cy="278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1706" y="365125"/>
            <a:ext cx="8842094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4" t="38342"/>
          <a:stretch/>
        </p:blipFill>
        <p:spPr>
          <a:xfrm rot="1185234">
            <a:off x="-196848" y="-403294"/>
            <a:ext cx="2690664" cy="212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80" r="8154"/>
          <a:stretch/>
        </p:blipFill>
        <p:spPr>
          <a:xfrm rot="13224891">
            <a:off x="-409956" y="5708263"/>
            <a:ext cx="1721493" cy="145143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2" b="7436"/>
          <a:stretch/>
        </p:blipFill>
        <p:spPr>
          <a:xfrm rot="7628708">
            <a:off x="10534547" y="-720525"/>
            <a:ext cx="1619006" cy="205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2016-10-03</a:t>
            </a:fld>
            <a:endParaRPr lang="fr-CA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9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Annonce et suivi de travaux </a:t>
            </a:r>
            <a:br>
              <a:rPr lang="fr-CA" dirty="0" smtClean="0"/>
            </a:br>
            <a:r>
              <a:rPr lang="fr-CA" sz="4900" dirty="0" smtClean="0">
                <a:latin typeface="+mn-lt"/>
              </a:rPr>
              <a:t>Rénovation ou construction</a:t>
            </a:r>
            <a:endParaRPr lang="fr-CA" sz="4900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Direction adjointe des communications internes et affaires juridiques </a:t>
            </a:r>
          </a:p>
          <a:p>
            <a:r>
              <a:rPr lang="fr-CA" i="1" dirty="0" smtClean="0"/>
              <a:t>pour la </a:t>
            </a:r>
          </a:p>
          <a:p>
            <a:r>
              <a:rPr lang="fr-CA" dirty="0" smtClean="0"/>
              <a:t>Direction des services techniques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46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Contenu présentation </a:t>
            </a:r>
            <a:r>
              <a:rPr lang="fr-CA" i="1" dirty="0" smtClean="0"/>
              <a:t>PowerPoint</a:t>
            </a:r>
            <a:endParaRPr lang="fr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b="1" dirty="0" smtClean="0"/>
              <a:t>Définir le projet </a:t>
            </a:r>
          </a:p>
          <a:p>
            <a:r>
              <a:rPr lang="fr-CA" dirty="0" smtClean="0"/>
              <a:t>Objectif (s) – légitimation du projet</a:t>
            </a:r>
          </a:p>
          <a:p>
            <a:r>
              <a:rPr lang="fr-CA" dirty="0" smtClean="0"/>
              <a:t>Impacts envisagés</a:t>
            </a:r>
          </a:p>
          <a:p>
            <a:r>
              <a:rPr lang="fr-CA" dirty="0" smtClean="0"/>
              <a:t>Phases</a:t>
            </a:r>
          </a:p>
          <a:p>
            <a:r>
              <a:rPr lang="fr-CA" dirty="0" smtClean="0"/>
              <a:t>Lieu(x)</a:t>
            </a:r>
          </a:p>
          <a:p>
            <a:pPr lvl="1"/>
            <a:r>
              <a:rPr lang="fr-CA" dirty="0" smtClean="0"/>
              <a:t>Groupes de personnes touchées</a:t>
            </a:r>
          </a:p>
          <a:p>
            <a:r>
              <a:rPr lang="fr-CA" dirty="0" smtClean="0"/>
              <a:t>Durée / échéancier / horaire des travaux</a:t>
            </a:r>
          </a:p>
          <a:p>
            <a:r>
              <a:rPr lang="fr-CA" dirty="0" smtClean="0"/>
              <a:t>Mécanismes d’information (suivi de l’avancement du projet)</a:t>
            </a:r>
          </a:p>
          <a:p>
            <a:r>
              <a:rPr lang="fr-CA" dirty="0" smtClean="0"/>
              <a:t>Personne responsable</a:t>
            </a:r>
          </a:p>
          <a:p>
            <a:r>
              <a:rPr lang="fr-CA" dirty="0" smtClean="0"/>
              <a:t>Contact</a:t>
            </a:r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5924650"/>
            <a:ext cx="5918200" cy="584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CA" sz="1600" i="1" dirty="0" smtClean="0"/>
              <a:t>Production d’un PowerPoint qui reprend ces éléments</a:t>
            </a:r>
            <a:br>
              <a:rPr lang="fr-CA" sz="1600" i="1" dirty="0" smtClean="0"/>
            </a:br>
            <a:r>
              <a:rPr lang="fr-CA" sz="1600" i="1" dirty="0" smtClean="0"/>
              <a:t>Voir gabarit.</a:t>
            </a:r>
            <a:endParaRPr lang="fr-CA" sz="1600" i="1" dirty="0"/>
          </a:p>
        </p:txBody>
      </p:sp>
    </p:spTree>
    <p:extLst>
      <p:ext uri="{BB962C8B-B14F-4D97-AF65-F5344CB8AC3E}">
        <p14:creationId xmlns:p14="http://schemas.microsoft.com/office/powerpoint/2010/main" val="136115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Début du projet 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008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à produire / </a:t>
            </a:r>
            <a:br>
              <a:rPr lang="fr-CA" dirty="0" smtClean="0"/>
            </a:br>
            <a:r>
              <a:rPr lang="fr-CA" dirty="0" smtClean="0"/>
              <a:t>Actions à poser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3619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Communications aux travailleurs / sous-traitants</a:t>
            </a:r>
          </a:p>
          <a:p>
            <a:pPr lvl="1"/>
            <a:r>
              <a:rPr lang="fr-CA" sz="2200" dirty="0" smtClean="0"/>
              <a:t>Sensibilisation au milieu touché (santé, sécurité, respect)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Info-travaux </a:t>
            </a:r>
            <a:r>
              <a:rPr lang="fr-CA" sz="2600" dirty="0"/>
              <a:t>début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Affichage ciblé</a:t>
            </a:r>
          </a:p>
          <a:p>
            <a:pPr lvl="1"/>
            <a:r>
              <a:rPr lang="fr-CA" sz="2200" dirty="0" smtClean="0"/>
              <a:t>Impacts / attentes / solutions 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Courriel « Rappel aux responsables touchés »</a:t>
            </a:r>
          </a:p>
          <a:p>
            <a:pPr marL="0" indent="0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7151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necteur droit avec flèche 79"/>
          <p:cNvCxnSpPr>
            <a:stCxn id="72" idx="2"/>
          </p:cNvCxnSpPr>
          <p:nvPr/>
        </p:nvCxnSpPr>
        <p:spPr>
          <a:xfrm>
            <a:off x="6088033" y="2620746"/>
            <a:ext cx="0" cy="907451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41" idx="2"/>
            <a:endCxn id="11" idx="0"/>
          </p:cNvCxnSpPr>
          <p:nvPr/>
        </p:nvCxnSpPr>
        <p:spPr>
          <a:xfrm flipH="1">
            <a:off x="4335241" y="3841459"/>
            <a:ext cx="11109" cy="904158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34" idx="2"/>
            <a:endCxn id="16" idx="0"/>
          </p:cNvCxnSpPr>
          <p:nvPr/>
        </p:nvCxnSpPr>
        <p:spPr>
          <a:xfrm flipH="1">
            <a:off x="2752502" y="2630888"/>
            <a:ext cx="761998" cy="532096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Début du projet</a:t>
            </a:r>
            <a:endParaRPr lang="fr-CA" dirty="0"/>
          </a:p>
        </p:txBody>
      </p:sp>
      <p:sp>
        <p:nvSpPr>
          <p:cNvPr id="11" name="Rectangle 10"/>
          <p:cNvSpPr/>
          <p:nvPr/>
        </p:nvSpPr>
        <p:spPr>
          <a:xfrm>
            <a:off x="3503391" y="4745617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Équipes touchées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10561" y="4075025"/>
            <a:ext cx="1249360" cy="34558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Affichage / </a:t>
            </a:r>
            <a:br>
              <a:rPr lang="fr-CA" sz="1100" dirty="0" smtClean="0">
                <a:solidFill>
                  <a:schemeClr val="tx1"/>
                </a:solidFill>
              </a:rPr>
            </a:br>
            <a:r>
              <a:rPr lang="fr-CA" sz="1100" dirty="0" smtClean="0">
                <a:solidFill>
                  <a:schemeClr val="tx1"/>
                </a:solidFill>
              </a:rPr>
              <a:t>distribution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20652" y="3162984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 de l’installation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63662" y="2926970"/>
            <a:ext cx="839790" cy="23590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Courriel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82650" y="1957788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Info travaux</a:t>
            </a:r>
            <a:br>
              <a:rPr lang="fr-CA" sz="1400" dirty="0" smtClean="0"/>
            </a:br>
            <a:r>
              <a:rPr lang="fr-CA" sz="1400" dirty="0" smtClean="0"/>
              <a:t>N</a:t>
            </a:r>
            <a:r>
              <a:rPr lang="fr-CA" sz="1400" baseline="30000" dirty="0" smtClean="0"/>
              <a:t>o</a:t>
            </a:r>
            <a:r>
              <a:rPr lang="fr-CA" sz="1400" dirty="0" smtClean="0"/>
              <a:t>.2</a:t>
            </a:r>
            <a:endParaRPr lang="fr-CA" sz="1400" i="1" dirty="0"/>
          </a:p>
        </p:txBody>
      </p:sp>
      <p:sp>
        <p:nvSpPr>
          <p:cNvPr id="41" name="Rectangle 40"/>
          <p:cNvSpPr/>
          <p:nvPr/>
        </p:nvSpPr>
        <p:spPr>
          <a:xfrm>
            <a:off x="3514500" y="3168359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cxnSp>
        <p:nvCxnSpPr>
          <p:cNvPr id="35" name="Connecteur droit avec flèche 34"/>
          <p:cNvCxnSpPr>
            <a:stCxn id="34" idx="2"/>
            <a:endCxn id="41" idx="0"/>
          </p:cNvCxnSpPr>
          <p:nvPr/>
        </p:nvCxnSpPr>
        <p:spPr>
          <a:xfrm>
            <a:off x="3514500" y="2630888"/>
            <a:ext cx="831850" cy="537471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256183" y="1947646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Courriel</a:t>
            </a:r>
            <a:br>
              <a:rPr lang="fr-CA" sz="1400" dirty="0" smtClean="0"/>
            </a:br>
            <a:r>
              <a:rPr lang="fr-CA" sz="1400" dirty="0" smtClean="0"/>
              <a:t>Rappel</a:t>
            </a:r>
            <a:endParaRPr lang="fr-CA" sz="1400" i="1" dirty="0"/>
          </a:p>
        </p:txBody>
      </p:sp>
      <p:sp>
        <p:nvSpPr>
          <p:cNvPr id="74" name="Rectangle 73"/>
          <p:cNvSpPr/>
          <p:nvPr/>
        </p:nvSpPr>
        <p:spPr>
          <a:xfrm>
            <a:off x="5463353" y="2841923"/>
            <a:ext cx="1249360" cy="34558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Courriel</a:t>
            </a:r>
            <a:endParaRPr lang="fr-CA" sz="1100" dirty="0">
              <a:solidFill>
                <a:schemeClr val="bg2"/>
              </a:solidFill>
            </a:endParaRPr>
          </a:p>
        </p:txBody>
      </p:sp>
      <p:cxnSp>
        <p:nvCxnSpPr>
          <p:cNvPr id="92" name="Connecteur droit avec flèche 91"/>
          <p:cNvCxnSpPr>
            <a:stCxn id="93" idx="2"/>
            <a:endCxn id="94" idx="0"/>
          </p:cNvCxnSpPr>
          <p:nvPr/>
        </p:nvCxnSpPr>
        <p:spPr>
          <a:xfrm>
            <a:off x="8318072" y="2620746"/>
            <a:ext cx="0" cy="9074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7486222" y="1947646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Affichage ciblé</a:t>
            </a:r>
            <a:endParaRPr lang="fr-CA" sz="1400" i="1" dirty="0"/>
          </a:p>
        </p:txBody>
      </p:sp>
      <p:sp>
        <p:nvSpPr>
          <p:cNvPr id="94" name="Rectangle 93"/>
          <p:cNvSpPr/>
          <p:nvPr/>
        </p:nvSpPr>
        <p:spPr>
          <a:xfrm>
            <a:off x="7486222" y="3528197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Équipes touchées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693392" y="2841923"/>
            <a:ext cx="1249360" cy="34558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Affichage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486222" y="4068382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 / clientèle</a:t>
            </a:r>
            <a:endParaRPr lang="fr-CA" sz="1400" dirty="0">
              <a:solidFill>
                <a:schemeClr val="accent3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256183" y="3572316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498815" y="5373169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 / clientèle</a:t>
            </a:r>
            <a:endParaRPr lang="fr-CA" sz="1400" dirty="0">
              <a:solidFill>
                <a:schemeClr val="accent3"/>
              </a:solidFill>
            </a:endParaRPr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797268"/>
              </p:ext>
            </p:extLst>
          </p:nvPr>
        </p:nvGraphicFramePr>
        <p:xfrm>
          <a:off x="11994" y="6303227"/>
          <a:ext cx="206516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361"/>
                <a:gridCol w="1828800"/>
              </a:tblGrid>
              <a:tr h="193670">
                <a:tc>
                  <a:txBody>
                    <a:bodyPr/>
                    <a:lstStyle/>
                    <a:p>
                      <a:endParaRPr lang="fr-CA" sz="11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1100" b="0" dirty="0" err="1" smtClean="0">
                          <a:solidFill>
                            <a:schemeClr val="tx1"/>
                          </a:solidFill>
                        </a:rPr>
                        <a:t>Resp</a:t>
                      </a:r>
                      <a:r>
                        <a:rPr lang="fr-CA" sz="11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CA" sz="1100" b="0" baseline="0" dirty="0" smtClean="0">
                          <a:solidFill>
                            <a:schemeClr val="tx1"/>
                          </a:solidFill>
                        </a:rPr>
                        <a:t> de la DST</a:t>
                      </a:r>
                      <a:endParaRPr lang="fr-CA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endParaRPr lang="fr-CA" sz="11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100" b="0" dirty="0" err="1" smtClean="0">
                          <a:solidFill>
                            <a:schemeClr val="tx1"/>
                          </a:solidFill>
                        </a:rPr>
                        <a:t>Resp</a:t>
                      </a:r>
                      <a:r>
                        <a:rPr lang="fr-CA" sz="11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CA" sz="1100" b="0" baseline="0" dirty="0" smtClean="0">
                          <a:solidFill>
                            <a:schemeClr val="tx1"/>
                          </a:solidFill>
                        </a:rPr>
                        <a:t> des gestionnaires</a:t>
                      </a:r>
                      <a:endParaRPr lang="fr-CA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1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Aide-mémoire</a:t>
            </a:r>
            <a:br>
              <a:rPr lang="fr-CA" dirty="0"/>
            </a:br>
            <a:r>
              <a:rPr lang="fr-CA" dirty="0">
                <a:latin typeface="+mn-lt"/>
              </a:rPr>
              <a:t>Question à se poser…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Quel type de milieu est touché par le projet ?</a:t>
            </a:r>
          </a:p>
          <a:p>
            <a:pPr lvl="1"/>
            <a:r>
              <a:rPr lang="fr-CA" dirty="0" smtClean="0"/>
              <a:t>Hôpital, CHSLD, CLSC, aile administrative, …</a:t>
            </a:r>
          </a:p>
          <a:p>
            <a:r>
              <a:rPr lang="fr-CA" dirty="0" smtClean="0"/>
              <a:t>Caractéristiques de la clientèle ?</a:t>
            </a:r>
          </a:p>
          <a:p>
            <a:pPr lvl="1"/>
            <a:r>
              <a:rPr lang="fr-CA" dirty="0" smtClean="0"/>
              <a:t>Statut (résidente ou non), âge, mobilité, état de santé, etc.</a:t>
            </a:r>
          </a:p>
          <a:p>
            <a:r>
              <a:rPr lang="fr-CA" dirty="0" smtClean="0"/>
              <a:t>Aspects de santé et sécurité et solutions</a:t>
            </a:r>
          </a:p>
          <a:p>
            <a:pPr lvl="1"/>
            <a:r>
              <a:rPr lang="fr-CA" dirty="0" smtClean="0"/>
              <a:t>Poussière, bruit, … ? </a:t>
            </a:r>
          </a:p>
          <a:p>
            <a:pPr lvl="1"/>
            <a:r>
              <a:rPr lang="fr-CA" dirty="0" smtClean="0"/>
              <a:t>Circulation – penser à la marche, aux déambulateurs, aux chaises roulantes, aux chariots alimentaires, de lingerie, etc.-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692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disponibles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>
                <a:latin typeface="+mj-lt"/>
              </a:rPr>
              <a:t>Gabarits</a:t>
            </a:r>
          </a:p>
          <a:p>
            <a:r>
              <a:rPr lang="fr-CA" dirty="0" smtClean="0"/>
              <a:t>Affichage ciblé</a:t>
            </a:r>
          </a:p>
          <a:p>
            <a:pPr lvl="1"/>
            <a:r>
              <a:rPr lang="fr-CA" dirty="0" smtClean="0"/>
              <a:t>Impacts – attentes - solutions</a:t>
            </a:r>
          </a:p>
          <a:p>
            <a:r>
              <a:rPr lang="fr-CA" dirty="0" smtClean="0"/>
              <a:t>Info-travaux N</a:t>
            </a:r>
            <a:r>
              <a:rPr lang="fr-CA" baseline="30000" dirty="0" smtClean="0"/>
              <a:t>o</a:t>
            </a:r>
            <a:r>
              <a:rPr lang="fr-CA" dirty="0" smtClean="0"/>
              <a:t> 2</a:t>
            </a:r>
          </a:p>
          <a:p>
            <a:r>
              <a:rPr lang="fr-CA" dirty="0" smtClean="0"/>
              <a:t>Courriel rappel</a:t>
            </a:r>
          </a:p>
        </p:txBody>
      </p:sp>
    </p:spTree>
    <p:extLst>
      <p:ext uri="{BB962C8B-B14F-4D97-AF65-F5344CB8AC3E}">
        <p14:creationId xmlns:p14="http://schemas.microsoft.com/office/powerpoint/2010/main" val="24513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Nouvelle phase</a:t>
            </a:r>
            <a:br>
              <a:rPr lang="fr-CA" dirty="0" smtClean="0"/>
            </a:br>
            <a:r>
              <a:rPr lang="fr-CA" dirty="0" smtClean="0"/>
              <a:t>du projet 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865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à produire / </a:t>
            </a:r>
            <a:br>
              <a:rPr lang="fr-CA" dirty="0" smtClean="0"/>
            </a:br>
            <a:r>
              <a:rPr lang="fr-CA" dirty="0" smtClean="0"/>
              <a:t>Actions à poser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3619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Rencontre avec les responsables touchés 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Info-travaux </a:t>
            </a:r>
            <a:r>
              <a:rPr lang="fr-CA" sz="2600" dirty="0"/>
              <a:t>phasage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Affichage ciblé</a:t>
            </a:r>
          </a:p>
          <a:p>
            <a:pPr lvl="1"/>
            <a:r>
              <a:rPr lang="fr-CA" sz="2200" dirty="0" smtClean="0"/>
              <a:t>Impacts / attentes / solutions </a:t>
            </a:r>
          </a:p>
        </p:txBody>
      </p:sp>
    </p:spTree>
    <p:extLst>
      <p:ext uri="{BB962C8B-B14F-4D97-AF65-F5344CB8AC3E}">
        <p14:creationId xmlns:p14="http://schemas.microsoft.com/office/powerpoint/2010/main" val="374021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6"/>
          <p:cNvCxnSpPr>
            <a:stCxn id="30" idx="2"/>
            <a:endCxn id="28" idx="0"/>
          </p:cNvCxnSpPr>
          <p:nvPr/>
        </p:nvCxnSpPr>
        <p:spPr>
          <a:xfrm flipH="1">
            <a:off x="1869874" y="2891394"/>
            <a:ext cx="12800" cy="1798595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0243839" y="5979547"/>
            <a:ext cx="1948161" cy="8784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Rectangle 30"/>
          <p:cNvSpPr/>
          <p:nvPr/>
        </p:nvSpPr>
        <p:spPr>
          <a:xfrm>
            <a:off x="8229334" y="2957689"/>
            <a:ext cx="2025794" cy="36337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cxnSp>
        <p:nvCxnSpPr>
          <p:cNvPr id="44" name="Connecteur droit avec flèche 43"/>
          <p:cNvCxnSpPr>
            <a:stCxn id="41" idx="2"/>
            <a:endCxn id="11" idx="0"/>
          </p:cNvCxnSpPr>
          <p:nvPr/>
        </p:nvCxnSpPr>
        <p:spPr>
          <a:xfrm flipH="1">
            <a:off x="6286180" y="3974168"/>
            <a:ext cx="11109" cy="904158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34" idx="2"/>
          </p:cNvCxnSpPr>
          <p:nvPr/>
        </p:nvCxnSpPr>
        <p:spPr>
          <a:xfrm flipH="1">
            <a:off x="4703441" y="2763597"/>
            <a:ext cx="761998" cy="532096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Nouvelle phase du projet</a:t>
            </a:r>
            <a:endParaRPr lang="fr-CA" dirty="0"/>
          </a:p>
        </p:txBody>
      </p:sp>
      <p:sp>
        <p:nvSpPr>
          <p:cNvPr id="11" name="Rectangle 10"/>
          <p:cNvSpPr/>
          <p:nvPr/>
        </p:nvSpPr>
        <p:spPr>
          <a:xfrm>
            <a:off x="5454330" y="4878326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Équipes touchées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61500" y="4207734"/>
            <a:ext cx="1249360" cy="34558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Affichage / </a:t>
            </a:r>
            <a:br>
              <a:rPr lang="fr-CA" sz="1100" dirty="0" smtClean="0">
                <a:solidFill>
                  <a:schemeClr val="tx1"/>
                </a:solidFill>
              </a:rPr>
            </a:br>
            <a:r>
              <a:rPr lang="fr-CA" sz="1100" dirty="0" smtClean="0">
                <a:solidFill>
                  <a:schemeClr val="tx1"/>
                </a:solidFill>
              </a:rPr>
              <a:t>distribution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71591" y="3295693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 de l’installation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14601" y="3059679"/>
            <a:ext cx="839790" cy="23590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Courriel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633589" y="2090497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Info travaux</a:t>
            </a:r>
            <a:br>
              <a:rPr lang="fr-CA" sz="1400" dirty="0" smtClean="0"/>
            </a:br>
            <a:r>
              <a:rPr lang="fr-CA" sz="1400" dirty="0" smtClean="0"/>
              <a:t>Phasage</a:t>
            </a:r>
            <a:endParaRPr lang="fr-CA" sz="1400" i="1" dirty="0"/>
          </a:p>
        </p:txBody>
      </p:sp>
      <p:sp>
        <p:nvSpPr>
          <p:cNvPr id="41" name="Rectangle 40"/>
          <p:cNvSpPr/>
          <p:nvPr/>
        </p:nvSpPr>
        <p:spPr>
          <a:xfrm>
            <a:off x="5465439" y="3301068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cxnSp>
        <p:nvCxnSpPr>
          <p:cNvPr id="35" name="Connecteur droit avec flèche 34"/>
          <p:cNvCxnSpPr>
            <a:stCxn id="34" idx="2"/>
            <a:endCxn id="41" idx="0"/>
          </p:cNvCxnSpPr>
          <p:nvPr/>
        </p:nvCxnSpPr>
        <p:spPr>
          <a:xfrm>
            <a:off x="5465439" y="2763597"/>
            <a:ext cx="831850" cy="537471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entagone 32"/>
          <p:cNvSpPr/>
          <p:nvPr/>
        </p:nvSpPr>
        <p:spPr>
          <a:xfrm>
            <a:off x="8385177" y="1962701"/>
            <a:ext cx="2149474" cy="928693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1"/>
                </a:solidFill>
              </a:rPr>
              <a:t>La nouvelle phase du projet amène-t-elle de nouveaux impacts / impacts imprévus?</a:t>
            </a:r>
            <a:endParaRPr lang="fr-CA" sz="1400" dirty="0">
              <a:solidFill>
                <a:schemeClr val="accent1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10680700" y="2090497"/>
            <a:ext cx="673100" cy="6731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Non</a:t>
            </a:r>
            <a:endParaRPr lang="fr-CA" sz="1200" dirty="0"/>
          </a:p>
        </p:txBody>
      </p:sp>
      <p:sp>
        <p:nvSpPr>
          <p:cNvPr id="40" name="Rectangle 39"/>
          <p:cNvSpPr/>
          <p:nvPr/>
        </p:nvSpPr>
        <p:spPr>
          <a:xfrm>
            <a:off x="5489842" y="5431696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 / clientèle</a:t>
            </a:r>
            <a:endParaRPr lang="fr-CA" sz="1400" dirty="0">
              <a:solidFill>
                <a:schemeClr val="accent3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8406580" y="5131947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Équipes touchées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406580" y="5672132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 / clientèle</a:t>
            </a:r>
            <a:endParaRPr lang="fr-CA" sz="1400" dirty="0">
              <a:solidFill>
                <a:schemeClr val="accent3"/>
              </a:solidFill>
            </a:endParaRPr>
          </a:p>
        </p:txBody>
      </p:sp>
      <p:cxnSp>
        <p:nvCxnSpPr>
          <p:cNvPr id="15" name="Connecteur en angle 14"/>
          <p:cNvCxnSpPr>
            <a:stCxn id="33" idx="2"/>
            <a:endCxn id="94" idx="0"/>
          </p:cNvCxnSpPr>
          <p:nvPr/>
        </p:nvCxnSpPr>
        <p:spPr>
          <a:xfrm rot="16200000" flipH="1">
            <a:off x="8112809" y="4006325"/>
            <a:ext cx="2240553" cy="1068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8655931" y="3849194"/>
            <a:ext cx="1097247" cy="2391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Affichage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8406580" y="4223625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Ajustement</a:t>
            </a:r>
            <a:br>
              <a:rPr lang="fr-CA" sz="1400" dirty="0" smtClean="0"/>
            </a:br>
            <a:r>
              <a:rPr lang="fr-CA" sz="1400" dirty="0" smtClean="0"/>
              <a:t>Affichage ciblé</a:t>
            </a:r>
            <a:endParaRPr lang="fr-CA" sz="1400" i="1" dirty="0"/>
          </a:p>
        </p:txBody>
      </p:sp>
      <p:sp>
        <p:nvSpPr>
          <p:cNvPr id="37" name="Ellipse 36"/>
          <p:cNvSpPr/>
          <p:nvPr/>
        </p:nvSpPr>
        <p:spPr>
          <a:xfrm>
            <a:off x="8891191" y="2992179"/>
            <a:ext cx="673100" cy="6731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Oui</a:t>
            </a:r>
            <a:endParaRPr lang="fr-CA" sz="1200" dirty="0"/>
          </a:p>
        </p:txBody>
      </p:sp>
      <p:sp>
        <p:nvSpPr>
          <p:cNvPr id="27" name="Rectangle 26"/>
          <p:cNvSpPr/>
          <p:nvPr/>
        </p:nvSpPr>
        <p:spPr>
          <a:xfrm>
            <a:off x="1038024" y="3766064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Rencontre / </a:t>
            </a:r>
            <a:br>
              <a:rPr lang="fr-CA" sz="1400" dirty="0" smtClean="0"/>
            </a:br>
            <a:r>
              <a:rPr lang="fr-CA" sz="1400" dirty="0" smtClean="0"/>
              <a:t>Info verbale</a:t>
            </a:r>
            <a:endParaRPr lang="fr-CA" sz="1400" i="1" dirty="0"/>
          </a:p>
        </p:txBody>
      </p:sp>
      <p:sp>
        <p:nvSpPr>
          <p:cNvPr id="28" name="Rectangle 27"/>
          <p:cNvSpPr/>
          <p:nvPr/>
        </p:nvSpPr>
        <p:spPr>
          <a:xfrm>
            <a:off x="1038024" y="4689989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30" name="Pentagone 29"/>
          <p:cNvSpPr/>
          <p:nvPr/>
        </p:nvSpPr>
        <p:spPr>
          <a:xfrm>
            <a:off x="1040110" y="1962701"/>
            <a:ext cx="2149474" cy="928693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1"/>
                </a:solidFill>
              </a:rPr>
              <a:t>La nouvelle phase du projet amène-t-elle de nouveaux impacts / impacts imprévus?</a:t>
            </a:r>
            <a:endParaRPr lang="fr-CA" sz="1400" dirty="0">
              <a:solidFill>
                <a:schemeClr val="accent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3335633" y="2090497"/>
            <a:ext cx="673100" cy="6731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Non</a:t>
            </a:r>
            <a:endParaRPr lang="fr-CA" sz="1200" dirty="0"/>
          </a:p>
        </p:txBody>
      </p:sp>
      <p:sp>
        <p:nvSpPr>
          <p:cNvPr id="42" name="Ellipse 41"/>
          <p:cNvSpPr/>
          <p:nvPr/>
        </p:nvSpPr>
        <p:spPr>
          <a:xfrm>
            <a:off x="1546124" y="2992179"/>
            <a:ext cx="673100" cy="6731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Oui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428945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Aide-mémoire</a:t>
            </a:r>
            <a:br>
              <a:rPr lang="fr-CA" dirty="0"/>
            </a:br>
            <a:r>
              <a:rPr lang="fr-CA" dirty="0">
                <a:latin typeface="+mn-lt"/>
              </a:rPr>
              <a:t>Question à se poser…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La nouvelle phase de travaux amène-t-elle de nouveaux impacts?</a:t>
            </a:r>
          </a:p>
          <a:p>
            <a:pPr lvl="1"/>
            <a:r>
              <a:rPr lang="fr-CA" dirty="0" smtClean="0"/>
              <a:t>Groupes touchés?</a:t>
            </a:r>
          </a:p>
          <a:p>
            <a:pPr lvl="1"/>
            <a:r>
              <a:rPr lang="fr-CA" dirty="0" smtClean="0"/>
              <a:t>Nouveaux aspects de santé et sécurité?</a:t>
            </a:r>
          </a:p>
        </p:txBody>
      </p:sp>
    </p:spTree>
    <p:extLst>
      <p:ext uri="{BB962C8B-B14F-4D97-AF65-F5344CB8AC3E}">
        <p14:creationId xmlns:p14="http://schemas.microsoft.com/office/powerpoint/2010/main" val="305343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Pourquoi une trousse?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Faciliter la planification des actions de communication lors de chantiers / travaux importants</a:t>
            </a:r>
          </a:p>
          <a:p>
            <a:r>
              <a:rPr lang="fr-CA" dirty="0" smtClean="0"/>
              <a:t>Harmoniser les façons de faire</a:t>
            </a:r>
          </a:p>
          <a:p>
            <a:r>
              <a:rPr lang="fr-CA" dirty="0" smtClean="0"/>
              <a:t>Favoriser la conciliation entre le « projet » et les activités normales du secteur touché</a:t>
            </a:r>
          </a:p>
          <a:p>
            <a:r>
              <a:rPr lang="fr-CA" dirty="0" smtClean="0"/>
              <a:t>Gérer l’appréhension des milieux touchés</a:t>
            </a:r>
          </a:p>
          <a:p>
            <a:pPr lvl="1"/>
            <a:r>
              <a:rPr lang="fr-CA" dirty="0" smtClean="0"/>
              <a:t>Accompagner efficacement et en temps opportun les gestionnaires des équipes touchés dans la communication auprès de leurs équipes</a:t>
            </a:r>
          </a:p>
          <a:p>
            <a:r>
              <a:rPr lang="fr-CA" dirty="0" smtClean="0"/>
              <a:t>Instaurer un climat de confiance et de respect mutuel entre la DST et « ses clients »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44738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disponibles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>
                <a:latin typeface="+mj-lt"/>
              </a:rPr>
              <a:t>Gabarits</a:t>
            </a:r>
          </a:p>
          <a:p>
            <a:r>
              <a:rPr lang="fr-CA" dirty="0" smtClean="0"/>
              <a:t>Affichage ciblé</a:t>
            </a:r>
          </a:p>
          <a:p>
            <a:pPr lvl="1"/>
            <a:r>
              <a:rPr lang="fr-CA" dirty="0" smtClean="0"/>
              <a:t>Impacts – attentes - solutions</a:t>
            </a:r>
          </a:p>
          <a:p>
            <a:r>
              <a:rPr lang="fr-CA" dirty="0" smtClean="0"/>
              <a:t>Info-travaux phasage N</a:t>
            </a:r>
            <a:r>
              <a:rPr lang="fr-CA" baseline="30000" dirty="0" smtClean="0"/>
              <a:t>o</a:t>
            </a:r>
            <a:r>
              <a:rPr lang="fr-CA" dirty="0" smtClean="0"/>
              <a:t> 3 à XX</a:t>
            </a:r>
          </a:p>
        </p:txBody>
      </p:sp>
    </p:spTree>
    <p:extLst>
      <p:ext uri="{BB962C8B-B14F-4D97-AF65-F5344CB8AC3E}">
        <p14:creationId xmlns:p14="http://schemas.microsoft.com/office/powerpoint/2010/main" val="29188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Événement ponctuel / imprévu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236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à produire / </a:t>
            </a:r>
            <a:br>
              <a:rPr lang="fr-CA" dirty="0" smtClean="0"/>
            </a:br>
            <a:r>
              <a:rPr lang="fr-CA" dirty="0" smtClean="0"/>
              <a:t>Actions à poser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3619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Communication directe avec responsables </a:t>
            </a:r>
            <a:r>
              <a:rPr lang="fr-CA" sz="2600" dirty="0"/>
              <a:t>des services </a:t>
            </a:r>
            <a:r>
              <a:rPr lang="fr-CA" sz="2600" dirty="0" smtClean="0"/>
              <a:t>touchés et responsable de l’installation</a:t>
            </a:r>
            <a:endParaRPr lang="fr-CA" sz="2600" dirty="0"/>
          </a:p>
          <a:p>
            <a:pPr lvl="1"/>
            <a:r>
              <a:rPr lang="fr-CA" sz="2200" dirty="0"/>
              <a:t>Validation des impacts présumés :</a:t>
            </a:r>
          </a:p>
          <a:p>
            <a:pPr lvl="2"/>
            <a:r>
              <a:rPr lang="fr-CA" sz="1800" dirty="0"/>
              <a:t>Santé, sécurité</a:t>
            </a:r>
          </a:p>
          <a:p>
            <a:pPr lvl="2"/>
            <a:r>
              <a:rPr lang="fr-CA" sz="1800" dirty="0"/>
              <a:t>Groupes </a:t>
            </a:r>
            <a:r>
              <a:rPr lang="fr-CA" sz="1800" dirty="0" smtClean="0"/>
              <a:t>touchés</a:t>
            </a:r>
            <a:endParaRPr lang="fr-CA" sz="1800" dirty="0"/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Info-travaux spéciale</a:t>
            </a:r>
            <a:endParaRPr lang="fr-CA" sz="2600" dirty="0"/>
          </a:p>
          <a:p>
            <a:pPr marL="514350" indent="-514350">
              <a:buFont typeface="+mj-lt"/>
              <a:buAutoNum type="arabicPeriod"/>
            </a:pPr>
            <a:r>
              <a:rPr lang="fr-CA" sz="2600" dirty="0"/>
              <a:t>Communication aux groupes </a:t>
            </a:r>
            <a:r>
              <a:rPr lang="fr-CA" sz="2600" dirty="0" smtClean="0"/>
              <a:t>touchés</a:t>
            </a:r>
            <a:endParaRPr lang="fr-CA" sz="2600" dirty="0"/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Affichage ciblé</a:t>
            </a:r>
          </a:p>
          <a:p>
            <a:pPr lvl="1"/>
            <a:r>
              <a:rPr lang="fr-CA" sz="2200" dirty="0" smtClean="0"/>
              <a:t>Impacts / attentes / solutions </a:t>
            </a:r>
          </a:p>
        </p:txBody>
      </p:sp>
    </p:spTree>
    <p:extLst>
      <p:ext uri="{BB962C8B-B14F-4D97-AF65-F5344CB8AC3E}">
        <p14:creationId xmlns:p14="http://schemas.microsoft.com/office/powerpoint/2010/main" val="12167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/>
          <p:cNvCxnSpPr>
            <a:stCxn id="53" idx="0"/>
            <a:endCxn id="50" idx="2"/>
          </p:cNvCxnSpPr>
          <p:nvPr/>
        </p:nvCxnSpPr>
        <p:spPr>
          <a:xfrm flipV="1">
            <a:off x="11264949" y="3200132"/>
            <a:ext cx="0" cy="1079964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stCxn id="33" idx="2"/>
            <a:endCxn id="93" idx="0"/>
          </p:cNvCxnSpPr>
          <p:nvPr/>
        </p:nvCxnSpPr>
        <p:spPr>
          <a:xfrm flipH="1">
            <a:off x="8130144" y="2776735"/>
            <a:ext cx="1549" cy="28697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7307217" y="3036175"/>
            <a:ext cx="1663700" cy="47278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Équipes touchées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294274" y="3657143"/>
            <a:ext cx="1663700" cy="389166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 / clientèle</a:t>
            </a:r>
            <a:endParaRPr lang="fr-CA" sz="1400" dirty="0">
              <a:solidFill>
                <a:schemeClr val="accent3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298294" y="5646462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Ajustement</a:t>
            </a:r>
            <a:br>
              <a:rPr lang="fr-CA" sz="1400" dirty="0" smtClean="0"/>
            </a:br>
            <a:r>
              <a:rPr lang="fr-CA" sz="1400" dirty="0" smtClean="0"/>
              <a:t>Affichage ciblé</a:t>
            </a:r>
            <a:endParaRPr lang="fr-CA" sz="1400" i="1" dirty="0"/>
          </a:p>
        </p:txBody>
      </p:sp>
      <p:cxnSp>
        <p:nvCxnSpPr>
          <p:cNvPr id="44" name="Connecteur droit avec flèche 43"/>
          <p:cNvCxnSpPr>
            <a:stCxn id="41" idx="2"/>
            <a:endCxn id="11" idx="0"/>
          </p:cNvCxnSpPr>
          <p:nvPr/>
        </p:nvCxnSpPr>
        <p:spPr>
          <a:xfrm flipH="1">
            <a:off x="4753721" y="3941071"/>
            <a:ext cx="11109" cy="904158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34" idx="2"/>
            <a:endCxn id="16" idx="0"/>
          </p:cNvCxnSpPr>
          <p:nvPr/>
        </p:nvCxnSpPr>
        <p:spPr>
          <a:xfrm flipH="1">
            <a:off x="3170982" y="2679700"/>
            <a:ext cx="761998" cy="582896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Événement ponctuel / imprévu</a:t>
            </a:r>
            <a:endParaRPr lang="fr-CA" dirty="0"/>
          </a:p>
        </p:txBody>
      </p:sp>
      <p:sp>
        <p:nvSpPr>
          <p:cNvPr id="11" name="Rectangle 10"/>
          <p:cNvSpPr/>
          <p:nvPr/>
        </p:nvSpPr>
        <p:spPr>
          <a:xfrm>
            <a:off x="3921871" y="4845229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Équipes touchées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29041" y="4174637"/>
            <a:ext cx="1249360" cy="34558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Affichage / </a:t>
            </a:r>
            <a:br>
              <a:rPr lang="fr-CA" sz="1100" dirty="0" smtClean="0">
                <a:solidFill>
                  <a:schemeClr val="tx1"/>
                </a:solidFill>
              </a:rPr>
            </a:br>
            <a:r>
              <a:rPr lang="fr-CA" sz="1100" dirty="0" smtClean="0">
                <a:solidFill>
                  <a:schemeClr val="tx1"/>
                </a:solidFill>
              </a:rPr>
              <a:t>distribution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39132" y="3262596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 de l’installation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2142" y="2975782"/>
            <a:ext cx="839790" cy="23590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Courriel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01130" y="2006600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Info travaux</a:t>
            </a:r>
            <a:br>
              <a:rPr lang="fr-CA" sz="1400" dirty="0" smtClean="0"/>
            </a:br>
            <a:r>
              <a:rPr lang="fr-CA" sz="1400" dirty="0" smtClean="0"/>
              <a:t>Spéciale</a:t>
            </a:r>
            <a:endParaRPr lang="fr-CA" sz="1400" i="1" dirty="0"/>
          </a:p>
        </p:txBody>
      </p:sp>
      <p:sp>
        <p:nvSpPr>
          <p:cNvPr id="41" name="Rectangle 40"/>
          <p:cNvSpPr/>
          <p:nvPr/>
        </p:nvSpPr>
        <p:spPr>
          <a:xfrm>
            <a:off x="3932980" y="3267971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cxnSp>
        <p:nvCxnSpPr>
          <p:cNvPr id="35" name="Connecteur droit avec flèche 34"/>
          <p:cNvCxnSpPr>
            <a:stCxn id="34" idx="2"/>
            <a:endCxn id="41" idx="0"/>
          </p:cNvCxnSpPr>
          <p:nvPr/>
        </p:nvCxnSpPr>
        <p:spPr>
          <a:xfrm>
            <a:off x="3932980" y="2679700"/>
            <a:ext cx="831850" cy="588271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entagone 32"/>
          <p:cNvSpPr/>
          <p:nvPr/>
        </p:nvSpPr>
        <p:spPr>
          <a:xfrm>
            <a:off x="7292179" y="1848042"/>
            <a:ext cx="2143374" cy="928693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1"/>
                </a:solidFill>
              </a:rPr>
              <a:t>L’événement </a:t>
            </a:r>
            <a:br>
              <a:rPr lang="fr-CA" sz="1400" dirty="0" smtClean="0">
                <a:solidFill>
                  <a:schemeClr val="accent1"/>
                </a:solidFill>
              </a:rPr>
            </a:br>
            <a:r>
              <a:rPr lang="fr-CA" sz="1400" dirty="0" smtClean="0">
                <a:solidFill>
                  <a:schemeClr val="accent1"/>
                </a:solidFill>
              </a:rPr>
              <a:t>ponctuel / l’imprévu </a:t>
            </a:r>
            <a:br>
              <a:rPr lang="fr-CA" sz="1400" dirty="0" smtClean="0">
                <a:solidFill>
                  <a:schemeClr val="accent1"/>
                </a:solidFill>
              </a:rPr>
            </a:br>
            <a:r>
              <a:rPr lang="fr-CA" sz="1400" dirty="0" smtClean="0">
                <a:solidFill>
                  <a:schemeClr val="accent1"/>
                </a:solidFill>
              </a:rPr>
              <a:t>a-t-il un impact important sur…</a:t>
            </a:r>
            <a:endParaRPr lang="fr-CA" sz="1400" dirty="0">
              <a:solidFill>
                <a:schemeClr val="accent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957383" y="5398599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 / clientèle</a:t>
            </a:r>
            <a:endParaRPr lang="fr-CA" sz="1400" dirty="0">
              <a:solidFill>
                <a:schemeClr val="accent3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7780083" y="4273567"/>
            <a:ext cx="673100" cy="6731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Oui</a:t>
            </a:r>
            <a:endParaRPr lang="fr-CA" sz="1200" dirty="0"/>
          </a:p>
        </p:txBody>
      </p:sp>
      <p:sp>
        <p:nvSpPr>
          <p:cNvPr id="27" name="Rectangle 26"/>
          <p:cNvSpPr/>
          <p:nvPr/>
        </p:nvSpPr>
        <p:spPr>
          <a:xfrm>
            <a:off x="823859" y="2006600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Information verbale</a:t>
            </a:r>
            <a:endParaRPr lang="fr-CA" sz="1400" i="1" dirty="0"/>
          </a:p>
        </p:txBody>
      </p:sp>
      <p:sp>
        <p:nvSpPr>
          <p:cNvPr id="28" name="Rectangle 27"/>
          <p:cNvSpPr/>
          <p:nvPr/>
        </p:nvSpPr>
        <p:spPr>
          <a:xfrm>
            <a:off x="823859" y="3272042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>
            <a:off x="1623959" y="2660243"/>
            <a:ext cx="0" cy="615893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0422603" y="2115129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Comité des résidents</a:t>
            </a:r>
            <a:endParaRPr lang="fr-CA" sz="1400" dirty="0">
              <a:solidFill>
                <a:schemeClr val="accent3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433099" y="2640604"/>
            <a:ext cx="1663700" cy="55952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Comité des usagers</a:t>
            </a:r>
            <a:endParaRPr lang="fr-CA" sz="1400" dirty="0">
              <a:solidFill>
                <a:schemeClr val="accent3"/>
              </a:solidFill>
            </a:endParaRPr>
          </a:p>
        </p:txBody>
      </p:sp>
      <p:sp>
        <p:nvSpPr>
          <p:cNvPr id="53" name="Ellipse 52"/>
          <p:cNvSpPr/>
          <p:nvPr/>
        </p:nvSpPr>
        <p:spPr>
          <a:xfrm>
            <a:off x="10928399" y="4280096"/>
            <a:ext cx="673100" cy="6731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Oui</a:t>
            </a:r>
            <a:endParaRPr lang="fr-CA" sz="1200" dirty="0"/>
          </a:p>
        </p:txBody>
      </p:sp>
      <p:sp>
        <p:nvSpPr>
          <p:cNvPr id="54" name="Rectangle 53"/>
          <p:cNvSpPr/>
          <p:nvPr/>
        </p:nvSpPr>
        <p:spPr>
          <a:xfrm>
            <a:off x="10404673" y="3388843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Lettre officielle</a:t>
            </a:r>
          </a:p>
          <a:p>
            <a:pPr algn="ctr"/>
            <a:r>
              <a:rPr lang="fr-CA" sz="1400" dirty="0" smtClean="0"/>
              <a:t>« spéciale »</a:t>
            </a:r>
            <a:endParaRPr lang="fr-CA" sz="1400" dirty="0"/>
          </a:p>
        </p:txBody>
      </p:sp>
      <p:sp>
        <p:nvSpPr>
          <p:cNvPr id="64" name="Rectangle 63"/>
          <p:cNvSpPr/>
          <p:nvPr/>
        </p:nvSpPr>
        <p:spPr>
          <a:xfrm>
            <a:off x="823859" y="3838087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 de l’installation</a:t>
            </a:r>
            <a:endParaRPr lang="fr-CA" sz="1400" dirty="0">
              <a:solidFill>
                <a:schemeClr val="bg2"/>
              </a:solidFill>
            </a:endParaRPr>
          </a:p>
        </p:txBody>
      </p:sp>
      <p:cxnSp>
        <p:nvCxnSpPr>
          <p:cNvPr id="60" name="Connecteur droit avec flèche 59"/>
          <p:cNvCxnSpPr>
            <a:stCxn id="37" idx="6"/>
            <a:endCxn id="53" idx="2"/>
          </p:cNvCxnSpPr>
          <p:nvPr/>
        </p:nvCxnSpPr>
        <p:spPr>
          <a:xfrm>
            <a:off x="8453183" y="4610117"/>
            <a:ext cx="2475216" cy="65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entagone 51"/>
          <p:cNvSpPr/>
          <p:nvPr/>
        </p:nvSpPr>
        <p:spPr>
          <a:xfrm>
            <a:off x="8586518" y="4341814"/>
            <a:ext cx="2149474" cy="503415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1"/>
                </a:solidFill>
              </a:rPr>
              <a:t>L’impact est-il </a:t>
            </a:r>
            <a:br>
              <a:rPr lang="fr-CA" sz="1400" dirty="0" smtClean="0">
                <a:solidFill>
                  <a:schemeClr val="accent1"/>
                </a:solidFill>
              </a:rPr>
            </a:br>
            <a:r>
              <a:rPr lang="fr-CA" sz="1400" dirty="0" smtClean="0">
                <a:solidFill>
                  <a:schemeClr val="accent1"/>
                </a:solidFill>
              </a:rPr>
              <a:t>TRÈS important?</a:t>
            </a:r>
            <a:endParaRPr lang="fr-CA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71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Aide-mémoire</a:t>
            </a:r>
            <a:br>
              <a:rPr lang="fr-CA" dirty="0"/>
            </a:br>
            <a:r>
              <a:rPr lang="fr-CA" dirty="0">
                <a:latin typeface="+mn-lt"/>
              </a:rPr>
              <a:t>Question à se poser…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L’événement ponctuel / imprévu amène-t-il de nouveaux impacts?</a:t>
            </a:r>
          </a:p>
          <a:p>
            <a:pPr lvl="1"/>
            <a:r>
              <a:rPr lang="fr-CA" dirty="0" smtClean="0"/>
              <a:t>Groupes touchés?</a:t>
            </a:r>
          </a:p>
          <a:p>
            <a:pPr lvl="1"/>
            <a:r>
              <a:rPr lang="fr-CA" dirty="0" smtClean="0"/>
              <a:t>Nouveaux aspects de santé et sécurité?</a:t>
            </a:r>
          </a:p>
          <a:p>
            <a:r>
              <a:rPr lang="fr-CA" dirty="0" smtClean="0"/>
              <a:t>L’événement ponctuel / imprévu amène-t-il des modifications aux balises annoncé en début de projet ?</a:t>
            </a:r>
          </a:p>
          <a:p>
            <a:pPr lvl="1"/>
            <a:r>
              <a:rPr lang="fr-CA" dirty="0"/>
              <a:t>Objectif (s</a:t>
            </a:r>
            <a:r>
              <a:rPr lang="fr-CA" dirty="0" smtClean="0"/>
              <a:t>) du projet, phasage, lieu(x) (groupes </a:t>
            </a:r>
            <a:r>
              <a:rPr lang="fr-CA" dirty="0"/>
              <a:t>de personnes </a:t>
            </a:r>
            <a:r>
              <a:rPr lang="fr-CA" dirty="0" smtClean="0"/>
              <a:t>touchées), durée des travaux, etc. </a:t>
            </a:r>
          </a:p>
          <a:p>
            <a:pPr lvl="1"/>
            <a:endParaRPr lang="fr-CA" dirty="0" smtClean="0"/>
          </a:p>
          <a:p>
            <a:endParaRPr lang="fr-CA" dirty="0"/>
          </a:p>
          <a:p>
            <a:pPr lvl="1"/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44107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disponibles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>
                <a:latin typeface="+mj-lt"/>
              </a:rPr>
              <a:t>Gabarits</a:t>
            </a:r>
          </a:p>
          <a:p>
            <a:r>
              <a:rPr lang="fr-CA" dirty="0" smtClean="0"/>
              <a:t>Affichage ponctuel / spécial</a:t>
            </a:r>
          </a:p>
          <a:p>
            <a:pPr lvl="1"/>
            <a:r>
              <a:rPr lang="fr-CA" dirty="0" smtClean="0"/>
              <a:t>Impacts – attentes - solutions</a:t>
            </a:r>
          </a:p>
          <a:p>
            <a:r>
              <a:rPr lang="fr-CA" dirty="0" smtClean="0"/>
              <a:t>Info-travaux spéciale</a:t>
            </a:r>
          </a:p>
          <a:p>
            <a:r>
              <a:rPr lang="fr-CA" dirty="0"/>
              <a:t>Lettre </a:t>
            </a:r>
            <a:r>
              <a:rPr lang="fr-CA" dirty="0" smtClean="0"/>
              <a:t>officielle « spéciale »</a:t>
            </a:r>
            <a:endParaRPr lang="fr-CA" dirty="0"/>
          </a:p>
          <a:p>
            <a:endParaRPr lang="fr-CA" dirty="0" smtClean="0"/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240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Fin des travaux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571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à produire / </a:t>
            </a:r>
            <a:br>
              <a:rPr lang="fr-CA" dirty="0" smtClean="0"/>
            </a:br>
            <a:r>
              <a:rPr lang="fr-CA" dirty="0" smtClean="0"/>
              <a:t>Actions à poser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3619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Remerciement responsables </a:t>
            </a:r>
            <a:r>
              <a:rPr lang="fr-CA" sz="2600" dirty="0"/>
              <a:t>des services </a:t>
            </a:r>
            <a:r>
              <a:rPr lang="fr-CA" sz="2600" dirty="0" smtClean="0"/>
              <a:t>touchés et responsable de l’installation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Remerciement groupes touchés</a:t>
            </a:r>
            <a:endParaRPr lang="fr-CA" sz="2600" dirty="0"/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Info-travaux « merci »</a:t>
            </a:r>
            <a:endParaRPr lang="fr-CA" sz="2600" dirty="0"/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Affichage « merci »</a:t>
            </a:r>
          </a:p>
        </p:txBody>
      </p:sp>
    </p:spTree>
    <p:extLst>
      <p:ext uri="{BB962C8B-B14F-4D97-AF65-F5344CB8AC3E}">
        <p14:creationId xmlns:p14="http://schemas.microsoft.com/office/powerpoint/2010/main" val="202202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6163165" y="2717393"/>
            <a:ext cx="1872437" cy="38169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cxnSp>
        <p:nvCxnSpPr>
          <p:cNvPr id="31" name="Connecteur droit avec flèche 30"/>
          <p:cNvCxnSpPr>
            <a:stCxn id="59" idx="0"/>
            <a:endCxn id="51" idx="0"/>
          </p:cNvCxnSpPr>
          <p:nvPr/>
        </p:nvCxnSpPr>
        <p:spPr>
          <a:xfrm flipH="1">
            <a:off x="7094978" y="3662384"/>
            <a:ext cx="14674" cy="912342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932980" y="3267971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29041" y="4832581"/>
            <a:ext cx="1284872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Équipes touchées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64553" y="5385951"/>
            <a:ext cx="1284872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 / clientèle</a:t>
            </a:r>
            <a:endParaRPr lang="fr-CA" sz="1400" dirty="0">
              <a:solidFill>
                <a:schemeClr val="accent3"/>
              </a:solidFill>
            </a:endParaRPr>
          </a:p>
        </p:txBody>
      </p:sp>
      <p:cxnSp>
        <p:nvCxnSpPr>
          <p:cNvPr id="44" name="Connecteur droit avec flèche 43"/>
          <p:cNvCxnSpPr>
            <a:stCxn id="41" idx="2"/>
            <a:endCxn id="11" idx="0"/>
          </p:cNvCxnSpPr>
          <p:nvPr/>
        </p:nvCxnSpPr>
        <p:spPr>
          <a:xfrm>
            <a:off x="4764830" y="3941071"/>
            <a:ext cx="6647" cy="89151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34" idx="2"/>
            <a:endCxn id="16" idx="0"/>
          </p:cNvCxnSpPr>
          <p:nvPr/>
        </p:nvCxnSpPr>
        <p:spPr>
          <a:xfrm flipH="1">
            <a:off x="3170982" y="2679700"/>
            <a:ext cx="761998" cy="582896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Fin des travaux</a:t>
            </a:r>
            <a:endParaRPr lang="fr-CA" dirty="0"/>
          </a:p>
        </p:txBody>
      </p:sp>
      <p:sp>
        <p:nvSpPr>
          <p:cNvPr id="14" name="Rectangle 13"/>
          <p:cNvSpPr/>
          <p:nvPr/>
        </p:nvSpPr>
        <p:spPr>
          <a:xfrm>
            <a:off x="4129041" y="4174637"/>
            <a:ext cx="1249360" cy="34558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Affichage / </a:t>
            </a:r>
            <a:br>
              <a:rPr lang="fr-CA" sz="1100" dirty="0" smtClean="0">
                <a:solidFill>
                  <a:schemeClr val="tx1"/>
                </a:solidFill>
              </a:rPr>
            </a:br>
            <a:r>
              <a:rPr lang="fr-CA" sz="1100" dirty="0" smtClean="0">
                <a:solidFill>
                  <a:schemeClr val="tx1"/>
                </a:solidFill>
              </a:rPr>
              <a:t>distribution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39132" y="3262596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 de l’installation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2142" y="2975782"/>
            <a:ext cx="839790" cy="23590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Courriel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01130" y="2006600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Info travaux</a:t>
            </a:r>
            <a:br>
              <a:rPr lang="fr-CA" sz="1400" dirty="0" smtClean="0"/>
            </a:br>
            <a:r>
              <a:rPr lang="fr-CA" sz="1400" dirty="0" smtClean="0"/>
              <a:t>merci</a:t>
            </a:r>
            <a:endParaRPr lang="fr-CA" sz="1400" i="1" dirty="0"/>
          </a:p>
        </p:txBody>
      </p:sp>
      <p:cxnSp>
        <p:nvCxnSpPr>
          <p:cNvPr id="35" name="Connecteur droit avec flèche 34"/>
          <p:cNvCxnSpPr>
            <a:stCxn id="34" idx="2"/>
            <a:endCxn id="41" idx="0"/>
          </p:cNvCxnSpPr>
          <p:nvPr/>
        </p:nvCxnSpPr>
        <p:spPr>
          <a:xfrm>
            <a:off x="3932980" y="2679700"/>
            <a:ext cx="831850" cy="588271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23859" y="2006600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Remerciement</a:t>
            </a:r>
            <a:endParaRPr lang="fr-CA" sz="1400" i="1" dirty="0"/>
          </a:p>
        </p:txBody>
      </p:sp>
      <p:sp>
        <p:nvSpPr>
          <p:cNvPr id="28" name="Rectangle 27"/>
          <p:cNvSpPr/>
          <p:nvPr/>
        </p:nvSpPr>
        <p:spPr>
          <a:xfrm>
            <a:off x="823859" y="3272042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>
            <a:off x="1623959" y="2660243"/>
            <a:ext cx="0" cy="615893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823859" y="3838087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 de l’installation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04064" y="2835605"/>
            <a:ext cx="839790" cy="20057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Courriel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47" name="Pentagone 46"/>
          <p:cNvSpPr/>
          <p:nvPr/>
        </p:nvSpPr>
        <p:spPr>
          <a:xfrm>
            <a:off x="6257576" y="1987143"/>
            <a:ext cx="1978821" cy="673100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</a:rPr>
              <a:t>Y a-t-il eu des impacts pour les résidents/ clientèle</a:t>
            </a:r>
            <a:endParaRPr lang="fr-CA" sz="1400" dirty="0">
              <a:solidFill>
                <a:schemeClr val="tx1"/>
              </a:solidFill>
            </a:endParaRPr>
          </a:p>
        </p:txBody>
      </p:sp>
      <p:sp>
        <p:nvSpPr>
          <p:cNvPr id="48" name="Ellipse 47"/>
          <p:cNvSpPr/>
          <p:nvPr/>
        </p:nvSpPr>
        <p:spPr>
          <a:xfrm>
            <a:off x="8324931" y="1987143"/>
            <a:ext cx="673100" cy="6731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Non</a:t>
            </a:r>
            <a:endParaRPr lang="fr-CA" sz="1200" dirty="0"/>
          </a:p>
        </p:txBody>
      </p:sp>
      <p:grpSp>
        <p:nvGrpSpPr>
          <p:cNvPr id="73" name="Groupe 72"/>
          <p:cNvGrpSpPr/>
          <p:nvPr/>
        </p:nvGrpSpPr>
        <p:grpSpPr>
          <a:xfrm>
            <a:off x="6257576" y="4574726"/>
            <a:ext cx="1680110" cy="1832311"/>
            <a:chOff x="5527166" y="4482305"/>
            <a:chExt cx="1680110" cy="1832311"/>
          </a:xfrm>
        </p:grpSpPr>
        <p:sp>
          <p:nvSpPr>
            <p:cNvPr id="51" name="Rectangle 50"/>
            <p:cNvSpPr/>
            <p:nvPr/>
          </p:nvSpPr>
          <p:spPr>
            <a:xfrm>
              <a:off x="5532718" y="4482305"/>
              <a:ext cx="1663700" cy="6731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400" dirty="0" smtClean="0">
                  <a:solidFill>
                    <a:schemeClr val="accent3"/>
                  </a:solidFill>
                </a:rPr>
                <a:t>Comité des résidents</a:t>
              </a:r>
              <a:endParaRPr lang="fr-CA" sz="1400" dirty="0">
                <a:solidFill>
                  <a:schemeClr val="accent3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527166" y="5641516"/>
              <a:ext cx="1680110" cy="6731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400" dirty="0" smtClean="0">
                  <a:solidFill>
                    <a:schemeClr val="accent3"/>
                  </a:solidFill>
                </a:rPr>
                <a:t>Résidents</a:t>
              </a:r>
              <a:endParaRPr lang="fr-CA" sz="1400" dirty="0">
                <a:solidFill>
                  <a:schemeClr val="accent3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534102" y="5087446"/>
              <a:ext cx="1673174" cy="5970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400" dirty="0" smtClean="0">
                  <a:solidFill>
                    <a:schemeClr val="accent3"/>
                  </a:solidFill>
                </a:rPr>
                <a:t>Comité des usagers</a:t>
              </a:r>
              <a:endParaRPr lang="fr-CA" sz="1400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9709057" y="2968189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 / clientèle</a:t>
            </a:r>
          </a:p>
        </p:txBody>
      </p:sp>
      <p:sp>
        <p:nvSpPr>
          <p:cNvPr id="68" name="Rectangle 67"/>
          <p:cNvSpPr/>
          <p:nvPr/>
        </p:nvSpPr>
        <p:spPr>
          <a:xfrm>
            <a:off x="9709057" y="2017272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Affichage</a:t>
            </a:r>
            <a:br>
              <a:rPr lang="fr-CA" sz="1400" dirty="0" smtClean="0"/>
            </a:br>
            <a:r>
              <a:rPr lang="fr-CA" sz="1400" dirty="0" smtClean="0"/>
              <a:t>merci</a:t>
            </a:r>
            <a:endParaRPr lang="fr-CA" sz="1400" i="1" dirty="0"/>
          </a:p>
        </p:txBody>
      </p:sp>
      <p:cxnSp>
        <p:nvCxnSpPr>
          <p:cNvPr id="6" name="Connecteur droit avec flèche 5"/>
          <p:cNvCxnSpPr>
            <a:stCxn id="47" idx="2"/>
            <a:endCxn id="59" idx="0"/>
          </p:cNvCxnSpPr>
          <p:nvPr/>
        </p:nvCxnSpPr>
        <p:spPr>
          <a:xfrm>
            <a:off x="7078712" y="2660243"/>
            <a:ext cx="30940" cy="10021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>
            <a:off x="6772764" y="2750042"/>
            <a:ext cx="673100" cy="6731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Oui</a:t>
            </a:r>
            <a:endParaRPr lang="fr-CA" sz="1200" dirty="0"/>
          </a:p>
        </p:txBody>
      </p:sp>
      <p:sp>
        <p:nvSpPr>
          <p:cNvPr id="59" name="Rectangle 58"/>
          <p:cNvSpPr/>
          <p:nvPr/>
        </p:nvSpPr>
        <p:spPr>
          <a:xfrm>
            <a:off x="6277802" y="3662384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Lettre officielle / merci</a:t>
            </a:r>
            <a:endParaRPr lang="fr-CA" sz="1400" i="1" dirty="0"/>
          </a:p>
        </p:txBody>
      </p:sp>
      <p:cxnSp>
        <p:nvCxnSpPr>
          <p:cNvPr id="72" name="Connecteur droit avec flèche 71"/>
          <p:cNvCxnSpPr>
            <a:stCxn id="68" idx="2"/>
            <a:endCxn id="67" idx="0"/>
          </p:cNvCxnSpPr>
          <p:nvPr/>
        </p:nvCxnSpPr>
        <p:spPr>
          <a:xfrm>
            <a:off x="10540907" y="2690372"/>
            <a:ext cx="0" cy="2778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4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disponibles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>
                <a:latin typeface="+mj-lt"/>
              </a:rPr>
              <a:t>Gabarits</a:t>
            </a:r>
          </a:p>
          <a:p>
            <a:r>
              <a:rPr lang="fr-CA" dirty="0" smtClean="0"/>
              <a:t>Affichage merci</a:t>
            </a:r>
          </a:p>
          <a:p>
            <a:r>
              <a:rPr lang="fr-CA" dirty="0" smtClean="0"/>
              <a:t>Info-travaux merci</a:t>
            </a:r>
          </a:p>
          <a:p>
            <a:r>
              <a:rPr lang="fr-CA" dirty="0"/>
              <a:t>Lettre </a:t>
            </a:r>
            <a:r>
              <a:rPr lang="fr-CA" dirty="0" smtClean="0"/>
              <a:t>officielle « merci »</a:t>
            </a:r>
            <a:endParaRPr lang="fr-CA" dirty="0"/>
          </a:p>
          <a:p>
            <a:endParaRPr lang="fr-CA" dirty="0" smtClean="0"/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1143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Étapes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 smtClean="0">
                <a:solidFill>
                  <a:schemeClr val="bg2"/>
                </a:solidFill>
              </a:rPr>
              <a:t>Préalable : </a:t>
            </a:r>
            <a:r>
              <a:rPr lang="fr-CA" b="1" dirty="0" smtClean="0"/>
              <a:t>Valider qui sont les gestionnaires touchés auprès 		du responsable de l’installation</a:t>
            </a:r>
          </a:p>
          <a:p>
            <a:pPr marL="0" indent="0">
              <a:buNone/>
            </a:pPr>
            <a:endParaRPr lang="fr-CA" dirty="0" smtClean="0"/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Annonce du projet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Début du projet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Nouvelle phase du projet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Événement ponctuel / imprévu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Fin du projet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411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6660445" y="1257300"/>
            <a:ext cx="4611688" cy="46116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disponibles</a:t>
            </a:r>
            <a:endParaRPr lang="fr-CA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fr-CA" dirty="0"/>
              <a:t>Présentation PowerPoint : définition de projet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fr-CA" dirty="0"/>
              <a:t>Info-travaux </a:t>
            </a:r>
            <a:endParaRPr lang="fr-CA" dirty="0" smtClean="0"/>
          </a:p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fr-CA" dirty="0" smtClean="0"/>
              <a:t>Annonce, début, phasage, spéciale, merci</a:t>
            </a:r>
            <a:endParaRPr lang="fr-CA" dirty="0"/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fr-CA" dirty="0"/>
              <a:t>Lettre </a:t>
            </a:r>
            <a:r>
              <a:rPr lang="fr-CA" dirty="0" smtClean="0"/>
              <a:t>officielle</a:t>
            </a:r>
          </a:p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fr-CA" dirty="0" smtClean="0"/>
              <a:t>Début, spéciale, merci</a:t>
            </a:r>
            <a:endParaRPr lang="fr-CA" dirty="0"/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fr-CA" dirty="0" smtClean="0"/>
              <a:t>Affichage</a:t>
            </a:r>
          </a:p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fr-CA" dirty="0" smtClean="0"/>
              <a:t>Générique, ciblé, ponctuel/imprévu, merci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fr-CA" dirty="0" smtClean="0"/>
              <a:t>Courriel </a:t>
            </a:r>
          </a:p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fr-CA" dirty="0" smtClean="0"/>
              <a:t>Rappel, spécial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fr-CA" dirty="0" smtClean="0"/>
              <a:t>Liste des installations et coordonnées des personnes responsables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endParaRPr lang="fr-CA" dirty="0"/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endParaRPr lang="fr-CA" dirty="0"/>
          </a:p>
          <a:p>
            <a:endParaRPr lang="fr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178" y="1898033"/>
            <a:ext cx="3330222" cy="333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5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Chronologie</a:t>
            </a:r>
            <a:endParaRPr lang="fr-CA" dirty="0"/>
          </a:p>
        </p:txBody>
      </p:sp>
      <p:cxnSp>
        <p:nvCxnSpPr>
          <p:cNvPr id="24" name="Connecteur droit 23"/>
          <p:cNvCxnSpPr>
            <a:stCxn id="23" idx="0"/>
          </p:cNvCxnSpPr>
          <p:nvPr/>
        </p:nvCxnSpPr>
        <p:spPr>
          <a:xfrm flipH="1">
            <a:off x="5299379" y="2641921"/>
            <a:ext cx="15243" cy="2736686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3616664" y="2005041"/>
            <a:ext cx="0" cy="3291459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entagone 17"/>
          <p:cNvSpPr/>
          <p:nvPr/>
        </p:nvSpPr>
        <p:spPr>
          <a:xfrm>
            <a:off x="6553791" y="4225849"/>
            <a:ext cx="644384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b="1" dirty="0"/>
          </a:p>
        </p:txBody>
      </p:sp>
      <p:sp>
        <p:nvSpPr>
          <p:cNvPr id="4" name="Pentagone 3"/>
          <p:cNvSpPr/>
          <p:nvPr/>
        </p:nvSpPr>
        <p:spPr>
          <a:xfrm>
            <a:off x="1627817" y="2701123"/>
            <a:ext cx="1786633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/>
              <a:t>Annonce du projet</a:t>
            </a:r>
            <a:endParaRPr lang="fr-CA" sz="1400" b="1" dirty="0"/>
          </a:p>
        </p:txBody>
      </p:sp>
      <p:sp>
        <p:nvSpPr>
          <p:cNvPr id="5" name="Pentagone 4"/>
          <p:cNvSpPr/>
          <p:nvPr/>
        </p:nvSpPr>
        <p:spPr>
          <a:xfrm>
            <a:off x="3271787" y="3256703"/>
            <a:ext cx="1630571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/>
              <a:t>Début du projet</a:t>
            </a:r>
            <a:endParaRPr lang="fr-CA" sz="1400" b="1" dirty="0"/>
          </a:p>
        </p:txBody>
      </p:sp>
      <p:sp>
        <p:nvSpPr>
          <p:cNvPr id="12" name="Pentagone 11"/>
          <p:cNvSpPr/>
          <p:nvPr/>
        </p:nvSpPr>
        <p:spPr>
          <a:xfrm>
            <a:off x="8189956" y="4707344"/>
            <a:ext cx="2237014" cy="419100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/>
              <a:t>Fin du projet</a:t>
            </a:r>
            <a:endParaRPr lang="fr-CA" sz="1400" b="1" dirty="0"/>
          </a:p>
        </p:txBody>
      </p:sp>
      <p:sp>
        <p:nvSpPr>
          <p:cNvPr id="17" name="Pentagone 16"/>
          <p:cNvSpPr/>
          <p:nvPr/>
        </p:nvSpPr>
        <p:spPr>
          <a:xfrm>
            <a:off x="6176157" y="4225849"/>
            <a:ext cx="644384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b="1" dirty="0"/>
          </a:p>
        </p:txBody>
      </p:sp>
      <p:sp>
        <p:nvSpPr>
          <p:cNvPr id="16" name="Pentagone 15"/>
          <p:cNvSpPr/>
          <p:nvPr/>
        </p:nvSpPr>
        <p:spPr>
          <a:xfrm>
            <a:off x="5769753" y="4225849"/>
            <a:ext cx="644384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b="1" dirty="0"/>
          </a:p>
        </p:txBody>
      </p:sp>
      <p:sp>
        <p:nvSpPr>
          <p:cNvPr id="15" name="Pentagone 14"/>
          <p:cNvSpPr/>
          <p:nvPr/>
        </p:nvSpPr>
        <p:spPr>
          <a:xfrm>
            <a:off x="5340479" y="4225849"/>
            <a:ext cx="644384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b="1" dirty="0"/>
          </a:p>
        </p:txBody>
      </p:sp>
      <p:sp>
        <p:nvSpPr>
          <p:cNvPr id="14" name="Pentagone 13"/>
          <p:cNvSpPr/>
          <p:nvPr/>
        </p:nvSpPr>
        <p:spPr>
          <a:xfrm>
            <a:off x="4964744" y="4225849"/>
            <a:ext cx="644384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b="1" dirty="0"/>
          </a:p>
        </p:txBody>
      </p:sp>
      <p:sp>
        <p:nvSpPr>
          <p:cNvPr id="19" name="Pentagone 18"/>
          <p:cNvSpPr/>
          <p:nvPr/>
        </p:nvSpPr>
        <p:spPr>
          <a:xfrm>
            <a:off x="4964744" y="4217515"/>
            <a:ext cx="2237014" cy="419100"/>
          </a:xfrm>
          <a:prstGeom prst="homePlate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/>
              <a:t>Nouvelle(s) phase(s)</a:t>
            </a:r>
            <a:endParaRPr lang="fr-CA" sz="1400" b="1" dirty="0"/>
          </a:p>
        </p:txBody>
      </p:sp>
      <p:sp>
        <p:nvSpPr>
          <p:cNvPr id="22" name="Pentagone 21"/>
          <p:cNvSpPr/>
          <p:nvPr/>
        </p:nvSpPr>
        <p:spPr>
          <a:xfrm>
            <a:off x="2693321" y="2020476"/>
            <a:ext cx="1819390" cy="4191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>
                <a:solidFill>
                  <a:schemeClr val="tx1"/>
                </a:solidFill>
              </a:rPr>
              <a:t>Début des travaux</a:t>
            </a: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23" name="Pentagone 22"/>
          <p:cNvSpPr/>
          <p:nvPr/>
        </p:nvSpPr>
        <p:spPr>
          <a:xfrm>
            <a:off x="4196115" y="2641921"/>
            <a:ext cx="2237014" cy="4191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>
                <a:solidFill>
                  <a:schemeClr val="tx1"/>
                </a:solidFill>
              </a:rPr>
              <a:t>Avancement / amorce d’une nouvelle phase</a:t>
            </a:r>
          </a:p>
        </p:txBody>
      </p:sp>
      <p:cxnSp>
        <p:nvCxnSpPr>
          <p:cNvPr id="25" name="Connecteur droit 24"/>
          <p:cNvCxnSpPr>
            <a:stCxn id="26" idx="2"/>
          </p:cNvCxnSpPr>
          <p:nvPr/>
        </p:nvCxnSpPr>
        <p:spPr>
          <a:xfrm flipH="1">
            <a:off x="8120418" y="3627495"/>
            <a:ext cx="9924" cy="2773305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entagone 25"/>
          <p:cNvSpPr/>
          <p:nvPr/>
        </p:nvSpPr>
        <p:spPr>
          <a:xfrm>
            <a:off x="7011835" y="3208395"/>
            <a:ext cx="2237014" cy="4191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>
                <a:solidFill>
                  <a:schemeClr val="tx1"/>
                </a:solidFill>
              </a:rPr>
              <a:t>Fin des travaux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991706" y="3167390"/>
            <a:ext cx="2006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i="1" dirty="0" smtClean="0"/>
              <a:t>4 à 6 semaines avant le début du chantier</a:t>
            </a:r>
            <a:endParaRPr lang="fr-CA" sz="1400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101880" y="3716497"/>
            <a:ext cx="180047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sz="1400" i="1" dirty="0" smtClean="0"/>
              <a:t>1 semaine avant le début du </a:t>
            </a:r>
            <a:r>
              <a:rPr lang="fr-CA" sz="1400" i="1" dirty="0"/>
              <a:t>chantier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991322" y="4689358"/>
            <a:ext cx="200622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sz="1400" i="1" dirty="0" smtClean="0"/>
              <a:t>1 semaine avant le début de la phase</a:t>
            </a:r>
            <a:endParaRPr lang="fr-CA" sz="1400" i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8235814" y="5185926"/>
            <a:ext cx="200622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sz="1400" i="1" dirty="0" smtClean="0"/>
              <a:t>Suivant la fin du projet</a:t>
            </a:r>
            <a:endParaRPr lang="fr-CA" sz="1400" i="1" dirty="0"/>
          </a:p>
        </p:txBody>
      </p:sp>
      <p:sp>
        <p:nvSpPr>
          <p:cNvPr id="33" name="Pentagone 32"/>
          <p:cNvSpPr/>
          <p:nvPr/>
        </p:nvSpPr>
        <p:spPr>
          <a:xfrm>
            <a:off x="6595710" y="5596182"/>
            <a:ext cx="1434364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dirty="0"/>
          </a:p>
        </p:txBody>
      </p:sp>
      <p:sp>
        <p:nvSpPr>
          <p:cNvPr id="34" name="Pentagone 33"/>
          <p:cNvSpPr/>
          <p:nvPr/>
        </p:nvSpPr>
        <p:spPr>
          <a:xfrm>
            <a:off x="6218076" y="5596182"/>
            <a:ext cx="1272160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dirty="0"/>
          </a:p>
        </p:txBody>
      </p:sp>
      <p:sp>
        <p:nvSpPr>
          <p:cNvPr id="35" name="Pentagone 34"/>
          <p:cNvSpPr/>
          <p:nvPr/>
        </p:nvSpPr>
        <p:spPr>
          <a:xfrm>
            <a:off x="5811672" y="5596182"/>
            <a:ext cx="1249290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dirty="0"/>
          </a:p>
        </p:txBody>
      </p:sp>
      <p:sp>
        <p:nvSpPr>
          <p:cNvPr id="36" name="Pentagone 35"/>
          <p:cNvSpPr/>
          <p:nvPr/>
        </p:nvSpPr>
        <p:spPr>
          <a:xfrm>
            <a:off x="5382398" y="5596182"/>
            <a:ext cx="1034180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dirty="0"/>
          </a:p>
        </p:txBody>
      </p:sp>
      <p:sp>
        <p:nvSpPr>
          <p:cNvPr id="37" name="Pentagone 36"/>
          <p:cNvSpPr/>
          <p:nvPr/>
        </p:nvSpPr>
        <p:spPr>
          <a:xfrm>
            <a:off x="5006663" y="5596182"/>
            <a:ext cx="891317" cy="419100"/>
          </a:xfrm>
          <a:prstGeom prst="homePlate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dirty="0"/>
          </a:p>
        </p:txBody>
      </p:sp>
      <p:sp>
        <p:nvSpPr>
          <p:cNvPr id="38" name="Pentagone 37"/>
          <p:cNvSpPr/>
          <p:nvPr/>
        </p:nvSpPr>
        <p:spPr>
          <a:xfrm>
            <a:off x="5006664" y="5587848"/>
            <a:ext cx="3094254" cy="419100"/>
          </a:xfrm>
          <a:prstGeom prst="homePlat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/>
              <a:t>Événement ponctuel / imprévu</a:t>
            </a:r>
            <a:endParaRPr lang="fr-CA" sz="1400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5006663" y="6077002"/>
            <a:ext cx="283833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sz="1400" i="1" dirty="0" smtClean="0"/>
              <a:t>Le plus tôt possible</a:t>
            </a:r>
            <a:endParaRPr lang="fr-CA" sz="1400" i="1" dirty="0"/>
          </a:p>
        </p:txBody>
      </p:sp>
    </p:spTree>
    <p:extLst>
      <p:ext uri="{BB962C8B-B14F-4D97-AF65-F5344CB8AC3E}">
        <p14:creationId xmlns:p14="http://schemas.microsoft.com/office/powerpoint/2010/main" val="244042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Annonce du projet 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Validation et communication du projet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780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à produire / </a:t>
            </a:r>
            <a:br>
              <a:rPr lang="fr-CA" dirty="0" smtClean="0"/>
            </a:br>
            <a:r>
              <a:rPr lang="fr-CA" dirty="0" smtClean="0"/>
              <a:t>Actions à poser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36195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Présentation du projet -  PowerPoint (v1)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/>
              <a:t>Animation séance d’information auprès des responsables des services </a:t>
            </a:r>
            <a:r>
              <a:rPr lang="fr-CA" sz="2600" dirty="0" smtClean="0"/>
              <a:t>touchés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Validation </a:t>
            </a:r>
            <a:r>
              <a:rPr lang="fr-CA" sz="2600" dirty="0"/>
              <a:t>des impacts présumés :</a:t>
            </a:r>
          </a:p>
          <a:p>
            <a:pPr lvl="1"/>
            <a:r>
              <a:rPr lang="fr-CA" sz="2200" dirty="0"/>
              <a:t>Santé, </a:t>
            </a:r>
            <a:r>
              <a:rPr lang="fr-CA" sz="2200" dirty="0" smtClean="0"/>
              <a:t>sécurité, groupes touchés, réalités du milieu touché par le projet, …</a:t>
            </a:r>
            <a:endParaRPr lang="fr-CA" sz="2200" dirty="0"/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Ajustements de la présentation du projet - PowerPoint (v2)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Info-travaux N</a:t>
            </a:r>
            <a:r>
              <a:rPr lang="fr-CA" sz="2600" baseline="30000" dirty="0" smtClean="0"/>
              <a:t>o</a:t>
            </a:r>
            <a:r>
              <a:rPr lang="fr-CA" sz="2600" dirty="0" smtClean="0"/>
              <a:t> 1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Communication officielle aux groupes touchés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600" dirty="0" smtClean="0"/>
              <a:t>Affichage générique</a:t>
            </a:r>
          </a:p>
          <a:p>
            <a:pPr marL="514350" indent="-514350">
              <a:buFont typeface="+mj-lt"/>
              <a:buAutoNum type="arabicPeriod"/>
            </a:pPr>
            <a:endParaRPr lang="fr-CA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5807125"/>
            <a:ext cx="5918200" cy="8192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CA" sz="1600" i="1" dirty="0" smtClean="0"/>
              <a:t>Présentation v2 sera animée par les responsables touchés auprès de leurs équipes. L’Info-travaux N</a:t>
            </a:r>
            <a:r>
              <a:rPr lang="fr-CA" sz="1600" i="1" baseline="30000" dirty="0">
                <a:solidFill>
                  <a:schemeClr val="bg1"/>
                </a:solidFill>
              </a:rPr>
              <a:t>o</a:t>
            </a:r>
            <a:r>
              <a:rPr lang="fr-CA" sz="1600" i="1" dirty="0" smtClean="0"/>
              <a:t> 1 sera distribué/affiché par </a:t>
            </a:r>
            <a:r>
              <a:rPr lang="fr-CA" sz="1600" i="1" dirty="0"/>
              <a:t>les responsables </a:t>
            </a:r>
            <a:r>
              <a:rPr lang="fr-CA" sz="1600" i="1" dirty="0" smtClean="0"/>
              <a:t>touchés . </a:t>
            </a:r>
            <a:endParaRPr lang="fr-CA" sz="1600" i="1" dirty="0"/>
          </a:p>
        </p:txBody>
      </p:sp>
    </p:spTree>
    <p:extLst>
      <p:ext uri="{BB962C8B-B14F-4D97-AF65-F5344CB8AC3E}">
        <p14:creationId xmlns:p14="http://schemas.microsoft.com/office/powerpoint/2010/main" val="230757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8191501" y="2726481"/>
            <a:ext cx="1917700" cy="38019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cxnSp>
        <p:nvCxnSpPr>
          <p:cNvPr id="65" name="Connecteur en angle 64"/>
          <p:cNvCxnSpPr>
            <a:stCxn id="10" idx="3"/>
            <a:endCxn id="63" idx="0"/>
          </p:cNvCxnSpPr>
          <p:nvPr/>
        </p:nvCxnSpPr>
        <p:spPr>
          <a:xfrm>
            <a:off x="4305300" y="3092450"/>
            <a:ext cx="4879974" cy="644526"/>
          </a:xfrm>
          <a:prstGeom prst="bentConnector2">
            <a:avLst/>
          </a:prstGeom>
          <a:ln w="28575">
            <a:solidFill>
              <a:schemeClr val="bg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137149" y="2711450"/>
            <a:ext cx="1771651" cy="38169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cxnSp>
        <p:nvCxnSpPr>
          <p:cNvPr id="40" name="Connecteur en angle 39"/>
          <p:cNvCxnSpPr>
            <a:stCxn id="10" idx="3"/>
            <a:endCxn id="32" idx="0"/>
          </p:cNvCxnSpPr>
          <p:nvPr/>
        </p:nvCxnSpPr>
        <p:spPr>
          <a:xfrm>
            <a:off x="4305300" y="3092450"/>
            <a:ext cx="1717674" cy="668761"/>
          </a:xfrm>
          <a:prstGeom prst="bentConnector2">
            <a:avLst/>
          </a:prstGeom>
          <a:ln w="28575">
            <a:solidFill>
              <a:schemeClr val="bg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9" idx="2"/>
            <a:endCxn id="11" idx="0"/>
          </p:cNvCxnSpPr>
          <p:nvPr/>
        </p:nvCxnSpPr>
        <p:spPr>
          <a:xfrm>
            <a:off x="3473450" y="2654300"/>
            <a:ext cx="0" cy="1847850"/>
          </a:xfrm>
          <a:prstGeom prst="straightConnector1">
            <a:avLst/>
          </a:prstGeom>
          <a:ln w="28575">
            <a:solidFill>
              <a:schemeClr val="bg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Annonce du projet</a:t>
            </a:r>
            <a:endParaRPr lang="fr-CA" dirty="0"/>
          </a:p>
        </p:txBody>
      </p:sp>
      <p:sp>
        <p:nvSpPr>
          <p:cNvPr id="7" name="Rectangle 6"/>
          <p:cNvSpPr/>
          <p:nvPr/>
        </p:nvSpPr>
        <p:spPr>
          <a:xfrm>
            <a:off x="838200" y="1981200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PowerPoint v1</a:t>
            </a:r>
            <a:br>
              <a:rPr lang="fr-CA" sz="1400" dirty="0" smtClean="0"/>
            </a:br>
            <a:r>
              <a:rPr lang="fr-CA" sz="1100" i="1" dirty="0" smtClean="0"/>
              <a:t>Déf</a:t>
            </a:r>
            <a:r>
              <a:rPr lang="fr-CA" sz="1100" i="1" dirty="0"/>
              <a:t>.</a:t>
            </a:r>
            <a:r>
              <a:rPr lang="fr-CA" sz="1100" i="1" dirty="0" smtClean="0"/>
              <a:t> du projet</a:t>
            </a:r>
            <a:endParaRPr lang="fr-CA" sz="1400" i="1" dirty="0"/>
          </a:p>
        </p:txBody>
      </p:sp>
      <p:sp>
        <p:nvSpPr>
          <p:cNvPr id="8" name="Rectangle 7"/>
          <p:cNvSpPr/>
          <p:nvPr/>
        </p:nvSpPr>
        <p:spPr>
          <a:xfrm>
            <a:off x="838200" y="2905125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Responsables touchés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41600" y="1981200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PowerPoint v2</a:t>
            </a:r>
            <a:br>
              <a:rPr lang="fr-CA" sz="1400" dirty="0" smtClean="0"/>
            </a:br>
            <a:r>
              <a:rPr lang="fr-CA" sz="1100" i="1" dirty="0" smtClean="0"/>
              <a:t>Déf</a:t>
            </a:r>
            <a:r>
              <a:rPr lang="fr-CA" sz="1100" i="1" dirty="0"/>
              <a:t>.</a:t>
            </a:r>
            <a:r>
              <a:rPr lang="fr-CA" sz="1100" i="1" dirty="0" smtClean="0"/>
              <a:t> du projet</a:t>
            </a:r>
            <a:endParaRPr lang="fr-CA" sz="1400" i="1" dirty="0"/>
          </a:p>
        </p:txBody>
      </p:sp>
      <p:sp>
        <p:nvSpPr>
          <p:cNvPr id="10" name="Rectangle 9"/>
          <p:cNvSpPr/>
          <p:nvPr/>
        </p:nvSpPr>
        <p:spPr>
          <a:xfrm>
            <a:off x="2641600" y="2755900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Info travaux</a:t>
            </a:r>
            <a:br>
              <a:rPr lang="fr-CA" sz="1400" dirty="0" smtClean="0"/>
            </a:br>
            <a:r>
              <a:rPr lang="fr-CA" sz="1400" dirty="0" smtClean="0"/>
              <a:t>N</a:t>
            </a:r>
            <a:r>
              <a:rPr lang="fr-CA" sz="1400" baseline="30000" dirty="0" smtClean="0"/>
              <a:t>o</a:t>
            </a:r>
            <a:r>
              <a:rPr lang="fr-CA" sz="1400" dirty="0"/>
              <a:t> </a:t>
            </a:r>
            <a:r>
              <a:rPr lang="fr-CA" sz="1400" dirty="0" smtClean="0"/>
              <a:t>1</a:t>
            </a:r>
            <a:endParaRPr lang="fr-CA" sz="1400" i="1" dirty="0"/>
          </a:p>
        </p:txBody>
      </p:sp>
      <p:sp>
        <p:nvSpPr>
          <p:cNvPr id="11" name="Rectangle 10"/>
          <p:cNvSpPr/>
          <p:nvPr/>
        </p:nvSpPr>
        <p:spPr>
          <a:xfrm>
            <a:off x="2641600" y="4502150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Équipes touchées</a:t>
            </a:r>
            <a:endParaRPr lang="fr-CA" sz="1400" dirty="0">
              <a:solidFill>
                <a:schemeClr val="bg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46350" y="3751161"/>
            <a:ext cx="1854200" cy="35093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Animé / distribué par les </a:t>
            </a:r>
            <a:r>
              <a:rPr lang="fr-CA" sz="1100" dirty="0" smtClean="0">
                <a:solidFill>
                  <a:schemeClr val="bg2"/>
                </a:solidFill>
              </a:rPr>
              <a:t>responsables touchés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41600" y="5501431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bg2"/>
                </a:solidFill>
              </a:rPr>
              <a:t>Responsable de l’installation</a:t>
            </a:r>
            <a:endParaRPr lang="fr-CA" sz="1400" dirty="0">
              <a:solidFill>
                <a:schemeClr val="bg2"/>
              </a:solidFill>
            </a:endParaRPr>
          </a:p>
        </p:txBody>
      </p:sp>
      <p:cxnSp>
        <p:nvCxnSpPr>
          <p:cNvPr id="18" name="Connecteur en angle 17"/>
          <p:cNvCxnSpPr>
            <a:stCxn id="9" idx="3"/>
            <a:endCxn id="16" idx="3"/>
          </p:cNvCxnSpPr>
          <p:nvPr/>
        </p:nvCxnSpPr>
        <p:spPr>
          <a:xfrm>
            <a:off x="4305300" y="2317750"/>
            <a:ext cx="12700" cy="3520231"/>
          </a:xfrm>
          <a:prstGeom prst="bentConnector3">
            <a:avLst>
              <a:gd name="adj1" fmla="val 1800000"/>
            </a:avLst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ngle 18"/>
          <p:cNvCxnSpPr>
            <a:stCxn id="10" idx="3"/>
            <a:endCxn id="16" idx="3"/>
          </p:cNvCxnSpPr>
          <p:nvPr/>
        </p:nvCxnSpPr>
        <p:spPr>
          <a:xfrm>
            <a:off x="4305300" y="3092450"/>
            <a:ext cx="12700" cy="2745531"/>
          </a:xfrm>
          <a:prstGeom prst="bentConnector3">
            <a:avLst>
              <a:gd name="adj1" fmla="val 2800000"/>
            </a:avLst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076700" y="4203701"/>
            <a:ext cx="965199" cy="252836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Courriel</a:t>
            </a:r>
            <a:endParaRPr lang="fr-CA" sz="1100" dirty="0">
              <a:solidFill>
                <a:schemeClr val="bg2"/>
              </a:solidFill>
            </a:endParaRPr>
          </a:p>
        </p:txBody>
      </p:sp>
      <p:cxnSp>
        <p:nvCxnSpPr>
          <p:cNvPr id="25" name="Connecteur droit avec flèche 24"/>
          <p:cNvCxnSpPr>
            <a:stCxn id="7" idx="2"/>
            <a:endCxn id="8" idx="0"/>
          </p:cNvCxnSpPr>
          <p:nvPr/>
        </p:nvCxnSpPr>
        <p:spPr>
          <a:xfrm>
            <a:off x="1670050" y="2654300"/>
            <a:ext cx="0" cy="250825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entagone 26"/>
          <p:cNvSpPr/>
          <p:nvPr/>
        </p:nvSpPr>
        <p:spPr>
          <a:xfrm>
            <a:off x="5137149" y="1981200"/>
            <a:ext cx="1771651" cy="673100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</a:rPr>
              <a:t>Impacts résidents</a:t>
            </a:r>
            <a:endParaRPr lang="fr-CA" sz="1400" dirty="0">
              <a:solidFill>
                <a:schemeClr val="tx1"/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7054849" y="1981200"/>
            <a:ext cx="673100" cy="6731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Non</a:t>
            </a:r>
            <a:endParaRPr lang="fr-CA" sz="1200" dirty="0"/>
          </a:p>
        </p:txBody>
      </p:sp>
      <p:sp>
        <p:nvSpPr>
          <p:cNvPr id="32" name="Rectangle 31"/>
          <p:cNvSpPr/>
          <p:nvPr/>
        </p:nvSpPr>
        <p:spPr>
          <a:xfrm>
            <a:off x="5191124" y="3761211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Comité des résidents</a:t>
            </a:r>
            <a:endParaRPr lang="fr-CA" sz="1400" dirty="0">
              <a:solidFill>
                <a:schemeClr val="accent3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5676900" y="2755900"/>
            <a:ext cx="673100" cy="6731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Oui</a:t>
            </a:r>
            <a:endParaRPr lang="fr-CA" sz="1200" dirty="0"/>
          </a:p>
        </p:txBody>
      </p:sp>
      <p:sp>
        <p:nvSpPr>
          <p:cNvPr id="51" name="Rectangle 50"/>
          <p:cNvSpPr/>
          <p:nvPr/>
        </p:nvSpPr>
        <p:spPr>
          <a:xfrm>
            <a:off x="5175250" y="4594225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Résidents</a:t>
            </a:r>
            <a:endParaRPr lang="fr-CA" sz="1400" dirty="0">
              <a:solidFill>
                <a:schemeClr val="accent3"/>
              </a:solidFill>
            </a:endParaRPr>
          </a:p>
        </p:txBody>
      </p:sp>
      <p:cxnSp>
        <p:nvCxnSpPr>
          <p:cNvPr id="53" name="Connecteur en angle 52"/>
          <p:cNvCxnSpPr>
            <a:stCxn id="16" idx="2"/>
            <a:endCxn id="51" idx="2"/>
          </p:cNvCxnSpPr>
          <p:nvPr/>
        </p:nvCxnSpPr>
        <p:spPr>
          <a:xfrm rot="5400000" flipH="1" flipV="1">
            <a:off x="4286672" y="4454103"/>
            <a:ext cx="907206" cy="2533650"/>
          </a:xfrm>
          <a:prstGeom prst="bentConnector3">
            <a:avLst>
              <a:gd name="adj1" fmla="val -25198"/>
            </a:avLst>
          </a:prstGeom>
          <a:ln w="28575">
            <a:solidFill>
              <a:schemeClr val="bg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305300" y="6226494"/>
            <a:ext cx="749300" cy="28691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 smtClean="0">
                <a:solidFill>
                  <a:schemeClr val="tx1"/>
                </a:solidFill>
              </a:rPr>
              <a:t>Courrier</a:t>
            </a:r>
            <a:br>
              <a:rPr lang="fr-CA" sz="1100" dirty="0" smtClean="0">
                <a:solidFill>
                  <a:schemeClr val="tx1"/>
                </a:solidFill>
              </a:rPr>
            </a:br>
            <a:r>
              <a:rPr lang="fr-CA" sz="1100" dirty="0" smtClean="0">
                <a:solidFill>
                  <a:schemeClr val="tx1"/>
                </a:solidFill>
              </a:rPr>
              <a:t>interne</a:t>
            </a:r>
            <a:endParaRPr lang="fr-CA" sz="1100" dirty="0">
              <a:solidFill>
                <a:schemeClr val="bg2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75250" y="5501431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Lettre officielle</a:t>
            </a:r>
            <a:endParaRPr lang="fr-CA" sz="1400" i="1" dirty="0"/>
          </a:p>
        </p:txBody>
      </p:sp>
      <p:sp>
        <p:nvSpPr>
          <p:cNvPr id="59" name="Pentagone 58"/>
          <p:cNvSpPr/>
          <p:nvPr/>
        </p:nvSpPr>
        <p:spPr>
          <a:xfrm>
            <a:off x="8299449" y="1981200"/>
            <a:ext cx="1771651" cy="673100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</a:rPr>
              <a:t>Impacts clientèle</a:t>
            </a:r>
            <a:endParaRPr lang="fr-CA" sz="1400" dirty="0">
              <a:solidFill>
                <a:schemeClr val="tx1"/>
              </a:solidFill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10217149" y="1981200"/>
            <a:ext cx="673100" cy="6731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Non</a:t>
            </a:r>
            <a:endParaRPr lang="fr-CA" sz="1200" dirty="0"/>
          </a:p>
        </p:txBody>
      </p:sp>
      <p:sp>
        <p:nvSpPr>
          <p:cNvPr id="62" name="Ellipse 61"/>
          <p:cNvSpPr/>
          <p:nvPr/>
        </p:nvSpPr>
        <p:spPr>
          <a:xfrm>
            <a:off x="8839200" y="2755900"/>
            <a:ext cx="673100" cy="6731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 smtClean="0"/>
              <a:t>Oui</a:t>
            </a:r>
            <a:endParaRPr lang="fr-CA" sz="1200" dirty="0"/>
          </a:p>
        </p:txBody>
      </p:sp>
      <p:sp>
        <p:nvSpPr>
          <p:cNvPr id="63" name="Rectangle 62"/>
          <p:cNvSpPr/>
          <p:nvPr/>
        </p:nvSpPr>
        <p:spPr>
          <a:xfrm>
            <a:off x="8353424" y="3736976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Comité des usagers</a:t>
            </a:r>
            <a:endParaRPr lang="fr-CA" sz="1400" dirty="0">
              <a:solidFill>
                <a:schemeClr val="accent3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353424" y="4594225"/>
            <a:ext cx="1663700" cy="673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accent3"/>
                </a:solidFill>
              </a:rPr>
              <a:t>Clientèle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8353424" y="5501431"/>
            <a:ext cx="1663700" cy="6731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/>
              <a:t>Affichage</a:t>
            </a:r>
            <a:br>
              <a:rPr lang="fr-CA" sz="1400" dirty="0" smtClean="0"/>
            </a:br>
            <a:r>
              <a:rPr lang="fr-CA" sz="1400" dirty="0" smtClean="0"/>
              <a:t>générique</a:t>
            </a:r>
            <a:endParaRPr lang="fr-CA" sz="1400" i="1" dirty="0"/>
          </a:p>
        </p:txBody>
      </p:sp>
      <p:cxnSp>
        <p:nvCxnSpPr>
          <p:cNvPr id="73" name="Connecteur droit avec flèche 72"/>
          <p:cNvCxnSpPr>
            <a:stCxn id="67" idx="0"/>
            <a:endCxn id="66" idx="2"/>
          </p:cNvCxnSpPr>
          <p:nvPr/>
        </p:nvCxnSpPr>
        <p:spPr>
          <a:xfrm flipV="1">
            <a:off x="9185274" y="5267325"/>
            <a:ext cx="0" cy="234106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en angle 76"/>
          <p:cNvCxnSpPr>
            <a:stCxn id="67" idx="1"/>
            <a:endCxn id="51" idx="3"/>
          </p:cNvCxnSpPr>
          <p:nvPr/>
        </p:nvCxnSpPr>
        <p:spPr>
          <a:xfrm rot="10800000">
            <a:off x="6838950" y="4930775"/>
            <a:ext cx="1514474" cy="907206"/>
          </a:xfrm>
          <a:prstGeom prst="bentConnector3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33352"/>
              </p:ext>
            </p:extLst>
          </p:nvPr>
        </p:nvGraphicFramePr>
        <p:xfrm>
          <a:off x="11994" y="6303227"/>
          <a:ext cx="206516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361"/>
                <a:gridCol w="1828800"/>
              </a:tblGrid>
              <a:tr h="193670">
                <a:tc>
                  <a:txBody>
                    <a:bodyPr/>
                    <a:lstStyle/>
                    <a:p>
                      <a:endParaRPr lang="fr-CA" sz="11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1100" b="0" dirty="0" err="1" smtClean="0">
                          <a:solidFill>
                            <a:schemeClr val="tx1"/>
                          </a:solidFill>
                        </a:rPr>
                        <a:t>Resp</a:t>
                      </a:r>
                      <a:r>
                        <a:rPr lang="fr-CA" sz="11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CA" sz="1100" b="0" baseline="0" dirty="0" smtClean="0">
                          <a:solidFill>
                            <a:schemeClr val="tx1"/>
                          </a:solidFill>
                        </a:rPr>
                        <a:t> de la DST</a:t>
                      </a:r>
                      <a:endParaRPr lang="fr-CA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endParaRPr lang="fr-CA" sz="11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100" b="0" dirty="0" err="1" smtClean="0">
                          <a:solidFill>
                            <a:schemeClr val="tx1"/>
                          </a:solidFill>
                        </a:rPr>
                        <a:t>Resp</a:t>
                      </a:r>
                      <a:r>
                        <a:rPr lang="fr-CA" sz="11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CA" sz="1100" b="0" baseline="0" dirty="0" smtClean="0">
                          <a:solidFill>
                            <a:schemeClr val="tx1"/>
                          </a:solidFill>
                        </a:rPr>
                        <a:t> des gestionnaires</a:t>
                      </a:r>
                      <a:endParaRPr lang="fr-CA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63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Aide-mémoire</a:t>
            </a:r>
            <a:br>
              <a:rPr lang="fr-CA" dirty="0" smtClean="0"/>
            </a:br>
            <a:r>
              <a:rPr lang="fr-CA" dirty="0" smtClean="0">
                <a:latin typeface="+mn-lt"/>
              </a:rPr>
              <a:t>Question à poser …</a:t>
            </a:r>
            <a:endParaRPr lang="fr-CA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Impacts employés du services?</a:t>
            </a:r>
          </a:p>
          <a:p>
            <a:r>
              <a:rPr lang="fr-CA" dirty="0"/>
              <a:t>Impacts résidents, </a:t>
            </a:r>
            <a:r>
              <a:rPr lang="fr-CA" dirty="0" smtClean="0"/>
              <a:t>clientèles (visiteurs) ?</a:t>
            </a:r>
          </a:p>
          <a:p>
            <a:r>
              <a:rPr lang="fr-CA" dirty="0" smtClean="0"/>
              <a:t>Impacts pour les services de soutien (salubrité, service alimentaire, buanderie, sécurité, …)?</a:t>
            </a:r>
          </a:p>
          <a:p>
            <a:r>
              <a:rPr lang="fr-CA" dirty="0" smtClean="0"/>
              <a:t>Horaire du service et du milieu</a:t>
            </a:r>
            <a:endParaRPr lang="fr-CA" dirty="0"/>
          </a:p>
          <a:p>
            <a:r>
              <a:rPr lang="fr-CA" dirty="0" smtClean="0"/>
              <a:t>Aspects de santé et sécurité et solutions</a:t>
            </a:r>
          </a:p>
          <a:p>
            <a:pPr lvl="1"/>
            <a:r>
              <a:rPr lang="fr-CA" dirty="0" smtClean="0"/>
              <a:t>Poussière, bruit, … ? </a:t>
            </a:r>
          </a:p>
          <a:p>
            <a:pPr lvl="1"/>
            <a:r>
              <a:rPr lang="fr-CA" dirty="0" smtClean="0"/>
              <a:t>Circulation – penser à la marche, aux déambulateurs, aux chaises roulantes, aux chariots alimentaires, de lingerie, etc.-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6070599"/>
            <a:ext cx="5918200" cy="5557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CA" sz="1600" i="1" dirty="0" smtClean="0"/>
              <a:t>Quels sont les impacts et quelles sont les solutions / alternatives mises de l’avant pour les limiter?</a:t>
            </a:r>
            <a:endParaRPr lang="fr-CA" sz="1600" i="1" dirty="0"/>
          </a:p>
        </p:txBody>
      </p:sp>
    </p:spTree>
    <p:extLst>
      <p:ext uri="{BB962C8B-B14F-4D97-AF65-F5344CB8AC3E}">
        <p14:creationId xmlns:p14="http://schemas.microsoft.com/office/powerpoint/2010/main" val="1326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Outils disponibles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>
                <a:latin typeface="+mj-lt"/>
              </a:rPr>
              <a:t>Gabarits</a:t>
            </a:r>
          </a:p>
          <a:p>
            <a:r>
              <a:rPr lang="fr-CA" dirty="0" smtClean="0"/>
              <a:t>Présentation PowerPoint : définition de projet</a:t>
            </a:r>
          </a:p>
          <a:p>
            <a:r>
              <a:rPr lang="fr-CA" dirty="0" smtClean="0"/>
              <a:t>Info-travaux N</a:t>
            </a:r>
            <a:r>
              <a:rPr lang="fr-CA" baseline="30000" dirty="0" smtClean="0"/>
              <a:t>o</a:t>
            </a:r>
            <a:r>
              <a:rPr lang="fr-CA" dirty="0" smtClean="0"/>
              <a:t> 1</a:t>
            </a:r>
          </a:p>
          <a:p>
            <a:r>
              <a:rPr lang="fr-CA" dirty="0" smtClean="0"/>
              <a:t>Lettre officielle</a:t>
            </a:r>
          </a:p>
          <a:p>
            <a:r>
              <a:rPr lang="fr-CA" dirty="0" smtClean="0"/>
              <a:t>Affiche générique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629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USSS_orange">
  <a:themeElements>
    <a:clrScheme name="CIUSSS_orange">
      <a:dk1>
        <a:srgbClr val="181817"/>
      </a:dk1>
      <a:lt1>
        <a:sysClr val="window" lastClr="FFFFFF"/>
      </a:lt1>
      <a:dk2>
        <a:srgbClr val="181817"/>
      </a:dk2>
      <a:lt2>
        <a:srgbClr val="F79200"/>
      </a:lt2>
      <a:accent1>
        <a:srgbClr val="0871D9"/>
      </a:accent1>
      <a:accent2>
        <a:srgbClr val="81C731"/>
      </a:accent2>
      <a:accent3>
        <a:srgbClr val="DB1A00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USSS_orange" id="{D70BC3D6-FA78-4438-99E0-B56DA7C6F2E6}" vid="{700A1DA8-C9F4-434B-BFCA-2AB8F5759A0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CIUSSS_orange</Template>
  <TotalTime>1330</TotalTime>
  <Words>997</Words>
  <Application>Microsoft Office PowerPoint</Application>
  <PresentationFormat>Grand écran</PresentationFormat>
  <Paragraphs>259</Paragraphs>
  <Slides>31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6" baseType="lpstr">
      <vt:lpstr>Aharoni</vt:lpstr>
      <vt:lpstr>Arial</vt:lpstr>
      <vt:lpstr>Arial Black</vt:lpstr>
      <vt:lpstr>Calibri</vt:lpstr>
      <vt:lpstr>CIUSSS_orange</vt:lpstr>
      <vt:lpstr>Annonce et suivi de travaux  Rénovation ou construction</vt:lpstr>
      <vt:lpstr>Pourquoi une trousse?</vt:lpstr>
      <vt:lpstr>Étapes</vt:lpstr>
      <vt:lpstr>Chronologie</vt:lpstr>
      <vt:lpstr>Annonce du projet </vt:lpstr>
      <vt:lpstr>Outils à produire /  Actions à poser</vt:lpstr>
      <vt:lpstr>Annonce du projet</vt:lpstr>
      <vt:lpstr>Aide-mémoire Question à poser …</vt:lpstr>
      <vt:lpstr>Outils disponibles</vt:lpstr>
      <vt:lpstr>Contenu présentation PowerPoint</vt:lpstr>
      <vt:lpstr>Début du projet </vt:lpstr>
      <vt:lpstr>Outils à produire /  Actions à poser</vt:lpstr>
      <vt:lpstr>Début du projet</vt:lpstr>
      <vt:lpstr>Aide-mémoire Question à se poser…</vt:lpstr>
      <vt:lpstr>Outils disponibles</vt:lpstr>
      <vt:lpstr>Nouvelle phase du projet </vt:lpstr>
      <vt:lpstr>Outils à produire /  Actions à poser</vt:lpstr>
      <vt:lpstr>Nouvelle phase du projet</vt:lpstr>
      <vt:lpstr>Aide-mémoire Question à se poser…</vt:lpstr>
      <vt:lpstr>Outils disponibles</vt:lpstr>
      <vt:lpstr>Événement ponctuel / imprévu</vt:lpstr>
      <vt:lpstr>Outils à produire /  Actions à poser</vt:lpstr>
      <vt:lpstr>Événement ponctuel / imprévu</vt:lpstr>
      <vt:lpstr>Aide-mémoire Question à se poser…</vt:lpstr>
      <vt:lpstr>Outils disponibles</vt:lpstr>
      <vt:lpstr>Fin des travaux</vt:lpstr>
      <vt:lpstr>Outils à produire /  Actions à poser</vt:lpstr>
      <vt:lpstr>Fin des travaux</vt:lpstr>
      <vt:lpstr>Outils disponibles</vt:lpstr>
      <vt:lpstr>Outils disponibles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gosf1</cp:lastModifiedBy>
  <cp:revision>67</cp:revision>
  <cp:lastPrinted>2015-11-03T19:22:01Z</cp:lastPrinted>
  <dcterms:created xsi:type="dcterms:W3CDTF">2015-09-08T18:03:00Z</dcterms:created>
  <dcterms:modified xsi:type="dcterms:W3CDTF">2016-10-03T13:20:37Z</dcterms:modified>
</cp:coreProperties>
</file>