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notesSlides/notesSlide40.xml" ContentType="application/vnd.openxmlformats-officedocument.presentationml.notes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39.xml" ContentType="application/vnd.openxmlformats-officedocument.presentationml.notes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notesSlides/notesSlide38.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notesSlides/notesSlide37.xml" ContentType="application/vnd.openxmlformats-officedocument.presentationml.notes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notesSlides/notesSlide36.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notesSlides/notesSlide41.xml" ContentType="application/vnd.openxmlformats-officedocument.presentationml.notesSlide+xml"/>
  <Override PartName="/ppt/slides/slide22.xml" ContentType="application/vnd.openxmlformats-officedocument.presentationml.slide+xml"/>
  <Override PartName="/ppt/slides/slide38.xml" ContentType="application/vnd.openxmlformats-officedocument.presentationml.slide+xml"/>
  <Override PartName="/ppt/notesSlides/notesSlide24.xml" ContentType="application/vnd.openxmlformats-officedocument.presentationml.notesSlide+xml"/>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3"/>
  </p:notesMasterIdLst>
  <p:sldIdLst>
    <p:sldId id="274" r:id="rId2"/>
    <p:sldId id="314" r:id="rId3"/>
    <p:sldId id="275" r:id="rId4"/>
    <p:sldId id="276"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5241F"/>
    <a:srgbClr val="F06B19"/>
    <a:srgbClr val="FFF42D"/>
    <a:srgbClr val="808830"/>
    <a:srgbClr val="889132"/>
    <a:srgbClr val="86040B"/>
    <a:srgbClr val="6F0E0C"/>
    <a:srgbClr val="7E040A"/>
    <a:srgbClr val="5D0A05"/>
    <a:srgbClr val="7E0E06"/>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84873" autoAdjust="0"/>
  </p:normalViewPr>
  <p:slideViewPr>
    <p:cSldViewPr snapToObjects="1">
      <p:cViewPr varScale="1">
        <p:scale>
          <a:sx n="150" d="100"/>
          <a:sy n="150" d="100"/>
        </p:scale>
        <p:origin x="-96" y="-776"/>
      </p:cViewPr>
      <p:guideLst>
        <p:guide orient="horz" pos="2254"/>
        <p:guide pos="4177"/>
      </p:guideLst>
    </p:cSldViewPr>
  </p:slideViewPr>
  <p:notesTextViewPr>
    <p:cViewPr>
      <p:scale>
        <a:sx n="100" d="100"/>
        <a:sy n="100" d="100"/>
      </p:scale>
      <p:origin x="0" y="0"/>
    </p:cViewPr>
  </p:notesTextViewPr>
  <p:sorterViewPr>
    <p:cViewPr>
      <p:scale>
        <a:sx n="150" d="100"/>
        <a:sy n="150" d="100"/>
      </p:scale>
      <p:origin x="0" y="0"/>
    </p:cViewPr>
  </p:sorterViewPr>
  <p:notesViewPr>
    <p:cSldViewPr snapToObjects="1">
      <p:cViewPr varScale="1">
        <p:scale>
          <a:sx n="167" d="100"/>
          <a:sy n="167" d="100"/>
        </p:scale>
        <p:origin x="-1696" y="-11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solidFill>
                  <a:schemeClr val="tx1">
                    <a:lumMod val="50000"/>
                    <a:lumOff val="50000"/>
                  </a:schemeClr>
                </a:solidFill>
                <a:latin typeface="Arial"/>
                <a:cs typeface="Arial"/>
              </a:defRPr>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solidFill>
                  <a:schemeClr val="tx1">
                    <a:lumMod val="50000"/>
                    <a:lumOff val="50000"/>
                  </a:schemeClr>
                </a:solidFill>
                <a:latin typeface="Arial"/>
                <a:cs typeface="Arial"/>
              </a:defRPr>
            </a:lvl1pPr>
          </a:lstStyle>
          <a:p>
            <a:fld id="{4BE6980F-CAD1-8344-B7A3-3CE846DA6FA1}" type="datetimeFigureOut">
              <a:rPr lang="fr-FR" smtClean="0"/>
              <a:pPr/>
              <a:t>18/12/13</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solidFill>
                  <a:schemeClr val="tx1">
                    <a:lumMod val="50000"/>
                    <a:lumOff val="50000"/>
                  </a:schemeClr>
                </a:solidFill>
                <a:latin typeface="Arial"/>
                <a:cs typeface="Arial"/>
              </a:defRPr>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a:solidFill>
                  <a:schemeClr val="tx1">
                    <a:lumMod val="50000"/>
                    <a:lumOff val="50000"/>
                  </a:schemeClr>
                </a:solidFill>
                <a:latin typeface="Arial"/>
                <a:cs typeface="Arial"/>
              </a:defRPr>
            </a:lvl1pPr>
          </a:lstStyle>
          <a:p>
            <a:fld id="{4D17E42E-4E71-C64F-8DB4-34B4C70DB382}" type="slidenum">
              <a:rPr lang="fr-CA" smtClean="0"/>
              <a:pPr/>
              <a:t>‹#›</a:t>
            </a:fld>
            <a:endParaRPr lang="fr-CA"/>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305462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Arial"/>
      </a:defRPr>
    </a:lvl1pPr>
    <a:lvl2pPr marL="111125" indent="-109538" algn="l" defTabSz="457200" rtl="0" eaLnBrk="1" latinLnBrk="0" hangingPunct="1">
      <a:buFont typeface="Arial"/>
      <a:buChar char="•"/>
      <a:defRPr sz="1100" kern="1200">
        <a:solidFill>
          <a:schemeClr val="tx1"/>
        </a:solidFill>
        <a:latin typeface="Arial"/>
        <a:ea typeface="+mn-ea"/>
        <a:cs typeface="Arial"/>
      </a:defRPr>
    </a:lvl2pPr>
    <a:lvl3pPr marL="233363" indent="-122238" algn="l" defTabSz="457200" rtl="0" eaLnBrk="1" latinLnBrk="0" hangingPunct="1">
      <a:buFont typeface="Arial"/>
      <a:buChar char="•"/>
      <a:defRPr sz="1000" kern="1200">
        <a:solidFill>
          <a:schemeClr val="tx1"/>
        </a:solidFill>
        <a:latin typeface="Arial"/>
        <a:ea typeface="+mn-ea"/>
        <a:cs typeface="Arial"/>
      </a:defRPr>
    </a:lvl3pPr>
    <a:lvl4pPr marL="346075" indent="-109538" algn="l" defTabSz="457200" rtl="0" eaLnBrk="1" latinLnBrk="0" hangingPunct="1">
      <a:buFont typeface="Arial"/>
      <a:buChar char="•"/>
      <a:defRPr sz="1000" kern="1200">
        <a:solidFill>
          <a:schemeClr val="tx1"/>
        </a:solidFill>
        <a:latin typeface="Arial"/>
        <a:ea typeface="+mn-ea"/>
        <a:cs typeface="Arial"/>
      </a:defRPr>
    </a:lvl4pPr>
    <a:lvl5pPr marL="457200" indent="-109538" algn="l" defTabSz="457200" rtl="0" eaLnBrk="1" latinLnBrk="0" hangingPunct="1">
      <a:buFont typeface="Arial"/>
      <a:buChar char="•"/>
      <a:defRPr sz="1000" kern="1200">
        <a:solidFill>
          <a:schemeClr val="tx1"/>
        </a:solidFill>
        <a:latin typeface="Arial"/>
        <a:ea typeface="+mn-ea"/>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Conseils d’animation :</a:t>
            </a:r>
          </a:p>
          <a:p>
            <a:r>
              <a:rPr lang="fr-FR" dirty="0" smtClean="0"/>
              <a:t>Former deux équipes ou plus (selon le nombre de participants). Le quiz comprend 18 questions et vise à aborder le sujet des drogues globalement. Généralement, les participants ont besoin de 10 secondes pour réfléchir en équipe.</a:t>
            </a:r>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1</a:t>
            </a:fld>
            <a:endParaRPr lang="fr-CA"/>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10</a:t>
            </a:fld>
            <a:endParaRPr lang="fr-CA"/>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Bon à savoir :</a:t>
            </a:r>
          </a:p>
          <a:p>
            <a:r>
              <a:rPr lang="fr-FR" dirty="0" smtClean="0"/>
              <a:t>Les participants demeurent tout de même étonnés de la quantité de produits chimiques contenus dans le cannabis.</a:t>
            </a:r>
          </a:p>
          <a:p>
            <a:endParaRPr lang="fr-FR" dirty="0" smtClean="0"/>
          </a:p>
          <a:p>
            <a:r>
              <a:rPr lang="fr-FR" dirty="0" smtClean="0"/>
              <a:t>Conseils d’animation :</a:t>
            </a:r>
          </a:p>
          <a:p>
            <a:r>
              <a:rPr lang="fr-FR" dirty="0" smtClean="0"/>
              <a:t>Il est possible de compléter la réponse en discutant de l’évolution dans le temps de la pureté du cannabis : quelle est la différence entre le cannabis d’aujourd’hui et celui des années 70? Éléments de réponse : dans les années 70, le cannabis était plus pur. Maintenant, il est beaucoup plus mélangé et coupé avec d’autres produits chimiques. Par contre, de nos jours, le pourcentage de THC contenu dans le cannabis est supérieur à celui des années 70.</a:t>
            </a:r>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11</a:t>
            </a:fld>
            <a:endParaRPr lang="fr-CA"/>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12</a:t>
            </a:fld>
            <a:endParaRPr lang="fr-CA"/>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13</a:t>
            </a:fld>
            <a:endParaRPr lang="fr-CA"/>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Conseils d’animation :</a:t>
            </a:r>
          </a:p>
          <a:p>
            <a:r>
              <a:rPr lang="fr-FR" dirty="0" smtClean="0"/>
              <a:t>À ce moment, le tableau de Santé Canada intitulé « Drogues de synthèse saisies au Québec » peut être présenté aux participants (voir clé USB). Ce tableau permet de soulever la discussion, de cibler quelques drogues de rues qui contiennent des produits inconnus pour les participants (ex. : </a:t>
            </a:r>
            <a:r>
              <a:rPr lang="fr-FR" dirty="0" err="1" smtClean="0"/>
              <a:t>lidocaïne</a:t>
            </a:r>
            <a:r>
              <a:rPr lang="fr-FR" dirty="0" smtClean="0"/>
              <a:t> qui est un anesthésiant) ou, au contraire, qui contiennent 5 ingrédients et plus. Profiter de l’occasion pour comparer deux drogues ayant la même apparence et le même nom, mais avec un contenu différent (ex. : </a:t>
            </a:r>
            <a:r>
              <a:rPr lang="fr-FR" dirty="0" err="1" smtClean="0"/>
              <a:t>on-star</a:t>
            </a:r>
            <a:r>
              <a:rPr lang="fr-FR" dirty="0" smtClean="0"/>
              <a:t> ou </a:t>
            </a:r>
            <a:r>
              <a:rPr lang="fr-FR" dirty="0" err="1" smtClean="0"/>
              <a:t>shell-V</a:t>
            </a:r>
            <a:r>
              <a:rPr lang="fr-FR" dirty="0" smtClean="0"/>
              <a:t> power).</a:t>
            </a:r>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14</a:t>
            </a:fld>
            <a:endParaRPr lang="fr-CA"/>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15</a:t>
            </a:fld>
            <a:endParaRPr lang="fr-CA"/>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Conseils d’animation :</a:t>
            </a:r>
          </a:p>
          <a:p>
            <a:r>
              <a:rPr lang="fr-FR" dirty="0" smtClean="0"/>
              <a:t>Exemple de question : quels sont les effets recherchés du cannabis?</a:t>
            </a:r>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16</a:t>
            </a:fld>
            <a:endParaRPr lang="fr-CA"/>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Conseils d’animation :</a:t>
            </a:r>
          </a:p>
          <a:p>
            <a:r>
              <a:rPr lang="fr-FR" dirty="0" smtClean="0"/>
              <a:t>Exemple de question : quels sont les effets indésirables du cannabis?</a:t>
            </a:r>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17</a:t>
            </a:fld>
            <a:endParaRPr lang="fr-CA"/>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18</a:t>
            </a:fld>
            <a:endParaRPr lang="fr-CA"/>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Bon à savoir :</a:t>
            </a:r>
          </a:p>
          <a:p>
            <a:r>
              <a:rPr lang="fr-FR" dirty="0" smtClean="0"/>
              <a:t>Les participants ayant déjà consommé de la cocaïne confirment l’affirmation comme quoi l’euphorie initiale est difficile à retrouver. </a:t>
            </a:r>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19</a:t>
            </a:fld>
            <a:endParaRPr lang="fr-CA"/>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2</a:t>
            </a:fld>
            <a:endParaRPr lang="fr-CA"/>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20</a:t>
            </a:fld>
            <a:endParaRPr lang="fr-CA"/>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Bon à savoir :</a:t>
            </a:r>
          </a:p>
          <a:p>
            <a:r>
              <a:rPr lang="fr-FR" dirty="0" smtClean="0"/>
              <a:t>Notre expérience clinique nous montre qu’il est important de prendre un temps pour discuter des substances utilisées dans la fabrication des drogues. Voici d’autres produits pouvant être retrouvés : solvant (acétone, méthanol), papier d’aluminium, verrerie, insecticides, engrais, etc.</a:t>
            </a:r>
          </a:p>
          <a:p>
            <a:endParaRPr lang="fr-FR" dirty="0" smtClean="0"/>
          </a:p>
          <a:p>
            <a:r>
              <a:rPr lang="fr-FR" dirty="0" smtClean="0"/>
              <a:t>Notes pour l’intervenant :</a:t>
            </a:r>
          </a:p>
          <a:p>
            <a:r>
              <a:rPr lang="fr-FR" dirty="0" smtClean="0"/>
              <a:t>Faire attention aux mots utilisés, en particulier pour les batteries. Ne pas mentionner « piles au lithium » : les participants risquent de ne pas faire la distinction entre le médicament nommé « Lithium » et les batteries au lithium.</a:t>
            </a:r>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21</a:t>
            </a:fld>
            <a:endParaRPr lang="fr-CA"/>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22</a:t>
            </a:fld>
            <a:endParaRPr lang="fr-CA"/>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Bon à savoir : </a:t>
            </a:r>
          </a:p>
          <a:p>
            <a:r>
              <a:rPr lang="fr-FR" dirty="0" smtClean="0"/>
              <a:t>Selon notre expérience clinique, les participants ne pensent pas aux impacts chroniques d’une consommation de cannabis. Un parallèle peut être effectué avec le tabac sur les effets cancérigènes à long terme. </a:t>
            </a:r>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23</a:t>
            </a:fld>
            <a:endParaRPr lang="fr-CA"/>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24</a:t>
            </a:fld>
            <a:endParaRPr lang="fr-CA"/>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25</a:t>
            </a:fld>
            <a:endParaRPr lang="fr-CA"/>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Conseils d’animation : </a:t>
            </a:r>
          </a:p>
          <a:p>
            <a:r>
              <a:rPr lang="fr-FR" dirty="0" smtClean="0"/>
              <a:t>Exemple de question : quels sont les effets d’une interaction entre la drogue et les médicaments?</a:t>
            </a:r>
          </a:p>
          <a:p>
            <a:endParaRPr lang="fr-FR" dirty="0" smtClean="0"/>
          </a:p>
          <a:p>
            <a:r>
              <a:rPr lang="fr-FR" dirty="0" smtClean="0"/>
              <a:t>Notes pour l’intervenant :</a:t>
            </a:r>
          </a:p>
          <a:p>
            <a:r>
              <a:rPr lang="fr-FR" dirty="0" smtClean="0"/>
              <a:t>Les antipsychotiques qui interagissent avec la fumée du cannabis et du tabac sont l’</a:t>
            </a:r>
            <a:r>
              <a:rPr lang="fr-FR" dirty="0" err="1" smtClean="0"/>
              <a:t>olanzapine</a:t>
            </a:r>
            <a:r>
              <a:rPr lang="fr-FR" dirty="0" smtClean="0"/>
              <a:t> (</a:t>
            </a:r>
            <a:r>
              <a:rPr lang="fr-FR" dirty="0" err="1" smtClean="0"/>
              <a:t>Zyprexa</a:t>
            </a:r>
            <a:r>
              <a:rPr lang="fr-FR" baseline="30000" dirty="0" smtClean="0"/>
              <a:t>MD</a:t>
            </a:r>
            <a:r>
              <a:rPr lang="fr-FR" dirty="0" smtClean="0"/>
              <a:t>) et la </a:t>
            </a:r>
            <a:r>
              <a:rPr lang="fr-FR" dirty="0" err="1" smtClean="0"/>
              <a:t>clozapine</a:t>
            </a:r>
            <a:r>
              <a:rPr lang="fr-FR" dirty="0" smtClean="0"/>
              <a:t> (</a:t>
            </a:r>
            <a:r>
              <a:rPr lang="fr-FR" dirty="0" err="1" smtClean="0"/>
              <a:t>Clozaril</a:t>
            </a:r>
            <a:r>
              <a:rPr lang="fr-FR" baseline="30000" dirty="0" err="1" smtClean="0"/>
              <a:t>MD</a:t>
            </a:r>
            <a:r>
              <a:rPr lang="fr-FR" dirty="0" smtClean="0"/>
              <a:t>). </a:t>
            </a:r>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26</a:t>
            </a:fld>
            <a:endParaRPr lang="fr-CA"/>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27</a:t>
            </a:fld>
            <a:endParaRPr lang="fr-CA"/>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28</a:t>
            </a:fld>
            <a:endParaRPr lang="fr-CA"/>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29</a:t>
            </a:fld>
            <a:endParaRPr lang="fr-CA"/>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3</a:t>
            </a:fld>
            <a:endParaRPr lang="fr-CA"/>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30</a:t>
            </a:fld>
            <a:endParaRPr lang="fr-CA"/>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31</a:t>
            </a:fld>
            <a:endParaRPr lang="fr-CA"/>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32</a:t>
            </a:fld>
            <a:endParaRPr lang="fr-CA"/>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Conseils d’animation : </a:t>
            </a:r>
          </a:p>
          <a:p>
            <a:r>
              <a:rPr lang="fr-FR" dirty="0" smtClean="0"/>
              <a:t>Ce moment peut être utilisé pour remettre et discuter du feuillet d’information intitulé « Prendre des amphétamines pour perdre du poids… </a:t>
            </a:r>
            <a:br>
              <a:rPr lang="fr-FR" dirty="0" smtClean="0"/>
            </a:br>
            <a:r>
              <a:rPr lang="fr-FR" dirty="0" smtClean="0"/>
              <a:t>ce n’est pas une bonne idée ! » publié par le Ministère de la santé et des services sociaux (voir Annexe – Informations supplémentaires du guide de l’intervenant).</a:t>
            </a:r>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33</a:t>
            </a:fld>
            <a:endParaRPr lang="fr-CA"/>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34</a:t>
            </a:fld>
            <a:endParaRPr lang="fr-CA"/>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35</a:t>
            </a:fld>
            <a:endParaRPr lang="fr-CA"/>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36</a:t>
            </a:fld>
            <a:endParaRPr lang="fr-CA"/>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FR" dirty="0" smtClean="0"/>
              <a:t>Exemple de solutions : planifier la consommation d’alcool pour prendre un verre tôt en soirée et prendre la pilule avant de se coucher; prendre la pilule après un rendez-vous amoureux pour éviter la somnolence induite, etc. </a:t>
            </a:r>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37</a:t>
            </a:fld>
            <a:endParaRPr lang="fr-CA"/>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38</a:t>
            </a:fld>
            <a:endParaRPr lang="fr-CA"/>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39</a:t>
            </a:fld>
            <a:endParaRPr lang="fr-CA"/>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06147494"/>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Bon à savoir : </a:t>
            </a:r>
          </a:p>
          <a:p>
            <a:r>
              <a:rPr lang="fr-FR" dirty="0" smtClean="0"/>
              <a:t>Notre expérience clinique nous a démontré que les participants étaient souvent surpris d’apprendre que la caféine pouvait causer une dépendance ainsi que des symptômes de sevrage et qu’elle était aussi considérée comme une drogue d’abus. </a:t>
            </a:r>
          </a:p>
          <a:p>
            <a:endParaRPr lang="fr-FR" dirty="0" smtClean="0"/>
          </a:p>
          <a:p>
            <a:r>
              <a:rPr lang="fr-FR" dirty="0" smtClean="0"/>
              <a:t>Conseils d’animation :</a:t>
            </a:r>
          </a:p>
          <a:p>
            <a:r>
              <a:rPr lang="fr-FR" dirty="0" smtClean="0"/>
              <a:t>Ce moment peut être utilisé pour remettre et discuter du feuillet d’information intitulé « Alcool et boissons énergisantes : vraiment pas fort ! » publié par le Ministère de la santé et des services sociaux (voir Annexe – Informations supplémentaires du guide de l’intervenant).</a:t>
            </a:r>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4</a:t>
            </a:fld>
            <a:endParaRPr lang="fr-CA"/>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40</a:t>
            </a:fld>
            <a:endParaRPr lang="fr-CA"/>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41</a:t>
            </a:fld>
            <a:endParaRPr lang="fr-CA"/>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5</a:t>
            </a:fld>
            <a:endParaRPr lang="fr-CA"/>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Bon à savoir :</a:t>
            </a:r>
          </a:p>
          <a:p>
            <a:r>
              <a:rPr lang="fr-FR" dirty="0" smtClean="0"/>
              <a:t>Notre expérience clinique nous montre que les participants sont surpris de la différence de la production entre les médicaments et les drogues de rue. Ils se sont montrés intéressés d’apprendre le rôle de Santé Canada. </a:t>
            </a:r>
          </a:p>
          <a:p>
            <a:endParaRPr lang="fr-CA" dirty="0"/>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6</a:t>
            </a:fld>
            <a:endParaRPr lang="fr-CA"/>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7</a:t>
            </a:fld>
            <a:endParaRPr lang="fr-CA"/>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8</a:t>
            </a:fld>
            <a:endParaRPr lang="fr-CA"/>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4D17E42E-4E71-C64F-8DB4-34B4C70DB382}" type="slidenum">
              <a:rPr lang="fr-CA" smtClean="0"/>
              <a:pPr/>
              <a:t>9</a:t>
            </a:fld>
            <a:endParaRPr lang="fr-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Diapositive de titre">
    <p:spTree>
      <p:nvGrpSpPr>
        <p:cNvPr id="1" name=""/>
        <p:cNvGrpSpPr/>
        <p:nvPr/>
      </p:nvGrpSpPr>
      <p:grpSpPr>
        <a:xfrm>
          <a:off x="0" y="0"/>
          <a:ext cx="0" cy="0"/>
          <a:chOff x="0" y="0"/>
          <a:chExt cx="0" cy="0"/>
        </a:xfrm>
      </p:grpSpPr>
      <p:pic>
        <p:nvPicPr>
          <p:cNvPr id="5" name="Image 4" descr="Illustration_quizz_2.jpg"/>
          <p:cNvPicPr>
            <a:picLocks noChangeAspect="1"/>
          </p:cNvPicPr>
          <p:nvPr userDrawn="1"/>
        </p:nvPicPr>
        <p:blipFill>
          <a:blip r:embed="rId2"/>
          <a:stretch>
            <a:fillRect/>
          </a:stretch>
        </p:blipFill>
        <p:spPr>
          <a:xfrm>
            <a:off x="1588" y="0"/>
            <a:ext cx="9140825"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re et contenu">
    <p:spTree>
      <p:nvGrpSpPr>
        <p:cNvPr id="1" name=""/>
        <p:cNvGrpSpPr/>
        <p:nvPr/>
      </p:nvGrpSpPr>
      <p:grpSpPr>
        <a:xfrm>
          <a:off x="0" y="0"/>
          <a:ext cx="0" cy="0"/>
          <a:chOff x="0" y="0"/>
          <a:chExt cx="0" cy="0"/>
        </a:xfrm>
      </p:grpSpPr>
      <p:pic>
        <p:nvPicPr>
          <p:cNvPr id="12" name="Image 11" descr="fond_orange_uni.jpg"/>
          <p:cNvPicPr>
            <a:picLocks noChangeAspect="1"/>
          </p:cNvPicPr>
          <p:nvPr userDrawn="1"/>
        </p:nvPicPr>
        <p:blipFill>
          <a:blip r:embed="rId2"/>
          <a:stretch>
            <a:fillRect/>
          </a:stretch>
        </p:blipFill>
        <p:spPr>
          <a:xfrm>
            <a:off x="0" y="0"/>
            <a:ext cx="9144001" cy="6858000"/>
          </a:xfrm>
          <a:prstGeom prst="rect">
            <a:avLst/>
          </a:prstGeom>
        </p:spPr>
      </p:pic>
      <p:pic>
        <p:nvPicPr>
          <p:cNvPr id="15" name="Image 14" descr="zone_texte.png"/>
          <p:cNvPicPr>
            <a:picLocks noChangeAspect="1"/>
          </p:cNvPicPr>
          <p:nvPr userDrawn="1"/>
        </p:nvPicPr>
        <p:blipFill>
          <a:blip r:embed="rId3"/>
          <a:srcRect t="7683" b="10349"/>
          <a:stretch>
            <a:fillRect/>
          </a:stretch>
        </p:blipFill>
        <p:spPr>
          <a:xfrm>
            <a:off x="0" y="299246"/>
            <a:ext cx="9144000" cy="6555954"/>
          </a:xfrm>
          <a:prstGeom prst="rect">
            <a:avLst/>
          </a:prstGeom>
        </p:spPr>
      </p:pic>
      <p:sp>
        <p:nvSpPr>
          <p:cNvPr id="3" name="Espace réservé du contenu 2"/>
          <p:cNvSpPr>
            <a:spLocks noGrp="1"/>
          </p:cNvSpPr>
          <p:nvPr>
            <p:ph idx="1"/>
          </p:nvPr>
        </p:nvSpPr>
        <p:spPr>
          <a:xfrm>
            <a:off x="974343" y="1357550"/>
            <a:ext cx="7491979" cy="4984981"/>
          </a:xfrm>
        </p:spPr>
        <p:txBody>
          <a:bodyPr>
            <a:noAutofit/>
          </a:bodyPr>
          <a:lstStyle>
            <a:lvl1pPr>
              <a:defRPr>
                <a:solidFill>
                  <a:schemeClr val="accent4"/>
                </a:solidFill>
              </a:defRPr>
            </a:lvl1pPr>
            <a:lvl2pPr>
              <a:defRPr>
                <a:solidFill>
                  <a:schemeClr val="tx1"/>
                </a:solidFill>
              </a:defRPr>
            </a:lvl2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_Titre et contenu">
    <p:spTree>
      <p:nvGrpSpPr>
        <p:cNvPr id="1" name=""/>
        <p:cNvGrpSpPr/>
        <p:nvPr/>
      </p:nvGrpSpPr>
      <p:grpSpPr>
        <a:xfrm>
          <a:off x="0" y="0"/>
          <a:ext cx="0" cy="0"/>
          <a:chOff x="0" y="0"/>
          <a:chExt cx="0" cy="0"/>
        </a:xfrm>
      </p:grpSpPr>
      <p:pic>
        <p:nvPicPr>
          <p:cNvPr id="12" name="Image 11" descr="fond_orange_uni.jpg"/>
          <p:cNvPicPr>
            <a:picLocks noChangeAspect="1"/>
          </p:cNvPicPr>
          <p:nvPr userDrawn="1"/>
        </p:nvPicPr>
        <p:blipFill>
          <a:blip r:embed="rId2"/>
          <a:stretch>
            <a:fillRect/>
          </a:stretch>
        </p:blipFill>
        <p:spPr>
          <a:xfrm>
            <a:off x="0" y="0"/>
            <a:ext cx="9144001" cy="6858000"/>
          </a:xfrm>
          <a:prstGeom prst="rect">
            <a:avLst/>
          </a:prstGeom>
        </p:spPr>
      </p:pic>
      <p:pic>
        <p:nvPicPr>
          <p:cNvPr id="15" name="Image 14" descr="zone_texte.png"/>
          <p:cNvPicPr>
            <a:picLocks noChangeAspect="1"/>
          </p:cNvPicPr>
          <p:nvPr userDrawn="1"/>
        </p:nvPicPr>
        <p:blipFill>
          <a:blip r:embed="rId3"/>
          <a:srcRect t="7683" b="8674"/>
          <a:stretch>
            <a:fillRect/>
          </a:stretch>
        </p:blipFill>
        <p:spPr>
          <a:xfrm>
            <a:off x="0" y="496309"/>
            <a:ext cx="9144000" cy="6152767"/>
          </a:xfrm>
          <a:prstGeom prst="rect">
            <a:avLst/>
          </a:prstGeom>
        </p:spPr>
      </p:pic>
      <p:sp>
        <p:nvSpPr>
          <p:cNvPr id="3" name="Espace réservé du contenu 2"/>
          <p:cNvSpPr>
            <a:spLocks noGrp="1"/>
          </p:cNvSpPr>
          <p:nvPr>
            <p:ph idx="1"/>
          </p:nvPr>
        </p:nvSpPr>
        <p:spPr>
          <a:xfrm>
            <a:off x="974343" y="1604253"/>
            <a:ext cx="7491979" cy="4293061"/>
          </a:xfrm>
        </p:spPr>
        <p:txBody>
          <a:bodyPr>
            <a:noAutofit/>
          </a:bodyPr>
          <a:lstStyle>
            <a:lvl1pPr>
              <a:defRPr>
                <a:solidFill>
                  <a:schemeClr val="accent4"/>
                </a:solidFill>
              </a:defRPr>
            </a:lvl1pPr>
            <a:lvl2pPr>
              <a:defRPr>
                <a:solidFill>
                  <a:schemeClr val="tx1"/>
                </a:solidFill>
              </a:defRPr>
            </a:lvl2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Titre et contenu">
    <p:spTree>
      <p:nvGrpSpPr>
        <p:cNvPr id="1" name=""/>
        <p:cNvGrpSpPr/>
        <p:nvPr/>
      </p:nvGrpSpPr>
      <p:grpSpPr>
        <a:xfrm>
          <a:off x="0" y="0"/>
          <a:ext cx="0" cy="0"/>
          <a:chOff x="0" y="0"/>
          <a:chExt cx="0" cy="0"/>
        </a:xfrm>
      </p:grpSpPr>
      <p:pic>
        <p:nvPicPr>
          <p:cNvPr id="12" name="Image 11" descr="fond_orange_uni.jpg"/>
          <p:cNvPicPr>
            <a:picLocks noChangeAspect="1"/>
          </p:cNvPicPr>
          <p:nvPr userDrawn="1"/>
        </p:nvPicPr>
        <p:blipFill>
          <a:blip r:embed="rId2"/>
          <a:stretch>
            <a:fillRect/>
          </a:stretch>
        </p:blipFill>
        <p:spPr>
          <a:xfrm>
            <a:off x="0" y="0"/>
            <a:ext cx="9144001" cy="6858000"/>
          </a:xfrm>
          <a:prstGeom prst="rect">
            <a:avLst/>
          </a:prstGeom>
        </p:spPr>
      </p:pic>
      <p:pic>
        <p:nvPicPr>
          <p:cNvPr id="15" name="Image 14" descr="zone_texte.png"/>
          <p:cNvPicPr>
            <a:picLocks noChangeAspect="1"/>
          </p:cNvPicPr>
          <p:nvPr userDrawn="1"/>
        </p:nvPicPr>
        <p:blipFill>
          <a:blip r:embed="rId3"/>
          <a:stretch>
            <a:fillRect/>
          </a:stretch>
        </p:blipFill>
        <p:spPr>
          <a:xfrm>
            <a:off x="0" y="0"/>
            <a:ext cx="9144000" cy="6858000"/>
          </a:xfrm>
          <a:prstGeom prst="rect">
            <a:avLst/>
          </a:prstGeom>
        </p:spPr>
      </p:pic>
      <p:sp>
        <p:nvSpPr>
          <p:cNvPr id="3" name="Espace réservé du contenu 2"/>
          <p:cNvSpPr>
            <a:spLocks noGrp="1"/>
          </p:cNvSpPr>
          <p:nvPr>
            <p:ph idx="1"/>
          </p:nvPr>
        </p:nvSpPr>
        <p:spPr>
          <a:xfrm>
            <a:off x="974343" y="1437546"/>
            <a:ext cx="7491979" cy="3950024"/>
          </a:xfrm>
        </p:spPr>
        <p:txBody>
          <a:bodyPr>
            <a:noAutofit/>
          </a:bodyPr>
          <a:lstStyle>
            <a:lvl1pPr>
              <a:defRPr>
                <a:solidFill>
                  <a:schemeClr val="accent4"/>
                </a:solidFill>
              </a:defRPr>
            </a:lvl1pPr>
            <a:lvl2pPr>
              <a:defRPr>
                <a:solidFill>
                  <a:schemeClr val="tx1"/>
                </a:solidFill>
              </a:defRPr>
            </a:lvl2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itre et contenu">
    <p:spTree>
      <p:nvGrpSpPr>
        <p:cNvPr id="1" name=""/>
        <p:cNvGrpSpPr/>
        <p:nvPr/>
      </p:nvGrpSpPr>
      <p:grpSpPr>
        <a:xfrm>
          <a:off x="0" y="0"/>
          <a:ext cx="0" cy="0"/>
          <a:chOff x="0" y="0"/>
          <a:chExt cx="0" cy="0"/>
        </a:xfrm>
      </p:grpSpPr>
      <p:pic>
        <p:nvPicPr>
          <p:cNvPr id="12" name="Image 11" descr="fond_orange_uni.jpg"/>
          <p:cNvPicPr>
            <a:picLocks noChangeAspect="1"/>
          </p:cNvPicPr>
          <p:nvPr userDrawn="1"/>
        </p:nvPicPr>
        <p:blipFill>
          <a:blip r:embed="rId2"/>
          <a:stretch>
            <a:fillRect/>
          </a:stretch>
        </p:blipFill>
        <p:spPr>
          <a:xfrm>
            <a:off x="0" y="0"/>
            <a:ext cx="9144001" cy="6858000"/>
          </a:xfrm>
          <a:prstGeom prst="rect">
            <a:avLst/>
          </a:prstGeom>
        </p:spPr>
      </p:pic>
      <p:pic>
        <p:nvPicPr>
          <p:cNvPr id="15" name="Image 14" descr="zone_texte.png"/>
          <p:cNvPicPr>
            <a:picLocks noChangeAspect="1"/>
          </p:cNvPicPr>
          <p:nvPr userDrawn="1"/>
        </p:nvPicPr>
        <p:blipFill>
          <a:blip r:embed="rId3"/>
          <a:stretch>
            <a:fillRect/>
          </a:stretch>
        </p:blipFill>
        <p:spPr>
          <a:xfrm>
            <a:off x="0" y="727856"/>
            <a:ext cx="9144000" cy="5317805"/>
          </a:xfrm>
          <a:prstGeom prst="rect">
            <a:avLst/>
          </a:prstGeom>
        </p:spPr>
      </p:pic>
      <p:sp>
        <p:nvSpPr>
          <p:cNvPr id="3" name="Espace réservé du contenu 2"/>
          <p:cNvSpPr>
            <a:spLocks noGrp="1"/>
          </p:cNvSpPr>
          <p:nvPr>
            <p:ph idx="1"/>
          </p:nvPr>
        </p:nvSpPr>
        <p:spPr>
          <a:xfrm>
            <a:off x="974343" y="1933010"/>
            <a:ext cx="7491979" cy="3000569"/>
          </a:xfrm>
        </p:spPr>
        <p:txBody>
          <a:bodyPr>
            <a:noAutofit/>
          </a:bodyPr>
          <a:lstStyle>
            <a:lvl1pPr>
              <a:defRPr>
                <a:solidFill>
                  <a:schemeClr val="accent4"/>
                </a:solidFill>
              </a:defRPr>
            </a:lvl1pPr>
            <a:lvl2pPr>
              <a:defRPr>
                <a:solidFill>
                  <a:schemeClr val="tx1"/>
                </a:solidFill>
              </a:defRPr>
            </a:lvl2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0_En-tête de section">
    <p:spTree>
      <p:nvGrpSpPr>
        <p:cNvPr id="1" name=""/>
        <p:cNvGrpSpPr/>
        <p:nvPr/>
      </p:nvGrpSpPr>
      <p:grpSpPr>
        <a:xfrm>
          <a:off x="0" y="0"/>
          <a:ext cx="0" cy="0"/>
          <a:chOff x="0" y="0"/>
          <a:chExt cx="0" cy="0"/>
        </a:xfrm>
      </p:grpSpPr>
      <p:pic>
        <p:nvPicPr>
          <p:cNvPr id="29" name="Image 28" descr="fond_question.jpg"/>
          <p:cNvPicPr>
            <a:picLocks noChangeAspect="1"/>
          </p:cNvPicPr>
          <p:nvPr userDrawn="1"/>
        </p:nvPicPr>
        <p:blipFill>
          <a:blip r:embed="rId2"/>
          <a:stretch>
            <a:fillRect/>
          </a:stretch>
        </p:blipFill>
        <p:spPr>
          <a:xfrm>
            <a:off x="0" y="0"/>
            <a:ext cx="9144000" cy="6858001"/>
          </a:xfrm>
          <a:prstGeom prst="rect">
            <a:avLst/>
          </a:prstGeom>
        </p:spPr>
      </p:pic>
      <p:pic>
        <p:nvPicPr>
          <p:cNvPr id="15" name="Image 14" descr="bouton.png"/>
          <p:cNvPicPr>
            <a:picLocks noChangeAspect="1"/>
          </p:cNvPicPr>
          <p:nvPr userDrawn="1"/>
        </p:nvPicPr>
        <p:blipFill>
          <a:blip r:embed="rId3"/>
          <a:srcRect l="5483" t="12614" r="3503" b="15383"/>
          <a:stretch>
            <a:fillRect/>
          </a:stretch>
        </p:blipFill>
        <p:spPr>
          <a:xfrm>
            <a:off x="4946115" y="5610278"/>
            <a:ext cx="3698446" cy="1024940"/>
          </a:xfrm>
          <a:prstGeom prst="rect">
            <a:avLst/>
          </a:prstGeom>
        </p:spPr>
      </p:pic>
      <p:pic>
        <p:nvPicPr>
          <p:cNvPr id="24" name="Image 23" descr="bouton.png"/>
          <p:cNvPicPr>
            <a:picLocks noChangeAspect="1"/>
          </p:cNvPicPr>
          <p:nvPr userDrawn="1"/>
        </p:nvPicPr>
        <p:blipFill>
          <a:blip r:embed="rId3"/>
          <a:srcRect l="5483" t="12614" r="3503" b="15383"/>
          <a:stretch>
            <a:fillRect/>
          </a:stretch>
        </p:blipFill>
        <p:spPr>
          <a:xfrm>
            <a:off x="723861" y="5610278"/>
            <a:ext cx="3698446" cy="1024940"/>
          </a:xfrm>
          <a:prstGeom prst="rect">
            <a:avLst/>
          </a:prstGeom>
        </p:spPr>
      </p:pic>
      <p:pic>
        <p:nvPicPr>
          <p:cNvPr id="13" name="Image 12" descr="bouton.png"/>
          <p:cNvPicPr>
            <a:picLocks noChangeAspect="1"/>
          </p:cNvPicPr>
          <p:nvPr userDrawn="1"/>
        </p:nvPicPr>
        <p:blipFill>
          <a:blip r:embed="rId3"/>
          <a:srcRect l="5483" t="12614" r="3503" b="15383"/>
          <a:stretch>
            <a:fillRect/>
          </a:stretch>
        </p:blipFill>
        <p:spPr>
          <a:xfrm>
            <a:off x="4946115" y="4515678"/>
            <a:ext cx="3698446" cy="1024940"/>
          </a:xfrm>
          <a:prstGeom prst="rect">
            <a:avLst/>
          </a:prstGeom>
        </p:spPr>
      </p:pic>
      <p:sp>
        <p:nvSpPr>
          <p:cNvPr id="2" name="Titre 1"/>
          <p:cNvSpPr>
            <a:spLocks noGrp="1"/>
          </p:cNvSpPr>
          <p:nvPr>
            <p:ph type="title"/>
          </p:nvPr>
        </p:nvSpPr>
        <p:spPr>
          <a:xfrm>
            <a:off x="765498" y="2765097"/>
            <a:ext cx="7613005" cy="1524000"/>
          </a:xfrm>
        </p:spPr>
        <p:txBody>
          <a:bodyPr anchor="t">
            <a:noAutofit/>
          </a:bodyPr>
          <a:lstStyle>
            <a:lvl1pPr algn="ctr">
              <a:lnSpc>
                <a:spcPct val="90000"/>
              </a:lnSpc>
              <a:defRPr sz="3000" b="1" cap="none">
                <a:solidFill>
                  <a:schemeClr val="tx1"/>
                </a:solidFill>
              </a:defRPr>
            </a:lvl1pPr>
          </a:lstStyle>
          <a:p>
            <a:r>
              <a:rPr lang="fr-CA" dirty="0" smtClean="0"/>
              <a:t>Cliquez et modifiez le titre</a:t>
            </a:r>
            <a:endParaRPr lang="fr-CA" dirty="0"/>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a:p>
        </p:txBody>
      </p:sp>
      <p:sp>
        <p:nvSpPr>
          <p:cNvPr id="19" name="Espace réservé du texte 18"/>
          <p:cNvSpPr>
            <a:spLocks noGrp="1"/>
          </p:cNvSpPr>
          <p:nvPr>
            <p:ph type="body" sz="quarter" idx="14"/>
          </p:nvPr>
        </p:nvSpPr>
        <p:spPr>
          <a:xfrm>
            <a:off x="3739896" y="740664"/>
            <a:ext cx="1945692" cy="1219200"/>
          </a:xfrm>
        </p:spPr>
        <p:txBody>
          <a:bodyPr anchor="ctr"/>
          <a:lstStyle>
            <a:lvl1pPr algn="ctr">
              <a:defRPr sz="6600">
                <a:solidFill>
                  <a:srgbClr val="F06B19"/>
                </a:solidFill>
              </a:defRPr>
            </a:lvl1pPr>
          </a:lstStyle>
          <a:p>
            <a:pPr lvl="0"/>
            <a:r>
              <a:rPr lang="fr-CA" dirty="0" smtClean="0"/>
              <a:t>Cliquez</a:t>
            </a:r>
            <a:endParaRPr lang="fr-CA" dirty="0"/>
          </a:p>
        </p:txBody>
      </p:sp>
      <p:sp>
        <p:nvSpPr>
          <p:cNvPr id="26" name="Espace réservé du texte 25"/>
          <p:cNvSpPr>
            <a:spLocks noGrp="1"/>
          </p:cNvSpPr>
          <p:nvPr>
            <p:ph type="body" sz="quarter" idx="15"/>
          </p:nvPr>
        </p:nvSpPr>
        <p:spPr>
          <a:xfrm>
            <a:off x="5115573" y="4718304"/>
            <a:ext cx="3291840" cy="585216"/>
          </a:xfrm>
        </p:spPr>
        <p:txBody>
          <a:bodyPr anchor="ctr"/>
          <a:lstStyle>
            <a:lvl1pPr algn="ctr">
              <a:lnSpc>
                <a:spcPct val="90000"/>
              </a:lnSpc>
              <a:spcBef>
                <a:spcPts val="0"/>
              </a:spcBef>
              <a:defRPr sz="2000" cap="none">
                <a:solidFill>
                  <a:srgbClr val="FFF42D"/>
                </a:solidFill>
              </a:defRPr>
            </a:lvl1pPr>
          </a:lstStyle>
          <a:p>
            <a:pPr lvl="0"/>
            <a:r>
              <a:rPr lang="fr-CA" dirty="0" smtClean="0"/>
              <a:t>Cliquez pour modifier les styles du texte du masque</a:t>
            </a:r>
            <a:endParaRPr lang="fr-CA" dirty="0"/>
          </a:p>
        </p:txBody>
      </p:sp>
      <p:sp>
        <p:nvSpPr>
          <p:cNvPr id="28" name="Espace réservé du texte 27"/>
          <p:cNvSpPr>
            <a:spLocks noGrp="1"/>
          </p:cNvSpPr>
          <p:nvPr>
            <p:ph type="body" sz="quarter" idx="16"/>
          </p:nvPr>
        </p:nvSpPr>
        <p:spPr>
          <a:xfrm>
            <a:off x="5115573" y="5815584"/>
            <a:ext cx="3291840" cy="585216"/>
          </a:xfrm>
        </p:spPr>
        <p:txBody>
          <a:bodyPr anchor="ctr"/>
          <a:lstStyle>
            <a:lvl1pPr algn="ctr">
              <a:lnSpc>
                <a:spcPct val="90000"/>
              </a:lnSpc>
              <a:spcBef>
                <a:spcPts val="0"/>
              </a:spcBef>
              <a:defRPr sz="2000" cap="none">
                <a:solidFill>
                  <a:srgbClr val="FFF42D"/>
                </a:solidFill>
              </a:defRPr>
            </a:lvl1pPr>
          </a:lstStyle>
          <a:p>
            <a:pPr lvl="0"/>
            <a:r>
              <a:rPr lang="fr-CA" dirty="0" smtClean="0"/>
              <a:t>Cliquez pour modifier les styles du texte du masque</a:t>
            </a:r>
            <a:endParaRPr lang="fr-CA" dirty="0"/>
          </a:p>
        </p:txBody>
      </p:sp>
      <p:sp>
        <p:nvSpPr>
          <p:cNvPr id="30" name="Espace réservé du texte 29"/>
          <p:cNvSpPr>
            <a:spLocks noGrp="1"/>
          </p:cNvSpPr>
          <p:nvPr>
            <p:ph type="body" sz="quarter" idx="17"/>
          </p:nvPr>
        </p:nvSpPr>
        <p:spPr>
          <a:xfrm>
            <a:off x="886968" y="5815584"/>
            <a:ext cx="3291840" cy="585216"/>
          </a:xfrm>
        </p:spPr>
        <p:txBody>
          <a:bodyPr anchor="ctr"/>
          <a:lstStyle>
            <a:lvl1pPr algn="ctr">
              <a:lnSpc>
                <a:spcPct val="90000"/>
              </a:lnSpc>
              <a:spcBef>
                <a:spcPts val="0"/>
              </a:spcBef>
              <a:defRPr sz="2000" cap="none">
                <a:solidFill>
                  <a:srgbClr val="FFF42D"/>
                </a:solidFill>
              </a:defRPr>
            </a:lvl1pPr>
          </a:lstStyle>
          <a:p>
            <a:pPr lvl="0"/>
            <a:r>
              <a:rPr lang="fr-CA" dirty="0" smtClean="0"/>
              <a:t>Cliquez pour modifier les styles du texte du masque</a:t>
            </a:r>
          </a:p>
        </p:txBody>
      </p:sp>
      <p:pic>
        <p:nvPicPr>
          <p:cNvPr id="21" name="Image 20" descr="B_jaune.png"/>
          <p:cNvPicPr>
            <a:picLocks noChangeAspect="1"/>
          </p:cNvPicPr>
          <p:nvPr userDrawn="1"/>
        </p:nvPicPr>
        <p:blipFill>
          <a:blip r:embed="rId4"/>
          <a:stretch>
            <a:fillRect/>
          </a:stretch>
        </p:blipFill>
        <p:spPr>
          <a:xfrm>
            <a:off x="5129611" y="4686500"/>
            <a:ext cx="385849" cy="641007"/>
          </a:xfrm>
          <a:prstGeom prst="rect">
            <a:avLst/>
          </a:prstGeom>
        </p:spPr>
      </p:pic>
      <p:pic>
        <p:nvPicPr>
          <p:cNvPr id="22" name="Image 21" descr="D_jaune.png"/>
          <p:cNvPicPr>
            <a:picLocks noChangeAspect="1"/>
          </p:cNvPicPr>
          <p:nvPr userDrawn="1"/>
        </p:nvPicPr>
        <p:blipFill>
          <a:blip r:embed="rId5"/>
          <a:stretch>
            <a:fillRect/>
          </a:stretch>
        </p:blipFill>
        <p:spPr>
          <a:xfrm>
            <a:off x="5151892" y="5791200"/>
            <a:ext cx="370726" cy="639803"/>
          </a:xfrm>
          <a:prstGeom prst="rect">
            <a:avLst/>
          </a:prstGeom>
        </p:spPr>
      </p:pic>
      <p:pic>
        <p:nvPicPr>
          <p:cNvPr id="23" name="Image 22" descr="C_jaune.png"/>
          <p:cNvPicPr>
            <a:picLocks noChangeAspect="1"/>
          </p:cNvPicPr>
          <p:nvPr userDrawn="1"/>
        </p:nvPicPr>
        <p:blipFill>
          <a:blip r:embed="rId6"/>
          <a:stretch>
            <a:fillRect/>
          </a:stretch>
        </p:blipFill>
        <p:spPr>
          <a:xfrm>
            <a:off x="940897" y="5741149"/>
            <a:ext cx="341953" cy="677908"/>
          </a:xfrm>
          <a:prstGeom prst="rect">
            <a:avLst/>
          </a:prstGeom>
        </p:spPr>
      </p:pic>
      <p:pic>
        <p:nvPicPr>
          <p:cNvPr id="20" name="Image 19" descr="bouton.png"/>
          <p:cNvPicPr>
            <a:picLocks noChangeAspect="1"/>
          </p:cNvPicPr>
          <p:nvPr userDrawn="1"/>
        </p:nvPicPr>
        <p:blipFill>
          <a:blip r:embed="rId3"/>
          <a:srcRect l="5483" t="12614" r="3503" b="15383"/>
          <a:stretch>
            <a:fillRect/>
          </a:stretch>
        </p:blipFill>
        <p:spPr>
          <a:xfrm>
            <a:off x="723861" y="4515678"/>
            <a:ext cx="3698446" cy="1024940"/>
          </a:xfrm>
          <a:prstGeom prst="rect">
            <a:avLst/>
          </a:prstGeom>
        </p:spPr>
      </p:pic>
      <p:pic>
        <p:nvPicPr>
          <p:cNvPr id="31" name="Image 30" descr="A_jaune.png"/>
          <p:cNvPicPr>
            <a:picLocks noChangeAspect="1"/>
          </p:cNvPicPr>
          <p:nvPr userDrawn="1"/>
        </p:nvPicPr>
        <p:blipFill>
          <a:blip r:embed="rId7"/>
          <a:stretch>
            <a:fillRect/>
          </a:stretch>
        </p:blipFill>
        <p:spPr>
          <a:xfrm>
            <a:off x="914400" y="4612228"/>
            <a:ext cx="450708" cy="726141"/>
          </a:xfrm>
          <a:prstGeom prst="rect">
            <a:avLst/>
          </a:prstGeom>
        </p:spPr>
      </p:pic>
      <p:sp>
        <p:nvSpPr>
          <p:cNvPr id="12" name="Espace réservé du texte 11"/>
          <p:cNvSpPr>
            <a:spLocks noGrp="1" noChangeAspect="1"/>
          </p:cNvSpPr>
          <p:nvPr>
            <p:ph type="body" sz="quarter" idx="13"/>
          </p:nvPr>
        </p:nvSpPr>
        <p:spPr>
          <a:xfrm>
            <a:off x="886968" y="4718304"/>
            <a:ext cx="3291840" cy="585216"/>
          </a:xfrm>
        </p:spPr>
        <p:txBody>
          <a:bodyPr anchor="ctr"/>
          <a:lstStyle>
            <a:lvl1pPr algn="ctr">
              <a:lnSpc>
                <a:spcPct val="90000"/>
              </a:lnSpc>
              <a:spcBef>
                <a:spcPts val="0"/>
              </a:spcBef>
              <a:defRPr sz="2000" cap="none">
                <a:solidFill>
                  <a:srgbClr val="FFF42D"/>
                </a:solidFill>
              </a:defRPr>
            </a:lvl1pPr>
          </a:lstStyle>
          <a:p>
            <a:pPr lvl="0"/>
            <a:r>
              <a:rPr lang="fr-CA" dirty="0" smtClean="0"/>
              <a:t>Cliquez pour modifier les styles du texte du masque</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Deux contenus">
    <p:spTree>
      <p:nvGrpSpPr>
        <p:cNvPr id="1" name=""/>
        <p:cNvGrpSpPr/>
        <p:nvPr/>
      </p:nvGrpSpPr>
      <p:grpSpPr>
        <a:xfrm>
          <a:off x="0" y="0"/>
          <a:ext cx="0" cy="0"/>
          <a:chOff x="0" y="0"/>
          <a:chExt cx="0" cy="0"/>
        </a:xfrm>
      </p:grpSpPr>
      <p:pic>
        <p:nvPicPr>
          <p:cNvPr id="8" name="Image 7" descr="fond_orange_uni.jpg"/>
          <p:cNvPicPr>
            <a:picLocks noChangeAspect="1"/>
          </p:cNvPicPr>
          <p:nvPr userDrawn="1"/>
        </p:nvPicPr>
        <p:blipFill>
          <a:blip r:embed="rId2"/>
          <a:stretch>
            <a:fillRect/>
          </a:stretch>
        </p:blipFill>
        <p:spPr>
          <a:xfrm>
            <a:off x="0" y="0"/>
            <a:ext cx="9144001" cy="6858000"/>
          </a:xfrm>
          <a:prstGeom prst="rect">
            <a:avLst/>
          </a:prstGeom>
        </p:spPr>
      </p:pic>
      <p:pic>
        <p:nvPicPr>
          <p:cNvPr id="10" name="Image 9" descr="zone_texte.png"/>
          <p:cNvPicPr>
            <a:picLocks noChangeAspect="1"/>
          </p:cNvPicPr>
          <p:nvPr userDrawn="1"/>
        </p:nvPicPr>
        <p:blipFill>
          <a:blip r:embed="rId3"/>
          <a:srcRect t="7683" b="10349"/>
          <a:stretch>
            <a:fillRect/>
          </a:stretch>
        </p:blipFill>
        <p:spPr>
          <a:xfrm>
            <a:off x="0" y="56031"/>
            <a:ext cx="9144000" cy="6799169"/>
          </a:xfrm>
          <a:prstGeom prst="rect">
            <a:avLst/>
          </a:prstGeom>
        </p:spPr>
      </p:pic>
      <p:sp>
        <p:nvSpPr>
          <p:cNvPr id="2" name="Titre 1"/>
          <p:cNvSpPr>
            <a:spLocks noGrp="1"/>
          </p:cNvSpPr>
          <p:nvPr>
            <p:ph type="title"/>
          </p:nvPr>
        </p:nvSpPr>
        <p:spPr>
          <a:xfrm>
            <a:off x="846667" y="1111288"/>
            <a:ext cx="8068332" cy="467728"/>
          </a:xfrm>
        </p:spPr>
        <p:txBody>
          <a:bodyPr>
            <a:noAutofit/>
          </a:bodyPr>
          <a:lstStyle>
            <a:lvl1pPr>
              <a:defRPr sz="2400">
                <a:solidFill>
                  <a:schemeClr val="accent4"/>
                </a:solidFill>
              </a:defRPr>
            </a:lvl1pPr>
          </a:lstStyle>
          <a:p>
            <a:r>
              <a:rPr lang="fr-CA" dirty="0" smtClean="0"/>
              <a:t>Cliquez et modifiez le titre</a:t>
            </a:r>
            <a:endParaRPr lang="fr-CA" dirty="0"/>
          </a:p>
        </p:txBody>
      </p:sp>
      <p:sp>
        <p:nvSpPr>
          <p:cNvPr id="3" name="Espace réservé du contenu 2"/>
          <p:cNvSpPr>
            <a:spLocks noGrp="1"/>
          </p:cNvSpPr>
          <p:nvPr>
            <p:ph sz="half" idx="1"/>
          </p:nvPr>
        </p:nvSpPr>
        <p:spPr>
          <a:xfrm>
            <a:off x="846694" y="1699616"/>
            <a:ext cx="3772686" cy="4692039"/>
          </a:xfrm>
        </p:spPr>
        <p:txBody>
          <a:bodyPr>
            <a:noAutofit/>
          </a:bodyPr>
          <a:lstStyle>
            <a:lvl1pPr>
              <a:defRPr sz="2400" cap="none"/>
            </a:lvl1pPr>
            <a:lvl2pPr>
              <a:defRPr sz="2400"/>
            </a:lvl2pPr>
            <a:lvl3pPr>
              <a:defRPr sz="2000"/>
            </a:lvl3pPr>
            <a:lvl4pPr marL="0" indent="0">
              <a:buNone/>
              <a:defRPr sz="2000" b="1"/>
            </a:lvl4pPr>
            <a:lvl5pPr marL="0" indent="0">
              <a:spcBef>
                <a:spcPts val="300"/>
              </a:spcBef>
              <a:buNone/>
              <a:defRPr sz="2000"/>
            </a:lvl5pPr>
            <a:lvl6pPr>
              <a:defRPr sz="1800"/>
            </a:lvl6pPr>
            <a:lvl7pPr>
              <a:defRPr sz="1800"/>
            </a:lvl7pPr>
            <a:lvl8pPr>
              <a:defRPr sz="1800"/>
            </a:lvl8pPr>
            <a:lvl9pPr>
              <a:defRPr sz="1800"/>
            </a:lvl9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4" name="Espace réservé du contenu 3"/>
          <p:cNvSpPr>
            <a:spLocks noGrp="1"/>
          </p:cNvSpPr>
          <p:nvPr>
            <p:ph sz="half" idx="2"/>
          </p:nvPr>
        </p:nvSpPr>
        <p:spPr>
          <a:xfrm>
            <a:off x="4699703" y="1699616"/>
            <a:ext cx="3772686" cy="4692039"/>
          </a:xfrm>
        </p:spPr>
        <p:txBody>
          <a:bodyPr>
            <a:noAutofit/>
          </a:bodyPr>
          <a:lstStyle>
            <a:lvl1pPr>
              <a:defRPr sz="2400" cap="none"/>
            </a:lvl1pPr>
            <a:lvl2pPr>
              <a:defRPr sz="2400"/>
            </a:lvl2pPr>
            <a:lvl3pPr>
              <a:defRPr sz="2000"/>
            </a:lvl3pPr>
            <a:lvl4pPr marL="0" indent="0">
              <a:buNone/>
              <a:defRPr sz="2000" b="1"/>
            </a:lvl4pPr>
            <a:lvl5pPr marL="0" indent="0">
              <a:spcBef>
                <a:spcPts val="300"/>
              </a:spcBef>
              <a:buNone/>
              <a:defRPr sz="2000"/>
            </a:lvl5pPr>
            <a:lvl6pPr>
              <a:defRPr sz="1800"/>
            </a:lvl6pPr>
            <a:lvl7pPr>
              <a:defRPr sz="1800"/>
            </a:lvl7pPr>
            <a:lvl8pPr>
              <a:defRPr sz="1800"/>
            </a:lvl8pPr>
            <a:lvl9pPr>
              <a:defRPr sz="1800"/>
            </a:lvl9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6" name="Espace réservé du pied de page 5"/>
          <p:cNvSpPr>
            <a:spLocks noGrp="1"/>
          </p:cNvSpPr>
          <p:nvPr>
            <p:ph type="ftr" sz="quarter" idx="11"/>
          </p:nvPr>
        </p:nvSpPr>
        <p:spPr/>
        <p:txBody>
          <a:bodyPr>
            <a:noAutofit/>
          </a:bodyPr>
          <a:lstStyle/>
          <a:p>
            <a:endParaRPr lang="fr-CA"/>
          </a:p>
        </p:txBody>
      </p:sp>
      <p:sp>
        <p:nvSpPr>
          <p:cNvPr id="7" name="Espace réservé du numéro de diapositive 6"/>
          <p:cNvSpPr>
            <a:spLocks noGrp="1"/>
          </p:cNvSpPr>
          <p:nvPr>
            <p:ph type="sldNum" sz="quarter" idx="12"/>
          </p:nvPr>
        </p:nvSpPr>
        <p:spPr/>
        <p:txBody>
          <a:bodyPr>
            <a:noAutofit/>
          </a:bodyPr>
          <a:lstStyle/>
          <a:p>
            <a:fld id="{1DE90ECF-2FE1-1244-8CD0-0237FC961887}" type="slidenum">
              <a:rPr lang="fr-CA" smtClean="0"/>
              <a:pPr/>
              <a:t>‹#›</a:t>
            </a:fld>
            <a:endParaRPr lang="fr-CA"/>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Image avec légende">
    <p:spTree>
      <p:nvGrpSpPr>
        <p:cNvPr id="1" name=""/>
        <p:cNvGrpSpPr/>
        <p:nvPr/>
      </p:nvGrpSpPr>
      <p:grpSpPr>
        <a:xfrm>
          <a:off x="0" y="0"/>
          <a:ext cx="0" cy="0"/>
          <a:chOff x="0" y="0"/>
          <a:chExt cx="0" cy="0"/>
        </a:xfrm>
      </p:grpSpPr>
      <p:pic>
        <p:nvPicPr>
          <p:cNvPr id="5" name="Image 4" descr="fond_orange-Fin.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46667" y="228599"/>
            <a:ext cx="8068332" cy="939800"/>
          </a:xfrm>
          <a:prstGeom prst="rect">
            <a:avLst/>
          </a:prstGeom>
        </p:spPr>
        <p:txBody>
          <a:bodyPr vert="horz" lIns="91440" tIns="45720" rIns="91440" bIns="45720" rtlCol="0" anchor="ctr">
            <a:noAutofit/>
          </a:bodyPr>
          <a:lstStyle/>
          <a:p>
            <a:r>
              <a:rPr lang="fr-CA" noProof="0" smtClean="0"/>
              <a:t>Cliquez et modifiez le titre</a:t>
            </a:r>
            <a:endParaRPr lang="fr-CA" noProof="0"/>
          </a:p>
        </p:txBody>
      </p:sp>
      <p:sp>
        <p:nvSpPr>
          <p:cNvPr id="3" name="Espace réservé du texte 2"/>
          <p:cNvSpPr>
            <a:spLocks noGrp="1"/>
          </p:cNvSpPr>
          <p:nvPr>
            <p:ph type="body" idx="1"/>
          </p:nvPr>
        </p:nvSpPr>
        <p:spPr>
          <a:xfrm>
            <a:off x="1292014" y="1244600"/>
            <a:ext cx="7614919" cy="5146515"/>
          </a:xfrm>
          <a:prstGeom prst="rect">
            <a:avLst/>
          </a:prstGeom>
        </p:spPr>
        <p:txBody>
          <a:bodyPr vert="horz" lIns="91440" tIns="45720" rIns="91440" bIns="45720" rtlCol="0">
            <a:noAutofit/>
          </a:bodyPr>
          <a:lstStyle/>
          <a:p>
            <a:pPr lvl="0"/>
            <a:r>
              <a:rPr lang="fr-CA" noProof="0" dirty="0" smtClean="0"/>
              <a:t>Cliquez pour modifier les styles du texte du masque</a:t>
            </a:r>
          </a:p>
          <a:p>
            <a:pPr lvl="1"/>
            <a:r>
              <a:rPr lang="fr-CA" noProof="0" dirty="0" smtClean="0"/>
              <a:t>Deuxième niveau</a:t>
            </a:r>
          </a:p>
          <a:p>
            <a:pPr lvl="2"/>
            <a:r>
              <a:rPr lang="fr-CA" noProof="0" dirty="0" smtClean="0"/>
              <a:t>Troisième niveau</a:t>
            </a:r>
          </a:p>
          <a:p>
            <a:pPr lvl="3"/>
            <a:r>
              <a:rPr lang="fr-CA" noProof="0" dirty="0" smtClean="0"/>
              <a:t>Quatrième niveau</a:t>
            </a:r>
          </a:p>
          <a:p>
            <a:pPr lvl="4"/>
            <a:r>
              <a:rPr lang="fr-CA" noProof="0" dirty="0" smtClean="0"/>
              <a:t>Cinquième niveau</a:t>
            </a:r>
            <a:endParaRPr lang="fr-CA" noProof="0" dirty="0"/>
          </a:p>
        </p:txBody>
      </p:sp>
      <p:sp>
        <p:nvSpPr>
          <p:cNvPr id="5" name="Espace réservé du pied de page 4"/>
          <p:cNvSpPr>
            <a:spLocks noGrp="1"/>
          </p:cNvSpPr>
          <p:nvPr>
            <p:ph type="ftr" sz="quarter" idx="3"/>
          </p:nvPr>
        </p:nvSpPr>
        <p:spPr>
          <a:xfrm>
            <a:off x="846666" y="6621992"/>
            <a:ext cx="3369969" cy="236008"/>
          </a:xfrm>
          <a:prstGeom prst="rect">
            <a:avLst/>
          </a:prstGeom>
        </p:spPr>
        <p:txBody>
          <a:bodyPr vert="horz" lIns="91440" tIns="45720" rIns="91440" bIns="45720" rtlCol="0" anchor="ctr">
            <a:noAutofit/>
          </a:bodyPr>
          <a:lstStyle>
            <a:lvl1pPr algn="l">
              <a:defRPr sz="800">
                <a:solidFill>
                  <a:schemeClr val="bg1">
                    <a:lumMod val="65000"/>
                  </a:schemeClr>
                </a:solidFill>
                <a:latin typeface="Helvetica"/>
                <a:cs typeface="Helvetica"/>
              </a:defRPr>
            </a:lvl1pPr>
          </a:lstStyle>
          <a:p>
            <a:endParaRPr lang="fr-CA" noProof="0"/>
          </a:p>
        </p:txBody>
      </p:sp>
      <p:sp>
        <p:nvSpPr>
          <p:cNvPr id="6" name="Espace réservé du numéro de diapositive 5"/>
          <p:cNvSpPr>
            <a:spLocks noGrp="1"/>
          </p:cNvSpPr>
          <p:nvPr>
            <p:ph type="sldNum" sz="quarter" idx="4"/>
          </p:nvPr>
        </p:nvSpPr>
        <p:spPr>
          <a:xfrm>
            <a:off x="4385734" y="6621992"/>
            <a:ext cx="372533" cy="236008"/>
          </a:xfrm>
          <a:prstGeom prst="rect">
            <a:avLst/>
          </a:prstGeom>
        </p:spPr>
        <p:txBody>
          <a:bodyPr vert="horz" lIns="91440" tIns="45720" rIns="91440" bIns="45720" rtlCol="0" anchor="ctr">
            <a:noAutofit/>
          </a:bodyPr>
          <a:lstStyle>
            <a:lvl1pPr algn="ctr">
              <a:defRPr sz="800">
                <a:solidFill>
                  <a:schemeClr val="bg1">
                    <a:lumMod val="65000"/>
                  </a:schemeClr>
                </a:solidFill>
                <a:latin typeface="Helvetica"/>
                <a:cs typeface="Helvetica"/>
              </a:defRPr>
            </a:lvl1pPr>
          </a:lstStyle>
          <a:p>
            <a:fld id="{1DE90ECF-2FE1-1244-8CD0-0237FC961887}" type="slidenum">
              <a:rPr lang="fr-CA" noProof="0" smtClean="0"/>
              <a:pPr/>
              <a:t>‹#›</a:t>
            </a:fld>
            <a:endParaRPr lang="fr-CA" noProof="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8" r:id="rId3"/>
    <p:sldLayoutId id="2147483677" r:id="rId4"/>
    <p:sldLayoutId id="2147483676" r:id="rId5"/>
    <p:sldLayoutId id="2147483679" r:id="rId6"/>
    <p:sldLayoutId id="2147483652" r:id="rId7"/>
    <p:sldLayoutId id="2147483660" r:id="rId8"/>
  </p:sldLayoutIdLst>
  <p:timing>
    <p:tnLst>
      <p:par>
        <p:cTn id="1" dur="indefinite" restart="never" nodeType="tmRoot"/>
      </p:par>
    </p:tnLst>
  </p:timing>
  <p:txStyles>
    <p:titleStyle>
      <a:lvl1pPr algn="l" defTabSz="457200" rtl="0" eaLnBrk="1" latinLnBrk="0" hangingPunct="1">
        <a:lnSpc>
          <a:spcPct val="85000"/>
        </a:lnSpc>
        <a:spcBef>
          <a:spcPct val="0"/>
        </a:spcBef>
        <a:buNone/>
        <a:defRPr sz="3400" b="1" kern="1200" cap="all">
          <a:solidFill>
            <a:schemeClr val="tx1"/>
          </a:solidFill>
          <a:latin typeface="Helvetica"/>
          <a:ea typeface="+mj-ea"/>
          <a:cs typeface="Helvetica"/>
        </a:defRPr>
      </a:lvl1pPr>
    </p:titleStyle>
    <p:bodyStyle>
      <a:lvl1pPr marL="0" indent="0" algn="l" defTabSz="457200" rtl="0" eaLnBrk="1" latinLnBrk="0" hangingPunct="1">
        <a:lnSpc>
          <a:spcPct val="95000"/>
        </a:lnSpc>
        <a:spcBef>
          <a:spcPts val="300"/>
        </a:spcBef>
        <a:buFont typeface="Arial"/>
        <a:buNone/>
        <a:defRPr sz="2800" b="1" kern="1200" cap="all">
          <a:solidFill>
            <a:schemeClr val="accent4"/>
          </a:solidFill>
          <a:latin typeface="Helvetica"/>
          <a:ea typeface="+mn-ea"/>
          <a:cs typeface="Helvetica"/>
        </a:defRPr>
      </a:lvl1pPr>
      <a:lvl2pPr marL="228600" indent="-228600" algn="l" defTabSz="457200" rtl="0" eaLnBrk="1" latinLnBrk="0" hangingPunct="1">
        <a:lnSpc>
          <a:spcPct val="95000"/>
        </a:lnSpc>
        <a:spcBef>
          <a:spcPts val="1500"/>
        </a:spcBef>
        <a:buFont typeface="Arial"/>
        <a:buChar char="•"/>
        <a:defRPr sz="2400" b="1" kern="1200">
          <a:solidFill>
            <a:schemeClr val="tx1"/>
          </a:solidFill>
          <a:latin typeface="Helvetica"/>
          <a:ea typeface="+mn-ea"/>
          <a:cs typeface="Helvetica"/>
        </a:defRPr>
      </a:lvl2pPr>
      <a:lvl3pPr marL="457200" indent="-228600" algn="l" defTabSz="457200" rtl="0" eaLnBrk="1" latinLnBrk="0" hangingPunct="1">
        <a:lnSpc>
          <a:spcPct val="95000"/>
        </a:lnSpc>
        <a:spcBef>
          <a:spcPts val="300"/>
        </a:spcBef>
        <a:buFont typeface="Lucida Grande"/>
        <a:buChar char="−"/>
        <a:tabLst/>
        <a:defRPr sz="2000" kern="1200">
          <a:solidFill>
            <a:schemeClr val="tx1"/>
          </a:solidFill>
          <a:latin typeface="Helvetica"/>
          <a:ea typeface="+mn-ea"/>
          <a:cs typeface="Helvetica"/>
        </a:defRPr>
      </a:lvl3pPr>
      <a:lvl4pPr marL="685800" indent="-228600" algn="l" defTabSz="457200" rtl="0" eaLnBrk="1" latinLnBrk="0" hangingPunct="1">
        <a:lnSpc>
          <a:spcPct val="95000"/>
        </a:lnSpc>
        <a:spcBef>
          <a:spcPts val="600"/>
        </a:spcBef>
        <a:buFont typeface="Arial"/>
        <a:buChar char="•"/>
        <a:defRPr sz="2000" kern="1200">
          <a:solidFill>
            <a:schemeClr val="tx1"/>
          </a:solidFill>
          <a:latin typeface="Helvetica"/>
          <a:ea typeface="+mn-ea"/>
          <a:cs typeface="Helvetica"/>
        </a:defRPr>
      </a:lvl4pPr>
      <a:lvl5pPr marL="914400" indent="-228600" algn="l" defTabSz="457200" rtl="0" eaLnBrk="1" latinLnBrk="0" hangingPunct="1">
        <a:lnSpc>
          <a:spcPct val="95000"/>
        </a:lnSpc>
        <a:spcBef>
          <a:spcPts val="9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US" smtClean="0"/>
              <a:t>Que contient le cannabis?</a:t>
            </a:r>
            <a:endParaRPr lang="fr-CA" dirty="0"/>
          </a:p>
        </p:txBody>
      </p:sp>
      <p:sp>
        <p:nvSpPr>
          <p:cNvPr id="5" name="Espace réservé du texte 4"/>
          <p:cNvSpPr>
            <a:spLocks noGrp="1"/>
          </p:cNvSpPr>
          <p:nvPr>
            <p:ph type="body" sz="quarter" idx="14"/>
          </p:nvPr>
        </p:nvSpPr>
        <p:spPr/>
        <p:txBody>
          <a:bodyPr/>
          <a:lstStyle/>
          <a:p>
            <a:r>
              <a:rPr lang="fr-CA" smtClean="0"/>
              <a:t>4</a:t>
            </a:r>
            <a:endParaRPr lang="fr-CA" dirty="0"/>
          </a:p>
        </p:txBody>
      </p:sp>
      <p:sp>
        <p:nvSpPr>
          <p:cNvPr id="6" name="Espace réservé du texte 5"/>
          <p:cNvSpPr>
            <a:spLocks noGrp="1"/>
          </p:cNvSpPr>
          <p:nvPr>
            <p:ph type="body" sz="quarter" idx="15"/>
          </p:nvPr>
        </p:nvSpPr>
        <p:spPr/>
        <p:txBody>
          <a:bodyPr/>
          <a:lstStyle/>
          <a:p>
            <a:r>
              <a:rPr lang="en-US" dirty="0" smtClean="0"/>
              <a:t>THC</a:t>
            </a:r>
            <a:endParaRPr lang="fr-CA" dirty="0"/>
          </a:p>
        </p:txBody>
      </p:sp>
      <p:sp>
        <p:nvSpPr>
          <p:cNvPr id="7" name="Espace réservé du texte 6"/>
          <p:cNvSpPr>
            <a:spLocks noGrp="1"/>
          </p:cNvSpPr>
          <p:nvPr>
            <p:ph type="body" sz="quarter" idx="16"/>
          </p:nvPr>
        </p:nvSpPr>
        <p:spPr/>
        <p:txBody>
          <a:bodyPr/>
          <a:lstStyle/>
          <a:p>
            <a:r>
              <a:rPr lang="en-US" smtClean="0"/>
              <a:t>Placebo</a:t>
            </a:r>
            <a:endParaRPr lang="fr-CA" dirty="0"/>
          </a:p>
        </p:txBody>
      </p:sp>
      <p:sp>
        <p:nvSpPr>
          <p:cNvPr id="8" name="Espace réservé du texte 7"/>
          <p:cNvSpPr>
            <a:spLocks noGrp="1"/>
          </p:cNvSpPr>
          <p:nvPr>
            <p:ph type="body" sz="quarter" idx="17"/>
          </p:nvPr>
        </p:nvSpPr>
        <p:spPr/>
        <p:txBody>
          <a:bodyPr/>
          <a:lstStyle/>
          <a:p>
            <a:r>
              <a:rPr lang="en-US" smtClean="0"/>
              <a:t>Endorphines </a:t>
            </a:r>
            <a:endParaRPr lang="fr-CA" dirty="0"/>
          </a:p>
        </p:txBody>
      </p:sp>
      <p:sp>
        <p:nvSpPr>
          <p:cNvPr id="4" name="Espace réservé du texte 3"/>
          <p:cNvSpPr>
            <a:spLocks noGrp="1"/>
          </p:cNvSpPr>
          <p:nvPr>
            <p:ph type="body" sz="quarter" idx="13"/>
          </p:nvPr>
        </p:nvSpPr>
        <p:spPr/>
        <p:txBody>
          <a:bodyPr/>
          <a:lstStyle/>
          <a:p>
            <a:r>
              <a:rPr lang="en-US" smtClean="0"/>
              <a:t>Nicotine</a:t>
            </a:r>
            <a:endParaRPr lang="fr-CA" dirty="0"/>
          </a:p>
        </p:txBody>
      </p:sp>
      <p:pic>
        <p:nvPicPr>
          <p:cNvPr id="33" name="Image 32"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pic>
        <p:nvPicPr>
          <p:cNvPr id="34" name="Image 33" descr="lumiere.png"/>
          <p:cNvPicPr>
            <a:picLocks noChangeAspect="1"/>
          </p:cNvPicPr>
          <p:nvPr/>
        </p:nvPicPr>
        <p:blipFill>
          <a:blip r:embed="rId3"/>
          <a:srcRect l="19041" t="22102" r="20019" b="23416"/>
          <a:stretch>
            <a:fillRect/>
          </a:stretch>
        </p:blipFill>
        <p:spPr>
          <a:xfrm>
            <a:off x="4948823" y="414351"/>
            <a:ext cx="434811" cy="417004"/>
          </a:xfrm>
          <a:prstGeom prst="rect">
            <a:avLst/>
          </a:prstGeom>
        </p:spPr>
      </p:pic>
      <p:pic>
        <p:nvPicPr>
          <p:cNvPr id="35" name="Image 34" descr="lumiere.png"/>
          <p:cNvPicPr>
            <a:picLocks noChangeAspect="1"/>
          </p:cNvPicPr>
          <p:nvPr/>
        </p:nvPicPr>
        <p:blipFill>
          <a:blip r:embed="rId3"/>
          <a:srcRect l="19041" t="22102" r="20019" b="23416"/>
          <a:stretch>
            <a:fillRect/>
          </a:stretch>
        </p:blipFill>
        <p:spPr>
          <a:xfrm>
            <a:off x="5220758" y="557088"/>
            <a:ext cx="434811" cy="417004"/>
          </a:xfrm>
          <a:prstGeom prst="rect">
            <a:avLst/>
          </a:prstGeom>
        </p:spPr>
      </p:pic>
      <p:pic>
        <p:nvPicPr>
          <p:cNvPr id="36" name="Image 35" descr="lumiere.png"/>
          <p:cNvPicPr>
            <a:picLocks noChangeAspect="1"/>
          </p:cNvPicPr>
          <p:nvPr/>
        </p:nvPicPr>
        <p:blipFill>
          <a:blip r:embed="rId3"/>
          <a:srcRect l="19041" t="22102" r="20019" b="23416"/>
          <a:stretch>
            <a:fillRect/>
          </a:stretch>
        </p:blipFill>
        <p:spPr>
          <a:xfrm>
            <a:off x="5451134" y="758332"/>
            <a:ext cx="434811" cy="417004"/>
          </a:xfrm>
          <a:prstGeom prst="rect">
            <a:avLst/>
          </a:prstGeom>
        </p:spPr>
      </p:pic>
      <p:grpSp>
        <p:nvGrpSpPr>
          <p:cNvPr id="18" name="Grouper 34"/>
          <p:cNvGrpSpPr/>
          <p:nvPr/>
        </p:nvGrpSpPr>
        <p:grpSpPr>
          <a:xfrm>
            <a:off x="4746365" y="4327808"/>
            <a:ext cx="4040069" cy="1336878"/>
            <a:chOff x="4746365" y="4327808"/>
            <a:chExt cx="4040069" cy="1336878"/>
          </a:xfrm>
        </p:grpSpPr>
        <p:pic>
          <p:nvPicPr>
            <p:cNvPr id="19" name="Image 18" descr="bouton_allume.png"/>
            <p:cNvPicPr>
              <a:picLocks noChangeAspect="1"/>
            </p:cNvPicPr>
            <p:nvPr/>
          </p:nvPicPr>
          <p:blipFill>
            <a:blip r:embed="rId4"/>
            <a:srcRect l="5751" t="8085" r="3347" b="15319"/>
            <a:stretch>
              <a:fillRect/>
            </a:stretch>
          </p:blipFill>
          <p:spPr>
            <a:xfrm>
              <a:off x="4746365" y="4327808"/>
              <a:ext cx="4040069" cy="1336878"/>
            </a:xfrm>
            <a:prstGeom prst="rect">
              <a:avLst/>
            </a:prstGeom>
          </p:spPr>
        </p:pic>
        <p:grpSp>
          <p:nvGrpSpPr>
            <p:cNvPr id="20" name="Grouper 26"/>
            <p:cNvGrpSpPr/>
            <p:nvPr/>
          </p:nvGrpSpPr>
          <p:grpSpPr>
            <a:xfrm>
              <a:off x="5111496" y="4690872"/>
              <a:ext cx="3291840" cy="649224"/>
              <a:chOff x="5111496" y="4690872"/>
              <a:chExt cx="3291840" cy="649224"/>
            </a:xfrm>
          </p:grpSpPr>
          <p:pic>
            <p:nvPicPr>
              <p:cNvPr id="21" name="Image 20" descr="B_rouge.png"/>
              <p:cNvPicPr>
                <a:picLocks noChangeAspect="1"/>
              </p:cNvPicPr>
              <p:nvPr/>
            </p:nvPicPr>
            <p:blipFill>
              <a:blip r:embed="rId5"/>
              <a:stretch>
                <a:fillRect/>
              </a:stretch>
            </p:blipFill>
            <p:spPr>
              <a:xfrm>
                <a:off x="5129784" y="4690872"/>
                <a:ext cx="364802" cy="649224"/>
              </a:xfrm>
              <a:prstGeom prst="rect">
                <a:avLst/>
              </a:prstGeom>
            </p:spPr>
          </p:pic>
          <p:sp>
            <p:nvSpPr>
              <p:cNvPr id="22" name="Espace réservé du texte 27"/>
              <p:cNvSpPr txBox="1">
                <a:spLocks/>
              </p:cNvSpPr>
              <p:nvPr/>
            </p:nvSpPr>
            <p:spPr>
              <a:xfrm>
                <a:off x="5111496" y="471830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smtClean="0">
                    <a:latin typeface="Helvetica"/>
                    <a:cs typeface="Helvetica"/>
                  </a:rPr>
                  <a:t>THC</a:t>
                </a:r>
                <a:endParaRPr kumimoji="0" lang="fr-CA" sz="2000" b="1" i="0" u="none" strike="noStrike" kern="1200" cap="none" spc="0" normalizeH="0" baseline="0" noProof="0" dirty="0">
                  <a:ln>
                    <a:noFill/>
                  </a:ln>
                  <a:solidFill>
                    <a:srgbClr val="C5241F"/>
                  </a:solidFill>
                  <a:effectLst/>
                  <a:uLnTx/>
                  <a:uFillTx/>
                  <a:latin typeface="Helvetica"/>
                  <a:ea typeface="+mn-ea"/>
                  <a:cs typeface="Helvetica"/>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Espace réservé du contenu 8"/>
          <p:cNvSpPr>
            <a:spLocks noGrp="1"/>
          </p:cNvSpPr>
          <p:nvPr>
            <p:ph idx="1"/>
          </p:nvPr>
        </p:nvSpPr>
        <p:spPr/>
        <p:txBody>
          <a:bodyPr/>
          <a:lstStyle/>
          <a:p>
            <a:pPr lvl="1"/>
            <a:r>
              <a:rPr lang="fr-CA" dirty="0" smtClean="0"/>
              <a:t>Le THC (</a:t>
            </a:r>
            <a:r>
              <a:rPr lang="fr-CA" dirty="0" err="1" smtClean="0"/>
              <a:t>tétrahydrocannabinol</a:t>
            </a:r>
            <a:r>
              <a:rPr lang="fr-CA" dirty="0" smtClean="0"/>
              <a:t>) est le principe actif du cannabis. Celui-ci vient de la plante </a:t>
            </a:r>
            <a:r>
              <a:rPr lang="fr-CA" i="1" dirty="0" smtClean="0"/>
              <a:t>Cannabis </a:t>
            </a:r>
            <a:r>
              <a:rPr lang="fr-CA" i="1" dirty="0" err="1" smtClean="0"/>
              <a:t>sativa</a:t>
            </a:r>
            <a:r>
              <a:rPr lang="fr-CA" i="1" dirty="0" smtClean="0"/>
              <a:t> </a:t>
            </a:r>
            <a:r>
              <a:rPr lang="fr-CA" dirty="0" smtClean="0"/>
              <a:t>L. </a:t>
            </a:r>
          </a:p>
          <a:p>
            <a:pPr lvl="1"/>
            <a:r>
              <a:rPr lang="fr-CA" dirty="0" smtClean="0"/>
              <a:t>Plus de 460 composés chimiques connus sont présents dans le cannabis. Il contient 10 fois plus de composantes toxiques que le tabac. </a:t>
            </a:r>
            <a:br>
              <a:rPr lang="fr-CA" dirty="0" smtClean="0"/>
            </a:br>
            <a:r>
              <a:rPr lang="fr-CA" dirty="0" smtClean="0"/>
              <a:t>Le</a:t>
            </a:r>
            <a:r>
              <a:rPr lang="fr-CA" dirty="0" smtClean="0"/>
              <a:t> cannabis </a:t>
            </a:r>
            <a:r>
              <a:rPr lang="fr-CA" dirty="0" smtClean="0"/>
              <a:t>peut également contenir du tabac et/ou du goudron. </a:t>
            </a:r>
          </a:p>
          <a:p>
            <a:pPr lvl="1"/>
            <a:r>
              <a:rPr lang="fr-CA" dirty="0" smtClean="0"/>
              <a:t>Les concentrations de THC retrouvées dans </a:t>
            </a:r>
            <a:br>
              <a:rPr lang="fr-CA" dirty="0" smtClean="0"/>
            </a:br>
            <a:r>
              <a:rPr lang="fr-CA" dirty="0" smtClean="0"/>
              <a:t>la rue sont très variables. L’ordre de puissance varie selon la partie de la plante utilisée </a:t>
            </a:r>
          </a:p>
          <a:p>
            <a:pPr marL="1144588" lvl="2" indent="-233363"/>
            <a:r>
              <a:rPr lang="fr-CA" dirty="0" smtClean="0"/>
              <a:t>huile &gt; </a:t>
            </a:r>
            <a:r>
              <a:rPr lang="fr-CA" dirty="0" err="1" smtClean="0"/>
              <a:t>haschish</a:t>
            </a:r>
            <a:r>
              <a:rPr lang="fr-CA" dirty="0" smtClean="0"/>
              <a:t> &gt; marijuana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fr-CA" smtClean="0"/>
              <a:t>Lequel de ces superhéros n’a pas </a:t>
            </a:r>
            <a:br>
              <a:rPr lang="fr-CA" smtClean="0"/>
            </a:br>
            <a:r>
              <a:rPr lang="fr-CA" smtClean="0"/>
              <a:t>été créé par Marvel?</a:t>
            </a:r>
            <a:endParaRPr lang="fr-CA" dirty="0"/>
          </a:p>
        </p:txBody>
      </p:sp>
      <p:sp>
        <p:nvSpPr>
          <p:cNvPr id="11" name="Espace réservé du texte 10"/>
          <p:cNvSpPr>
            <a:spLocks noGrp="1"/>
          </p:cNvSpPr>
          <p:nvPr>
            <p:ph type="body" sz="quarter" idx="14"/>
          </p:nvPr>
        </p:nvSpPr>
        <p:spPr/>
        <p:txBody>
          <a:bodyPr/>
          <a:lstStyle/>
          <a:p>
            <a:r>
              <a:rPr lang="fr-CA" smtClean="0"/>
              <a:t>5</a:t>
            </a:r>
            <a:endParaRPr lang="fr-CA" dirty="0"/>
          </a:p>
        </p:txBody>
      </p:sp>
      <p:sp>
        <p:nvSpPr>
          <p:cNvPr id="12" name="Espace réservé du texte 11"/>
          <p:cNvSpPr>
            <a:spLocks noGrp="1"/>
          </p:cNvSpPr>
          <p:nvPr>
            <p:ph type="body" sz="quarter" idx="15"/>
          </p:nvPr>
        </p:nvSpPr>
        <p:spPr/>
        <p:txBody>
          <a:bodyPr/>
          <a:lstStyle/>
          <a:p>
            <a:r>
              <a:rPr lang="fr-FR" dirty="0" smtClean="0"/>
              <a:t>Batman</a:t>
            </a:r>
            <a:endParaRPr lang="fr-CA" dirty="0"/>
          </a:p>
        </p:txBody>
      </p:sp>
      <p:sp>
        <p:nvSpPr>
          <p:cNvPr id="13" name="Espace réservé du texte 12"/>
          <p:cNvSpPr>
            <a:spLocks noGrp="1"/>
          </p:cNvSpPr>
          <p:nvPr>
            <p:ph type="body" sz="quarter" idx="16"/>
          </p:nvPr>
        </p:nvSpPr>
        <p:spPr/>
        <p:txBody>
          <a:bodyPr/>
          <a:lstStyle/>
          <a:p>
            <a:r>
              <a:rPr lang="fr-FR" smtClean="0"/>
              <a:t>Spider-Man</a:t>
            </a:r>
            <a:endParaRPr lang="fr-CA" dirty="0"/>
          </a:p>
        </p:txBody>
      </p:sp>
      <p:sp>
        <p:nvSpPr>
          <p:cNvPr id="14" name="Espace réservé du texte 13"/>
          <p:cNvSpPr>
            <a:spLocks noGrp="1"/>
          </p:cNvSpPr>
          <p:nvPr>
            <p:ph type="body" sz="quarter" idx="17"/>
          </p:nvPr>
        </p:nvSpPr>
        <p:spPr/>
        <p:txBody>
          <a:bodyPr/>
          <a:lstStyle/>
          <a:p>
            <a:r>
              <a:rPr lang="fr-FR" smtClean="0"/>
              <a:t>Hulk</a:t>
            </a:r>
            <a:endParaRPr lang="fr-CA" dirty="0"/>
          </a:p>
        </p:txBody>
      </p:sp>
      <p:sp>
        <p:nvSpPr>
          <p:cNvPr id="10" name="Espace réservé du texte 9"/>
          <p:cNvSpPr>
            <a:spLocks noGrp="1"/>
          </p:cNvSpPr>
          <p:nvPr>
            <p:ph type="body" sz="quarter" idx="13"/>
          </p:nvPr>
        </p:nvSpPr>
        <p:spPr/>
        <p:txBody>
          <a:bodyPr/>
          <a:lstStyle/>
          <a:p>
            <a:r>
              <a:rPr lang="fr-FR" smtClean="0"/>
              <a:t>Wolverine</a:t>
            </a:r>
            <a:endParaRPr lang="fr-CA" dirty="0"/>
          </a:p>
        </p:txBody>
      </p:sp>
      <p:pic>
        <p:nvPicPr>
          <p:cNvPr id="15" name="Image 14" descr="bonus.png"/>
          <p:cNvPicPr>
            <a:picLocks noChangeAspect="1"/>
          </p:cNvPicPr>
          <p:nvPr/>
        </p:nvPicPr>
        <p:blipFill>
          <a:blip r:embed="rId3"/>
          <a:srcRect l="12267" t="10256" r="9275" b="19387"/>
          <a:stretch>
            <a:fillRect/>
          </a:stretch>
        </p:blipFill>
        <p:spPr>
          <a:xfrm>
            <a:off x="6119139" y="721603"/>
            <a:ext cx="2238140" cy="1236092"/>
          </a:xfrm>
          <a:prstGeom prst="rect">
            <a:avLst/>
          </a:prstGeom>
        </p:spPr>
      </p:pic>
      <p:pic>
        <p:nvPicPr>
          <p:cNvPr id="17" name="Image 16" descr="lumiere.png"/>
          <p:cNvPicPr>
            <a:picLocks noChangeAspect="1"/>
          </p:cNvPicPr>
          <p:nvPr/>
        </p:nvPicPr>
        <p:blipFill>
          <a:blip r:embed="rId4"/>
          <a:srcRect l="19041" t="22102" r="20019" b="23416"/>
          <a:stretch>
            <a:fillRect/>
          </a:stretch>
        </p:blipFill>
        <p:spPr>
          <a:xfrm>
            <a:off x="4632260" y="376779"/>
            <a:ext cx="434811" cy="417004"/>
          </a:xfrm>
          <a:prstGeom prst="rect">
            <a:avLst/>
          </a:prstGeom>
        </p:spPr>
      </p:pic>
      <p:pic>
        <p:nvPicPr>
          <p:cNvPr id="18" name="Image 17" descr="lumiere.png"/>
          <p:cNvPicPr>
            <a:picLocks noChangeAspect="1"/>
          </p:cNvPicPr>
          <p:nvPr/>
        </p:nvPicPr>
        <p:blipFill>
          <a:blip r:embed="rId4"/>
          <a:srcRect l="19041" t="22102" r="20019" b="23416"/>
          <a:stretch>
            <a:fillRect/>
          </a:stretch>
        </p:blipFill>
        <p:spPr>
          <a:xfrm>
            <a:off x="4948823" y="414351"/>
            <a:ext cx="434811" cy="417004"/>
          </a:xfrm>
          <a:prstGeom prst="rect">
            <a:avLst/>
          </a:prstGeom>
        </p:spPr>
      </p:pic>
      <p:pic>
        <p:nvPicPr>
          <p:cNvPr id="19" name="Image 18" descr="lumiere.png"/>
          <p:cNvPicPr>
            <a:picLocks noChangeAspect="1"/>
          </p:cNvPicPr>
          <p:nvPr/>
        </p:nvPicPr>
        <p:blipFill>
          <a:blip r:embed="rId4"/>
          <a:srcRect l="19041" t="22102" r="20019" b="23416"/>
          <a:stretch>
            <a:fillRect/>
          </a:stretch>
        </p:blipFill>
        <p:spPr>
          <a:xfrm>
            <a:off x="5220758" y="557088"/>
            <a:ext cx="434811" cy="417004"/>
          </a:xfrm>
          <a:prstGeom prst="rect">
            <a:avLst/>
          </a:prstGeom>
        </p:spPr>
      </p:pic>
      <p:pic>
        <p:nvPicPr>
          <p:cNvPr id="20" name="Image 19" descr="lumiere.png"/>
          <p:cNvPicPr>
            <a:picLocks noChangeAspect="1"/>
          </p:cNvPicPr>
          <p:nvPr/>
        </p:nvPicPr>
        <p:blipFill>
          <a:blip r:embed="rId4"/>
          <a:srcRect l="19041" t="22102" r="20019" b="23416"/>
          <a:stretch>
            <a:fillRect/>
          </a:stretch>
        </p:blipFill>
        <p:spPr>
          <a:xfrm>
            <a:off x="5451134" y="758332"/>
            <a:ext cx="434811" cy="417004"/>
          </a:xfrm>
          <a:prstGeom prst="rect">
            <a:avLst/>
          </a:prstGeom>
        </p:spPr>
      </p:pic>
      <p:pic>
        <p:nvPicPr>
          <p:cNvPr id="21" name="Image 20" descr="lumiere.png"/>
          <p:cNvPicPr>
            <a:picLocks noChangeAspect="1"/>
          </p:cNvPicPr>
          <p:nvPr/>
        </p:nvPicPr>
        <p:blipFill>
          <a:blip r:embed="rId4"/>
          <a:srcRect l="19041" t="22102" r="20019" b="23416"/>
          <a:stretch>
            <a:fillRect/>
          </a:stretch>
        </p:blipFill>
        <p:spPr>
          <a:xfrm>
            <a:off x="5515849" y="1098098"/>
            <a:ext cx="434811" cy="417004"/>
          </a:xfrm>
          <a:prstGeom prst="rect">
            <a:avLst/>
          </a:prstGeom>
        </p:spPr>
      </p:pic>
      <p:grpSp>
        <p:nvGrpSpPr>
          <p:cNvPr id="27" name="Grouper 34"/>
          <p:cNvGrpSpPr/>
          <p:nvPr/>
        </p:nvGrpSpPr>
        <p:grpSpPr>
          <a:xfrm>
            <a:off x="4746365" y="4327808"/>
            <a:ext cx="4040069" cy="1336878"/>
            <a:chOff x="4746365" y="4327808"/>
            <a:chExt cx="4040069" cy="1336878"/>
          </a:xfrm>
        </p:grpSpPr>
        <p:pic>
          <p:nvPicPr>
            <p:cNvPr id="28" name="Image 27" descr="bouton_allume.png"/>
            <p:cNvPicPr>
              <a:picLocks noChangeAspect="1"/>
            </p:cNvPicPr>
            <p:nvPr/>
          </p:nvPicPr>
          <p:blipFill>
            <a:blip r:embed="rId5"/>
            <a:srcRect l="5751" t="8085" r="3347" b="15319"/>
            <a:stretch>
              <a:fillRect/>
            </a:stretch>
          </p:blipFill>
          <p:spPr>
            <a:xfrm>
              <a:off x="4746365" y="4327808"/>
              <a:ext cx="4040069" cy="1336878"/>
            </a:xfrm>
            <a:prstGeom prst="rect">
              <a:avLst/>
            </a:prstGeom>
          </p:spPr>
        </p:pic>
        <p:grpSp>
          <p:nvGrpSpPr>
            <p:cNvPr id="29" name="Grouper 26"/>
            <p:cNvGrpSpPr/>
            <p:nvPr/>
          </p:nvGrpSpPr>
          <p:grpSpPr>
            <a:xfrm>
              <a:off x="5111496" y="4690872"/>
              <a:ext cx="3291840" cy="649224"/>
              <a:chOff x="5111496" y="4690872"/>
              <a:chExt cx="3291840" cy="649224"/>
            </a:xfrm>
          </p:grpSpPr>
          <p:pic>
            <p:nvPicPr>
              <p:cNvPr id="30" name="Image 29" descr="B_rouge.png"/>
              <p:cNvPicPr>
                <a:picLocks noChangeAspect="1"/>
              </p:cNvPicPr>
              <p:nvPr/>
            </p:nvPicPr>
            <p:blipFill>
              <a:blip r:embed="rId6"/>
              <a:stretch>
                <a:fillRect/>
              </a:stretch>
            </p:blipFill>
            <p:spPr>
              <a:xfrm>
                <a:off x="5129784" y="4690872"/>
                <a:ext cx="364802" cy="649224"/>
              </a:xfrm>
              <a:prstGeom prst="rect">
                <a:avLst/>
              </a:prstGeom>
            </p:spPr>
          </p:pic>
          <p:sp>
            <p:nvSpPr>
              <p:cNvPr id="31" name="Espace réservé du texte 27"/>
              <p:cNvSpPr txBox="1">
                <a:spLocks/>
              </p:cNvSpPr>
              <p:nvPr/>
            </p:nvSpPr>
            <p:spPr>
              <a:xfrm>
                <a:off x="5111496" y="471830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smtClean="0">
                    <a:latin typeface="Helvetica"/>
                    <a:cs typeface="Helvetica"/>
                  </a:rPr>
                  <a:t>Batman</a:t>
                </a:r>
                <a:endParaRPr kumimoji="0" lang="fr-CA" sz="2000" b="1" i="0" u="none" strike="noStrike" kern="1200" cap="none" spc="0" normalizeH="0" baseline="0" noProof="0" dirty="0">
                  <a:ln>
                    <a:noFill/>
                  </a:ln>
                  <a:solidFill>
                    <a:srgbClr val="C5241F"/>
                  </a:solidFill>
                  <a:effectLst/>
                  <a:uLnTx/>
                  <a:uFillTx/>
                  <a:latin typeface="Helvetica"/>
                  <a:ea typeface="+mn-ea"/>
                  <a:cs typeface="Helvetica"/>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CA" smtClean="0"/>
              <a:t>À quoi ressemblent les comprimés d’amphétamines?</a:t>
            </a:r>
            <a:endParaRPr lang="fr-CA" dirty="0"/>
          </a:p>
        </p:txBody>
      </p:sp>
      <p:sp>
        <p:nvSpPr>
          <p:cNvPr id="10" name="Espace réservé du texte 9"/>
          <p:cNvSpPr>
            <a:spLocks noGrp="1"/>
          </p:cNvSpPr>
          <p:nvPr>
            <p:ph type="body" sz="quarter" idx="14"/>
          </p:nvPr>
        </p:nvSpPr>
        <p:spPr/>
        <p:txBody>
          <a:bodyPr/>
          <a:lstStyle/>
          <a:p>
            <a:r>
              <a:rPr lang="fr-CA" smtClean="0"/>
              <a:t>6</a:t>
            </a:r>
            <a:endParaRPr lang="fr-CA" dirty="0"/>
          </a:p>
        </p:txBody>
      </p:sp>
      <p:sp>
        <p:nvSpPr>
          <p:cNvPr id="11" name="Espace réservé du texte 10"/>
          <p:cNvSpPr>
            <a:spLocks noGrp="1"/>
          </p:cNvSpPr>
          <p:nvPr>
            <p:ph type="body" sz="quarter" idx="15"/>
          </p:nvPr>
        </p:nvSpPr>
        <p:spPr/>
        <p:txBody>
          <a:bodyPr/>
          <a:lstStyle/>
          <a:p>
            <a:r>
              <a:rPr lang="en-US" smtClean="0"/>
              <a:t>Rouge </a:t>
            </a:r>
          </a:p>
          <a:p>
            <a:r>
              <a:rPr lang="en-US" smtClean="0"/>
              <a:t>avec une bombe</a:t>
            </a:r>
            <a:endParaRPr lang="en-US" dirty="0" smtClean="0"/>
          </a:p>
        </p:txBody>
      </p:sp>
      <p:sp>
        <p:nvSpPr>
          <p:cNvPr id="12" name="Espace réservé du texte 11"/>
          <p:cNvSpPr>
            <a:spLocks noGrp="1"/>
          </p:cNvSpPr>
          <p:nvPr>
            <p:ph type="body" sz="quarter" idx="16"/>
          </p:nvPr>
        </p:nvSpPr>
        <p:spPr/>
        <p:txBody>
          <a:bodyPr/>
          <a:lstStyle/>
          <a:p>
            <a:r>
              <a:rPr lang="en-US" smtClean="0"/>
              <a:t>Rose</a:t>
            </a:r>
          </a:p>
          <a:p>
            <a:r>
              <a:rPr lang="en-US" smtClean="0"/>
              <a:t>écrit TKO </a:t>
            </a:r>
            <a:endParaRPr lang="en-US" dirty="0" smtClean="0"/>
          </a:p>
        </p:txBody>
      </p:sp>
      <p:sp>
        <p:nvSpPr>
          <p:cNvPr id="13" name="Espace réservé du texte 12"/>
          <p:cNvSpPr>
            <a:spLocks noGrp="1"/>
          </p:cNvSpPr>
          <p:nvPr>
            <p:ph type="body" sz="quarter" idx="17"/>
          </p:nvPr>
        </p:nvSpPr>
        <p:spPr/>
        <p:txBody>
          <a:bodyPr/>
          <a:lstStyle/>
          <a:p>
            <a:r>
              <a:rPr lang="en-US" dirty="0" err="1" smtClean="0"/>
              <a:t>Ça</a:t>
            </a:r>
            <a:r>
              <a:rPr lang="en-US" dirty="0" smtClean="0"/>
              <a:t> change tout </a:t>
            </a:r>
          </a:p>
          <a:p>
            <a:r>
              <a:rPr lang="en-US" dirty="0" smtClean="0"/>
              <a:t>le temps</a:t>
            </a:r>
          </a:p>
        </p:txBody>
      </p:sp>
      <p:sp>
        <p:nvSpPr>
          <p:cNvPr id="9" name="Espace réservé du texte 8"/>
          <p:cNvSpPr>
            <a:spLocks noGrp="1"/>
          </p:cNvSpPr>
          <p:nvPr>
            <p:ph type="body" sz="quarter" idx="13"/>
          </p:nvPr>
        </p:nvSpPr>
        <p:spPr/>
        <p:txBody>
          <a:bodyPr/>
          <a:lstStyle/>
          <a:p>
            <a:r>
              <a:rPr lang="en-US" smtClean="0"/>
              <a:t>Blanc </a:t>
            </a:r>
            <a:br>
              <a:rPr lang="en-US" smtClean="0"/>
            </a:br>
            <a:r>
              <a:rPr lang="en-US" smtClean="0"/>
              <a:t>avec un logo</a:t>
            </a:r>
            <a:endParaRPr lang="en-US" dirty="0" smtClean="0"/>
          </a:p>
        </p:txBody>
      </p:sp>
      <p:pic>
        <p:nvPicPr>
          <p:cNvPr id="38" name="Image 37"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pic>
        <p:nvPicPr>
          <p:cNvPr id="39" name="Image 38" descr="lumiere.png"/>
          <p:cNvPicPr>
            <a:picLocks noChangeAspect="1"/>
          </p:cNvPicPr>
          <p:nvPr/>
        </p:nvPicPr>
        <p:blipFill>
          <a:blip r:embed="rId3"/>
          <a:srcRect l="19041" t="22102" r="20019" b="23416"/>
          <a:stretch>
            <a:fillRect/>
          </a:stretch>
        </p:blipFill>
        <p:spPr>
          <a:xfrm>
            <a:off x="4948823" y="414351"/>
            <a:ext cx="434811" cy="417004"/>
          </a:xfrm>
          <a:prstGeom prst="rect">
            <a:avLst/>
          </a:prstGeom>
        </p:spPr>
      </p:pic>
      <p:pic>
        <p:nvPicPr>
          <p:cNvPr id="40" name="Image 39" descr="lumiere.png"/>
          <p:cNvPicPr>
            <a:picLocks noChangeAspect="1"/>
          </p:cNvPicPr>
          <p:nvPr/>
        </p:nvPicPr>
        <p:blipFill>
          <a:blip r:embed="rId3"/>
          <a:srcRect l="19041" t="22102" r="20019" b="23416"/>
          <a:stretch>
            <a:fillRect/>
          </a:stretch>
        </p:blipFill>
        <p:spPr>
          <a:xfrm>
            <a:off x="5220758" y="557088"/>
            <a:ext cx="434811" cy="417004"/>
          </a:xfrm>
          <a:prstGeom prst="rect">
            <a:avLst/>
          </a:prstGeom>
        </p:spPr>
      </p:pic>
      <p:pic>
        <p:nvPicPr>
          <p:cNvPr id="41" name="Image 40" descr="lumiere.png"/>
          <p:cNvPicPr>
            <a:picLocks noChangeAspect="1"/>
          </p:cNvPicPr>
          <p:nvPr/>
        </p:nvPicPr>
        <p:blipFill>
          <a:blip r:embed="rId3"/>
          <a:srcRect l="19041" t="22102" r="20019" b="23416"/>
          <a:stretch>
            <a:fillRect/>
          </a:stretch>
        </p:blipFill>
        <p:spPr>
          <a:xfrm>
            <a:off x="5451134" y="758332"/>
            <a:ext cx="434811" cy="417004"/>
          </a:xfrm>
          <a:prstGeom prst="rect">
            <a:avLst/>
          </a:prstGeom>
        </p:spPr>
      </p:pic>
      <p:pic>
        <p:nvPicPr>
          <p:cNvPr id="42" name="Image 41" descr="lumiere.png"/>
          <p:cNvPicPr>
            <a:picLocks noChangeAspect="1"/>
          </p:cNvPicPr>
          <p:nvPr/>
        </p:nvPicPr>
        <p:blipFill>
          <a:blip r:embed="rId3"/>
          <a:srcRect l="19041" t="22102" r="20019" b="23416"/>
          <a:stretch>
            <a:fillRect/>
          </a:stretch>
        </p:blipFill>
        <p:spPr>
          <a:xfrm>
            <a:off x="5515849" y="1098098"/>
            <a:ext cx="434811" cy="417004"/>
          </a:xfrm>
          <a:prstGeom prst="rect">
            <a:avLst/>
          </a:prstGeom>
        </p:spPr>
      </p:pic>
      <p:pic>
        <p:nvPicPr>
          <p:cNvPr id="43" name="Image 42" descr="lumiere.png"/>
          <p:cNvPicPr>
            <a:picLocks noChangeAspect="1"/>
          </p:cNvPicPr>
          <p:nvPr/>
        </p:nvPicPr>
        <p:blipFill>
          <a:blip r:embed="rId3"/>
          <a:srcRect l="19041" t="22102" r="20019" b="23416"/>
          <a:stretch>
            <a:fillRect/>
          </a:stretch>
        </p:blipFill>
        <p:spPr>
          <a:xfrm>
            <a:off x="5402599" y="1397415"/>
            <a:ext cx="434811" cy="417004"/>
          </a:xfrm>
          <a:prstGeom prst="rect">
            <a:avLst/>
          </a:prstGeom>
        </p:spPr>
      </p:pic>
      <p:grpSp>
        <p:nvGrpSpPr>
          <p:cNvPr id="20" name="Grouper 33"/>
          <p:cNvGrpSpPr/>
          <p:nvPr/>
        </p:nvGrpSpPr>
        <p:grpSpPr>
          <a:xfrm>
            <a:off x="527289" y="5426266"/>
            <a:ext cx="4040069" cy="1336878"/>
            <a:chOff x="527289" y="5426266"/>
            <a:chExt cx="4040069" cy="1336878"/>
          </a:xfrm>
        </p:grpSpPr>
        <p:pic>
          <p:nvPicPr>
            <p:cNvPr id="21" name="Image 20" descr="bouton_allume.png"/>
            <p:cNvPicPr>
              <a:picLocks noChangeAspect="1"/>
            </p:cNvPicPr>
            <p:nvPr/>
          </p:nvPicPr>
          <p:blipFill>
            <a:blip r:embed="rId4"/>
            <a:srcRect l="5751" t="8085" r="3347" b="15319"/>
            <a:stretch>
              <a:fillRect/>
            </a:stretch>
          </p:blipFill>
          <p:spPr>
            <a:xfrm>
              <a:off x="527289" y="5426266"/>
              <a:ext cx="4040069" cy="1336878"/>
            </a:xfrm>
            <a:prstGeom prst="rect">
              <a:avLst/>
            </a:prstGeom>
          </p:spPr>
        </p:pic>
        <p:pic>
          <p:nvPicPr>
            <p:cNvPr id="22" name="Image 21" descr="C_rouge.png"/>
            <p:cNvPicPr>
              <a:picLocks noChangeAspect="1"/>
            </p:cNvPicPr>
            <p:nvPr/>
          </p:nvPicPr>
          <p:blipFill>
            <a:blip r:embed="rId5"/>
            <a:stretch>
              <a:fillRect/>
            </a:stretch>
          </p:blipFill>
          <p:spPr>
            <a:xfrm>
              <a:off x="941832" y="5742432"/>
              <a:ext cx="361951" cy="685800"/>
            </a:xfrm>
            <a:prstGeom prst="rect">
              <a:avLst/>
            </a:prstGeom>
          </p:spPr>
        </p:pic>
        <p:sp>
          <p:nvSpPr>
            <p:cNvPr id="23" name="Espace réservé du texte 27"/>
            <p:cNvSpPr txBox="1">
              <a:spLocks/>
            </p:cNvSpPr>
            <p:nvPr/>
          </p:nvSpPr>
          <p:spPr>
            <a:xfrm>
              <a:off x="886968" y="581558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smtClean="0">
                  <a:latin typeface="Helvetica"/>
                  <a:cs typeface="Helvetica"/>
                </a:rPr>
                <a:t>Ça change tout </a:t>
              </a:r>
            </a:p>
            <a:p>
              <a:pPr>
                <a:defRPr/>
              </a:pPr>
              <a:r>
                <a:rPr lang="fr-FR" b="1" dirty="0" smtClean="0">
                  <a:latin typeface="Helvetica"/>
                  <a:cs typeface="Helvetica"/>
                </a:rPr>
                <a:t>le temps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FR" smtClean="0"/>
              <a:t>Apparence des comprimés</a:t>
            </a:r>
            <a:endParaRPr lang="fr-CA" dirty="0"/>
          </a:p>
        </p:txBody>
      </p:sp>
      <p:sp>
        <p:nvSpPr>
          <p:cNvPr id="15" name="Espace réservé du contenu 14"/>
          <p:cNvSpPr>
            <a:spLocks noGrp="1"/>
          </p:cNvSpPr>
          <p:nvPr>
            <p:ph sz="half" idx="1"/>
          </p:nvPr>
        </p:nvSpPr>
        <p:spPr/>
        <p:txBody>
          <a:bodyPr/>
          <a:lstStyle/>
          <a:p>
            <a:r>
              <a:rPr lang="fr-CA" smtClean="0"/>
              <a:t>Santé Canada</a:t>
            </a:r>
          </a:p>
          <a:p>
            <a:pPr lvl="1"/>
            <a:r>
              <a:rPr lang="fr-CA" smtClean="0"/>
              <a:t>Les compagnies sont obligées de produire des comprimés identiques pour chaque médicament </a:t>
            </a:r>
          </a:p>
          <a:p>
            <a:pPr lvl="3"/>
            <a:r>
              <a:rPr lang="fr-CA" smtClean="0"/>
              <a:t>Exemple : </a:t>
            </a:r>
          </a:p>
          <a:p>
            <a:pPr lvl="4"/>
            <a:r>
              <a:rPr lang="fr-CA" smtClean="0"/>
              <a:t>Les compagnies pharmaceutiques doivent inscrire une description visuelle détaillée de chaque comprimé dans la fiche d’information du médicament</a:t>
            </a:r>
          </a:p>
        </p:txBody>
      </p:sp>
      <p:sp>
        <p:nvSpPr>
          <p:cNvPr id="19" name="Espace réservé du contenu 18"/>
          <p:cNvSpPr>
            <a:spLocks noGrp="1"/>
          </p:cNvSpPr>
          <p:nvPr>
            <p:ph sz="half" idx="2"/>
          </p:nvPr>
        </p:nvSpPr>
        <p:spPr>
          <a:xfrm>
            <a:off x="4699702" y="1699616"/>
            <a:ext cx="3987097" cy="4692039"/>
          </a:xfrm>
        </p:spPr>
        <p:txBody>
          <a:bodyPr/>
          <a:lstStyle/>
          <a:p>
            <a:r>
              <a:rPr lang="fr-CA" dirty="0" smtClean="0"/>
              <a:t>Dans la rue</a:t>
            </a:r>
          </a:p>
          <a:p>
            <a:pPr lvl="1"/>
            <a:r>
              <a:rPr lang="fr-CA" dirty="0" smtClean="0"/>
              <a:t>Les comprimés varient selon les laboratoires </a:t>
            </a:r>
            <a:br>
              <a:rPr lang="fr-CA" dirty="0" smtClean="0"/>
            </a:br>
            <a:r>
              <a:rPr lang="fr-CA" dirty="0" smtClean="0"/>
              <a:t>et les logos disponibles  </a:t>
            </a:r>
          </a:p>
          <a:p>
            <a:pPr lvl="1"/>
            <a:r>
              <a:rPr lang="fr-CA" dirty="0" smtClean="0"/>
              <a:t>Rien ne garantit la présence ou l</a:t>
            </a:r>
            <a:r>
              <a:rPr lang="fr-CA" altLang="ja-JP" dirty="0" smtClean="0"/>
              <a:t>’absence de la drogue voulue</a:t>
            </a:r>
          </a:p>
          <a:p>
            <a:pPr lvl="3"/>
            <a:r>
              <a:rPr lang="fr-CA" altLang="ja-JP" dirty="0" smtClean="0"/>
              <a:t>Exemple : </a:t>
            </a:r>
          </a:p>
          <a:p>
            <a:pPr lvl="4"/>
            <a:r>
              <a:rPr lang="fr-CA" altLang="ja-JP" dirty="0" smtClean="0"/>
              <a:t>Un comprimé vendu comme étant de l’ecstasy peut contenir des amphétamines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re 10"/>
          <p:cNvSpPr>
            <a:spLocks noGrp="1"/>
          </p:cNvSpPr>
          <p:nvPr>
            <p:ph type="title"/>
          </p:nvPr>
        </p:nvSpPr>
        <p:spPr/>
        <p:txBody>
          <a:bodyPr/>
          <a:lstStyle/>
          <a:p>
            <a:r>
              <a:rPr lang="fr-CA" smtClean="0"/>
              <a:t>Quel énoncé concernant </a:t>
            </a:r>
            <a:br>
              <a:rPr lang="fr-CA" smtClean="0"/>
            </a:br>
            <a:r>
              <a:rPr lang="fr-CA" smtClean="0"/>
              <a:t>les effets psychologiques </a:t>
            </a:r>
            <a:br>
              <a:rPr lang="fr-CA" smtClean="0"/>
            </a:br>
            <a:r>
              <a:rPr lang="fr-CA" smtClean="0"/>
              <a:t>du cannabis est faux?</a:t>
            </a:r>
            <a:endParaRPr lang="fr-CA" dirty="0"/>
          </a:p>
        </p:txBody>
      </p:sp>
      <p:sp>
        <p:nvSpPr>
          <p:cNvPr id="13" name="Espace réservé du texte 12"/>
          <p:cNvSpPr>
            <a:spLocks noGrp="1"/>
          </p:cNvSpPr>
          <p:nvPr>
            <p:ph type="body" sz="quarter" idx="14"/>
          </p:nvPr>
        </p:nvSpPr>
        <p:spPr/>
        <p:txBody>
          <a:bodyPr/>
          <a:lstStyle/>
          <a:p>
            <a:r>
              <a:rPr lang="fr-CA" smtClean="0"/>
              <a:t>7</a:t>
            </a:r>
            <a:endParaRPr lang="fr-CA" dirty="0"/>
          </a:p>
        </p:txBody>
      </p:sp>
      <p:sp>
        <p:nvSpPr>
          <p:cNvPr id="14" name="Espace réservé du texte 13"/>
          <p:cNvSpPr>
            <a:spLocks noGrp="1"/>
          </p:cNvSpPr>
          <p:nvPr>
            <p:ph type="body" sz="quarter" idx="15"/>
          </p:nvPr>
        </p:nvSpPr>
        <p:spPr/>
        <p:txBody>
          <a:bodyPr/>
          <a:lstStyle/>
          <a:p>
            <a:r>
              <a:rPr lang="en-US" smtClean="0"/>
              <a:t>Hallucinations</a:t>
            </a:r>
            <a:endParaRPr lang="fr-CA" dirty="0"/>
          </a:p>
        </p:txBody>
      </p:sp>
      <p:sp>
        <p:nvSpPr>
          <p:cNvPr id="15" name="Espace réservé du texte 14"/>
          <p:cNvSpPr>
            <a:spLocks noGrp="1"/>
          </p:cNvSpPr>
          <p:nvPr>
            <p:ph type="body" sz="quarter" idx="16"/>
          </p:nvPr>
        </p:nvSpPr>
        <p:spPr/>
        <p:txBody>
          <a:bodyPr/>
          <a:lstStyle/>
          <a:p>
            <a:r>
              <a:rPr lang="en-US" dirty="0" err="1" smtClean="0"/>
              <a:t>Aucun</a:t>
            </a:r>
            <a:r>
              <a:rPr lang="en-US" dirty="0" smtClean="0"/>
              <a:t> impact </a:t>
            </a:r>
            <a:r>
              <a:rPr lang="en-US" dirty="0" err="1" smtClean="0"/>
              <a:t>sur</a:t>
            </a:r>
            <a:endParaRPr lang="en-US" dirty="0" smtClean="0"/>
          </a:p>
          <a:p>
            <a:r>
              <a:rPr lang="en-US" dirty="0" smtClean="0"/>
              <a:t>la santé </a:t>
            </a:r>
            <a:r>
              <a:rPr lang="en-US" dirty="0" err="1" smtClean="0"/>
              <a:t>mentale</a:t>
            </a:r>
            <a:endParaRPr lang="en-US" dirty="0" smtClean="0"/>
          </a:p>
        </p:txBody>
      </p:sp>
      <p:sp>
        <p:nvSpPr>
          <p:cNvPr id="16" name="Espace réservé du texte 15"/>
          <p:cNvSpPr>
            <a:spLocks noGrp="1"/>
          </p:cNvSpPr>
          <p:nvPr>
            <p:ph type="body" sz="quarter" idx="17"/>
          </p:nvPr>
        </p:nvSpPr>
        <p:spPr/>
        <p:txBody>
          <a:bodyPr/>
          <a:lstStyle/>
          <a:p>
            <a:r>
              <a:rPr lang="en-US" smtClean="0"/>
              <a:t>Ralentissement</a:t>
            </a:r>
          </a:p>
          <a:p>
            <a:r>
              <a:rPr lang="en-US" smtClean="0"/>
              <a:t>physique et mental</a:t>
            </a:r>
            <a:endParaRPr lang="en-US" dirty="0" smtClean="0"/>
          </a:p>
        </p:txBody>
      </p:sp>
      <p:sp>
        <p:nvSpPr>
          <p:cNvPr id="12" name="Espace réservé du texte 11"/>
          <p:cNvSpPr>
            <a:spLocks noGrp="1"/>
          </p:cNvSpPr>
          <p:nvPr>
            <p:ph type="body" sz="quarter" idx="13"/>
          </p:nvPr>
        </p:nvSpPr>
        <p:spPr/>
        <p:txBody>
          <a:bodyPr/>
          <a:lstStyle/>
          <a:p>
            <a:r>
              <a:rPr lang="en-US" smtClean="0"/>
              <a:t>Effet relaxant</a:t>
            </a:r>
            <a:endParaRPr lang="fr-CA" dirty="0"/>
          </a:p>
        </p:txBody>
      </p:sp>
      <p:pic>
        <p:nvPicPr>
          <p:cNvPr id="35" name="Image 34"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pic>
        <p:nvPicPr>
          <p:cNvPr id="36" name="Image 35" descr="lumiere.png"/>
          <p:cNvPicPr>
            <a:picLocks noChangeAspect="1"/>
          </p:cNvPicPr>
          <p:nvPr/>
        </p:nvPicPr>
        <p:blipFill>
          <a:blip r:embed="rId3"/>
          <a:srcRect l="19041" t="22102" r="20019" b="23416"/>
          <a:stretch>
            <a:fillRect/>
          </a:stretch>
        </p:blipFill>
        <p:spPr>
          <a:xfrm>
            <a:off x="4948823" y="414351"/>
            <a:ext cx="434811" cy="417004"/>
          </a:xfrm>
          <a:prstGeom prst="rect">
            <a:avLst/>
          </a:prstGeom>
        </p:spPr>
      </p:pic>
      <p:pic>
        <p:nvPicPr>
          <p:cNvPr id="37" name="Image 36" descr="lumiere.png"/>
          <p:cNvPicPr>
            <a:picLocks noChangeAspect="1"/>
          </p:cNvPicPr>
          <p:nvPr/>
        </p:nvPicPr>
        <p:blipFill>
          <a:blip r:embed="rId3"/>
          <a:srcRect l="19041" t="22102" r="20019" b="23416"/>
          <a:stretch>
            <a:fillRect/>
          </a:stretch>
        </p:blipFill>
        <p:spPr>
          <a:xfrm>
            <a:off x="5220758" y="557088"/>
            <a:ext cx="434811" cy="417004"/>
          </a:xfrm>
          <a:prstGeom prst="rect">
            <a:avLst/>
          </a:prstGeom>
        </p:spPr>
      </p:pic>
      <p:pic>
        <p:nvPicPr>
          <p:cNvPr id="38" name="Image 37" descr="lumiere.png"/>
          <p:cNvPicPr>
            <a:picLocks noChangeAspect="1"/>
          </p:cNvPicPr>
          <p:nvPr/>
        </p:nvPicPr>
        <p:blipFill>
          <a:blip r:embed="rId3"/>
          <a:srcRect l="19041" t="22102" r="20019" b="23416"/>
          <a:stretch>
            <a:fillRect/>
          </a:stretch>
        </p:blipFill>
        <p:spPr>
          <a:xfrm>
            <a:off x="5451134" y="758332"/>
            <a:ext cx="434811" cy="417004"/>
          </a:xfrm>
          <a:prstGeom prst="rect">
            <a:avLst/>
          </a:prstGeom>
        </p:spPr>
      </p:pic>
      <p:pic>
        <p:nvPicPr>
          <p:cNvPr id="39" name="Image 38" descr="lumiere.png"/>
          <p:cNvPicPr>
            <a:picLocks noChangeAspect="1"/>
          </p:cNvPicPr>
          <p:nvPr/>
        </p:nvPicPr>
        <p:blipFill>
          <a:blip r:embed="rId3"/>
          <a:srcRect l="19041" t="22102" r="20019" b="23416"/>
          <a:stretch>
            <a:fillRect/>
          </a:stretch>
        </p:blipFill>
        <p:spPr>
          <a:xfrm>
            <a:off x="5515849" y="1098098"/>
            <a:ext cx="434811" cy="417004"/>
          </a:xfrm>
          <a:prstGeom prst="rect">
            <a:avLst/>
          </a:prstGeom>
        </p:spPr>
      </p:pic>
      <p:pic>
        <p:nvPicPr>
          <p:cNvPr id="40" name="Image 39" descr="lumiere.png"/>
          <p:cNvPicPr>
            <a:picLocks noChangeAspect="1"/>
          </p:cNvPicPr>
          <p:nvPr/>
        </p:nvPicPr>
        <p:blipFill>
          <a:blip r:embed="rId3"/>
          <a:srcRect l="19041" t="22102" r="20019" b="23416"/>
          <a:stretch>
            <a:fillRect/>
          </a:stretch>
        </p:blipFill>
        <p:spPr>
          <a:xfrm>
            <a:off x="5402599" y="1397415"/>
            <a:ext cx="434811" cy="417004"/>
          </a:xfrm>
          <a:prstGeom prst="rect">
            <a:avLst/>
          </a:prstGeom>
        </p:spPr>
      </p:pic>
      <p:pic>
        <p:nvPicPr>
          <p:cNvPr id="41" name="Image 40" descr="lumiere.png"/>
          <p:cNvPicPr>
            <a:picLocks noChangeAspect="1"/>
          </p:cNvPicPr>
          <p:nvPr/>
        </p:nvPicPr>
        <p:blipFill>
          <a:blip r:embed="rId3"/>
          <a:srcRect l="19041" t="22102" r="20019" b="23416"/>
          <a:stretch>
            <a:fillRect/>
          </a:stretch>
        </p:blipFill>
        <p:spPr>
          <a:xfrm>
            <a:off x="5208454" y="1607745"/>
            <a:ext cx="434811" cy="417004"/>
          </a:xfrm>
          <a:prstGeom prst="rect">
            <a:avLst/>
          </a:prstGeom>
        </p:spPr>
      </p:pic>
      <p:grpSp>
        <p:nvGrpSpPr>
          <p:cNvPr id="23" name="Grouper 38"/>
          <p:cNvGrpSpPr/>
          <p:nvPr/>
        </p:nvGrpSpPr>
        <p:grpSpPr>
          <a:xfrm>
            <a:off x="4746365" y="5403498"/>
            <a:ext cx="4040069" cy="1336878"/>
            <a:chOff x="4746365" y="5403498"/>
            <a:chExt cx="4040069" cy="1336878"/>
          </a:xfrm>
        </p:grpSpPr>
        <p:pic>
          <p:nvPicPr>
            <p:cNvPr id="24" name="Image 23" descr="bouton_allume.png"/>
            <p:cNvPicPr>
              <a:picLocks noChangeAspect="1"/>
            </p:cNvPicPr>
            <p:nvPr/>
          </p:nvPicPr>
          <p:blipFill>
            <a:blip r:embed="rId4"/>
            <a:srcRect l="5751" t="8085" r="3347" b="15319"/>
            <a:stretch>
              <a:fillRect/>
            </a:stretch>
          </p:blipFill>
          <p:spPr>
            <a:xfrm>
              <a:off x="4746365" y="5403498"/>
              <a:ext cx="4040069" cy="1336878"/>
            </a:xfrm>
            <a:prstGeom prst="rect">
              <a:avLst/>
            </a:prstGeom>
          </p:spPr>
        </p:pic>
        <p:pic>
          <p:nvPicPr>
            <p:cNvPr id="25" name="Image 24" descr="D_rouge.png"/>
            <p:cNvPicPr>
              <a:picLocks noChangeAspect="1"/>
            </p:cNvPicPr>
            <p:nvPr/>
          </p:nvPicPr>
          <p:blipFill>
            <a:blip r:embed="rId5"/>
            <a:stretch>
              <a:fillRect/>
            </a:stretch>
          </p:blipFill>
          <p:spPr>
            <a:xfrm>
              <a:off x="5148072" y="5788152"/>
              <a:ext cx="316992" cy="640080"/>
            </a:xfrm>
            <a:prstGeom prst="rect">
              <a:avLst/>
            </a:prstGeom>
          </p:spPr>
        </p:pic>
        <p:sp>
          <p:nvSpPr>
            <p:cNvPr id="26" name="Espace réservé du texte 27"/>
            <p:cNvSpPr txBox="1">
              <a:spLocks/>
            </p:cNvSpPr>
            <p:nvPr/>
          </p:nvSpPr>
          <p:spPr>
            <a:xfrm>
              <a:off x="5111496" y="581558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smtClean="0">
                  <a:latin typeface="Helvetica"/>
                  <a:cs typeface="Helvetica"/>
                </a:rPr>
                <a:t>Aucun impact sur</a:t>
              </a:r>
            </a:p>
            <a:p>
              <a:pPr>
                <a:defRPr/>
              </a:pPr>
              <a:r>
                <a:rPr lang="fr-FR" b="1" dirty="0" smtClean="0">
                  <a:latin typeface="Helvetica"/>
                  <a:cs typeface="Helvetica"/>
                </a:rPr>
                <a:t>la santé mentale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Espace réservé du contenu 7"/>
          <p:cNvSpPr>
            <a:spLocks noGrp="1"/>
          </p:cNvSpPr>
          <p:nvPr>
            <p:ph idx="1"/>
          </p:nvPr>
        </p:nvSpPr>
        <p:spPr>
          <a:xfrm>
            <a:off x="974343" y="1437546"/>
            <a:ext cx="7864857" cy="3950024"/>
          </a:xfrm>
        </p:spPr>
        <p:txBody>
          <a:bodyPr/>
          <a:lstStyle/>
          <a:p>
            <a:r>
              <a:rPr lang="fr-CA" dirty="0" smtClean="0"/>
              <a:t>Les effets recherchés du cannabis</a:t>
            </a:r>
          </a:p>
          <a:p>
            <a:pPr lvl="1"/>
            <a:r>
              <a:rPr lang="fr-CA" dirty="0" smtClean="0"/>
              <a:t>Plaisir</a:t>
            </a:r>
          </a:p>
          <a:p>
            <a:pPr lvl="1"/>
            <a:r>
              <a:rPr lang="fr-CA" dirty="0" smtClean="0"/>
              <a:t>Sensation de bien-être</a:t>
            </a:r>
          </a:p>
          <a:p>
            <a:pPr lvl="1"/>
            <a:r>
              <a:rPr lang="fr-CA" dirty="0" smtClean="0"/>
              <a:t>Impression de calme et de relaxation</a:t>
            </a:r>
          </a:p>
          <a:p>
            <a:pPr lvl="1"/>
            <a:r>
              <a:rPr lang="fr-CA" dirty="0" smtClean="0"/>
              <a:t>Être plus sociable</a:t>
            </a:r>
          </a:p>
          <a:p>
            <a:pPr lvl="1"/>
            <a:r>
              <a:rPr lang="fr-CA" dirty="0" smtClean="0"/>
              <a:t>Se sentir plus créatif</a:t>
            </a:r>
          </a:p>
          <a:p>
            <a:pPr lvl="1"/>
            <a:r>
              <a:rPr lang="fr-CA" dirty="0" smtClean="0"/>
              <a:t>Somnolence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1000"/>
                                        <p:tgtEl>
                                          <p:spTgt spid="8">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1000"/>
                                        <p:tgtEl>
                                          <p:spTgt spid="8">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fade">
                                      <p:cBhvr>
                                        <p:cTn id="16" dur="1000"/>
                                        <p:tgtEl>
                                          <p:spTgt spid="8">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fade">
                                      <p:cBhvr>
                                        <p:cTn id="19" dur="1000"/>
                                        <p:tgtEl>
                                          <p:spTgt spid="8">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1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CA" dirty="0" smtClean="0"/>
              <a:t>Effets indésirables du cannabis</a:t>
            </a:r>
          </a:p>
          <a:p>
            <a:pPr lvl="1"/>
            <a:r>
              <a:rPr lang="fr-CA" dirty="0" smtClean="0"/>
              <a:t>Hallucinations, paranoïa, dépression</a:t>
            </a:r>
          </a:p>
          <a:p>
            <a:pPr lvl="1"/>
            <a:r>
              <a:rPr lang="fr-CA" dirty="0" smtClean="0"/>
              <a:t>Ralentissement physique et mental après </a:t>
            </a:r>
            <a:br>
              <a:rPr lang="fr-CA" dirty="0" smtClean="0"/>
            </a:br>
            <a:r>
              <a:rPr lang="fr-CA" dirty="0" smtClean="0"/>
              <a:t>la consommation (« down »)</a:t>
            </a:r>
          </a:p>
          <a:p>
            <a:pPr lvl="1"/>
            <a:r>
              <a:rPr lang="fr-CA" dirty="0" smtClean="0"/>
              <a:t>Altération possible de la mémoire</a:t>
            </a:r>
          </a:p>
          <a:p>
            <a:pPr lvl="1"/>
            <a:r>
              <a:rPr lang="fr-CA" dirty="0" smtClean="0"/>
              <a:t>    attention et concentration</a:t>
            </a:r>
          </a:p>
        </p:txBody>
      </p:sp>
      <p:sp>
        <p:nvSpPr>
          <p:cNvPr id="5" name="Flèche vers la droite 4"/>
          <p:cNvSpPr>
            <a:spLocks noChangeAspect="1"/>
          </p:cNvSpPr>
          <p:nvPr/>
        </p:nvSpPr>
        <p:spPr>
          <a:xfrm rot="5400000">
            <a:off x="1252240" y="4130355"/>
            <a:ext cx="268892" cy="219688"/>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10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1000"/>
                                        <p:tgtEl>
                                          <p:spTgt spid="2">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1000"/>
                                        <p:tgtEl>
                                          <p:spTgt spid="2">
                                            <p:txEl>
                                              <p:pRg st="4" end="4"/>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A" smtClean="0"/>
              <a:t>Toutes ces affirmations </a:t>
            </a:r>
            <a:br>
              <a:rPr lang="fr-CA" smtClean="0"/>
            </a:br>
            <a:r>
              <a:rPr lang="fr-CA" smtClean="0"/>
              <a:t>concernant la cocaïne sont vraies </a:t>
            </a:r>
            <a:br>
              <a:rPr lang="fr-CA" smtClean="0"/>
            </a:br>
            <a:r>
              <a:rPr lang="fr-CA" smtClean="0"/>
              <a:t>sauf une, laquelle?</a:t>
            </a:r>
            <a:endParaRPr lang="fr-CA" dirty="0"/>
          </a:p>
        </p:txBody>
      </p:sp>
      <p:sp>
        <p:nvSpPr>
          <p:cNvPr id="5" name="Espace réservé du texte 4"/>
          <p:cNvSpPr>
            <a:spLocks noGrp="1"/>
          </p:cNvSpPr>
          <p:nvPr>
            <p:ph type="body" sz="quarter" idx="14"/>
          </p:nvPr>
        </p:nvSpPr>
        <p:spPr/>
        <p:txBody>
          <a:bodyPr/>
          <a:lstStyle/>
          <a:p>
            <a:r>
              <a:rPr lang="fr-CA" smtClean="0"/>
              <a:t>8</a:t>
            </a:r>
            <a:endParaRPr lang="fr-CA"/>
          </a:p>
        </p:txBody>
      </p:sp>
      <p:sp>
        <p:nvSpPr>
          <p:cNvPr id="6" name="Espace réservé du texte 5"/>
          <p:cNvSpPr>
            <a:spLocks noGrp="1"/>
          </p:cNvSpPr>
          <p:nvPr>
            <p:ph type="body" sz="quarter" idx="15"/>
          </p:nvPr>
        </p:nvSpPr>
        <p:spPr/>
        <p:txBody>
          <a:bodyPr/>
          <a:lstStyle/>
          <a:p>
            <a:r>
              <a:rPr lang="fr-CA" sz="1800" dirty="0" smtClean="0"/>
              <a:t>Aucune dépendance</a:t>
            </a:r>
            <a:endParaRPr lang="fr-CA" sz="1800" dirty="0"/>
          </a:p>
        </p:txBody>
      </p:sp>
      <p:sp>
        <p:nvSpPr>
          <p:cNvPr id="7" name="Espace réservé du texte 6"/>
          <p:cNvSpPr>
            <a:spLocks noGrp="1"/>
          </p:cNvSpPr>
          <p:nvPr>
            <p:ph type="body" sz="quarter" idx="16"/>
          </p:nvPr>
        </p:nvSpPr>
        <p:spPr/>
        <p:txBody>
          <a:bodyPr/>
          <a:lstStyle/>
          <a:p>
            <a:r>
              <a:rPr lang="fr-CA" sz="1800" dirty="0" smtClean="0"/>
              <a:t>Induit hallucinations</a:t>
            </a:r>
            <a:endParaRPr lang="fr-CA" sz="1800" dirty="0"/>
          </a:p>
        </p:txBody>
      </p:sp>
      <p:sp>
        <p:nvSpPr>
          <p:cNvPr id="8" name="Espace réservé du texte 7"/>
          <p:cNvSpPr>
            <a:spLocks noGrp="1"/>
          </p:cNvSpPr>
          <p:nvPr>
            <p:ph type="body" sz="quarter" idx="17"/>
          </p:nvPr>
        </p:nvSpPr>
        <p:spPr/>
        <p:txBody>
          <a:bodyPr/>
          <a:lstStyle/>
          <a:p>
            <a:r>
              <a:rPr lang="fr-CA" sz="1800" smtClean="0"/>
              <a:t>Quantité consommée </a:t>
            </a:r>
            <a:br>
              <a:rPr lang="fr-CA" sz="1800" smtClean="0"/>
            </a:br>
            <a:r>
              <a:rPr lang="fr-CA" sz="1800" smtClean="0"/>
              <a:t>augmente toujours</a:t>
            </a:r>
            <a:endParaRPr lang="fr-CA" sz="1800"/>
          </a:p>
        </p:txBody>
      </p:sp>
      <p:sp>
        <p:nvSpPr>
          <p:cNvPr id="4" name="Espace réservé du texte 3"/>
          <p:cNvSpPr>
            <a:spLocks noGrp="1"/>
          </p:cNvSpPr>
          <p:nvPr>
            <p:ph type="body" sz="quarter" idx="13"/>
          </p:nvPr>
        </p:nvSpPr>
        <p:spPr/>
        <p:txBody>
          <a:bodyPr/>
          <a:lstStyle/>
          <a:p>
            <a:r>
              <a:rPr lang="fr-CA" sz="1800" smtClean="0"/>
              <a:t>1</a:t>
            </a:r>
            <a:r>
              <a:rPr lang="fr-CA" sz="1800" baseline="30000" smtClean="0"/>
              <a:t>re</a:t>
            </a:r>
            <a:r>
              <a:rPr lang="fr-CA" sz="1800" smtClean="0"/>
              <a:t> utilisation = </a:t>
            </a:r>
          </a:p>
          <a:p>
            <a:r>
              <a:rPr lang="fr-CA" sz="1800" smtClean="0"/>
              <a:t>plaisir intense</a:t>
            </a:r>
          </a:p>
        </p:txBody>
      </p:sp>
      <p:pic>
        <p:nvPicPr>
          <p:cNvPr id="27" name="Image 26"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pic>
        <p:nvPicPr>
          <p:cNvPr id="28" name="Image 27" descr="lumiere.png"/>
          <p:cNvPicPr>
            <a:picLocks noChangeAspect="1"/>
          </p:cNvPicPr>
          <p:nvPr/>
        </p:nvPicPr>
        <p:blipFill>
          <a:blip r:embed="rId3"/>
          <a:srcRect l="19041" t="22102" r="20019" b="23416"/>
          <a:stretch>
            <a:fillRect/>
          </a:stretch>
        </p:blipFill>
        <p:spPr>
          <a:xfrm>
            <a:off x="4948823" y="414351"/>
            <a:ext cx="434811" cy="417004"/>
          </a:xfrm>
          <a:prstGeom prst="rect">
            <a:avLst/>
          </a:prstGeom>
        </p:spPr>
      </p:pic>
      <p:pic>
        <p:nvPicPr>
          <p:cNvPr id="29" name="Image 28" descr="lumiere.png"/>
          <p:cNvPicPr>
            <a:picLocks noChangeAspect="1"/>
          </p:cNvPicPr>
          <p:nvPr/>
        </p:nvPicPr>
        <p:blipFill>
          <a:blip r:embed="rId3"/>
          <a:srcRect l="19041" t="22102" r="20019" b="23416"/>
          <a:stretch>
            <a:fillRect/>
          </a:stretch>
        </p:blipFill>
        <p:spPr>
          <a:xfrm>
            <a:off x="5220758" y="557088"/>
            <a:ext cx="434811" cy="417004"/>
          </a:xfrm>
          <a:prstGeom prst="rect">
            <a:avLst/>
          </a:prstGeom>
        </p:spPr>
      </p:pic>
      <p:pic>
        <p:nvPicPr>
          <p:cNvPr id="30" name="Image 29" descr="lumiere.png"/>
          <p:cNvPicPr>
            <a:picLocks noChangeAspect="1"/>
          </p:cNvPicPr>
          <p:nvPr/>
        </p:nvPicPr>
        <p:blipFill>
          <a:blip r:embed="rId3"/>
          <a:srcRect l="19041" t="22102" r="20019" b="23416"/>
          <a:stretch>
            <a:fillRect/>
          </a:stretch>
        </p:blipFill>
        <p:spPr>
          <a:xfrm>
            <a:off x="5451134" y="758332"/>
            <a:ext cx="434811" cy="417004"/>
          </a:xfrm>
          <a:prstGeom prst="rect">
            <a:avLst/>
          </a:prstGeom>
        </p:spPr>
      </p:pic>
      <p:pic>
        <p:nvPicPr>
          <p:cNvPr id="31" name="Image 30" descr="lumiere.png"/>
          <p:cNvPicPr>
            <a:picLocks noChangeAspect="1"/>
          </p:cNvPicPr>
          <p:nvPr/>
        </p:nvPicPr>
        <p:blipFill>
          <a:blip r:embed="rId3"/>
          <a:srcRect l="19041" t="22102" r="20019" b="23416"/>
          <a:stretch>
            <a:fillRect/>
          </a:stretch>
        </p:blipFill>
        <p:spPr>
          <a:xfrm>
            <a:off x="5515849" y="1098098"/>
            <a:ext cx="434811" cy="417004"/>
          </a:xfrm>
          <a:prstGeom prst="rect">
            <a:avLst/>
          </a:prstGeom>
        </p:spPr>
      </p:pic>
      <p:pic>
        <p:nvPicPr>
          <p:cNvPr id="32" name="Image 31" descr="lumiere.png"/>
          <p:cNvPicPr>
            <a:picLocks noChangeAspect="1"/>
          </p:cNvPicPr>
          <p:nvPr/>
        </p:nvPicPr>
        <p:blipFill>
          <a:blip r:embed="rId3"/>
          <a:srcRect l="19041" t="22102" r="20019" b="23416"/>
          <a:stretch>
            <a:fillRect/>
          </a:stretch>
        </p:blipFill>
        <p:spPr>
          <a:xfrm>
            <a:off x="5402599" y="1397415"/>
            <a:ext cx="434811" cy="417004"/>
          </a:xfrm>
          <a:prstGeom prst="rect">
            <a:avLst/>
          </a:prstGeom>
        </p:spPr>
      </p:pic>
      <p:pic>
        <p:nvPicPr>
          <p:cNvPr id="33" name="Image 32" descr="lumiere.png"/>
          <p:cNvPicPr>
            <a:picLocks noChangeAspect="1"/>
          </p:cNvPicPr>
          <p:nvPr/>
        </p:nvPicPr>
        <p:blipFill>
          <a:blip r:embed="rId3"/>
          <a:srcRect l="19041" t="22102" r="20019" b="23416"/>
          <a:stretch>
            <a:fillRect/>
          </a:stretch>
        </p:blipFill>
        <p:spPr>
          <a:xfrm>
            <a:off x="5208454" y="1607745"/>
            <a:ext cx="434811" cy="417004"/>
          </a:xfrm>
          <a:prstGeom prst="rect">
            <a:avLst/>
          </a:prstGeom>
        </p:spPr>
      </p:pic>
      <p:pic>
        <p:nvPicPr>
          <p:cNvPr id="34" name="Image 33" descr="lumiere.png"/>
          <p:cNvPicPr>
            <a:picLocks noChangeAspect="1"/>
          </p:cNvPicPr>
          <p:nvPr/>
        </p:nvPicPr>
        <p:blipFill>
          <a:blip r:embed="rId3"/>
          <a:srcRect l="19041" t="22102" r="20019" b="23416"/>
          <a:stretch>
            <a:fillRect/>
          </a:stretch>
        </p:blipFill>
        <p:spPr>
          <a:xfrm>
            <a:off x="4941506" y="1769538"/>
            <a:ext cx="434811" cy="417004"/>
          </a:xfrm>
          <a:prstGeom prst="rect">
            <a:avLst/>
          </a:prstGeom>
        </p:spPr>
      </p:pic>
      <p:grpSp>
        <p:nvGrpSpPr>
          <p:cNvPr id="22" name="Grouper 34"/>
          <p:cNvGrpSpPr/>
          <p:nvPr/>
        </p:nvGrpSpPr>
        <p:grpSpPr>
          <a:xfrm>
            <a:off x="4746365" y="4327808"/>
            <a:ext cx="4040069" cy="1336878"/>
            <a:chOff x="4746365" y="4327808"/>
            <a:chExt cx="4040069" cy="1336878"/>
          </a:xfrm>
        </p:grpSpPr>
        <p:pic>
          <p:nvPicPr>
            <p:cNvPr id="23" name="Image 22" descr="bouton_allume.png"/>
            <p:cNvPicPr>
              <a:picLocks noChangeAspect="1"/>
            </p:cNvPicPr>
            <p:nvPr/>
          </p:nvPicPr>
          <p:blipFill>
            <a:blip r:embed="rId4"/>
            <a:srcRect l="5751" t="8085" r="3347" b="15319"/>
            <a:stretch>
              <a:fillRect/>
            </a:stretch>
          </p:blipFill>
          <p:spPr>
            <a:xfrm>
              <a:off x="4746365" y="4327808"/>
              <a:ext cx="4040069" cy="1336878"/>
            </a:xfrm>
            <a:prstGeom prst="rect">
              <a:avLst/>
            </a:prstGeom>
          </p:spPr>
        </p:pic>
        <p:grpSp>
          <p:nvGrpSpPr>
            <p:cNvPr id="24" name="Grouper 26"/>
            <p:cNvGrpSpPr/>
            <p:nvPr/>
          </p:nvGrpSpPr>
          <p:grpSpPr>
            <a:xfrm>
              <a:off x="5111496" y="4690872"/>
              <a:ext cx="3291840" cy="649224"/>
              <a:chOff x="5111496" y="4690872"/>
              <a:chExt cx="3291840" cy="649224"/>
            </a:xfrm>
          </p:grpSpPr>
          <p:pic>
            <p:nvPicPr>
              <p:cNvPr id="25" name="Image 24" descr="B_rouge.png"/>
              <p:cNvPicPr>
                <a:picLocks noChangeAspect="1"/>
              </p:cNvPicPr>
              <p:nvPr/>
            </p:nvPicPr>
            <p:blipFill>
              <a:blip r:embed="rId5"/>
              <a:stretch>
                <a:fillRect/>
              </a:stretch>
            </p:blipFill>
            <p:spPr>
              <a:xfrm>
                <a:off x="5129784" y="4690872"/>
                <a:ext cx="364802" cy="649224"/>
              </a:xfrm>
              <a:prstGeom prst="rect">
                <a:avLst/>
              </a:prstGeom>
            </p:spPr>
          </p:pic>
          <p:sp>
            <p:nvSpPr>
              <p:cNvPr id="26" name="Espace réservé du texte 27"/>
              <p:cNvSpPr txBox="1">
                <a:spLocks/>
              </p:cNvSpPr>
              <p:nvPr/>
            </p:nvSpPr>
            <p:spPr>
              <a:xfrm>
                <a:off x="5111496" y="471830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sz="1800" b="1" dirty="0" smtClean="0">
                    <a:latin typeface="Helvetica"/>
                    <a:cs typeface="Helvetica"/>
                  </a:rPr>
                  <a:t>Aucune dépendance</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Espace réservé du contenu 7"/>
          <p:cNvSpPr>
            <a:spLocks noGrp="1"/>
          </p:cNvSpPr>
          <p:nvPr>
            <p:ph idx="1"/>
          </p:nvPr>
        </p:nvSpPr>
        <p:spPr>
          <a:xfrm>
            <a:off x="974343" y="1480406"/>
            <a:ext cx="7491979" cy="4293061"/>
          </a:xfrm>
        </p:spPr>
        <p:txBody>
          <a:bodyPr/>
          <a:lstStyle/>
          <a:p>
            <a:pPr lvl="1"/>
            <a:r>
              <a:rPr lang="fr-CA" dirty="0" smtClean="0"/>
              <a:t>Il est difficile de retrouver le plaisir intense initial (euphorie)</a:t>
            </a:r>
            <a:r>
              <a:rPr lang="fr-CA" altLang="ja-JP" dirty="0" smtClean="0"/>
              <a:t>. Les utilisateurs ont ainsi tendance à augmenter de plus en plus les doses de cocaïne pour retrouver le même effet. Le risque d’effets négatifs (agitation, confusion, etc.) est ainsi augmenté. </a:t>
            </a:r>
          </a:p>
          <a:p>
            <a:pPr lvl="1"/>
            <a:r>
              <a:rPr lang="fr-CA" altLang="ja-JP" dirty="0" smtClean="0"/>
              <a:t>Par conséquent, le risque de dépendance </a:t>
            </a:r>
            <a:br>
              <a:rPr lang="fr-CA" altLang="ja-JP" dirty="0" smtClean="0"/>
            </a:br>
            <a:r>
              <a:rPr lang="fr-CA" altLang="ja-JP" dirty="0" smtClean="0"/>
              <a:t>est élevé et peut s’installer rapidement. </a:t>
            </a:r>
          </a:p>
          <a:p>
            <a:pPr lvl="1"/>
            <a:r>
              <a:rPr lang="fr-CA" altLang="ja-JP" dirty="0" smtClean="0"/>
              <a:t>Comme plusieurs autres drogues, les hallucinations peuvent se produire avec l’utilisation de la cocaïne.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en-US" smtClean="0"/>
              <a:t>Laquelle de ces substances </a:t>
            </a:r>
            <a:br>
              <a:rPr lang="en-US" smtClean="0"/>
            </a:br>
            <a:r>
              <a:rPr lang="en-US" smtClean="0"/>
              <a:t>peut être considérée </a:t>
            </a:r>
            <a:br>
              <a:rPr lang="en-US" smtClean="0"/>
            </a:br>
            <a:r>
              <a:rPr lang="en-US" smtClean="0"/>
              <a:t>comme une drogue d</a:t>
            </a:r>
            <a:r>
              <a:rPr lang="fr-CA" smtClean="0"/>
              <a:t>’</a:t>
            </a:r>
            <a:r>
              <a:rPr lang="en-US" smtClean="0"/>
              <a:t>abus?</a:t>
            </a:r>
            <a:endParaRPr lang="en-US" dirty="0"/>
          </a:p>
        </p:txBody>
      </p:sp>
      <p:sp>
        <p:nvSpPr>
          <p:cNvPr id="8" name="Espace réservé du texte 7"/>
          <p:cNvSpPr>
            <a:spLocks noGrp="1"/>
          </p:cNvSpPr>
          <p:nvPr>
            <p:ph type="body" sz="quarter" idx="14"/>
          </p:nvPr>
        </p:nvSpPr>
        <p:spPr/>
        <p:txBody>
          <a:bodyPr/>
          <a:lstStyle/>
          <a:p>
            <a:r>
              <a:rPr lang="fr-CA" smtClean="0"/>
              <a:t>1</a:t>
            </a:r>
            <a:endParaRPr lang="fr-CA" dirty="0"/>
          </a:p>
        </p:txBody>
      </p:sp>
      <p:sp>
        <p:nvSpPr>
          <p:cNvPr id="6" name="Espace réservé du texte 5"/>
          <p:cNvSpPr>
            <a:spLocks noGrp="1"/>
          </p:cNvSpPr>
          <p:nvPr>
            <p:ph type="body" sz="quarter" idx="15"/>
          </p:nvPr>
        </p:nvSpPr>
        <p:spPr/>
        <p:txBody>
          <a:bodyPr/>
          <a:lstStyle/>
          <a:p>
            <a:r>
              <a:rPr lang="fr-CA" smtClean="0"/>
              <a:t>Cannabis</a:t>
            </a:r>
            <a:endParaRPr lang="fr-CA" dirty="0"/>
          </a:p>
        </p:txBody>
      </p:sp>
      <p:sp>
        <p:nvSpPr>
          <p:cNvPr id="7" name="Espace réservé du texte 6"/>
          <p:cNvSpPr>
            <a:spLocks noGrp="1"/>
          </p:cNvSpPr>
          <p:nvPr>
            <p:ph type="body" sz="quarter" idx="16"/>
          </p:nvPr>
        </p:nvSpPr>
        <p:spPr/>
        <p:txBody>
          <a:bodyPr/>
          <a:lstStyle/>
          <a:p>
            <a:r>
              <a:rPr lang="fr-CA" smtClean="0"/>
              <a:t>Caféine</a:t>
            </a:r>
            <a:endParaRPr lang="fr-CA" dirty="0"/>
          </a:p>
        </p:txBody>
      </p:sp>
      <p:sp>
        <p:nvSpPr>
          <p:cNvPr id="9" name="Espace réservé du texte 8"/>
          <p:cNvSpPr>
            <a:spLocks noGrp="1"/>
          </p:cNvSpPr>
          <p:nvPr>
            <p:ph type="body" sz="quarter" idx="17"/>
          </p:nvPr>
        </p:nvSpPr>
        <p:spPr/>
        <p:txBody>
          <a:bodyPr/>
          <a:lstStyle/>
          <a:p>
            <a:r>
              <a:rPr lang="fr-FR" dirty="0" smtClean="0"/>
              <a:t>T</a:t>
            </a:r>
            <a:r>
              <a:rPr lang="fr-CA" dirty="0" err="1" smtClean="0"/>
              <a:t>outes</a:t>
            </a:r>
            <a:r>
              <a:rPr lang="fr-CA" dirty="0" smtClean="0"/>
              <a:t> </a:t>
            </a:r>
            <a:br>
              <a:rPr lang="fr-CA" dirty="0" smtClean="0"/>
            </a:br>
            <a:r>
              <a:rPr lang="fr-CA" dirty="0" smtClean="0"/>
              <a:t>ces réponses</a:t>
            </a:r>
            <a:endParaRPr lang="fr-CA" dirty="0"/>
          </a:p>
        </p:txBody>
      </p:sp>
      <p:sp>
        <p:nvSpPr>
          <p:cNvPr id="14" name="Espace réservé du texte 13"/>
          <p:cNvSpPr>
            <a:spLocks noGrp="1"/>
          </p:cNvSpPr>
          <p:nvPr>
            <p:ph type="body" sz="quarter" idx="13"/>
          </p:nvPr>
        </p:nvSpPr>
        <p:spPr/>
        <p:txBody>
          <a:bodyPr/>
          <a:lstStyle/>
          <a:p>
            <a:r>
              <a:rPr lang="fr-FR" smtClean="0"/>
              <a:t>A</a:t>
            </a:r>
            <a:r>
              <a:rPr lang="fr-CA" smtClean="0"/>
              <a:t>lcool </a:t>
            </a:r>
            <a:endParaRPr lang="fr-CA" dirty="0"/>
          </a:p>
        </p:txBody>
      </p:sp>
      <p:pic>
        <p:nvPicPr>
          <p:cNvPr id="24" name="Image 23"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grpSp>
        <p:nvGrpSpPr>
          <p:cNvPr id="23" name="Grouper 22"/>
          <p:cNvGrpSpPr/>
          <p:nvPr/>
        </p:nvGrpSpPr>
        <p:grpSpPr>
          <a:xfrm>
            <a:off x="527289" y="5426266"/>
            <a:ext cx="4040069" cy="1336878"/>
            <a:chOff x="527289" y="5426266"/>
            <a:chExt cx="4040069" cy="1336878"/>
          </a:xfrm>
        </p:grpSpPr>
        <p:pic>
          <p:nvPicPr>
            <p:cNvPr id="25" name="Image 24" descr="bouton_allume.png"/>
            <p:cNvPicPr>
              <a:picLocks noChangeAspect="1"/>
            </p:cNvPicPr>
            <p:nvPr/>
          </p:nvPicPr>
          <p:blipFill>
            <a:blip r:embed="rId4"/>
            <a:srcRect l="5751" t="8085" r="3347" b="15319"/>
            <a:stretch>
              <a:fillRect/>
            </a:stretch>
          </p:blipFill>
          <p:spPr>
            <a:xfrm>
              <a:off x="527289" y="5426266"/>
              <a:ext cx="4040069" cy="1336878"/>
            </a:xfrm>
            <a:prstGeom prst="rect">
              <a:avLst/>
            </a:prstGeom>
          </p:spPr>
        </p:pic>
        <p:pic>
          <p:nvPicPr>
            <p:cNvPr id="26" name="Image 25" descr="C_rouge.png"/>
            <p:cNvPicPr>
              <a:picLocks noChangeAspect="1"/>
            </p:cNvPicPr>
            <p:nvPr/>
          </p:nvPicPr>
          <p:blipFill>
            <a:blip r:embed="rId5"/>
            <a:stretch>
              <a:fillRect/>
            </a:stretch>
          </p:blipFill>
          <p:spPr>
            <a:xfrm>
              <a:off x="941832" y="5742432"/>
              <a:ext cx="361951" cy="685800"/>
            </a:xfrm>
            <a:prstGeom prst="rect">
              <a:avLst/>
            </a:prstGeom>
          </p:spPr>
        </p:pic>
        <p:sp>
          <p:nvSpPr>
            <p:cNvPr id="27" name="Espace réservé du texte 27"/>
            <p:cNvSpPr txBox="1">
              <a:spLocks/>
            </p:cNvSpPr>
            <p:nvPr/>
          </p:nvSpPr>
          <p:spPr>
            <a:xfrm>
              <a:off x="886968" y="581558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smtClean="0">
                  <a:latin typeface="Helvetica"/>
                  <a:cs typeface="Helvetica"/>
                </a:rPr>
                <a:t>Toutes </a:t>
              </a:r>
              <a:br>
                <a:rPr lang="fr-FR" b="1" dirty="0" smtClean="0">
                  <a:latin typeface="Helvetica"/>
                  <a:cs typeface="Helvetica"/>
                </a:rPr>
              </a:br>
              <a:r>
                <a:rPr lang="fr-FR" b="1" dirty="0" smtClean="0">
                  <a:latin typeface="Helvetica"/>
                  <a:cs typeface="Helvetica"/>
                </a:rPr>
                <a:t>ces réponses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fr-CA" dirty="0" smtClean="0"/>
              <a:t>Cette drogue est fabriquée à partir de </a:t>
            </a:r>
            <a:r>
              <a:rPr lang="fr-CA" dirty="0" err="1" smtClean="0"/>
              <a:t>pseudoéphédrine</a:t>
            </a:r>
            <a:r>
              <a:rPr lang="fr-CA" dirty="0" smtClean="0"/>
              <a:t> (décongestionnant) </a:t>
            </a:r>
            <a:br>
              <a:rPr lang="fr-CA" dirty="0" smtClean="0"/>
            </a:br>
            <a:r>
              <a:rPr lang="fr-CA" dirty="0" smtClean="0"/>
              <a:t>et un abus de cette drogue peut causer des dommages permanents au cerveau.</a:t>
            </a:r>
            <a:endParaRPr lang="fr-CA" dirty="0"/>
          </a:p>
        </p:txBody>
      </p:sp>
      <p:sp>
        <p:nvSpPr>
          <p:cNvPr id="11" name="Espace réservé du texte 10"/>
          <p:cNvSpPr>
            <a:spLocks noGrp="1"/>
          </p:cNvSpPr>
          <p:nvPr>
            <p:ph type="body" sz="quarter" idx="14"/>
          </p:nvPr>
        </p:nvSpPr>
        <p:spPr/>
        <p:txBody>
          <a:bodyPr/>
          <a:lstStyle/>
          <a:p>
            <a:r>
              <a:rPr lang="fr-CA" smtClean="0"/>
              <a:t>9</a:t>
            </a:r>
            <a:endParaRPr lang="fr-CA" dirty="0"/>
          </a:p>
        </p:txBody>
      </p:sp>
      <p:sp>
        <p:nvSpPr>
          <p:cNvPr id="12" name="Espace réservé du texte 11"/>
          <p:cNvSpPr>
            <a:spLocks noGrp="1"/>
          </p:cNvSpPr>
          <p:nvPr>
            <p:ph type="body" sz="quarter" idx="15"/>
          </p:nvPr>
        </p:nvSpPr>
        <p:spPr/>
        <p:txBody>
          <a:bodyPr/>
          <a:lstStyle/>
          <a:p>
            <a:r>
              <a:rPr lang="en-US" smtClean="0"/>
              <a:t>Kétamine</a:t>
            </a:r>
            <a:endParaRPr lang="fr-CA" dirty="0"/>
          </a:p>
        </p:txBody>
      </p:sp>
      <p:sp>
        <p:nvSpPr>
          <p:cNvPr id="13" name="Espace réservé du texte 12"/>
          <p:cNvSpPr>
            <a:spLocks noGrp="1"/>
          </p:cNvSpPr>
          <p:nvPr>
            <p:ph type="body" sz="quarter" idx="16"/>
          </p:nvPr>
        </p:nvSpPr>
        <p:spPr/>
        <p:txBody>
          <a:bodyPr/>
          <a:lstStyle/>
          <a:p>
            <a:r>
              <a:rPr lang="en-US" dirty="0" smtClean="0"/>
              <a:t>Cannabis</a:t>
            </a:r>
            <a:endParaRPr lang="fr-CA" dirty="0"/>
          </a:p>
        </p:txBody>
      </p:sp>
      <p:sp>
        <p:nvSpPr>
          <p:cNvPr id="14" name="Espace réservé du texte 13"/>
          <p:cNvSpPr>
            <a:spLocks noGrp="1"/>
          </p:cNvSpPr>
          <p:nvPr>
            <p:ph type="body" sz="quarter" idx="17"/>
          </p:nvPr>
        </p:nvSpPr>
        <p:spPr/>
        <p:txBody>
          <a:bodyPr/>
          <a:lstStyle/>
          <a:p>
            <a:r>
              <a:rPr lang="en-US" dirty="0" err="1" smtClean="0"/>
              <a:t>Méthamphétamines</a:t>
            </a:r>
            <a:endParaRPr lang="fr-CA" dirty="0"/>
          </a:p>
        </p:txBody>
      </p:sp>
      <p:sp>
        <p:nvSpPr>
          <p:cNvPr id="10" name="Espace réservé du texte 9"/>
          <p:cNvSpPr>
            <a:spLocks noGrp="1"/>
          </p:cNvSpPr>
          <p:nvPr>
            <p:ph type="body" sz="quarter" idx="13"/>
          </p:nvPr>
        </p:nvSpPr>
        <p:spPr/>
        <p:txBody>
          <a:bodyPr/>
          <a:lstStyle/>
          <a:p>
            <a:r>
              <a:rPr lang="en-US" smtClean="0"/>
              <a:t>LSD</a:t>
            </a:r>
            <a:endParaRPr lang="fr-CA" dirty="0"/>
          </a:p>
        </p:txBody>
      </p:sp>
      <p:pic>
        <p:nvPicPr>
          <p:cNvPr id="39" name="Image 38"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pic>
        <p:nvPicPr>
          <p:cNvPr id="40" name="Image 39" descr="lumiere.png"/>
          <p:cNvPicPr>
            <a:picLocks noChangeAspect="1"/>
          </p:cNvPicPr>
          <p:nvPr/>
        </p:nvPicPr>
        <p:blipFill>
          <a:blip r:embed="rId3"/>
          <a:srcRect l="19041" t="22102" r="20019" b="23416"/>
          <a:stretch>
            <a:fillRect/>
          </a:stretch>
        </p:blipFill>
        <p:spPr>
          <a:xfrm>
            <a:off x="4948823" y="414351"/>
            <a:ext cx="434811" cy="417004"/>
          </a:xfrm>
          <a:prstGeom prst="rect">
            <a:avLst/>
          </a:prstGeom>
        </p:spPr>
      </p:pic>
      <p:pic>
        <p:nvPicPr>
          <p:cNvPr id="41" name="Image 40" descr="lumiere.png"/>
          <p:cNvPicPr>
            <a:picLocks noChangeAspect="1"/>
          </p:cNvPicPr>
          <p:nvPr/>
        </p:nvPicPr>
        <p:blipFill>
          <a:blip r:embed="rId3"/>
          <a:srcRect l="19041" t="22102" r="20019" b="23416"/>
          <a:stretch>
            <a:fillRect/>
          </a:stretch>
        </p:blipFill>
        <p:spPr>
          <a:xfrm>
            <a:off x="5220758" y="557088"/>
            <a:ext cx="434811" cy="417004"/>
          </a:xfrm>
          <a:prstGeom prst="rect">
            <a:avLst/>
          </a:prstGeom>
        </p:spPr>
      </p:pic>
      <p:pic>
        <p:nvPicPr>
          <p:cNvPr id="42" name="Image 41" descr="lumiere.png"/>
          <p:cNvPicPr>
            <a:picLocks noChangeAspect="1"/>
          </p:cNvPicPr>
          <p:nvPr/>
        </p:nvPicPr>
        <p:blipFill>
          <a:blip r:embed="rId3"/>
          <a:srcRect l="19041" t="22102" r="20019" b="23416"/>
          <a:stretch>
            <a:fillRect/>
          </a:stretch>
        </p:blipFill>
        <p:spPr>
          <a:xfrm>
            <a:off x="5451134" y="758332"/>
            <a:ext cx="434811" cy="417004"/>
          </a:xfrm>
          <a:prstGeom prst="rect">
            <a:avLst/>
          </a:prstGeom>
        </p:spPr>
      </p:pic>
      <p:pic>
        <p:nvPicPr>
          <p:cNvPr id="43" name="Image 42" descr="lumiere.png"/>
          <p:cNvPicPr>
            <a:picLocks noChangeAspect="1"/>
          </p:cNvPicPr>
          <p:nvPr/>
        </p:nvPicPr>
        <p:blipFill>
          <a:blip r:embed="rId3"/>
          <a:srcRect l="19041" t="22102" r="20019" b="23416"/>
          <a:stretch>
            <a:fillRect/>
          </a:stretch>
        </p:blipFill>
        <p:spPr>
          <a:xfrm>
            <a:off x="5515849" y="1098098"/>
            <a:ext cx="434811" cy="417004"/>
          </a:xfrm>
          <a:prstGeom prst="rect">
            <a:avLst/>
          </a:prstGeom>
        </p:spPr>
      </p:pic>
      <p:pic>
        <p:nvPicPr>
          <p:cNvPr id="44" name="Image 43" descr="lumiere.png"/>
          <p:cNvPicPr>
            <a:picLocks noChangeAspect="1"/>
          </p:cNvPicPr>
          <p:nvPr/>
        </p:nvPicPr>
        <p:blipFill>
          <a:blip r:embed="rId3"/>
          <a:srcRect l="19041" t="22102" r="20019" b="23416"/>
          <a:stretch>
            <a:fillRect/>
          </a:stretch>
        </p:blipFill>
        <p:spPr>
          <a:xfrm>
            <a:off x="5402599" y="1397415"/>
            <a:ext cx="434811" cy="417004"/>
          </a:xfrm>
          <a:prstGeom prst="rect">
            <a:avLst/>
          </a:prstGeom>
        </p:spPr>
      </p:pic>
      <p:pic>
        <p:nvPicPr>
          <p:cNvPr id="45" name="Image 44" descr="lumiere.png"/>
          <p:cNvPicPr>
            <a:picLocks noChangeAspect="1"/>
          </p:cNvPicPr>
          <p:nvPr/>
        </p:nvPicPr>
        <p:blipFill>
          <a:blip r:embed="rId3"/>
          <a:srcRect l="19041" t="22102" r="20019" b="23416"/>
          <a:stretch>
            <a:fillRect/>
          </a:stretch>
        </p:blipFill>
        <p:spPr>
          <a:xfrm>
            <a:off x="5208454" y="1607745"/>
            <a:ext cx="434811" cy="417004"/>
          </a:xfrm>
          <a:prstGeom prst="rect">
            <a:avLst/>
          </a:prstGeom>
        </p:spPr>
      </p:pic>
      <p:pic>
        <p:nvPicPr>
          <p:cNvPr id="46" name="Image 45" descr="lumiere.png"/>
          <p:cNvPicPr>
            <a:picLocks noChangeAspect="1"/>
          </p:cNvPicPr>
          <p:nvPr/>
        </p:nvPicPr>
        <p:blipFill>
          <a:blip r:embed="rId3"/>
          <a:srcRect l="19041" t="22102" r="20019" b="23416"/>
          <a:stretch>
            <a:fillRect/>
          </a:stretch>
        </p:blipFill>
        <p:spPr>
          <a:xfrm>
            <a:off x="4941506" y="1769538"/>
            <a:ext cx="434811" cy="417004"/>
          </a:xfrm>
          <a:prstGeom prst="rect">
            <a:avLst/>
          </a:prstGeom>
        </p:spPr>
      </p:pic>
      <p:pic>
        <p:nvPicPr>
          <p:cNvPr id="47" name="Image 46" descr="lumiere.png"/>
          <p:cNvPicPr>
            <a:picLocks noChangeAspect="1"/>
          </p:cNvPicPr>
          <p:nvPr/>
        </p:nvPicPr>
        <p:blipFill>
          <a:blip r:embed="rId3"/>
          <a:srcRect l="19041" t="22102" r="20019" b="23416"/>
          <a:stretch>
            <a:fillRect/>
          </a:stretch>
        </p:blipFill>
        <p:spPr>
          <a:xfrm>
            <a:off x="4658379" y="1882793"/>
            <a:ext cx="434811" cy="417004"/>
          </a:xfrm>
          <a:prstGeom prst="rect">
            <a:avLst/>
          </a:prstGeom>
        </p:spPr>
      </p:pic>
      <p:grpSp>
        <p:nvGrpSpPr>
          <p:cNvPr id="17" name="Grouper 33"/>
          <p:cNvGrpSpPr/>
          <p:nvPr/>
        </p:nvGrpSpPr>
        <p:grpSpPr>
          <a:xfrm>
            <a:off x="527289" y="5426266"/>
            <a:ext cx="4040069" cy="1336878"/>
            <a:chOff x="527289" y="5426266"/>
            <a:chExt cx="4040069" cy="1336878"/>
          </a:xfrm>
        </p:grpSpPr>
        <p:pic>
          <p:nvPicPr>
            <p:cNvPr id="18" name="Image 17" descr="bouton_allume.png"/>
            <p:cNvPicPr>
              <a:picLocks noChangeAspect="1"/>
            </p:cNvPicPr>
            <p:nvPr/>
          </p:nvPicPr>
          <p:blipFill>
            <a:blip r:embed="rId4"/>
            <a:srcRect l="5751" t="8085" r="3347" b="15319"/>
            <a:stretch>
              <a:fillRect/>
            </a:stretch>
          </p:blipFill>
          <p:spPr>
            <a:xfrm>
              <a:off x="527289" y="5426266"/>
              <a:ext cx="4040069" cy="1336878"/>
            </a:xfrm>
            <a:prstGeom prst="rect">
              <a:avLst/>
            </a:prstGeom>
          </p:spPr>
        </p:pic>
        <p:pic>
          <p:nvPicPr>
            <p:cNvPr id="19" name="Image 18" descr="C_rouge.png"/>
            <p:cNvPicPr>
              <a:picLocks noChangeAspect="1"/>
            </p:cNvPicPr>
            <p:nvPr/>
          </p:nvPicPr>
          <p:blipFill>
            <a:blip r:embed="rId5"/>
            <a:stretch>
              <a:fillRect/>
            </a:stretch>
          </p:blipFill>
          <p:spPr>
            <a:xfrm>
              <a:off x="941832" y="5742432"/>
              <a:ext cx="361951" cy="685800"/>
            </a:xfrm>
            <a:prstGeom prst="rect">
              <a:avLst/>
            </a:prstGeom>
          </p:spPr>
        </p:pic>
        <p:sp>
          <p:nvSpPr>
            <p:cNvPr id="20" name="Espace réservé du texte 27"/>
            <p:cNvSpPr txBox="1">
              <a:spLocks/>
            </p:cNvSpPr>
            <p:nvPr/>
          </p:nvSpPr>
          <p:spPr>
            <a:xfrm>
              <a:off x="886968" y="581558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err="1" smtClean="0">
                  <a:latin typeface="Helvetica"/>
                  <a:cs typeface="Helvetica"/>
                </a:rPr>
                <a:t>Méthamphétamines</a:t>
              </a:r>
              <a:endParaRPr kumimoji="0" lang="fr-CA" sz="2000" b="1" i="0" u="none" strike="noStrike" kern="1200" cap="none" spc="0" normalizeH="0" baseline="0" noProof="0" dirty="0">
                <a:ln>
                  <a:noFill/>
                </a:ln>
                <a:solidFill>
                  <a:srgbClr val="C5241F"/>
                </a:solidFill>
                <a:effectLst/>
                <a:uLnTx/>
                <a:uFillTx/>
                <a:latin typeface="Helvetica"/>
                <a:ea typeface="+mn-ea"/>
                <a:cs typeface="Helvetic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Espace réservé du contenu 7"/>
          <p:cNvSpPr>
            <a:spLocks noGrp="1"/>
          </p:cNvSpPr>
          <p:nvPr>
            <p:ph idx="1"/>
          </p:nvPr>
        </p:nvSpPr>
        <p:spPr/>
        <p:txBody>
          <a:bodyPr/>
          <a:lstStyle/>
          <a:p>
            <a:pPr lvl="1"/>
            <a:r>
              <a:rPr lang="fr-CA" dirty="0" smtClean="0"/>
              <a:t>La </a:t>
            </a:r>
            <a:r>
              <a:rPr lang="fr-CA" dirty="0" err="1" smtClean="0"/>
              <a:t>pseudoéphédrine</a:t>
            </a:r>
            <a:r>
              <a:rPr lang="fr-CA" dirty="0" smtClean="0"/>
              <a:t> est un décongestionnant disponible en vente libre. Elle est utilisée dans </a:t>
            </a:r>
            <a:br>
              <a:rPr lang="fr-CA" dirty="0" smtClean="0"/>
            </a:br>
            <a:r>
              <a:rPr lang="fr-CA" dirty="0" smtClean="0"/>
              <a:t>la production de </a:t>
            </a:r>
            <a:r>
              <a:rPr lang="fr-CA" dirty="0" err="1" smtClean="0"/>
              <a:t>méthamphétamines</a:t>
            </a:r>
            <a:r>
              <a:rPr lang="fr-CA" dirty="0" smtClean="0"/>
              <a:t>. </a:t>
            </a:r>
          </a:p>
          <a:p>
            <a:pPr lvl="1"/>
            <a:r>
              <a:rPr lang="fr-CA" dirty="0" smtClean="0"/>
              <a:t>Depuis quelques années, elle est majoritairement disponible en combinaison </a:t>
            </a:r>
            <a:br>
              <a:rPr lang="fr-CA" dirty="0" smtClean="0"/>
            </a:br>
            <a:r>
              <a:rPr lang="fr-CA" dirty="0" smtClean="0"/>
              <a:t>avec l’</a:t>
            </a:r>
            <a:r>
              <a:rPr lang="fr-CA" dirty="0" err="1" smtClean="0"/>
              <a:t>acétaminophène</a:t>
            </a:r>
            <a:r>
              <a:rPr lang="fr-CA" dirty="0" smtClean="0"/>
              <a:t> (ex. : </a:t>
            </a:r>
            <a:r>
              <a:rPr lang="fr-CA" dirty="0" err="1" smtClean="0"/>
              <a:t>Tylenol</a:t>
            </a:r>
            <a:r>
              <a:rPr lang="fr-CA" dirty="0" smtClean="0"/>
              <a:t> </a:t>
            </a:r>
            <a:r>
              <a:rPr lang="fr-CA" dirty="0" err="1" smtClean="0"/>
              <a:t>rhume</a:t>
            </a:r>
            <a:r>
              <a:rPr lang="fr-CA" baseline="30000" dirty="0" err="1" smtClean="0"/>
              <a:t>MD</a:t>
            </a:r>
            <a:r>
              <a:rPr lang="fr-CA" dirty="0" smtClean="0"/>
              <a:t>) </a:t>
            </a:r>
            <a:br>
              <a:rPr lang="fr-CA" dirty="0" smtClean="0"/>
            </a:br>
            <a:r>
              <a:rPr lang="fr-CA" dirty="0" smtClean="0"/>
              <a:t>ou l’ibuprofène (ex. : </a:t>
            </a:r>
            <a:r>
              <a:rPr lang="fr-CA" dirty="0" err="1" smtClean="0"/>
              <a:t>Advil</a:t>
            </a:r>
            <a:r>
              <a:rPr lang="fr-CA" dirty="0" smtClean="0"/>
              <a:t> rhume et </a:t>
            </a:r>
            <a:r>
              <a:rPr lang="fr-CA" dirty="0" err="1" smtClean="0"/>
              <a:t>sinus</a:t>
            </a:r>
            <a:r>
              <a:rPr lang="fr-CA" baseline="30000" dirty="0" err="1" smtClean="0"/>
              <a:t>MD</a:t>
            </a:r>
            <a:r>
              <a:rPr lang="fr-CA" dirty="0" smtClean="0"/>
              <a:t>) pour éviter l’abus. </a:t>
            </a:r>
          </a:p>
          <a:p>
            <a:pPr lvl="1"/>
            <a:r>
              <a:rPr lang="fr-CA" dirty="0" smtClean="0"/>
              <a:t>Exemples de substances utilisées pour </a:t>
            </a:r>
            <a:br>
              <a:rPr lang="fr-CA" dirty="0" smtClean="0"/>
            </a:br>
            <a:r>
              <a:rPr lang="fr-CA" dirty="0" smtClean="0"/>
              <a:t>la fabrication des drogues de rue </a:t>
            </a:r>
          </a:p>
          <a:p>
            <a:pPr lvl="2"/>
            <a:r>
              <a:rPr lang="fr-CA" dirty="0" err="1" smtClean="0"/>
              <a:t>Drano</a:t>
            </a:r>
            <a:r>
              <a:rPr lang="fr-CA" baseline="30000" dirty="0" err="1" smtClean="0"/>
              <a:t>MD</a:t>
            </a:r>
            <a:r>
              <a:rPr lang="fr-CA" dirty="0" smtClean="0"/>
              <a:t>, produits nettoyants</a:t>
            </a:r>
          </a:p>
          <a:p>
            <a:pPr lvl="2"/>
            <a:r>
              <a:rPr lang="fr-CA" dirty="0" smtClean="0"/>
              <a:t>Diluant à peinture</a:t>
            </a:r>
          </a:p>
          <a:p>
            <a:pPr lvl="2"/>
            <a:r>
              <a:rPr lang="fr-CA" dirty="0" smtClean="0"/>
              <a:t>Alcool à friction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A" smtClean="0"/>
              <a:t>Toutes ces éléments sont des effets </a:t>
            </a:r>
            <a:br>
              <a:rPr lang="fr-CA" smtClean="0"/>
            </a:br>
            <a:r>
              <a:rPr lang="fr-CA" smtClean="0"/>
              <a:t>du cannabis, lequel est un effet lié </a:t>
            </a:r>
            <a:br>
              <a:rPr lang="fr-CA" smtClean="0"/>
            </a:br>
            <a:r>
              <a:rPr lang="fr-CA" smtClean="0"/>
              <a:t>à un usage à long terme?</a:t>
            </a:r>
            <a:endParaRPr lang="fr-CA" dirty="0"/>
          </a:p>
        </p:txBody>
      </p:sp>
      <p:sp>
        <p:nvSpPr>
          <p:cNvPr id="5" name="Espace réservé du texte 4"/>
          <p:cNvSpPr>
            <a:spLocks noGrp="1"/>
          </p:cNvSpPr>
          <p:nvPr>
            <p:ph type="body" sz="quarter" idx="14"/>
          </p:nvPr>
        </p:nvSpPr>
        <p:spPr/>
        <p:txBody>
          <a:bodyPr/>
          <a:lstStyle/>
          <a:p>
            <a:r>
              <a:rPr lang="fr-CA" smtClean="0"/>
              <a:t>10</a:t>
            </a:r>
            <a:endParaRPr lang="fr-CA" dirty="0"/>
          </a:p>
        </p:txBody>
      </p:sp>
      <p:sp>
        <p:nvSpPr>
          <p:cNvPr id="6" name="Espace réservé du texte 5"/>
          <p:cNvSpPr>
            <a:spLocks noGrp="1"/>
          </p:cNvSpPr>
          <p:nvPr>
            <p:ph type="body" sz="quarter" idx="15"/>
          </p:nvPr>
        </p:nvSpPr>
        <p:spPr/>
        <p:txBody>
          <a:bodyPr/>
          <a:lstStyle/>
          <a:p>
            <a:r>
              <a:rPr lang="en-US" smtClean="0"/>
              <a:t>État de « craving »</a:t>
            </a:r>
            <a:endParaRPr lang="fr-CA" dirty="0"/>
          </a:p>
        </p:txBody>
      </p:sp>
      <p:sp>
        <p:nvSpPr>
          <p:cNvPr id="7" name="Espace réservé du texte 6"/>
          <p:cNvSpPr>
            <a:spLocks noGrp="1"/>
          </p:cNvSpPr>
          <p:nvPr>
            <p:ph type="body" sz="quarter" idx="16"/>
          </p:nvPr>
        </p:nvSpPr>
        <p:spPr/>
        <p:txBody>
          <a:bodyPr/>
          <a:lstStyle/>
          <a:p>
            <a:r>
              <a:rPr lang="en-US" dirty="0" err="1" smtClean="0"/>
              <a:t>Effet</a:t>
            </a:r>
            <a:r>
              <a:rPr lang="en-US" dirty="0" smtClean="0"/>
              <a:t> </a:t>
            </a:r>
            <a:r>
              <a:rPr lang="en-US" dirty="0" err="1" smtClean="0"/>
              <a:t>cancérigène</a:t>
            </a:r>
            <a:endParaRPr lang="fr-CA" dirty="0"/>
          </a:p>
        </p:txBody>
      </p:sp>
      <p:sp>
        <p:nvSpPr>
          <p:cNvPr id="8" name="Espace réservé du texte 7"/>
          <p:cNvSpPr>
            <a:spLocks noGrp="1"/>
          </p:cNvSpPr>
          <p:nvPr>
            <p:ph type="body" sz="quarter" idx="17"/>
          </p:nvPr>
        </p:nvSpPr>
        <p:spPr/>
        <p:txBody>
          <a:bodyPr/>
          <a:lstStyle/>
          <a:p>
            <a:r>
              <a:rPr lang="en-US" smtClean="0"/>
              <a:t>Relaxation</a:t>
            </a:r>
            <a:endParaRPr lang="fr-CA" dirty="0"/>
          </a:p>
        </p:txBody>
      </p:sp>
      <p:sp>
        <p:nvSpPr>
          <p:cNvPr id="4" name="Espace réservé du texte 3"/>
          <p:cNvSpPr>
            <a:spLocks noGrp="1"/>
          </p:cNvSpPr>
          <p:nvPr>
            <p:ph type="body" sz="quarter" idx="13"/>
          </p:nvPr>
        </p:nvSpPr>
        <p:spPr/>
        <p:txBody>
          <a:bodyPr/>
          <a:lstStyle/>
          <a:p>
            <a:r>
              <a:rPr lang="en-US" smtClean="0"/>
              <a:t>Plaisir</a:t>
            </a:r>
            <a:endParaRPr lang="fr-CA" dirty="0"/>
          </a:p>
        </p:txBody>
      </p:sp>
      <p:pic>
        <p:nvPicPr>
          <p:cNvPr id="27" name="Image 26"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pic>
        <p:nvPicPr>
          <p:cNvPr id="28" name="Image 27" descr="lumiere.png"/>
          <p:cNvPicPr>
            <a:picLocks noChangeAspect="1"/>
          </p:cNvPicPr>
          <p:nvPr/>
        </p:nvPicPr>
        <p:blipFill>
          <a:blip r:embed="rId3"/>
          <a:srcRect l="19041" t="22102" r="20019" b="23416"/>
          <a:stretch>
            <a:fillRect/>
          </a:stretch>
        </p:blipFill>
        <p:spPr>
          <a:xfrm>
            <a:off x="4948823" y="414351"/>
            <a:ext cx="434811" cy="417004"/>
          </a:xfrm>
          <a:prstGeom prst="rect">
            <a:avLst/>
          </a:prstGeom>
        </p:spPr>
      </p:pic>
      <p:pic>
        <p:nvPicPr>
          <p:cNvPr id="29" name="Image 28" descr="lumiere.png"/>
          <p:cNvPicPr>
            <a:picLocks noChangeAspect="1"/>
          </p:cNvPicPr>
          <p:nvPr/>
        </p:nvPicPr>
        <p:blipFill>
          <a:blip r:embed="rId3"/>
          <a:srcRect l="19041" t="22102" r="20019" b="23416"/>
          <a:stretch>
            <a:fillRect/>
          </a:stretch>
        </p:blipFill>
        <p:spPr>
          <a:xfrm>
            <a:off x="5220758" y="557088"/>
            <a:ext cx="434811" cy="417004"/>
          </a:xfrm>
          <a:prstGeom prst="rect">
            <a:avLst/>
          </a:prstGeom>
        </p:spPr>
      </p:pic>
      <p:pic>
        <p:nvPicPr>
          <p:cNvPr id="30" name="Image 29" descr="lumiere.png"/>
          <p:cNvPicPr>
            <a:picLocks noChangeAspect="1"/>
          </p:cNvPicPr>
          <p:nvPr/>
        </p:nvPicPr>
        <p:blipFill>
          <a:blip r:embed="rId3"/>
          <a:srcRect l="19041" t="22102" r="20019" b="23416"/>
          <a:stretch>
            <a:fillRect/>
          </a:stretch>
        </p:blipFill>
        <p:spPr>
          <a:xfrm>
            <a:off x="5451134" y="758332"/>
            <a:ext cx="434811" cy="417004"/>
          </a:xfrm>
          <a:prstGeom prst="rect">
            <a:avLst/>
          </a:prstGeom>
        </p:spPr>
      </p:pic>
      <p:pic>
        <p:nvPicPr>
          <p:cNvPr id="31" name="Image 30" descr="lumiere.png"/>
          <p:cNvPicPr>
            <a:picLocks noChangeAspect="1"/>
          </p:cNvPicPr>
          <p:nvPr/>
        </p:nvPicPr>
        <p:blipFill>
          <a:blip r:embed="rId3"/>
          <a:srcRect l="19041" t="22102" r="20019" b="23416"/>
          <a:stretch>
            <a:fillRect/>
          </a:stretch>
        </p:blipFill>
        <p:spPr>
          <a:xfrm>
            <a:off x="5515849" y="1098098"/>
            <a:ext cx="434811" cy="417004"/>
          </a:xfrm>
          <a:prstGeom prst="rect">
            <a:avLst/>
          </a:prstGeom>
        </p:spPr>
      </p:pic>
      <p:pic>
        <p:nvPicPr>
          <p:cNvPr id="32" name="Image 31" descr="lumiere.png"/>
          <p:cNvPicPr>
            <a:picLocks noChangeAspect="1"/>
          </p:cNvPicPr>
          <p:nvPr/>
        </p:nvPicPr>
        <p:blipFill>
          <a:blip r:embed="rId3"/>
          <a:srcRect l="19041" t="22102" r="20019" b="23416"/>
          <a:stretch>
            <a:fillRect/>
          </a:stretch>
        </p:blipFill>
        <p:spPr>
          <a:xfrm>
            <a:off x="5402599" y="1397415"/>
            <a:ext cx="434811" cy="417004"/>
          </a:xfrm>
          <a:prstGeom prst="rect">
            <a:avLst/>
          </a:prstGeom>
        </p:spPr>
      </p:pic>
      <p:pic>
        <p:nvPicPr>
          <p:cNvPr id="33" name="Image 32" descr="lumiere.png"/>
          <p:cNvPicPr>
            <a:picLocks noChangeAspect="1"/>
          </p:cNvPicPr>
          <p:nvPr/>
        </p:nvPicPr>
        <p:blipFill>
          <a:blip r:embed="rId3"/>
          <a:srcRect l="19041" t="22102" r="20019" b="23416"/>
          <a:stretch>
            <a:fillRect/>
          </a:stretch>
        </p:blipFill>
        <p:spPr>
          <a:xfrm>
            <a:off x="5208454" y="1607745"/>
            <a:ext cx="434811" cy="417004"/>
          </a:xfrm>
          <a:prstGeom prst="rect">
            <a:avLst/>
          </a:prstGeom>
        </p:spPr>
      </p:pic>
      <p:pic>
        <p:nvPicPr>
          <p:cNvPr id="34" name="Image 33" descr="lumiere.png"/>
          <p:cNvPicPr>
            <a:picLocks noChangeAspect="1"/>
          </p:cNvPicPr>
          <p:nvPr/>
        </p:nvPicPr>
        <p:blipFill>
          <a:blip r:embed="rId3"/>
          <a:srcRect l="19041" t="22102" r="20019" b="23416"/>
          <a:stretch>
            <a:fillRect/>
          </a:stretch>
        </p:blipFill>
        <p:spPr>
          <a:xfrm>
            <a:off x="4941506" y="1769538"/>
            <a:ext cx="434811" cy="417004"/>
          </a:xfrm>
          <a:prstGeom prst="rect">
            <a:avLst/>
          </a:prstGeom>
        </p:spPr>
      </p:pic>
      <p:pic>
        <p:nvPicPr>
          <p:cNvPr id="35" name="Image 34" descr="lumiere.png"/>
          <p:cNvPicPr>
            <a:picLocks noChangeAspect="1"/>
          </p:cNvPicPr>
          <p:nvPr/>
        </p:nvPicPr>
        <p:blipFill>
          <a:blip r:embed="rId3"/>
          <a:srcRect l="19041" t="22102" r="20019" b="23416"/>
          <a:stretch>
            <a:fillRect/>
          </a:stretch>
        </p:blipFill>
        <p:spPr>
          <a:xfrm>
            <a:off x="4658379" y="1882793"/>
            <a:ext cx="434811" cy="417004"/>
          </a:xfrm>
          <a:prstGeom prst="rect">
            <a:avLst/>
          </a:prstGeom>
        </p:spPr>
      </p:pic>
      <p:pic>
        <p:nvPicPr>
          <p:cNvPr id="36" name="Image 35" descr="lumiere.png"/>
          <p:cNvPicPr>
            <a:picLocks noChangeAspect="1"/>
          </p:cNvPicPr>
          <p:nvPr/>
        </p:nvPicPr>
        <p:blipFill>
          <a:blip r:embed="rId3"/>
          <a:srcRect l="19041" t="22102" r="20019" b="23416"/>
          <a:stretch>
            <a:fillRect/>
          </a:stretch>
        </p:blipFill>
        <p:spPr>
          <a:xfrm>
            <a:off x="4334805" y="1923241"/>
            <a:ext cx="434811" cy="417004"/>
          </a:xfrm>
          <a:prstGeom prst="rect">
            <a:avLst/>
          </a:prstGeom>
        </p:spPr>
      </p:pic>
      <p:grpSp>
        <p:nvGrpSpPr>
          <p:cNvPr id="40" name="Grouper 38"/>
          <p:cNvGrpSpPr/>
          <p:nvPr/>
        </p:nvGrpSpPr>
        <p:grpSpPr>
          <a:xfrm>
            <a:off x="4746365" y="5403498"/>
            <a:ext cx="4040069" cy="1336878"/>
            <a:chOff x="4746365" y="5403498"/>
            <a:chExt cx="4040069" cy="1336878"/>
          </a:xfrm>
        </p:grpSpPr>
        <p:pic>
          <p:nvPicPr>
            <p:cNvPr id="41" name="Image 40" descr="bouton_allume.png"/>
            <p:cNvPicPr>
              <a:picLocks noChangeAspect="1"/>
            </p:cNvPicPr>
            <p:nvPr/>
          </p:nvPicPr>
          <p:blipFill>
            <a:blip r:embed="rId4"/>
            <a:srcRect l="5751" t="8085" r="3347" b="15319"/>
            <a:stretch>
              <a:fillRect/>
            </a:stretch>
          </p:blipFill>
          <p:spPr>
            <a:xfrm>
              <a:off x="4746365" y="5403498"/>
              <a:ext cx="4040069" cy="1336878"/>
            </a:xfrm>
            <a:prstGeom prst="rect">
              <a:avLst/>
            </a:prstGeom>
          </p:spPr>
        </p:pic>
        <p:pic>
          <p:nvPicPr>
            <p:cNvPr id="42" name="Image 41" descr="D_rouge.png"/>
            <p:cNvPicPr>
              <a:picLocks noChangeAspect="1"/>
            </p:cNvPicPr>
            <p:nvPr/>
          </p:nvPicPr>
          <p:blipFill>
            <a:blip r:embed="rId5"/>
            <a:stretch>
              <a:fillRect/>
            </a:stretch>
          </p:blipFill>
          <p:spPr>
            <a:xfrm>
              <a:off x="5148072" y="5788152"/>
              <a:ext cx="316992" cy="640080"/>
            </a:xfrm>
            <a:prstGeom prst="rect">
              <a:avLst/>
            </a:prstGeom>
          </p:spPr>
        </p:pic>
        <p:sp>
          <p:nvSpPr>
            <p:cNvPr id="43" name="Espace réservé du texte 27"/>
            <p:cNvSpPr txBox="1">
              <a:spLocks/>
            </p:cNvSpPr>
            <p:nvPr/>
          </p:nvSpPr>
          <p:spPr>
            <a:xfrm>
              <a:off x="5111496" y="581558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smtClean="0">
                  <a:latin typeface="Helvetica"/>
                  <a:cs typeface="Helvetica"/>
                </a:rPr>
                <a:t>Effet cancérigène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Espace réservé du contenu 7"/>
          <p:cNvSpPr>
            <a:spLocks noGrp="1"/>
          </p:cNvSpPr>
          <p:nvPr>
            <p:ph idx="1"/>
          </p:nvPr>
        </p:nvSpPr>
        <p:spPr>
          <a:xfrm>
            <a:off x="974343" y="1310524"/>
            <a:ext cx="7491979" cy="4968802"/>
          </a:xfrm>
        </p:spPr>
        <p:txBody>
          <a:bodyPr/>
          <a:lstStyle/>
          <a:p>
            <a:pPr lvl="1">
              <a:spcBef>
                <a:spcPts val="1000"/>
              </a:spcBef>
            </a:pPr>
            <a:r>
              <a:rPr lang="fr-CA" dirty="0" smtClean="0"/>
              <a:t>Le plaisir, la relaxation et l’état de « </a:t>
            </a:r>
            <a:r>
              <a:rPr lang="fr-CA" dirty="0" err="1" smtClean="0"/>
              <a:t>craving</a:t>
            </a:r>
            <a:r>
              <a:rPr lang="fr-CA" dirty="0" smtClean="0"/>
              <a:t> » sont des effets à court terme et apparaissent rapidement après une consommation de cannabis.</a:t>
            </a:r>
          </a:p>
          <a:p>
            <a:pPr lvl="1">
              <a:spcBef>
                <a:spcPts val="1000"/>
              </a:spcBef>
            </a:pPr>
            <a:r>
              <a:rPr lang="fr-CA" dirty="0" smtClean="0"/>
              <a:t>Le risque de cancer est accru avec l’usage </a:t>
            </a:r>
            <a:br>
              <a:rPr lang="fr-CA" dirty="0" smtClean="0"/>
            </a:br>
            <a:r>
              <a:rPr lang="fr-CA" dirty="0" smtClean="0"/>
              <a:t>du cannabis sur une longue période. </a:t>
            </a:r>
          </a:p>
          <a:p>
            <a:pPr lvl="1">
              <a:spcBef>
                <a:spcPts val="1000"/>
              </a:spcBef>
            </a:pPr>
            <a:r>
              <a:rPr lang="fr-CA" dirty="0" smtClean="0"/>
              <a:t>La technique d’inhalation peut contribuer à l’effet cancérigène, car elle consiste à prendre des inspirations profondes de 10 à 20 secondes qui peuvent pénétrer loin dans les poumons. </a:t>
            </a:r>
          </a:p>
          <a:p>
            <a:pPr lvl="1">
              <a:spcBef>
                <a:spcPts val="1000"/>
              </a:spcBef>
            </a:pPr>
            <a:r>
              <a:rPr lang="fr-CA" dirty="0" smtClean="0"/>
              <a:t>Le cannabis contient plus de goudron et plus d’agents cancérigènes que le tabac.</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A" dirty="0" smtClean="0"/>
              <a:t>Quel était le nom du joueur </a:t>
            </a:r>
            <a:br>
              <a:rPr lang="fr-CA" dirty="0" smtClean="0"/>
            </a:br>
            <a:r>
              <a:rPr lang="fr-CA" dirty="0" smtClean="0"/>
              <a:t>de batterie chez les Beatles?</a:t>
            </a:r>
            <a:endParaRPr lang="fr-CA" dirty="0"/>
          </a:p>
        </p:txBody>
      </p:sp>
      <p:sp>
        <p:nvSpPr>
          <p:cNvPr id="5" name="Espace réservé du texte 4"/>
          <p:cNvSpPr>
            <a:spLocks noGrp="1"/>
          </p:cNvSpPr>
          <p:nvPr>
            <p:ph type="body" sz="quarter" idx="14"/>
          </p:nvPr>
        </p:nvSpPr>
        <p:spPr/>
        <p:txBody>
          <a:bodyPr/>
          <a:lstStyle/>
          <a:p>
            <a:r>
              <a:rPr lang="fr-CA" smtClean="0"/>
              <a:t>11</a:t>
            </a:r>
            <a:endParaRPr lang="fr-CA" dirty="0"/>
          </a:p>
        </p:txBody>
      </p:sp>
      <p:sp>
        <p:nvSpPr>
          <p:cNvPr id="6" name="Espace réservé du texte 5"/>
          <p:cNvSpPr>
            <a:spLocks noGrp="1"/>
          </p:cNvSpPr>
          <p:nvPr>
            <p:ph type="body" sz="quarter" idx="15"/>
          </p:nvPr>
        </p:nvSpPr>
        <p:spPr/>
        <p:txBody>
          <a:bodyPr/>
          <a:lstStyle/>
          <a:p>
            <a:r>
              <a:rPr lang="en-US" dirty="0" err="1" smtClean="0"/>
              <a:t>Ringo</a:t>
            </a:r>
            <a:r>
              <a:rPr lang="en-US" dirty="0" smtClean="0"/>
              <a:t> Starr</a:t>
            </a:r>
          </a:p>
        </p:txBody>
      </p:sp>
      <p:sp>
        <p:nvSpPr>
          <p:cNvPr id="7" name="Espace réservé du texte 6"/>
          <p:cNvSpPr>
            <a:spLocks noGrp="1"/>
          </p:cNvSpPr>
          <p:nvPr>
            <p:ph type="body" sz="quarter" idx="16"/>
          </p:nvPr>
        </p:nvSpPr>
        <p:spPr/>
        <p:txBody>
          <a:bodyPr/>
          <a:lstStyle/>
          <a:p>
            <a:r>
              <a:rPr lang="en-US" smtClean="0"/>
              <a:t>George Harrison</a:t>
            </a:r>
            <a:endParaRPr lang="fr-CA" dirty="0"/>
          </a:p>
        </p:txBody>
      </p:sp>
      <p:sp>
        <p:nvSpPr>
          <p:cNvPr id="8" name="Espace réservé du texte 7"/>
          <p:cNvSpPr>
            <a:spLocks noGrp="1"/>
          </p:cNvSpPr>
          <p:nvPr>
            <p:ph type="body" sz="quarter" idx="17"/>
          </p:nvPr>
        </p:nvSpPr>
        <p:spPr/>
        <p:txBody>
          <a:bodyPr/>
          <a:lstStyle/>
          <a:p>
            <a:r>
              <a:rPr lang="en-US" smtClean="0"/>
              <a:t>John Lennon </a:t>
            </a:r>
            <a:endParaRPr lang="fr-CA" dirty="0"/>
          </a:p>
        </p:txBody>
      </p:sp>
      <p:sp>
        <p:nvSpPr>
          <p:cNvPr id="4" name="Espace réservé du texte 3"/>
          <p:cNvSpPr>
            <a:spLocks noGrp="1"/>
          </p:cNvSpPr>
          <p:nvPr>
            <p:ph type="body" sz="quarter" idx="13"/>
          </p:nvPr>
        </p:nvSpPr>
        <p:spPr/>
        <p:txBody>
          <a:bodyPr/>
          <a:lstStyle/>
          <a:p>
            <a:r>
              <a:rPr lang="en-US" smtClean="0"/>
              <a:t>Paul McCartney</a:t>
            </a:r>
            <a:endParaRPr lang="fr-CA" dirty="0"/>
          </a:p>
        </p:txBody>
      </p:sp>
      <p:pic>
        <p:nvPicPr>
          <p:cNvPr id="9" name="Image 8"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pic>
        <p:nvPicPr>
          <p:cNvPr id="10" name="Image 9" descr="lumiere.png"/>
          <p:cNvPicPr>
            <a:picLocks noChangeAspect="1"/>
          </p:cNvPicPr>
          <p:nvPr/>
        </p:nvPicPr>
        <p:blipFill>
          <a:blip r:embed="rId3"/>
          <a:srcRect l="19041" t="22102" r="20019" b="23416"/>
          <a:stretch>
            <a:fillRect/>
          </a:stretch>
        </p:blipFill>
        <p:spPr>
          <a:xfrm>
            <a:off x="4948823" y="414351"/>
            <a:ext cx="434811" cy="417004"/>
          </a:xfrm>
          <a:prstGeom prst="rect">
            <a:avLst/>
          </a:prstGeom>
        </p:spPr>
      </p:pic>
      <p:pic>
        <p:nvPicPr>
          <p:cNvPr id="11" name="Image 10" descr="lumiere.png"/>
          <p:cNvPicPr>
            <a:picLocks noChangeAspect="1"/>
          </p:cNvPicPr>
          <p:nvPr/>
        </p:nvPicPr>
        <p:blipFill>
          <a:blip r:embed="rId3"/>
          <a:srcRect l="19041" t="22102" r="20019" b="23416"/>
          <a:stretch>
            <a:fillRect/>
          </a:stretch>
        </p:blipFill>
        <p:spPr>
          <a:xfrm>
            <a:off x="5220758" y="557088"/>
            <a:ext cx="434811" cy="417004"/>
          </a:xfrm>
          <a:prstGeom prst="rect">
            <a:avLst/>
          </a:prstGeom>
        </p:spPr>
      </p:pic>
      <p:pic>
        <p:nvPicPr>
          <p:cNvPr id="12" name="Image 11" descr="lumiere.png"/>
          <p:cNvPicPr>
            <a:picLocks noChangeAspect="1"/>
          </p:cNvPicPr>
          <p:nvPr/>
        </p:nvPicPr>
        <p:blipFill>
          <a:blip r:embed="rId3"/>
          <a:srcRect l="19041" t="22102" r="20019" b="23416"/>
          <a:stretch>
            <a:fillRect/>
          </a:stretch>
        </p:blipFill>
        <p:spPr>
          <a:xfrm>
            <a:off x="5451134" y="758332"/>
            <a:ext cx="434811" cy="417004"/>
          </a:xfrm>
          <a:prstGeom prst="rect">
            <a:avLst/>
          </a:prstGeom>
        </p:spPr>
      </p:pic>
      <p:pic>
        <p:nvPicPr>
          <p:cNvPr id="13" name="Image 12" descr="lumiere.png"/>
          <p:cNvPicPr>
            <a:picLocks noChangeAspect="1"/>
          </p:cNvPicPr>
          <p:nvPr/>
        </p:nvPicPr>
        <p:blipFill>
          <a:blip r:embed="rId3"/>
          <a:srcRect l="19041" t="22102" r="20019" b="23416"/>
          <a:stretch>
            <a:fillRect/>
          </a:stretch>
        </p:blipFill>
        <p:spPr>
          <a:xfrm>
            <a:off x="5515849" y="1098098"/>
            <a:ext cx="434811" cy="417004"/>
          </a:xfrm>
          <a:prstGeom prst="rect">
            <a:avLst/>
          </a:prstGeom>
        </p:spPr>
      </p:pic>
      <p:pic>
        <p:nvPicPr>
          <p:cNvPr id="14" name="Image 13" descr="lumiere.png"/>
          <p:cNvPicPr>
            <a:picLocks noChangeAspect="1"/>
          </p:cNvPicPr>
          <p:nvPr/>
        </p:nvPicPr>
        <p:blipFill>
          <a:blip r:embed="rId3"/>
          <a:srcRect l="19041" t="22102" r="20019" b="23416"/>
          <a:stretch>
            <a:fillRect/>
          </a:stretch>
        </p:blipFill>
        <p:spPr>
          <a:xfrm>
            <a:off x="5402599" y="1397415"/>
            <a:ext cx="434811" cy="417004"/>
          </a:xfrm>
          <a:prstGeom prst="rect">
            <a:avLst/>
          </a:prstGeom>
        </p:spPr>
      </p:pic>
      <p:pic>
        <p:nvPicPr>
          <p:cNvPr id="15" name="Image 14" descr="lumiere.png"/>
          <p:cNvPicPr>
            <a:picLocks noChangeAspect="1"/>
          </p:cNvPicPr>
          <p:nvPr/>
        </p:nvPicPr>
        <p:blipFill>
          <a:blip r:embed="rId3"/>
          <a:srcRect l="19041" t="22102" r="20019" b="23416"/>
          <a:stretch>
            <a:fillRect/>
          </a:stretch>
        </p:blipFill>
        <p:spPr>
          <a:xfrm>
            <a:off x="5208454" y="1607745"/>
            <a:ext cx="434811" cy="417004"/>
          </a:xfrm>
          <a:prstGeom prst="rect">
            <a:avLst/>
          </a:prstGeom>
        </p:spPr>
      </p:pic>
      <p:pic>
        <p:nvPicPr>
          <p:cNvPr id="16" name="Image 15" descr="lumiere.png"/>
          <p:cNvPicPr>
            <a:picLocks noChangeAspect="1"/>
          </p:cNvPicPr>
          <p:nvPr/>
        </p:nvPicPr>
        <p:blipFill>
          <a:blip r:embed="rId3"/>
          <a:srcRect l="19041" t="22102" r="20019" b="23416"/>
          <a:stretch>
            <a:fillRect/>
          </a:stretch>
        </p:blipFill>
        <p:spPr>
          <a:xfrm>
            <a:off x="4941506" y="1769538"/>
            <a:ext cx="434811" cy="417004"/>
          </a:xfrm>
          <a:prstGeom prst="rect">
            <a:avLst/>
          </a:prstGeom>
        </p:spPr>
      </p:pic>
      <p:pic>
        <p:nvPicPr>
          <p:cNvPr id="17" name="Image 16" descr="lumiere.png"/>
          <p:cNvPicPr>
            <a:picLocks noChangeAspect="1"/>
          </p:cNvPicPr>
          <p:nvPr/>
        </p:nvPicPr>
        <p:blipFill>
          <a:blip r:embed="rId3"/>
          <a:srcRect l="19041" t="22102" r="20019" b="23416"/>
          <a:stretch>
            <a:fillRect/>
          </a:stretch>
        </p:blipFill>
        <p:spPr>
          <a:xfrm>
            <a:off x="4658379" y="1882793"/>
            <a:ext cx="434811" cy="417004"/>
          </a:xfrm>
          <a:prstGeom prst="rect">
            <a:avLst/>
          </a:prstGeom>
        </p:spPr>
      </p:pic>
      <p:pic>
        <p:nvPicPr>
          <p:cNvPr id="18" name="Image 17" descr="lumiere.png"/>
          <p:cNvPicPr>
            <a:picLocks noChangeAspect="1"/>
          </p:cNvPicPr>
          <p:nvPr/>
        </p:nvPicPr>
        <p:blipFill>
          <a:blip r:embed="rId3"/>
          <a:srcRect l="19041" t="22102" r="20019" b="23416"/>
          <a:stretch>
            <a:fillRect/>
          </a:stretch>
        </p:blipFill>
        <p:spPr>
          <a:xfrm>
            <a:off x="4334805" y="1923241"/>
            <a:ext cx="434811" cy="417004"/>
          </a:xfrm>
          <a:prstGeom prst="rect">
            <a:avLst/>
          </a:prstGeom>
        </p:spPr>
      </p:pic>
      <p:pic>
        <p:nvPicPr>
          <p:cNvPr id="19" name="Image 18" descr="lumiere.png"/>
          <p:cNvPicPr>
            <a:picLocks noChangeAspect="1"/>
          </p:cNvPicPr>
          <p:nvPr/>
        </p:nvPicPr>
        <p:blipFill>
          <a:blip r:embed="rId3"/>
          <a:srcRect l="19041" t="22102" r="20019" b="23416"/>
          <a:stretch>
            <a:fillRect/>
          </a:stretch>
        </p:blipFill>
        <p:spPr>
          <a:xfrm>
            <a:off x="4035500" y="1866613"/>
            <a:ext cx="434811" cy="417004"/>
          </a:xfrm>
          <a:prstGeom prst="rect">
            <a:avLst/>
          </a:prstGeom>
        </p:spPr>
      </p:pic>
      <p:pic>
        <p:nvPicPr>
          <p:cNvPr id="20" name="Image 19" descr="bonus.png"/>
          <p:cNvPicPr>
            <a:picLocks noChangeAspect="1"/>
          </p:cNvPicPr>
          <p:nvPr/>
        </p:nvPicPr>
        <p:blipFill>
          <a:blip r:embed="rId4"/>
          <a:srcRect l="12267" t="10256" r="9275" b="19387"/>
          <a:stretch>
            <a:fillRect/>
          </a:stretch>
        </p:blipFill>
        <p:spPr>
          <a:xfrm>
            <a:off x="6119139" y="721603"/>
            <a:ext cx="2238140" cy="1236092"/>
          </a:xfrm>
          <a:prstGeom prst="rect">
            <a:avLst/>
          </a:prstGeom>
        </p:spPr>
      </p:pic>
      <p:grpSp>
        <p:nvGrpSpPr>
          <p:cNvPr id="21" name="Grouper 34"/>
          <p:cNvGrpSpPr/>
          <p:nvPr/>
        </p:nvGrpSpPr>
        <p:grpSpPr>
          <a:xfrm>
            <a:off x="4746365" y="4327808"/>
            <a:ext cx="4040069" cy="1336878"/>
            <a:chOff x="4746365" y="4327808"/>
            <a:chExt cx="4040069" cy="1336878"/>
          </a:xfrm>
        </p:grpSpPr>
        <p:pic>
          <p:nvPicPr>
            <p:cNvPr id="22" name="Image 21" descr="bouton_allume.png"/>
            <p:cNvPicPr>
              <a:picLocks noChangeAspect="1"/>
            </p:cNvPicPr>
            <p:nvPr/>
          </p:nvPicPr>
          <p:blipFill>
            <a:blip r:embed="rId5"/>
            <a:srcRect l="5751" t="8085" r="3347" b="15319"/>
            <a:stretch>
              <a:fillRect/>
            </a:stretch>
          </p:blipFill>
          <p:spPr>
            <a:xfrm>
              <a:off x="4746365" y="4327808"/>
              <a:ext cx="4040069" cy="1336878"/>
            </a:xfrm>
            <a:prstGeom prst="rect">
              <a:avLst/>
            </a:prstGeom>
          </p:spPr>
        </p:pic>
        <p:grpSp>
          <p:nvGrpSpPr>
            <p:cNvPr id="23" name="Grouper 26"/>
            <p:cNvGrpSpPr/>
            <p:nvPr/>
          </p:nvGrpSpPr>
          <p:grpSpPr>
            <a:xfrm>
              <a:off x="5111496" y="4690872"/>
              <a:ext cx="3291840" cy="649224"/>
              <a:chOff x="5111496" y="4690872"/>
              <a:chExt cx="3291840" cy="649224"/>
            </a:xfrm>
          </p:grpSpPr>
          <p:pic>
            <p:nvPicPr>
              <p:cNvPr id="24" name="Image 23" descr="B_rouge.png"/>
              <p:cNvPicPr>
                <a:picLocks noChangeAspect="1"/>
              </p:cNvPicPr>
              <p:nvPr/>
            </p:nvPicPr>
            <p:blipFill>
              <a:blip r:embed="rId6"/>
              <a:stretch>
                <a:fillRect/>
              </a:stretch>
            </p:blipFill>
            <p:spPr>
              <a:xfrm>
                <a:off x="5129784" y="4690872"/>
                <a:ext cx="364802" cy="649224"/>
              </a:xfrm>
              <a:prstGeom prst="rect">
                <a:avLst/>
              </a:prstGeom>
            </p:spPr>
          </p:pic>
          <p:sp>
            <p:nvSpPr>
              <p:cNvPr id="25" name="Espace réservé du texte 27"/>
              <p:cNvSpPr txBox="1">
                <a:spLocks/>
              </p:cNvSpPr>
              <p:nvPr/>
            </p:nvSpPr>
            <p:spPr>
              <a:xfrm>
                <a:off x="5111496" y="471830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smtClean="0">
                    <a:latin typeface="Helvetica"/>
                    <a:cs typeface="Helvetica"/>
                  </a:rPr>
                  <a:t>Ringo </a:t>
                </a:r>
                <a:r>
                  <a:rPr lang="fr-FR" b="1" dirty="0" err="1" smtClean="0">
                    <a:latin typeface="Helvetica"/>
                    <a:cs typeface="Helvetica"/>
                  </a:rPr>
                  <a:t>Starr</a:t>
                </a:r>
                <a:endParaRPr lang="fr-FR" b="1" dirty="0" smtClean="0">
                  <a:latin typeface="Helvetica"/>
                  <a:cs typeface="Helvetica"/>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CA" smtClean="0"/>
              <a:t>Quel est l’impact de la consommation </a:t>
            </a:r>
            <a:br>
              <a:rPr lang="fr-CA" smtClean="0"/>
            </a:br>
            <a:r>
              <a:rPr lang="fr-CA" smtClean="0"/>
              <a:t>de cannabis, d’alcool ou d’une autre drogue sur les antipsychotiques?</a:t>
            </a:r>
            <a:endParaRPr lang="fr-CA" dirty="0"/>
          </a:p>
        </p:txBody>
      </p:sp>
      <p:sp>
        <p:nvSpPr>
          <p:cNvPr id="10" name="Espace réservé du texte 9"/>
          <p:cNvSpPr>
            <a:spLocks noGrp="1"/>
          </p:cNvSpPr>
          <p:nvPr>
            <p:ph type="body" sz="quarter" idx="14"/>
          </p:nvPr>
        </p:nvSpPr>
        <p:spPr/>
        <p:txBody>
          <a:bodyPr/>
          <a:lstStyle/>
          <a:p>
            <a:r>
              <a:rPr lang="fr-CA" smtClean="0"/>
              <a:t>12</a:t>
            </a:r>
            <a:endParaRPr lang="fr-CA" dirty="0"/>
          </a:p>
        </p:txBody>
      </p:sp>
      <p:sp>
        <p:nvSpPr>
          <p:cNvPr id="11" name="Espace réservé du texte 10"/>
          <p:cNvSpPr>
            <a:spLocks noGrp="1"/>
          </p:cNvSpPr>
          <p:nvPr>
            <p:ph type="body" sz="quarter" idx="15"/>
          </p:nvPr>
        </p:nvSpPr>
        <p:spPr/>
        <p:txBody>
          <a:bodyPr/>
          <a:lstStyle/>
          <a:p>
            <a:r>
              <a:rPr lang="en-US" smtClean="0"/>
              <a:t>Augmente les effets indésirables</a:t>
            </a:r>
            <a:endParaRPr lang="fr-CA" dirty="0"/>
          </a:p>
        </p:txBody>
      </p:sp>
      <p:sp>
        <p:nvSpPr>
          <p:cNvPr id="12" name="Espace réservé du texte 11"/>
          <p:cNvSpPr>
            <a:spLocks noGrp="1"/>
          </p:cNvSpPr>
          <p:nvPr>
            <p:ph type="body" sz="quarter" idx="16"/>
          </p:nvPr>
        </p:nvSpPr>
        <p:spPr/>
        <p:txBody>
          <a:bodyPr/>
          <a:lstStyle/>
          <a:p>
            <a:r>
              <a:rPr lang="en-US" dirty="0" err="1" smtClean="0"/>
              <a:t>Toutes</a:t>
            </a:r>
            <a:r>
              <a:rPr lang="en-US" dirty="0" smtClean="0"/>
              <a:t> </a:t>
            </a:r>
            <a:r>
              <a:rPr lang="en-US" dirty="0" err="1" smtClean="0"/>
              <a:t>ces</a:t>
            </a:r>
            <a:r>
              <a:rPr lang="en-US" dirty="0" smtClean="0"/>
              <a:t> </a:t>
            </a:r>
            <a:r>
              <a:rPr lang="en-US" dirty="0" err="1" smtClean="0"/>
              <a:t>réponses</a:t>
            </a:r>
            <a:endParaRPr lang="fr-CA" dirty="0"/>
          </a:p>
        </p:txBody>
      </p:sp>
      <p:sp>
        <p:nvSpPr>
          <p:cNvPr id="13" name="Espace réservé du texte 12"/>
          <p:cNvSpPr>
            <a:spLocks noGrp="1"/>
          </p:cNvSpPr>
          <p:nvPr>
            <p:ph type="body" sz="quarter" idx="17"/>
          </p:nvPr>
        </p:nvSpPr>
        <p:spPr/>
        <p:txBody>
          <a:bodyPr/>
          <a:lstStyle/>
          <a:p>
            <a:r>
              <a:rPr lang="en-US" smtClean="0"/>
              <a:t>Crée une interaction</a:t>
            </a:r>
          </a:p>
          <a:p>
            <a:r>
              <a:rPr lang="en-US" smtClean="0"/>
              <a:t>médicamenteuse</a:t>
            </a:r>
            <a:endParaRPr lang="en-US" dirty="0" smtClean="0"/>
          </a:p>
        </p:txBody>
      </p:sp>
      <p:sp>
        <p:nvSpPr>
          <p:cNvPr id="9" name="Espace réservé du texte 8"/>
          <p:cNvSpPr>
            <a:spLocks noGrp="1"/>
          </p:cNvSpPr>
          <p:nvPr>
            <p:ph type="body" sz="quarter" idx="13"/>
          </p:nvPr>
        </p:nvSpPr>
        <p:spPr/>
        <p:txBody>
          <a:bodyPr/>
          <a:lstStyle/>
          <a:p>
            <a:r>
              <a:rPr lang="en-US" smtClean="0"/>
              <a:t>Augmente le risque </a:t>
            </a:r>
            <a:br>
              <a:rPr lang="en-US" smtClean="0"/>
            </a:br>
            <a:r>
              <a:rPr lang="en-US" smtClean="0"/>
              <a:t>de psychose</a:t>
            </a:r>
            <a:endParaRPr lang="fr-CA" dirty="0"/>
          </a:p>
        </p:txBody>
      </p:sp>
      <p:pic>
        <p:nvPicPr>
          <p:cNvPr id="38" name="Image 37"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pic>
        <p:nvPicPr>
          <p:cNvPr id="39" name="Image 38" descr="lumiere.png"/>
          <p:cNvPicPr>
            <a:picLocks noChangeAspect="1"/>
          </p:cNvPicPr>
          <p:nvPr/>
        </p:nvPicPr>
        <p:blipFill>
          <a:blip r:embed="rId3"/>
          <a:srcRect l="19041" t="22102" r="20019" b="23416"/>
          <a:stretch>
            <a:fillRect/>
          </a:stretch>
        </p:blipFill>
        <p:spPr>
          <a:xfrm>
            <a:off x="4948823" y="414351"/>
            <a:ext cx="434811" cy="417004"/>
          </a:xfrm>
          <a:prstGeom prst="rect">
            <a:avLst/>
          </a:prstGeom>
        </p:spPr>
      </p:pic>
      <p:pic>
        <p:nvPicPr>
          <p:cNvPr id="40" name="Image 39" descr="lumiere.png"/>
          <p:cNvPicPr>
            <a:picLocks noChangeAspect="1"/>
          </p:cNvPicPr>
          <p:nvPr/>
        </p:nvPicPr>
        <p:blipFill>
          <a:blip r:embed="rId3"/>
          <a:srcRect l="19041" t="22102" r="20019" b="23416"/>
          <a:stretch>
            <a:fillRect/>
          </a:stretch>
        </p:blipFill>
        <p:spPr>
          <a:xfrm>
            <a:off x="5220758" y="557088"/>
            <a:ext cx="434811" cy="417004"/>
          </a:xfrm>
          <a:prstGeom prst="rect">
            <a:avLst/>
          </a:prstGeom>
        </p:spPr>
      </p:pic>
      <p:pic>
        <p:nvPicPr>
          <p:cNvPr id="41" name="Image 40" descr="lumiere.png"/>
          <p:cNvPicPr>
            <a:picLocks noChangeAspect="1"/>
          </p:cNvPicPr>
          <p:nvPr/>
        </p:nvPicPr>
        <p:blipFill>
          <a:blip r:embed="rId3"/>
          <a:srcRect l="19041" t="22102" r="20019" b="23416"/>
          <a:stretch>
            <a:fillRect/>
          </a:stretch>
        </p:blipFill>
        <p:spPr>
          <a:xfrm>
            <a:off x="5451134" y="758332"/>
            <a:ext cx="434811" cy="417004"/>
          </a:xfrm>
          <a:prstGeom prst="rect">
            <a:avLst/>
          </a:prstGeom>
        </p:spPr>
      </p:pic>
      <p:pic>
        <p:nvPicPr>
          <p:cNvPr id="42" name="Image 41" descr="lumiere.png"/>
          <p:cNvPicPr>
            <a:picLocks noChangeAspect="1"/>
          </p:cNvPicPr>
          <p:nvPr/>
        </p:nvPicPr>
        <p:blipFill>
          <a:blip r:embed="rId3"/>
          <a:srcRect l="19041" t="22102" r="20019" b="23416"/>
          <a:stretch>
            <a:fillRect/>
          </a:stretch>
        </p:blipFill>
        <p:spPr>
          <a:xfrm>
            <a:off x="5515849" y="1098098"/>
            <a:ext cx="434811" cy="417004"/>
          </a:xfrm>
          <a:prstGeom prst="rect">
            <a:avLst/>
          </a:prstGeom>
        </p:spPr>
      </p:pic>
      <p:pic>
        <p:nvPicPr>
          <p:cNvPr id="43" name="Image 42" descr="lumiere.png"/>
          <p:cNvPicPr>
            <a:picLocks noChangeAspect="1"/>
          </p:cNvPicPr>
          <p:nvPr/>
        </p:nvPicPr>
        <p:blipFill>
          <a:blip r:embed="rId3"/>
          <a:srcRect l="19041" t="22102" r="20019" b="23416"/>
          <a:stretch>
            <a:fillRect/>
          </a:stretch>
        </p:blipFill>
        <p:spPr>
          <a:xfrm>
            <a:off x="5402599" y="1397415"/>
            <a:ext cx="434811" cy="417004"/>
          </a:xfrm>
          <a:prstGeom prst="rect">
            <a:avLst/>
          </a:prstGeom>
        </p:spPr>
      </p:pic>
      <p:pic>
        <p:nvPicPr>
          <p:cNvPr id="44" name="Image 43" descr="lumiere.png"/>
          <p:cNvPicPr>
            <a:picLocks noChangeAspect="1"/>
          </p:cNvPicPr>
          <p:nvPr/>
        </p:nvPicPr>
        <p:blipFill>
          <a:blip r:embed="rId3"/>
          <a:srcRect l="19041" t="22102" r="20019" b="23416"/>
          <a:stretch>
            <a:fillRect/>
          </a:stretch>
        </p:blipFill>
        <p:spPr>
          <a:xfrm>
            <a:off x="5208454" y="1607745"/>
            <a:ext cx="434811" cy="417004"/>
          </a:xfrm>
          <a:prstGeom prst="rect">
            <a:avLst/>
          </a:prstGeom>
        </p:spPr>
      </p:pic>
      <p:pic>
        <p:nvPicPr>
          <p:cNvPr id="45" name="Image 44" descr="lumiere.png"/>
          <p:cNvPicPr>
            <a:picLocks noChangeAspect="1"/>
          </p:cNvPicPr>
          <p:nvPr/>
        </p:nvPicPr>
        <p:blipFill>
          <a:blip r:embed="rId3"/>
          <a:srcRect l="19041" t="22102" r="20019" b="23416"/>
          <a:stretch>
            <a:fillRect/>
          </a:stretch>
        </p:blipFill>
        <p:spPr>
          <a:xfrm>
            <a:off x="4941506" y="1769538"/>
            <a:ext cx="434811" cy="417004"/>
          </a:xfrm>
          <a:prstGeom prst="rect">
            <a:avLst/>
          </a:prstGeom>
        </p:spPr>
      </p:pic>
      <p:pic>
        <p:nvPicPr>
          <p:cNvPr id="46" name="Image 45" descr="lumiere.png"/>
          <p:cNvPicPr>
            <a:picLocks noChangeAspect="1"/>
          </p:cNvPicPr>
          <p:nvPr/>
        </p:nvPicPr>
        <p:blipFill>
          <a:blip r:embed="rId3"/>
          <a:srcRect l="19041" t="22102" r="20019" b="23416"/>
          <a:stretch>
            <a:fillRect/>
          </a:stretch>
        </p:blipFill>
        <p:spPr>
          <a:xfrm>
            <a:off x="4658379" y="1882793"/>
            <a:ext cx="434811" cy="417004"/>
          </a:xfrm>
          <a:prstGeom prst="rect">
            <a:avLst/>
          </a:prstGeom>
        </p:spPr>
      </p:pic>
      <p:pic>
        <p:nvPicPr>
          <p:cNvPr id="47" name="Image 46" descr="lumiere.png"/>
          <p:cNvPicPr>
            <a:picLocks noChangeAspect="1"/>
          </p:cNvPicPr>
          <p:nvPr/>
        </p:nvPicPr>
        <p:blipFill>
          <a:blip r:embed="rId3"/>
          <a:srcRect l="19041" t="22102" r="20019" b="23416"/>
          <a:stretch>
            <a:fillRect/>
          </a:stretch>
        </p:blipFill>
        <p:spPr>
          <a:xfrm>
            <a:off x="4334805" y="1923241"/>
            <a:ext cx="434811" cy="417004"/>
          </a:xfrm>
          <a:prstGeom prst="rect">
            <a:avLst/>
          </a:prstGeom>
        </p:spPr>
      </p:pic>
      <p:pic>
        <p:nvPicPr>
          <p:cNvPr id="48" name="Image 47" descr="lumiere.png"/>
          <p:cNvPicPr>
            <a:picLocks noChangeAspect="1"/>
          </p:cNvPicPr>
          <p:nvPr/>
        </p:nvPicPr>
        <p:blipFill>
          <a:blip r:embed="rId3"/>
          <a:srcRect l="19041" t="22102" r="20019" b="23416"/>
          <a:stretch>
            <a:fillRect/>
          </a:stretch>
        </p:blipFill>
        <p:spPr>
          <a:xfrm>
            <a:off x="4035500" y="1866613"/>
            <a:ext cx="434811" cy="417004"/>
          </a:xfrm>
          <a:prstGeom prst="rect">
            <a:avLst/>
          </a:prstGeom>
        </p:spPr>
      </p:pic>
      <p:pic>
        <p:nvPicPr>
          <p:cNvPr id="49" name="Image 48" descr="lumiere.png"/>
          <p:cNvPicPr>
            <a:picLocks noChangeAspect="1"/>
          </p:cNvPicPr>
          <p:nvPr/>
        </p:nvPicPr>
        <p:blipFill>
          <a:blip r:embed="rId3"/>
          <a:srcRect l="19041" t="22102" r="20019" b="23416"/>
          <a:stretch>
            <a:fillRect/>
          </a:stretch>
        </p:blipFill>
        <p:spPr>
          <a:xfrm>
            <a:off x="3747670" y="1718662"/>
            <a:ext cx="434811" cy="417004"/>
          </a:xfrm>
          <a:prstGeom prst="rect">
            <a:avLst/>
          </a:prstGeom>
        </p:spPr>
      </p:pic>
      <p:grpSp>
        <p:nvGrpSpPr>
          <p:cNvPr id="26" name="Grouper 38"/>
          <p:cNvGrpSpPr/>
          <p:nvPr/>
        </p:nvGrpSpPr>
        <p:grpSpPr>
          <a:xfrm>
            <a:off x="4746365" y="5403498"/>
            <a:ext cx="4040069" cy="1336878"/>
            <a:chOff x="4746365" y="5403498"/>
            <a:chExt cx="4040069" cy="1336878"/>
          </a:xfrm>
        </p:grpSpPr>
        <p:pic>
          <p:nvPicPr>
            <p:cNvPr id="27" name="Image 26" descr="bouton_allume.png"/>
            <p:cNvPicPr>
              <a:picLocks noChangeAspect="1"/>
            </p:cNvPicPr>
            <p:nvPr/>
          </p:nvPicPr>
          <p:blipFill>
            <a:blip r:embed="rId4"/>
            <a:srcRect l="5751" t="8085" r="3347" b="15319"/>
            <a:stretch>
              <a:fillRect/>
            </a:stretch>
          </p:blipFill>
          <p:spPr>
            <a:xfrm>
              <a:off x="4746365" y="5403498"/>
              <a:ext cx="4040069" cy="1336878"/>
            </a:xfrm>
            <a:prstGeom prst="rect">
              <a:avLst/>
            </a:prstGeom>
          </p:spPr>
        </p:pic>
        <p:pic>
          <p:nvPicPr>
            <p:cNvPr id="28" name="Image 27" descr="D_rouge.png"/>
            <p:cNvPicPr>
              <a:picLocks noChangeAspect="1"/>
            </p:cNvPicPr>
            <p:nvPr/>
          </p:nvPicPr>
          <p:blipFill>
            <a:blip r:embed="rId5"/>
            <a:stretch>
              <a:fillRect/>
            </a:stretch>
          </p:blipFill>
          <p:spPr>
            <a:xfrm>
              <a:off x="5148072" y="5788152"/>
              <a:ext cx="316992" cy="640080"/>
            </a:xfrm>
            <a:prstGeom prst="rect">
              <a:avLst/>
            </a:prstGeom>
          </p:spPr>
        </p:pic>
        <p:sp>
          <p:nvSpPr>
            <p:cNvPr id="29" name="Espace réservé du texte 27"/>
            <p:cNvSpPr txBox="1">
              <a:spLocks/>
            </p:cNvSpPr>
            <p:nvPr/>
          </p:nvSpPr>
          <p:spPr>
            <a:xfrm>
              <a:off x="5111496" y="581558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smtClean="0">
                  <a:latin typeface="Helvetica"/>
                  <a:cs typeface="Helvetica"/>
                </a:rPr>
                <a:t>Toutes ces réponses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Espace réservé du contenu 7"/>
          <p:cNvSpPr>
            <a:spLocks noGrp="1"/>
          </p:cNvSpPr>
          <p:nvPr>
            <p:ph idx="1"/>
          </p:nvPr>
        </p:nvSpPr>
        <p:spPr/>
        <p:txBody>
          <a:bodyPr/>
          <a:lstStyle/>
          <a:p>
            <a:r>
              <a:rPr lang="fr-CA" dirty="0" smtClean="0"/>
              <a:t>Impacts de la consommation </a:t>
            </a:r>
            <a:br>
              <a:rPr lang="fr-CA" dirty="0" smtClean="0"/>
            </a:br>
            <a:r>
              <a:rPr lang="fr-CA" dirty="0" smtClean="0"/>
              <a:t>de drogue</a:t>
            </a:r>
          </a:p>
          <a:p>
            <a:pPr lvl="1"/>
            <a:r>
              <a:rPr lang="fr-CA" dirty="0" smtClean="0"/>
              <a:t>   risque de psychose</a:t>
            </a:r>
          </a:p>
          <a:p>
            <a:pPr lvl="2"/>
            <a:r>
              <a:rPr lang="fr-CA" dirty="0" smtClean="0"/>
              <a:t>Possible perte d’efficacité des antipsychotiques</a:t>
            </a:r>
          </a:p>
          <a:p>
            <a:pPr lvl="1"/>
            <a:r>
              <a:rPr lang="fr-CA" dirty="0" smtClean="0"/>
              <a:t>   effets indésirables des médicaments </a:t>
            </a:r>
            <a:br>
              <a:rPr lang="fr-CA" dirty="0" smtClean="0"/>
            </a:br>
            <a:r>
              <a:rPr lang="fr-CA" dirty="0" smtClean="0"/>
              <a:t>(ex. : somnolence)</a:t>
            </a:r>
          </a:p>
          <a:p>
            <a:pPr lvl="1"/>
            <a:r>
              <a:rPr lang="fr-CA" dirty="0" smtClean="0"/>
              <a:t>La possibilité que la consommation entraîne </a:t>
            </a:r>
            <a:br>
              <a:rPr lang="fr-CA" dirty="0" smtClean="0"/>
            </a:br>
            <a:r>
              <a:rPr lang="fr-CA" dirty="0" smtClean="0"/>
              <a:t>un oubli de la prise des médicaments</a:t>
            </a:r>
          </a:p>
          <a:p>
            <a:pPr lvl="1"/>
            <a:r>
              <a:rPr lang="fr-CA" dirty="0" smtClean="0"/>
              <a:t>Interaction entre la fumée (cannabis, tabac) </a:t>
            </a:r>
            <a:br>
              <a:rPr lang="fr-CA" dirty="0" smtClean="0"/>
            </a:br>
            <a:r>
              <a:rPr lang="fr-CA" dirty="0" smtClean="0"/>
              <a:t>et certains antipsychotiques</a:t>
            </a:r>
          </a:p>
        </p:txBody>
      </p:sp>
      <p:sp>
        <p:nvSpPr>
          <p:cNvPr id="15" name="Flèche vers la droite 14"/>
          <p:cNvSpPr>
            <a:spLocks noChangeAspect="1"/>
          </p:cNvSpPr>
          <p:nvPr/>
        </p:nvSpPr>
        <p:spPr>
          <a:xfrm rot="16200000" flipV="1">
            <a:off x="1194598" y="2463002"/>
            <a:ext cx="268892" cy="219688"/>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6" name="Flèche vers la droite 15"/>
          <p:cNvSpPr>
            <a:spLocks noChangeAspect="1"/>
          </p:cNvSpPr>
          <p:nvPr/>
        </p:nvSpPr>
        <p:spPr>
          <a:xfrm rot="16200000" flipV="1">
            <a:off x="1194598" y="3331337"/>
            <a:ext cx="268892" cy="219688"/>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1000"/>
                                        <p:tgtEl>
                                          <p:spTgt spid="8">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1000"/>
                                        <p:tgtEl>
                                          <p:spTgt spid="8">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fade">
                                      <p:cBhvr>
                                        <p:cTn id="16" dur="1000"/>
                                        <p:tgtEl>
                                          <p:spTgt spid="8">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fade">
                                      <p:cBhvr>
                                        <p:cTn id="19" dur="1000"/>
                                        <p:tgtEl>
                                          <p:spTgt spid="8">
                                            <p:txEl>
                                              <p:pRg st="5" end="5"/>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5" grpId="0" animBg="1"/>
      <p:bldP spid="16"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re 2"/>
          <p:cNvSpPr>
            <a:spLocks noGrp="1"/>
          </p:cNvSpPr>
          <p:nvPr>
            <p:ph type="title"/>
          </p:nvPr>
        </p:nvSpPr>
        <p:spPr>
          <a:xfrm>
            <a:off x="765498" y="2540150"/>
            <a:ext cx="7613005" cy="1748947"/>
          </a:xfrm>
        </p:spPr>
        <p:txBody>
          <a:bodyPr/>
          <a:lstStyle/>
          <a:p>
            <a:r>
              <a:rPr lang="fr-CA" dirty="0" smtClean="0"/>
              <a:t>Toutes ces affirmations concernant l’impact des stimulants sur la santé physique sont fausses, </a:t>
            </a:r>
            <a:br>
              <a:rPr lang="fr-CA" dirty="0" smtClean="0"/>
            </a:br>
            <a:r>
              <a:rPr lang="fr-CA" dirty="0" smtClean="0"/>
              <a:t>sauf une, laquelle?</a:t>
            </a:r>
            <a:endParaRPr lang="fr-CA" dirty="0"/>
          </a:p>
        </p:txBody>
      </p:sp>
      <p:sp>
        <p:nvSpPr>
          <p:cNvPr id="5" name="Espace réservé du texte 4"/>
          <p:cNvSpPr>
            <a:spLocks noGrp="1"/>
          </p:cNvSpPr>
          <p:nvPr>
            <p:ph type="body" sz="quarter" idx="14"/>
          </p:nvPr>
        </p:nvSpPr>
        <p:spPr/>
        <p:txBody>
          <a:bodyPr/>
          <a:lstStyle/>
          <a:p>
            <a:r>
              <a:rPr lang="fr-CA" smtClean="0"/>
              <a:t>13</a:t>
            </a:r>
            <a:endParaRPr lang="fr-CA" dirty="0"/>
          </a:p>
        </p:txBody>
      </p:sp>
      <p:sp>
        <p:nvSpPr>
          <p:cNvPr id="6" name="Espace réservé du texte 5"/>
          <p:cNvSpPr>
            <a:spLocks noGrp="1"/>
          </p:cNvSpPr>
          <p:nvPr>
            <p:ph type="body" sz="quarter" idx="15"/>
          </p:nvPr>
        </p:nvSpPr>
        <p:spPr/>
        <p:txBody>
          <a:bodyPr/>
          <a:lstStyle/>
          <a:p>
            <a:r>
              <a:rPr lang="en-US" dirty="0" smtClean="0"/>
              <a:t>Troubles </a:t>
            </a:r>
            <a:r>
              <a:rPr lang="en-US" dirty="0" err="1" smtClean="0"/>
              <a:t>cardiaques</a:t>
            </a:r>
            <a:endParaRPr lang="fr-CA" dirty="0"/>
          </a:p>
        </p:txBody>
      </p:sp>
      <p:sp>
        <p:nvSpPr>
          <p:cNvPr id="7" name="Espace réservé du texte 6"/>
          <p:cNvSpPr>
            <a:spLocks noGrp="1"/>
          </p:cNvSpPr>
          <p:nvPr>
            <p:ph type="body" sz="quarter" idx="16"/>
          </p:nvPr>
        </p:nvSpPr>
        <p:spPr/>
        <p:txBody>
          <a:bodyPr/>
          <a:lstStyle/>
          <a:p>
            <a:r>
              <a:rPr lang="en-US" smtClean="0"/>
              <a:t>Augmentation </a:t>
            </a:r>
            <a:br>
              <a:rPr lang="en-US" smtClean="0"/>
            </a:br>
            <a:r>
              <a:rPr lang="en-US" smtClean="0"/>
              <a:t>de l’appétit</a:t>
            </a:r>
            <a:endParaRPr lang="fr-CA" dirty="0"/>
          </a:p>
        </p:txBody>
      </p:sp>
      <p:sp>
        <p:nvSpPr>
          <p:cNvPr id="8" name="Espace réservé du texte 7"/>
          <p:cNvSpPr>
            <a:spLocks noGrp="1"/>
          </p:cNvSpPr>
          <p:nvPr>
            <p:ph type="body" sz="quarter" idx="17"/>
          </p:nvPr>
        </p:nvSpPr>
        <p:spPr/>
        <p:txBody>
          <a:bodyPr/>
          <a:lstStyle/>
          <a:p>
            <a:r>
              <a:rPr lang="en-US" smtClean="0"/>
              <a:t>Douleurs </a:t>
            </a:r>
            <a:br>
              <a:rPr lang="en-US" smtClean="0"/>
            </a:br>
            <a:r>
              <a:rPr lang="en-US" smtClean="0"/>
              <a:t>musculaires</a:t>
            </a:r>
            <a:endParaRPr lang="fr-CA" dirty="0"/>
          </a:p>
        </p:txBody>
      </p:sp>
      <p:sp>
        <p:nvSpPr>
          <p:cNvPr id="4" name="Espace réservé du texte 3"/>
          <p:cNvSpPr>
            <a:spLocks noGrp="1"/>
          </p:cNvSpPr>
          <p:nvPr>
            <p:ph type="body" sz="quarter" idx="13"/>
          </p:nvPr>
        </p:nvSpPr>
        <p:spPr/>
        <p:txBody>
          <a:bodyPr/>
          <a:lstStyle/>
          <a:p>
            <a:r>
              <a:rPr lang="en-US" smtClean="0"/>
              <a:t>Prise de poids</a:t>
            </a:r>
            <a:endParaRPr lang="fr-CA" dirty="0"/>
          </a:p>
        </p:txBody>
      </p:sp>
      <p:pic>
        <p:nvPicPr>
          <p:cNvPr id="33" name="Image 32"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pic>
        <p:nvPicPr>
          <p:cNvPr id="34" name="Image 33" descr="lumiere.png"/>
          <p:cNvPicPr>
            <a:picLocks noChangeAspect="1"/>
          </p:cNvPicPr>
          <p:nvPr/>
        </p:nvPicPr>
        <p:blipFill>
          <a:blip r:embed="rId3"/>
          <a:srcRect l="19041" t="22102" r="20019" b="23416"/>
          <a:stretch>
            <a:fillRect/>
          </a:stretch>
        </p:blipFill>
        <p:spPr>
          <a:xfrm>
            <a:off x="4948823" y="414351"/>
            <a:ext cx="434811" cy="417004"/>
          </a:xfrm>
          <a:prstGeom prst="rect">
            <a:avLst/>
          </a:prstGeom>
        </p:spPr>
      </p:pic>
      <p:pic>
        <p:nvPicPr>
          <p:cNvPr id="35" name="Image 34" descr="lumiere.png"/>
          <p:cNvPicPr>
            <a:picLocks noChangeAspect="1"/>
          </p:cNvPicPr>
          <p:nvPr/>
        </p:nvPicPr>
        <p:blipFill>
          <a:blip r:embed="rId3"/>
          <a:srcRect l="19041" t="22102" r="20019" b="23416"/>
          <a:stretch>
            <a:fillRect/>
          </a:stretch>
        </p:blipFill>
        <p:spPr>
          <a:xfrm>
            <a:off x="5220758" y="557088"/>
            <a:ext cx="434811" cy="417004"/>
          </a:xfrm>
          <a:prstGeom prst="rect">
            <a:avLst/>
          </a:prstGeom>
        </p:spPr>
      </p:pic>
      <p:pic>
        <p:nvPicPr>
          <p:cNvPr id="36" name="Image 35" descr="lumiere.png"/>
          <p:cNvPicPr>
            <a:picLocks noChangeAspect="1"/>
          </p:cNvPicPr>
          <p:nvPr/>
        </p:nvPicPr>
        <p:blipFill>
          <a:blip r:embed="rId3"/>
          <a:srcRect l="19041" t="22102" r="20019" b="23416"/>
          <a:stretch>
            <a:fillRect/>
          </a:stretch>
        </p:blipFill>
        <p:spPr>
          <a:xfrm>
            <a:off x="5451134" y="758332"/>
            <a:ext cx="434811" cy="417004"/>
          </a:xfrm>
          <a:prstGeom prst="rect">
            <a:avLst/>
          </a:prstGeom>
        </p:spPr>
      </p:pic>
      <p:pic>
        <p:nvPicPr>
          <p:cNvPr id="37" name="Image 36" descr="lumiere.png"/>
          <p:cNvPicPr>
            <a:picLocks noChangeAspect="1"/>
          </p:cNvPicPr>
          <p:nvPr/>
        </p:nvPicPr>
        <p:blipFill>
          <a:blip r:embed="rId3"/>
          <a:srcRect l="19041" t="22102" r="20019" b="23416"/>
          <a:stretch>
            <a:fillRect/>
          </a:stretch>
        </p:blipFill>
        <p:spPr>
          <a:xfrm>
            <a:off x="5515849" y="1098098"/>
            <a:ext cx="434811" cy="417004"/>
          </a:xfrm>
          <a:prstGeom prst="rect">
            <a:avLst/>
          </a:prstGeom>
        </p:spPr>
      </p:pic>
      <p:pic>
        <p:nvPicPr>
          <p:cNvPr id="38" name="Image 37" descr="lumiere.png"/>
          <p:cNvPicPr>
            <a:picLocks noChangeAspect="1"/>
          </p:cNvPicPr>
          <p:nvPr/>
        </p:nvPicPr>
        <p:blipFill>
          <a:blip r:embed="rId3"/>
          <a:srcRect l="19041" t="22102" r="20019" b="23416"/>
          <a:stretch>
            <a:fillRect/>
          </a:stretch>
        </p:blipFill>
        <p:spPr>
          <a:xfrm>
            <a:off x="5402599" y="1397415"/>
            <a:ext cx="434811" cy="417004"/>
          </a:xfrm>
          <a:prstGeom prst="rect">
            <a:avLst/>
          </a:prstGeom>
        </p:spPr>
      </p:pic>
      <p:pic>
        <p:nvPicPr>
          <p:cNvPr id="39" name="Image 38" descr="lumiere.png"/>
          <p:cNvPicPr>
            <a:picLocks noChangeAspect="1"/>
          </p:cNvPicPr>
          <p:nvPr/>
        </p:nvPicPr>
        <p:blipFill>
          <a:blip r:embed="rId3"/>
          <a:srcRect l="19041" t="22102" r="20019" b="23416"/>
          <a:stretch>
            <a:fillRect/>
          </a:stretch>
        </p:blipFill>
        <p:spPr>
          <a:xfrm>
            <a:off x="5208454" y="1607745"/>
            <a:ext cx="434811" cy="417004"/>
          </a:xfrm>
          <a:prstGeom prst="rect">
            <a:avLst/>
          </a:prstGeom>
        </p:spPr>
      </p:pic>
      <p:pic>
        <p:nvPicPr>
          <p:cNvPr id="40" name="Image 39" descr="lumiere.png"/>
          <p:cNvPicPr>
            <a:picLocks noChangeAspect="1"/>
          </p:cNvPicPr>
          <p:nvPr/>
        </p:nvPicPr>
        <p:blipFill>
          <a:blip r:embed="rId3"/>
          <a:srcRect l="19041" t="22102" r="20019" b="23416"/>
          <a:stretch>
            <a:fillRect/>
          </a:stretch>
        </p:blipFill>
        <p:spPr>
          <a:xfrm>
            <a:off x="4941506" y="1769538"/>
            <a:ext cx="434811" cy="417004"/>
          </a:xfrm>
          <a:prstGeom prst="rect">
            <a:avLst/>
          </a:prstGeom>
        </p:spPr>
      </p:pic>
      <p:pic>
        <p:nvPicPr>
          <p:cNvPr id="41" name="Image 40" descr="lumiere.png"/>
          <p:cNvPicPr>
            <a:picLocks noChangeAspect="1"/>
          </p:cNvPicPr>
          <p:nvPr/>
        </p:nvPicPr>
        <p:blipFill>
          <a:blip r:embed="rId3"/>
          <a:srcRect l="19041" t="22102" r="20019" b="23416"/>
          <a:stretch>
            <a:fillRect/>
          </a:stretch>
        </p:blipFill>
        <p:spPr>
          <a:xfrm>
            <a:off x="4658379" y="1882793"/>
            <a:ext cx="434811" cy="417004"/>
          </a:xfrm>
          <a:prstGeom prst="rect">
            <a:avLst/>
          </a:prstGeom>
        </p:spPr>
      </p:pic>
      <p:pic>
        <p:nvPicPr>
          <p:cNvPr id="42" name="Image 41" descr="lumiere.png"/>
          <p:cNvPicPr>
            <a:picLocks noChangeAspect="1"/>
          </p:cNvPicPr>
          <p:nvPr/>
        </p:nvPicPr>
        <p:blipFill>
          <a:blip r:embed="rId3"/>
          <a:srcRect l="19041" t="22102" r="20019" b="23416"/>
          <a:stretch>
            <a:fillRect/>
          </a:stretch>
        </p:blipFill>
        <p:spPr>
          <a:xfrm>
            <a:off x="4334805" y="1923241"/>
            <a:ext cx="434811" cy="417004"/>
          </a:xfrm>
          <a:prstGeom prst="rect">
            <a:avLst/>
          </a:prstGeom>
        </p:spPr>
      </p:pic>
      <p:pic>
        <p:nvPicPr>
          <p:cNvPr id="43" name="Image 42" descr="lumiere.png"/>
          <p:cNvPicPr>
            <a:picLocks noChangeAspect="1"/>
          </p:cNvPicPr>
          <p:nvPr/>
        </p:nvPicPr>
        <p:blipFill>
          <a:blip r:embed="rId3"/>
          <a:srcRect l="19041" t="22102" r="20019" b="23416"/>
          <a:stretch>
            <a:fillRect/>
          </a:stretch>
        </p:blipFill>
        <p:spPr>
          <a:xfrm>
            <a:off x="4035500" y="1866613"/>
            <a:ext cx="434811" cy="417004"/>
          </a:xfrm>
          <a:prstGeom prst="rect">
            <a:avLst/>
          </a:prstGeom>
        </p:spPr>
      </p:pic>
      <p:pic>
        <p:nvPicPr>
          <p:cNvPr id="44" name="Image 43" descr="lumiere.png"/>
          <p:cNvPicPr>
            <a:picLocks noChangeAspect="1"/>
          </p:cNvPicPr>
          <p:nvPr/>
        </p:nvPicPr>
        <p:blipFill>
          <a:blip r:embed="rId3"/>
          <a:srcRect l="19041" t="22102" r="20019" b="23416"/>
          <a:stretch>
            <a:fillRect/>
          </a:stretch>
        </p:blipFill>
        <p:spPr>
          <a:xfrm>
            <a:off x="3747670" y="1718662"/>
            <a:ext cx="434811" cy="417004"/>
          </a:xfrm>
          <a:prstGeom prst="rect">
            <a:avLst/>
          </a:prstGeom>
        </p:spPr>
      </p:pic>
      <p:pic>
        <p:nvPicPr>
          <p:cNvPr id="45" name="Image 44" descr="lumiere.png"/>
          <p:cNvPicPr>
            <a:picLocks noChangeAspect="1"/>
          </p:cNvPicPr>
          <p:nvPr/>
        </p:nvPicPr>
        <p:blipFill>
          <a:blip r:embed="rId3"/>
          <a:srcRect l="19041" t="22102" r="20019" b="23416"/>
          <a:stretch>
            <a:fillRect/>
          </a:stretch>
        </p:blipFill>
        <p:spPr>
          <a:xfrm>
            <a:off x="3569704" y="1484062"/>
            <a:ext cx="434811" cy="417004"/>
          </a:xfrm>
          <a:prstGeom prst="rect">
            <a:avLst/>
          </a:prstGeom>
        </p:spPr>
      </p:pic>
      <p:grpSp>
        <p:nvGrpSpPr>
          <p:cNvPr id="27" name="Grouper 34"/>
          <p:cNvGrpSpPr/>
          <p:nvPr/>
        </p:nvGrpSpPr>
        <p:grpSpPr>
          <a:xfrm>
            <a:off x="4746365" y="4327808"/>
            <a:ext cx="4040069" cy="1336878"/>
            <a:chOff x="4746365" y="4327808"/>
            <a:chExt cx="4040069" cy="1336878"/>
          </a:xfrm>
        </p:grpSpPr>
        <p:pic>
          <p:nvPicPr>
            <p:cNvPr id="28" name="Image 27" descr="bouton_allume.png"/>
            <p:cNvPicPr>
              <a:picLocks noChangeAspect="1"/>
            </p:cNvPicPr>
            <p:nvPr/>
          </p:nvPicPr>
          <p:blipFill>
            <a:blip r:embed="rId4"/>
            <a:srcRect l="5751" t="8085" r="3347" b="15319"/>
            <a:stretch>
              <a:fillRect/>
            </a:stretch>
          </p:blipFill>
          <p:spPr>
            <a:xfrm>
              <a:off x="4746365" y="4327808"/>
              <a:ext cx="4040069" cy="1336878"/>
            </a:xfrm>
            <a:prstGeom prst="rect">
              <a:avLst/>
            </a:prstGeom>
          </p:spPr>
        </p:pic>
        <p:grpSp>
          <p:nvGrpSpPr>
            <p:cNvPr id="29" name="Grouper 26"/>
            <p:cNvGrpSpPr/>
            <p:nvPr/>
          </p:nvGrpSpPr>
          <p:grpSpPr>
            <a:xfrm>
              <a:off x="5111496" y="4690872"/>
              <a:ext cx="3291840" cy="649224"/>
              <a:chOff x="5111496" y="4690872"/>
              <a:chExt cx="3291840" cy="649224"/>
            </a:xfrm>
          </p:grpSpPr>
          <p:pic>
            <p:nvPicPr>
              <p:cNvPr id="30" name="Image 29" descr="B_rouge.png"/>
              <p:cNvPicPr>
                <a:picLocks noChangeAspect="1"/>
              </p:cNvPicPr>
              <p:nvPr/>
            </p:nvPicPr>
            <p:blipFill>
              <a:blip r:embed="rId5"/>
              <a:stretch>
                <a:fillRect/>
              </a:stretch>
            </p:blipFill>
            <p:spPr>
              <a:xfrm>
                <a:off x="5129784" y="4690872"/>
                <a:ext cx="364802" cy="649224"/>
              </a:xfrm>
              <a:prstGeom prst="rect">
                <a:avLst/>
              </a:prstGeom>
            </p:spPr>
          </p:pic>
          <p:sp>
            <p:nvSpPr>
              <p:cNvPr id="31" name="Espace réservé du texte 27"/>
              <p:cNvSpPr txBox="1">
                <a:spLocks/>
              </p:cNvSpPr>
              <p:nvPr/>
            </p:nvSpPr>
            <p:spPr>
              <a:xfrm>
                <a:off x="5111496" y="471830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smtClean="0">
                    <a:latin typeface="Helvetica"/>
                    <a:cs typeface="Helvetica"/>
                  </a:rPr>
                  <a:t>Troubles cardiaques</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Espace réservé du contenu 7"/>
          <p:cNvSpPr>
            <a:spLocks noGrp="1"/>
          </p:cNvSpPr>
          <p:nvPr>
            <p:ph idx="1"/>
          </p:nvPr>
        </p:nvSpPr>
        <p:spPr/>
        <p:txBody>
          <a:bodyPr/>
          <a:lstStyle/>
          <a:p>
            <a:pPr lvl="1"/>
            <a:r>
              <a:rPr lang="fr-CA" dirty="0" smtClean="0"/>
              <a:t>Comme son nom l</a:t>
            </a:r>
            <a:r>
              <a:rPr lang="fr-CA" altLang="ja-JP" dirty="0" smtClean="0"/>
              <a:t>’</a:t>
            </a:r>
            <a:r>
              <a:rPr lang="fr-CA" dirty="0" smtClean="0"/>
              <a:t>indique…</a:t>
            </a:r>
          </a:p>
          <a:p>
            <a:pPr algn="ctr"/>
            <a:r>
              <a:rPr lang="fr-CA" cap="none" dirty="0" smtClean="0"/>
              <a:t>Un stimulant stimule</a:t>
            </a:r>
            <a:r>
              <a:rPr lang="fr-CA" sz="1400" cap="none" dirty="0" smtClean="0"/>
              <a:t> </a:t>
            </a:r>
            <a:r>
              <a:rPr lang="fr-CA" cap="none" dirty="0" smtClean="0"/>
              <a:t>!</a:t>
            </a:r>
          </a:p>
          <a:p>
            <a:pPr lvl="1"/>
            <a:r>
              <a:rPr lang="fr-CA" dirty="0" smtClean="0"/>
              <a:t>Risques associés aux amphétamines/cocaïne</a:t>
            </a:r>
          </a:p>
          <a:p>
            <a:pPr lvl="2"/>
            <a:r>
              <a:rPr lang="fr-CA" dirty="0" smtClean="0">
                <a:sym typeface="Wingdings"/>
              </a:rPr>
              <a:t>    </a:t>
            </a:r>
            <a:r>
              <a:rPr lang="fr-CA" dirty="0" smtClean="0"/>
              <a:t>pression artérielle et pouls </a:t>
            </a:r>
          </a:p>
          <a:p>
            <a:pPr lvl="2"/>
            <a:r>
              <a:rPr lang="fr-CA" dirty="0" smtClean="0"/>
              <a:t>Insomnie</a:t>
            </a:r>
          </a:p>
          <a:p>
            <a:pPr lvl="2"/>
            <a:r>
              <a:rPr lang="fr-CA" dirty="0" smtClean="0"/>
              <a:t>Perte de poids excessive, nausées, vomissements</a:t>
            </a:r>
          </a:p>
          <a:p>
            <a:pPr lvl="2"/>
            <a:r>
              <a:rPr lang="fr-CA" dirty="0" smtClean="0"/>
              <a:t>Sudation, maux de tête</a:t>
            </a:r>
          </a:p>
          <a:p>
            <a:pPr lvl="1"/>
            <a:r>
              <a:rPr lang="fr-CA" dirty="0" smtClean="0"/>
              <a:t>À haute dose</a:t>
            </a:r>
          </a:p>
          <a:p>
            <a:pPr lvl="2"/>
            <a:r>
              <a:rPr lang="fr-CA" dirty="0" smtClean="0"/>
              <a:t>Arythmie, </a:t>
            </a:r>
            <a:r>
              <a:rPr lang="fr-CA" smtClean="0"/>
              <a:t>accident vasculaire cérébral </a:t>
            </a:r>
            <a:r>
              <a:rPr lang="fr-CA" dirty="0" smtClean="0"/>
              <a:t>(AVC)</a:t>
            </a:r>
          </a:p>
          <a:p>
            <a:pPr lvl="2"/>
            <a:r>
              <a:rPr lang="fr-CA" dirty="0" smtClean="0"/>
              <a:t>Arrêt cardiovasculaire et respiratoire</a:t>
            </a:r>
          </a:p>
        </p:txBody>
      </p:sp>
      <p:sp>
        <p:nvSpPr>
          <p:cNvPr id="12" name="Flèche vers la droite 11"/>
          <p:cNvSpPr>
            <a:spLocks noChangeAspect="1"/>
          </p:cNvSpPr>
          <p:nvPr/>
        </p:nvSpPr>
        <p:spPr>
          <a:xfrm rot="16200000" flipV="1">
            <a:off x="1505583" y="2887843"/>
            <a:ext cx="268892" cy="219688"/>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A" dirty="0" smtClean="0"/>
              <a:t>Laquelle des associations </a:t>
            </a:r>
            <a:br>
              <a:rPr lang="fr-CA" dirty="0" smtClean="0"/>
            </a:br>
            <a:r>
              <a:rPr lang="fr-CA" dirty="0" smtClean="0"/>
              <a:t>suivantes est bonne?</a:t>
            </a:r>
            <a:endParaRPr lang="fr-CA" dirty="0"/>
          </a:p>
        </p:txBody>
      </p:sp>
      <p:sp>
        <p:nvSpPr>
          <p:cNvPr id="5" name="Espace réservé du texte 4"/>
          <p:cNvSpPr>
            <a:spLocks noGrp="1"/>
          </p:cNvSpPr>
          <p:nvPr>
            <p:ph type="body" sz="quarter" idx="14"/>
          </p:nvPr>
        </p:nvSpPr>
        <p:spPr/>
        <p:txBody>
          <a:bodyPr/>
          <a:lstStyle/>
          <a:p>
            <a:r>
              <a:rPr lang="fr-CA" smtClean="0"/>
              <a:t>14</a:t>
            </a:r>
            <a:endParaRPr lang="fr-CA"/>
          </a:p>
        </p:txBody>
      </p:sp>
      <p:sp>
        <p:nvSpPr>
          <p:cNvPr id="6" name="Espace réservé du texte 5"/>
          <p:cNvSpPr>
            <a:spLocks noGrp="1"/>
          </p:cNvSpPr>
          <p:nvPr>
            <p:ph type="body" sz="quarter" idx="15"/>
          </p:nvPr>
        </p:nvSpPr>
        <p:spPr/>
        <p:txBody>
          <a:bodyPr/>
          <a:lstStyle/>
          <a:p>
            <a:r>
              <a:rPr lang="fr-CA" smtClean="0"/>
              <a:t>Alcool –</a:t>
            </a:r>
          </a:p>
          <a:p>
            <a:r>
              <a:rPr lang="fr-CA" smtClean="0"/>
              <a:t>Hallucinogène</a:t>
            </a:r>
          </a:p>
        </p:txBody>
      </p:sp>
      <p:sp>
        <p:nvSpPr>
          <p:cNvPr id="7" name="Espace réservé du texte 6"/>
          <p:cNvSpPr>
            <a:spLocks noGrp="1"/>
          </p:cNvSpPr>
          <p:nvPr>
            <p:ph type="body" sz="quarter" idx="16"/>
          </p:nvPr>
        </p:nvSpPr>
        <p:spPr/>
        <p:txBody>
          <a:bodyPr/>
          <a:lstStyle/>
          <a:p>
            <a:r>
              <a:rPr lang="fr-CA" smtClean="0"/>
              <a:t>GHB – Stimulant </a:t>
            </a:r>
            <a:endParaRPr lang="fr-CA"/>
          </a:p>
        </p:txBody>
      </p:sp>
      <p:sp>
        <p:nvSpPr>
          <p:cNvPr id="8" name="Espace réservé du texte 7"/>
          <p:cNvSpPr>
            <a:spLocks noGrp="1"/>
          </p:cNvSpPr>
          <p:nvPr>
            <p:ph type="body" sz="quarter" idx="17"/>
          </p:nvPr>
        </p:nvSpPr>
        <p:spPr/>
        <p:txBody>
          <a:bodyPr/>
          <a:lstStyle/>
          <a:p>
            <a:r>
              <a:rPr lang="fr-CA" smtClean="0"/>
              <a:t>Mescaline – </a:t>
            </a:r>
            <a:br>
              <a:rPr lang="fr-CA" smtClean="0"/>
            </a:br>
            <a:r>
              <a:rPr lang="fr-CA" smtClean="0"/>
              <a:t>Dépresseur</a:t>
            </a:r>
          </a:p>
        </p:txBody>
      </p:sp>
      <p:sp>
        <p:nvSpPr>
          <p:cNvPr id="4" name="Espace réservé du texte 3"/>
          <p:cNvSpPr>
            <a:spLocks noGrp="1"/>
          </p:cNvSpPr>
          <p:nvPr>
            <p:ph type="body" sz="quarter" idx="13"/>
          </p:nvPr>
        </p:nvSpPr>
        <p:spPr/>
        <p:txBody>
          <a:bodyPr/>
          <a:lstStyle/>
          <a:p>
            <a:r>
              <a:rPr lang="fr-CA" dirty="0" smtClean="0"/>
              <a:t>Cannabis – </a:t>
            </a:r>
          </a:p>
          <a:p>
            <a:r>
              <a:rPr lang="fr-CA" dirty="0" smtClean="0"/>
              <a:t>Hallucinogène</a:t>
            </a:r>
          </a:p>
        </p:txBody>
      </p:sp>
      <p:pic>
        <p:nvPicPr>
          <p:cNvPr id="33" name="Image 32"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pic>
        <p:nvPicPr>
          <p:cNvPr id="34" name="Image 33" descr="lumiere.png"/>
          <p:cNvPicPr>
            <a:picLocks noChangeAspect="1"/>
          </p:cNvPicPr>
          <p:nvPr/>
        </p:nvPicPr>
        <p:blipFill>
          <a:blip r:embed="rId3"/>
          <a:srcRect l="19041" t="22102" r="20019" b="23416"/>
          <a:stretch>
            <a:fillRect/>
          </a:stretch>
        </p:blipFill>
        <p:spPr>
          <a:xfrm>
            <a:off x="4948823" y="414351"/>
            <a:ext cx="434811" cy="417004"/>
          </a:xfrm>
          <a:prstGeom prst="rect">
            <a:avLst/>
          </a:prstGeom>
        </p:spPr>
      </p:pic>
      <p:pic>
        <p:nvPicPr>
          <p:cNvPr id="35" name="Image 34" descr="lumiere.png"/>
          <p:cNvPicPr>
            <a:picLocks noChangeAspect="1"/>
          </p:cNvPicPr>
          <p:nvPr/>
        </p:nvPicPr>
        <p:blipFill>
          <a:blip r:embed="rId3"/>
          <a:srcRect l="19041" t="22102" r="20019" b="23416"/>
          <a:stretch>
            <a:fillRect/>
          </a:stretch>
        </p:blipFill>
        <p:spPr>
          <a:xfrm>
            <a:off x="5220758" y="557088"/>
            <a:ext cx="434811" cy="417004"/>
          </a:xfrm>
          <a:prstGeom prst="rect">
            <a:avLst/>
          </a:prstGeom>
        </p:spPr>
      </p:pic>
      <p:pic>
        <p:nvPicPr>
          <p:cNvPr id="36" name="Image 35" descr="lumiere.png"/>
          <p:cNvPicPr>
            <a:picLocks noChangeAspect="1"/>
          </p:cNvPicPr>
          <p:nvPr/>
        </p:nvPicPr>
        <p:blipFill>
          <a:blip r:embed="rId3"/>
          <a:srcRect l="19041" t="22102" r="20019" b="23416"/>
          <a:stretch>
            <a:fillRect/>
          </a:stretch>
        </p:blipFill>
        <p:spPr>
          <a:xfrm>
            <a:off x="5451134" y="758332"/>
            <a:ext cx="434811" cy="417004"/>
          </a:xfrm>
          <a:prstGeom prst="rect">
            <a:avLst/>
          </a:prstGeom>
        </p:spPr>
      </p:pic>
      <p:pic>
        <p:nvPicPr>
          <p:cNvPr id="37" name="Image 36" descr="lumiere.png"/>
          <p:cNvPicPr>
            <a:picLocks noChangeAspect="1"/>
          </p:cNvPicPr>
          <p:nvPr/>
        </p:nvPicPr>
        <p:blipFill>
          <a:blip r:embed="rId3"/>
          <a:srcRect l="19041" t="22102" r="20019" b="23416"/>
          <a:stretch>
            <a:fillRect/>
          </a:stretch>
        </p:blipFill>
        <p:spPr>
          <a:xfrm>
            <a:off x="5515849" y="1098098"/>
            <a:ext cx="434811" cy="417004"/>
          </a:xfrm>
          <a:prstGeom prst="rect">
            <a:avLst/>
          </a:prstGeom>
        </p:spPr>
      </p:pic>
      <p:pic>
        <p:nvPicPr>
          <p:cNvPr id="38" name="Image 37" descr="lumiere.png"/>
          <p:cNvPicPr>
            <a:picLocks noChangeAspect="1"/>
          </p:cNvPicPr>
          <p:nvPr/>
        </p:nvPicPr>
        <p:blipFill>
          <a:blip r:embed="rId3"/>
          <a:srcRect l="19041" t="22102" r="20019" b="23416"/>
          <a:stretch>
            <a:fillRect/>
          </a:stretch>
        </p:blipFill>
        <p:spPr>
          <a:xfrm>
            <a:off x="5402599" y="1397415"/>
            <a:ext cx="434811" cy="417004"/>
          </a:xfrm>
          <a:prstGeom prst="rect">
            <a:avLst/>
          </a:prstGeom>
        </p:spPr>
      </p:pic>
      <p:pic>
        <p:nvPicPr>
          <p:cNvPr id="39" name="Image 38" descr="lumiere.png"/>
          <p:cNvPicPr>
            <a:picLocks noChangeAspect="1"/>
          </p:cNvPicPr>
          <p:nvPr/>
        </p:nvPicPr>
        <p:blipFill>
          <a:blip r:embed="rId3"/>
          <a:srcRect l="19041" t="22102" r="20019" b="23416"/>
          <a:stretch>
            <a:fillRect/>
          </a:stretch>
        </p:blipFill>
        <p:spPr>
          <a:xfrm>
            <a:off x="5208454" y="1607745"/>
            <a:ext cx="434811" cy="417004"/>
          </a:xfrm>
          <a:prstGeom prst="rect">
            <a:avLst/>
          </a:prstGeom>
        </p:spPr>
      </p:pic>
      <p:pic>
        <p:nvPicPr>
          <p:cNvPr id="40" name="Image 39" descr="lumiere.png"/>
          <p:cNvPicPr>
            <a:picLocks noChangeAspect="1"/>
          </p:cNvPicPr>
          <p:nvPr/>
        </p:nvPicPr>
        <p:blipFill>
          <a:blip r:embed="rId3"/>
          <a:srcRect l="19041" t="22102" r="20019" b="23416"/>
          <a:stretch>
            <a:fillRect/>
          </a:stretch>
        </p:blipFill>
        <p:spPr>
          <a:xfrm>
            <a:off x="4941506" y="1769538"/>
            <a:ext cx="434811" cy="417004"/>
          </a:xfrm>
          <a:prstGeom prst="rect">
            <a:avLst/>
          </a:prstGeom>
        </p:spPr>
      </p:pic>
      <p:pic>
        <p:nvPicPr>
          <p:cNvPr id="41" name="Image 40" descr="lumiere.png"/>
          <p:cNvPicPr>
            <a:picLocks noChangeAspect="1"/>
          </p:cNvPicPr>
          <p:nvPr/>
        </p:nvPicPr>
        <p:blipFill>
          <a:blip r:embed="rId3"/>
          <a:srcRect l="19041" t="22102" r="20019" b="23416"/>
          <a:stretch>
            <a:fillRect/>
          </a:stretch>
        </p:blipFill>
        <p:spPr>
          <a:xfrm>
            <a:off x="4658379" y="1882793"/>
            <a:ext cx="434811" cy="417004"/>
          </a:xfrm>
          <a:prstGeom prst="rect">
            <a:avLst/>
          </a:prstGeom>
        </p:spPr>
      </p:pic>
      <p:pic>
        <p:nvPicPr>
          <p:cNvPr id="42" name="Image 41" descr="lumiere.png"/>
          <p:cNvPicPr>
            <a:picLocks noChangeAspect="1"/>
          </p:cNvPicPr>
          <p:nvPr/>
        </p:nvPicPr>
        <p:blipFill>
          <a:blip r:embed="rId3"/>
          <a:srcRect l="19041" t="22102" r="20019" b="23416"/>
          <a:stretch>
            <a:fillRect/>
          </a:stretch>
        </p:blipFill>
        <p:spPr>
          <a:xfrm>
            <a:off x="4334805" y="1923241"/>
            <a:ext cx="434811" cy="417004"/>
          </a:xfrm>
          <a:prstGeom prst="rect">
            <a:avLst/>
          </a:prstGeom>
        </p:spPr>
      </p:pic>
      <p:pic>
        <p:nvPicPr>
          <p:cNvPr id="43" name="Image 42" descr="lumiere.png"/>
          <p:cNvPicPr>
            <a:picLocks noChangeAspect="1"/>
          </p:cNvPicPr>
          <p:nvPr/>
        </p:nvPicPr>
        <p:blipFill>
          <a:blip r:embed="rId3"/>
          <a:srcRect l="19041" t="22102" r="20019" b="23416"/>
          <a:stretch>
            <a:fillRect/>
          </a:stretch>
        </p:blipFill>
        <p:spPr>
          <a:xfrm>
            <a:off x="4035500" y="1866613"/>
            <a:ext cx="434811" cy="417004"/>
          </a:xfrm>
          <a:prstGeom prst="rect">
            <a:avLst/>
          </a:prstGeom>
        </p:spPr>
      </p:pic>
      <p:pic>
        <p:nvPicPr>
          <p:cNvPr id="44" name="Image 43" descr="lumiere.png"/>
          <p:cNvPicPr>
            <a:picLocks noChangeAspect="1"/>
          </p:cNvPicPr>
          <p:nvPr/>
        </p:nvPicPr>
        <p:blipFill>
          <a:blip r:embed="rId3"/>
          <a:srcRect l="19041" t="22102" r="20019" b="23416"/>
          <a:stretch>
            <a:fillRect/>
          </a:stretch>
        </p:blipFill>
        <p:spPr>
          <a:xfrm>
            <a:off x="3747670" y="1718662"/>
            <a:ext cx="434811" cy="417004"/>
          </a:xfrm>
          <a:prstGeom prst="rect">
            <a:avLst/>
          </a:prstGeom>
        </p:spPr>
      </p:pic>
      <p:pic>
        <p:nvPicPr>
          <p:cNvPr id="45" name="Image 44" descr="lumiere.png"/>
          <p:cNvPicPr>
            <a:picLocks noChangeAspect="1"/>
          </p:cNvPicPr>
          <p:nvPr/>
        </p:nvPicPr>
        <p:blipFill>
          <a:blip r:embed="rId3"/>
          <a:srcRect l="19041" t="22102" r="20019" b="23416"/>
          <a:stretch>
            <a:fillRect/>
          </a:stretch>
        </p:blipFill>
        <p:spPr>
          <a:xfrm>
            <a:off x="3569704" y="1484062"/>
            <a:ext cx="434811" cy="417004"/>
          </a:xfrm>
          <a:prstGeom prst="rect">
            <a:avLst/>
          </a:prstGeom>
        </p:spPr>
      </p:pic>
      <p:pic>
        <p:nvPicPr>
          <p:cNvPr id="46" name="Image 45" descr="lumiere.png"/>
          <p:cNvPicPr>
            <a:picLocks noChangeAspect="1"/>
          </p:cNvPicPr>
          <p:nvPr/>
        </p:nvPicPr>
        <p:blipFill>
          <a:blip r:embed="rId3"/>
          <a:srcRect l="19041" t="22102" r="20019" b="23416"/>
          <a:stretch>
            <a:fillRect/>
          </a:stretch>
        </p:blipFill>
        <p:spPr>
          <a:xfrm>
            <a:off x="3502689" y="1172999"/>
            <a:ext cx="434811" cy="417004"/>
          </a:xfrm>
          <a:prstGeom prst="rect">
            <a:avLst/>
          </a:prstGeom>
        </p:spPr>
      </p:pic>
      <p:grpSp>
        <p:nvGrpSpPr>
          <p:cNvPr id="22" name="Grouper 20"/>
          <p:cNvGrpSpPr/>
          <p:nvPr/>
        </p:nvGrpSpPr>
        <p:grpSpPr>
          <a:xfrm>
            <a:off x="527289" y="4327808"/>
            <a:ext cx="4040069" cy="1336878"/>
            <a:chOff x="527289" y="4327808"/>
            <a:chExt cx="4040069" cy="1336878"/>
          </a:xfrm>
        </p:grpSpPr>
        <p:pic>
          <p:nvPicPr>
            <p:cNvPr id="23" name="Image 22" descr="bouton_allume.png"/>
            <p:cNvPicPr>
              <a:picLocks noChangeAspect="1"/>
            </p:cNvPicPr>
            <p:nvPr/>
          </p:nvPicPr>
          <p:blipFill>
            <a:blip r:embed="rId4"/>
            <a:srcRect l="5751" t="8085" r="3347" b="15319"/>
            <a:stretch>
              <a:fillRect/>
            </a:stretch>
          </p:blipFill>
          <p:spPr>
            <a:xfrm>
              <a:off x="527289" y="4327808"/>
              <a:ext cx="4040069" cy="1336878"/>
            </a:xfrm>
            <a:prstGeom prst="rect">
              <a:avLst/>
            </a:prstGeom>
          </p:spPr>
        </p:pic>
        <p:pic>
          <p:nvPicPr>
            <p:cNvPr id="24" name="Image 23" descr="A_rouge.png"/>
            <p:cNvPicPr>
              <a:picLocks noChangeAspect="1"/>
            </p:cNvPicPr>
            <p:nvPr/>
          </p:nvPicPr>
          <p:blipFill>
            <a:blip r:embed="rId5"/>
            <a:stretch>
              <a:fillRect/>
            </a:stretch>
          </p:blipFill>
          <p:spPr>
            <a:xfrm>
              <a:off x="914400" y="4608576"/>
              <a:ext cx="408597" cy="731520"/>
            </a:xfrm>
            <a:prstGeom prst="rect">
              <a:avLst/>
            </a:prstGeom>
          </p:spPr>
        </p:pic>
        <p:sp>
          <p:nvSpPr>
            <p:cNvPr id="25" name="Espace réservé du texte 27"/>
            <p:cNvSpPr txBox="1">
              <a:spLocks/>
            </p:cNvSpPr>
            <p:nvPr/>
          </p:nvSpPr>
          <p:spPr>
            <a:xfrm>
              <a:off x="886968" y="471830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smtClean="0">
                  <a:latin typeface="Helvetica"/>
                  <a:cs typeface="Helvetica"/>
                </a:rPr>
                <a:t>Cannabis – </a:t>
              </a:r>
            </a:p>
            <a:p>
              <a:pPr>
                <a:defRPr/>
              </a:pPr>
              <a:r>
                <a:rPr lang="fr-FR" b="1" dirty="0" smtClean="0">
                  <a:latin typeface="Helvetica"/>
                  <a:cs typeface="Helvetica"/>
                </a:rPr>
                <a:t>Hallucinogène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74343" y="2208474"/>
            <a:ext cx="7491979" cy="2849495"/>
          </a:xfrm>
        </p:spPr>
        <p:txBody>
          <a:bodyPr/>
          <a:lstStyle/>
          <a:p>
            <a:r>
              <a:rPr lang="en-US" dirty="0" err="1" smtClean="0"/>
              <a:t>Définition</a:t>
            </a:r>
            <a:r>
              <a:rPr lang="en-US" dirty="0" smtClean="0"/>
              <a:t> </a:t>
            </a:r>
            <a:r>
              <a:rPr lang="en-US" dirty="0" err="1" smtClean="0"/>
              <a:t>d</a:t>
            </a:r>
            <a:r>
              <a:rPr lang="fr-CA" dirty="0" smtClean="0"/>
              <a:t>e</a:t>
            </a:r>
            <a:r>
              <a:rPr lang="en-US" dirty="0" smtClean="0"/>
              <a:t> drogue </a:t>
            </a:r>
            <a:r>
              <a:rPr lang="fr-FR" dirty="0" smtClean="0"/>
              <a:t>d'</a:t>
            </a:r>
            <a:r>
              <a:rPr lang="en-US" dirty="0" err="1" smtClean="0"/>
              <a:t>abus</a:t>
            </a:r>
            <a:r>
              <a:rPr lang="en-US" dirty="0" smtClean="0"/>
              <a:t>  </a:t>
            </a:r>
          </a:p>
          <a:p>
            <a:pPr lvl="1"/>
            <a:r>
              <a:rPr lang="en-US" dirty="0" err="1" smtClean="0"/>
              <a:t>Utilisation</a:t>
            </a:r>
            <a:r>
              <a:rPr lang="en-US" dirty="0" smtClean="0"/>
              <a:t> </a:t>
            </a:r>
            <a:r>
              <a:rPr lang="en-US" dirty="0" err="1" smtClean="0"/>
              <a:t>d'une</a:t>
            </a:r>
            <a:r>
              <a:rPr lang="en-US" dirty="0" smtClean="0"/>
              <a:t> substance pour </a:t>
            </a:r>
            <a:r>
              <a:rPr lang="en-US" dirty="0" err="1" smtClean="0"/>
              <a:t>obtenir</a:t>
            </a:r>
            <a:r>
              <a:rPr lang="en-US" dirty="0" smtClean="0"/>
              <a:t> </a:t>
            </a:r>
            <a:br>
              <a:rPr lang="en-US" dirty="0" smtClean="0"/>
            </a:br>
            <a:r>
              <a:rPr lang="en-US" dirty="0" smtClean="0"/>
              <a:t>un </a:t>
            </a:r>
            <a:r>
              <a:rPr lang="en-US" dirty="0" err="1" smtClean="0"/>
              <a:t>effet</a:t>
            </a:r>
            <a:r>
              <a:rPr lang="en-US" dirty="0" smtClean="0"/>
              <a:t> </a:t>
            </a:r>
            <a:r>
              <a:rPr lang="en-US" dirty="0" err="1" smtClean="0"/>
              <a:t>récréatif</a:t>
            </a:r>
            <a:r>
              <a:rPr lang="en-US" dirty="0" smtClean="0"/>
              <a:t> (repos/divertissement)</a:t>
            </a:r>
          </a:p>
          <a:p>
            <a:pPr lvl="1"/>
            <a:r>
              <a:rPr lang="en-US" dirty="0" smtClean="0"/>
              <a:t>L</a:t>
            </a:r>
            <a:r>
              <a:rPr lang="fr-CA" dirty="0" smtClean="0"/>
              <a:t>’</a:t>
            </a:r>
            <a:r>
              <a:rPr lang="en-US" dirty="0" err="1" smtClean="0"/>
              <a:t>alcool</a:t>
            </a:r>
            <a:r>
              <a:rPr lang="en-US" dirty="0" smtClean="0"/>
              <a:t> et le cannabis </a:t>
            </a:r>
            <a:r>
              <a:rPr lang="en-US" dirty="0" err="1" smtClean="0"/>
              <a:t>sont</a:t>
            </a:r>
            <a:r>
              <a:rPr lang="en-US" dirty="0" smtClean="0"/>
              <a:t> </a:t>
            </a:r>
            <a:r>
              <a:rPr lang="en-US" dirty="0" err="1" smtClean="0"/>
              <a:t>parmis</a:t>
            </a:r>
            <a:r>
              <a:rPr lang="en-US" dirty="0" smtClean="0"/>
              <a:t> </a:t>
            </a:r>
            <a:r>
              <a:rPr lang="en-US" dirty="0" smtClean="0"/>
              <a:t/>
            </a:r>
            <a:br>
              <a:rPr lang="en-US" dirty="0" smtClean="0"/>
            </a:br>
            <a:r>
              <a:rPr lang="en-US" dirty="0" smtClean="0"/>
              <a:t>les plus </a:t>
            </a:r>
            <a:r>
              <a:rPr lang="en-US" dirty="0" err="1" smtClean="0"/>
              <a:t>populaires</a:t>
            </a:r>
            <a:r>
              <a:rPr lang="en-US" dirty="0" smtClean="0"/>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Espace réservé du contenu 7"/>
          <p:cNvSpPr>
            <a:spLocks noGrp="1"/>
          </p:cNvSpPr>
          <p:nvPr>
            <p:ph idx="1"/>
          </p:nvPr>
        </p:nvSpPr>
        <p:spPr/>
        <p:txBody>
          <a:bodyPr/>
          <a:lstStyle/>
          <a:p>
            <a:r>
              <a:rPr lang="fr-CA" dirty="0" smtClean="0"/>
              <a:t>Classification des drogues</a:t>
            </a:r>
          </a:p>
          <a:p>
            <a:pPr lvl="1"/>
            <a:r>
              <a:rPr lang="fr-CA" dirty="0" smtClean="0">
                <a:solidFill>
                  <a:schemeClr val="accent6"/>
                </a:solidFill>
              </a:rPr>
              <a:t>Dépresseurs </a:t>
            </a:r>
            <a:r>
              <a:rPr lang="fr-CA" dirty="0" smtClean="0"/>
              <a:t/>
            </a:r>
            <a:br>
              <a:rPr lang="fr-CA" dirty="0" smtClean="0"/>
            </a:br>
            <a:r>
              <a:rPr lang="fr-CA" dirty="0" smtClean="0"/>
              <a:t>Diminuent le niveau d</a:t>
            </a:r>
            <a:r>
              <a:rPr lang="fr-CA" altLang="ja-JP" dirty="0" smtClean="0"/>
              <a:t>’</a:t>
            </a:r>
            <a:r>
              <a:rPr lang="fr-CA" dirty="0" smtClean="0"/>
              <a:t>éveil et le niveau d</a:t>
            </a:r>
            <a:r>
              <a:rPr lang="fr-CA" altLang="ja-JP" dirty="0" smtClean="0"/>
              <a:t>’</a:t>
            </a:r>
            <a:r>
              <a:rPr lang="fr-CA" dirty="0" smtClean="0"/>
              <a:t>activité du cerveau (être plus calme, somnolent)</a:t>
            </a:r>
          </a:p>
          <a:p>
            <a:pPr lvl="2">
              <a:buNone/>
            </a:pPr>
            <a:r>
              <a:rPr lang="fr-CA" dirty="0" smtClean="0"/>
              <a:t>Ex. : Héroïne, alcool, GHB</a:t>
            </a:r>
          </a:p>
          <a:p>
            <a:pPr lvl="1"/>
            <a:r>
              <a:rPr lang="fr-CA" dirty="0" smtClean="0">
                <a:solidFill>
                  <a:schemeClr val="accent6"/>
                </a:solidFill>
              </a:rPr>
              <a:t>Stimulants </a:t>
            </a:r>
            <a:r>
              <a:rPr lang="fr-CA" dirty="0" smtClean="0"/>
              <a:t/>
            </a:r>
            <a:br>
              <a:rPr lang="fr-CA" dirty="0" smtClean="0"/>
            </a:br>
            <a:r>
              <a:rPr lang="fr-CA" dirty="0" smtClean="0"/>
              <a:t>Augmentent le niveau d</a:t>
            </a:r>
            <a:r>
              <a:rPr lang="fr-CA" altLang="ja-JP" dirty="0" smtClean="0"/>
              <a:t>’</a:t>
            </a:r>
            <a:r>
              <a:rPr lang="fr-CA" dirty="0" smtClean="0"/>
              <a:t>éveil et accélèrent le niveau d</a:t>
            </a:r>
            <a:r>
              <a:rPr lang="fr-CA" altLang="ja-JP" dirty="0" smtClean="0"/>
              <a:t>’</a:t>
            </a:r>
            <a:r>
              <a:rPr lang="fr-CA" dirty="0" smtClean="0"/>
              <a:t>activité du cerveau (vigilance, avoir plus d’énergie et le goût de bouger)</a:t>
            </a:r>
          </a:p>
          <a:p>
            <a:pPr lvl="2">
              <a:buNone/>
            </a:pPr>
            <a:r>
              <a:rPr lang="fr-CA" dirty="0" smtClean="0"/>
              <a:t>Ex. : Amphétamines, cocaïne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CA" dirty="0" smtClean="0"/>
              <a:t>Classification des drogues</a:t>
            </a:r>
          </a:p>
          <a:p>
            <a:pPr lvl="1"/>
            <a:r>
              <a:rPr lang="fr-CA" dirty="0" smtClean="0">
                <a:solidFill>
                  <a:schemeClr val="accent6"/>
                </a:solidFill>
              </a:rPr>
              <a:t>Hallucinogènes/Perturbateurs</a:t>
            </a:r>
            <a:r>
              <a:rPr lang="fr-CA" dirty="0" smtClean="0"/>
              <a:t/>
            </a:r>
            <a:br>
              <a:rPr lang="fr-CA" dirty="0" smtClean="0"/>
            </a:br>
            <a:r>
              <a:rPr lang="fr-CA" dirty="0" smtClean="0"/>
              <a:t>Modifient de façon importante le cerveau, surtout au niveau de l</a:t>
            </a:r>
            <a:r>
              <a:rPr lang="fr-CA" altLang="ja-JP" dirty="0" smtClean="0"/>
              <a:t>’</a:t>
            </a:r>
            <a:r>
              <a:rPr lang="fr-CA" dirty="0" smtClean="0"/>
              <a:t>humeur, et altèrent </a:t>
            </a:r>
            <a:br>
              <a:rPr lang="fr-CA" dirty="0" smtClean="0"/>
            </a:br>
            <a:r>
              <a:rPr lang="fr-CA" dirty="0" smtClean="0"/>
              <a:t>les sens</a:t>
            </a:r>
          </a:p>
          <a:p>
            <a:pPr marL="227013" lvl="2" indent="1588">
              <a:buNone/>
            </a:pPr>
            <a:r>
              <a:rPr lang="fr-CA" dirty="0" smtClean="0"/>
              <a:t>Ex. : Cannabis, champignons magiques, </a:t>
            </a:r>
            <a:br>
              <a:rPr lang="fr-CA" dirty="0" smtClean="0"/>
            </a:br>
            <a:r>
              <a:rPr lang="fr-CA" dirty="0" smtClean="0"/>
              <a:t>mescaline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A" dirty="0" smtClean="0"/>
              <a:t>Qu</a:t>
            </a:r>
            <a:r>
              <a:rPr lang="fr-CA" altLang="ja-JP" dirty="0" smtClean="0"/>
              <a:t>’</a:t>
            </a:r>
            <a:r>
              <a:rPr lang="fr-CA" dirty="0" smtClean="0"/>
              <a:t>est-ce qui motive </a:t>
            </a:r>
            <a:br>
              <a:rPr lang="fr-CA" dirty="0" smtClean="0"/>
            </a:br>
            <a:r>
              <a:rPr lang="fr-CA" dirty="0" smtClean="0"/>
              <a:t>la consommation d</a:t>
            </a:r>
            <a:r>
              <a:rPr lang="fr-CA" altLang="ja-JP" dirty="0" smtClean="0"/>
              <a:t>’</a:t>
            </a:r>
            <a:r>
              <a:rPr lang="fr-CA" dirty="0" smtClean="0"/>
              <a:t>amphétamines particulièrement chez les femmes?</a:t>
            </a:r>
            <a:endParaRPr lang="fr-CA" dirty="0"/>
          </a:p>
        </p:txBody>
      </p:sp>
      <p:sp>
        <p:nvSpPr>
          <p:cNvPr id="5" name="Espace réservé du texte 4"/>
          <p:cNvSpPr>
            <a:spLocks noGrp="1"/>
          </p:cNvSpPr>
          <p:nvPr>
            <p:ph type="body" sz="quarter" idx="14"/>
          </p:nvPr>
        </p:nvSpPr>
        <p:spPr/>
        <p:txBody>
          <a:bodyPr/>
          <a:lstStyle/>
          <a:p>
            <a:r>
              <a:rPr lang="fr-CA" smtClean="0"/>
              <a:t>15</a:t>
            </a:r>
            <a:endParaRPr lang="fr-CA" dirty="0"/>
          </a:p>
        </p:txBody>
      </p:sp>
      <p:sp>
        <p:nvSpPr>
          <p:cNvPr id="6" name="Espace réservé du texte 5"/>
          <p:cNvSpPr>
            <a:spLocks noGrp="1"/>
          </p:cNvSpPr>
          <p:nvPr>
            <p:ph type="body" sz="quarter" idx="15"/>
          </p:nvPr>
        </p:nvSpPr>
        <p:spPr/>
        <p:txBody>
          <a:bodyPr/>
          <a:lstStyle/>
          <a:p>
            <a:r>
              <a:rPr lang="en-US" smtClean="0"/>
              <a:t>Gérer des situations</a:t>
            </a:r>
          </a:p>
          <a:p>
            <a:r>
              <a:rPr lang="en-US" smtClean="0"/>
              <a:t>difficiles</a:t>
            </a:r>
            <a:endParaRPr lang="en-US" dirty="0" smtClean="0"/>
          </a:p>
        </p:txBody>
      </p:sp>
      <p:sp>
        <p:nvSpPr>
          <p:cNvPr id="7" name="Espace réservé du texte 6"/>
          <p:cNvSpPr>
            <a:spLocks noGrp="1"/>
          </p:cNvSpPr>
          <p:nvPr>
            <p:ph type="body" sz="quarter" idx="16"/>
          </p:nvPr>
        </p:nvSpPr>
        <p:spPr/>
        <p:txBody>
          <a:bodyPr/>
          <a:lstStyle/>
          <a:p>
            <a:r>
              <a:rPr lang="en-US" smtClean="0"/>
              <a:t>Améliorer la</a:t>
            </a:r>
          </a:p>
          <a:p>
            <a:r>
              <a:rPr lang="en-US" smtClean="0"/>
              <a:t>concentration</a:t>
            </a:r>
            <a:endParaRPr lang="en-US" dirty="0" smtClean="0"/>
          </a:p>
        </p:txBody>
      </p:sp>
      <p:sp>
        <p:nvSpPr>
          <p:cNvPr id="8" name="Espace réservé du texte 7"/>
          <p:cNvSpPr>
            <a:spLocks noGrp="1"/>
          </p:cNvSpPr>
          <p:nvPr>
            <p:ph type="body" sz="quarter" idx="17"/>
          </p:nvPr>
        </p:nvSpPr>
        <p:spPr/>
        <p:txBody>
          <a:bodyPr/>
          <a:lstStyle/>
          <a:p>
            <a:r>
              <a:rPr lang="en-US" smtClean="0"/>
              <a:t>Faciliter le contact</a:t>
            </a:r>
          </a:p>
          <a:p>
            <a:r>
              <a:rPr lang="en-US" smtClean="0"/>
              <a:t>avec autrui</a:t>
            </a:r>
            <a:endParaRPr lang="en-US" dirty="0" smtClean="0"/>
          </a:p>
        </p:txBody>
      </p:sp>
      <p:sp>
        <p:nvSpPr>
          <p:cNvPr id="4" name="Espace réservé du texte 3"/>
          <p:cNvSpPr>
            <a:spLocks noGrp="1"/>
          </p:cNvSpPr>
          <p:nvPr>
            <p:ph type="body" sz="quarter" idx="13"/>
          </p:nvPr>
        </p:nvSpPr>
        <p:spPr/>
        <p:txBody>
          <a:bodyPr/>
          <a:lstStyle/>
          <a:p>
            <a:r>
              <a:rPr lang="en-US" dirty="0" err="1" smtClean="0"/>
              <a:t>Perdre</a:t>
            </a:r>
            <a:r>
              <a:rPr lang="en-US" dirty="0" smtClean="0"/>
              <a:t> du </a:t>
            </a:r>
            <a:r>
              <a:rPr lang="en-US" dirty="0" err="1" smtClean="0"/>
              <a:t>poids</a:t>
            </a:r>
            <a:endParaRPr lang="fr-CA" dirty="0"/>
          </a:p>
        </p:txBody>
      </p:sp>
      <p:pic>
        <p:nvPicPr>
          <p:cNvPr id="33" name="Image 32"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pic>
        <p:nvPicPr>
          <p:cNvPr id="34" name="Image 33" descr="lumiere.png"/>
          <p:cNvPicPr>
            <a:picLocks noChangeAspect="1"/>
          </p:cNvPicPr>
          <p:nvPr/>
        </p:nvPicPr>
        <p:blipFill>
          <a:blip r:embed="rId3"/>
          <a:srcRect l="19041" t="22102" r="20019" b="23416"/>
          <a:stretch>
            <a:fillRect/>
          </a:stretch>
        </p:blipFill>
        <p:spPr>
          <a:xfrm>
            <a:off x="4948823" y="414351"/>
            <a:ext cx="434811" cy="417004"/>
          </a:xfrm>
          <a:prstGeom prst="rect">
            <a:avLst/>
          </a:prstGeom>
        </p:spPr>
      </p:pic>
      <p:pic>
        <p:nvPicPr>
          <p:cNvPr id="35" name="Image 34" descr="lumiere.png"/>
          <p:cNvPicPr>
            <a:picLocks noChangeAspect="1"/>
          </p:cNvPicPr>
          <p:nvPr/>
        </p:nvPicPr>
        <p:blipFill>
          <a:blip r:embed="rId3"/>
          <a:srcRect l="19041" t="22102" r="20019" b="23416"/>
          <a:stretch>
            <a:fillRect/>
          </a:stretch>
        </p:blipFill>
        <p:spPr>
          <a:xfrm>
            <a:off x="5220758" y="557088"/>
            <a:ext cx="434811" cy="417004"/>
          </a:xfrm>
          <a:prstGeom prst="rect">
            <a:avLst/>
          </a:prstGeom>
        </p:spPr>
      </p:pic>
      <p:pic>
        <p:nvPicPr>
          <p:cNvPr id="36" name="Image 35" descr="lumiere.png"/>
          <p:cNvPicPr>
            <a:picLocks noChangeAspect="1"/>
          </p:cNvPicPr>
          <p:nvPr/>
        </p:nvPicPr>
        <p:blipFill>
          <a:blip r:embed="rId3"/>
          <a:srcRect l="19041" t="22102" r="20019" b="23416"/>
          <a:stretch>
            <a:fillRect/>
          </a:stretch>
        </p:blipFill>
        <p:spPr>
          <a:xfrm>
            <a:off x="5451134" y="758332"/>
            <a:ext cx="434811" cy="417004"/>
          </a:xfrm>
          <a:prstGeom prst="rect">
            <a:avLst/>
          </a:prstGeom>
        </p:spPr>
      </p:pic>
      <p:pic>
        <p:nvPicPr>
          <p:cNvPr id="37" name="Image 36" descr="lumiere.png"/>
          <p:cNvPicPr>
            <a:picLocks noChangeAspect="1"/>
          </p:cNvPicPr>
          <p:nvPr/>
        </p:nvPicPr>
        <p:blipFill>
          <a:blip r:embed="rId3"/>
          <a:srcRect l="19041" t="22102" r="20019" b="23416"/>
          <a:stretch>
            <a:fillRect/>
          </a:stretch>
        </p:blipFill>
        <p:spPr>
          <a:xfrm>
            <a:off x="5515849" y="1098098"/>
            <a:ext cx="434811" cy="417004"/>
          </a:xfrm>
          <a:prstGeom prst="rect">
            <a:avLst/>
          </a:prstGeom>
        </p:spPr>
      </p:pic>
      <p:pic>
        <p:nvPicPr>
          <p:cNvPr id="38" name="Image 37" descr="lumiere.png"/>
          <p:cNvPicPr>
            <a:picLocks noChangeAspect="1"/>
          </p:cNvPicPr>
          <p:nvPr/>
        </p:nvPicPr>
        <p:blipFill>
          <a:blip r:embed="rId3"/>
          <a:srcRect l="19041" t="22102" r="20019" b="23416"/>
          <a:stretch>
            <a:fillRect/>
          </a:stretch>
        </p:blipFill>
        <p:spPr>
          <a:xfrm>
            <a:off x="5402599" y="1397415"/>
            <a:ext cx="434811" cy="417004"/>
          </a:xfrm>
          <a:prstGeom prst="rect">
            <a:avLst/>
          </a:prstGeom>
        </p:spPr>
      </p:pic>
      <p:pic>
        <p:nvPicPr>
          <p:cNvPr id="39" name="Image 38" descr="lumiere.png"/>
          <p:cNvPicPr>
            <a:picLocks noChangeAspect="1"/>
          </p:cNvPicPr>
          <p:nvPr/>
        </p:nvPicPr>
        <p:blipFill>
          <a:blip r:embed="rId3"/>
          <a:srcRect l="19041" t="22102" r="20019" b="23416"/>
          <a:stretch>
            <a:fillRect/>
          </a:stretch>
        </p:blipFill>
        <p:spPr>
          <a:xfrm>
            <a:off x="5208454" y="1607745"/>
            <a:ext cx="434811" cy="417004"/>
          </a:xfrm>
          <a:prstGeom prst="rect">
            <a:avLst/>
          </a:prstGeom>
        </p:spPr>
      </p:pic>
      <p:pic>
        <p:nvPicPr>
          <p:cNvPr id="40" name="Image 39" descr="lumiere.png"/>
          <p:cNvPicPr>
            <a:picLocks noChangeAspect="1"/>
          </p:cNvPicPr>
          <p:nvPr/>
        </p:nvPicPr>
        <p:blipFill>
          <a:blip r:embed="rId3"/>
          <a:srcRect l="19041" t="22102" r="20019" b="23416"/>
          <a:stretch>
            <a:fillRect/>
          </a:stretch>
        </p:blipFill>
        <p:spPr>
          <a:xfrm>
            <a:off x="4941506" y="1769538"/>
            <a:ext cx="434811" cy="417004"/>
          </a:xfrm>
          <a:prstGeom prst="rect">
            <a:avLst/>
          </a:prstGeom>
        </p:spPr>
      </p:pic>
      <p:pic>
        <p:nvPicPr>
          <p:cNvPr id="41" name="Image 40" descr="lumiere.png"/>
          <p:cNvPicPr>
            <a:picLocks noChangeAspect="1"/>
          </p:cNvPicPr>
          <p:nvPr/>
        </p:nvPicPr>
        <p:blipFill>
          <a:blip r:embed="rId3"/>
          <a:srcRect l="19041" t="22102" r="20019" b="23416"/>
          <a:stretch>
            <a:fillRect/>
          </a:stretch>
        </p:blipFill>
        <p:spPr>
          <a:xfrm>
            <a:off x="4658379" y="1882793"/>
            <a:ext cx="434811" cy="417004"/>
          </a:xfrm>
          <a:prstGeom prst="rect">
            <a:avLst/>
          </a:prstGeom>
        </p:spPr>
      </p:pic>
      <p:pic>
        <p:nvPicPr>
          <p:cNvPr id="42" name="Image 41" descr="lumiere.png"/>
          <p:cNvPicPr>
            <a:picLocks noChangeAspect="1"/>
          </p:cNvPicPr>
          <p:nvPr/>
        </p:nvPicPr>
        <p:blipFill>
          <a:blip r:embed="rId3"/>
          <a:srcRect l="19041" t="22102" r="20019" b="23416"/>
          <a:stretch>
            <a:fillRect/>
          </a:stretch>
        </p:blipFill>
        <p:spPr>
          <a:xfrm>
            <a:off x="4334805" y="1923241"/>
            <a:ext cx="434811" cy="417004"/>
          </a:xfrm>
          <a:prstGeom prst="rect">
            <a:avLst/>
          </a:prstGeom>
        </p:spPr>
      </p:pic>
      <p:pic>
        <p:nvPicPr>
          <p:cNvPr id="43" name="Image 42" descr="lumiere.png"/>
          <p:cNvPicPr>
            <a:picLocks noChangeAspect="1"/>
          </p:cNvPicPr>
          <p:nvPr/>
        </p:nvPicPr>
        <p:blipFill>
          <a:blip r:embed="rId3"/>
          <a:srcRect l="19041" t="22102" r="20019" b="23416"/>
          <a:stretch>
            <a:fillRect/>
          </a:stretch>
        </p:blipFill>
        <p:spPr>
          <a:xfrm>
            <a:off x="4035500" y="1866613"/>
            <a:ext cx="434811" cy="417004"/>
          </a:xfrm>
          <a:prstGeom prst="rect">
            <a:avLst/>
          </a:prstGeom>
        </p:spPr>
      </p:pic>
      <p:pic>
        <p:nvPicPr>
          <p:cNvPr id="44" name="Image 43" descr="lumiere.png"/>
          <p:cNvPicPr>
            <a:picLocks noChangeAspect="1"/>
          </p:cNvPicPr>
          <p:nvPr/>
        </p:nvPicPr>
        <p:blipFill>
          <a:blip r:embed="rId3"/>
          <a:srcRect l="19041" t="22102" r="20019" b="23416"/>
          <a:stretch>
            <a:fillRect/>
          </a:stretch>
        </p:blipFill>
        <p:spPr>
          <a:xfrm>
            <a:off x="3747670" y="1718662"/>
            <a:ext cx="434811" cy="417004"/>
          </a:xfrm>
          <a:prstGeom prst="rect">
            <a:avLst/>
          </a:prstGeom>
        </p:spPr>
      </p:pic>
      <p:pic>
        <p:nvPicPr>
          <p:cNvPr id="45" name="Image 44" descr="lumiere.png"/>
          <p:cNvPicPr>
            <a:picLocks noChangeAspect="1"/>
          </p:cNvPicPr>
          <p:nvPr/>
        </p:nvPicPr>
        <p:blipFill>
          <a:blip r:embed="rId3"/>
          <a:srcRect l="19041" t="22102" r="20019" b="23416"/>
          <a:stretch>
            <a:fillRect/>
          </a:stretch>
        </p:blipFill>
        <p:spPr>
          <a:xfrm>
            <a:off x="3569704" y="1484062"/>
            <a:ext cx="434811" cy="417004"/>
          </a:xfrm>
          <a:prstGeom prst="rect">
            <a:avLst/>
          </a:prstGeom>
        </p:spPr>
      </p:pic>
      <p:pic>
        <p:nvPicPr>
          <p:cNvPr id="46" name="Image 45" descr="lumiere.png"/>
          <p:cNvPicPr>
            <a:picLocks noChangeAspect="1"/>
          </p:cNvPicPr>
          <p:nvPr/>
        </p:nvPicPr>
        <p:blipFill>
          <a:blip r:embed="rId3"/>
          <a:srcRect l="19041" t="22102" r="20019" b="23416"/>
          <a:stretch>
            <a:fillRect/>
          </a:stretch>
        </p:blipFill>
        <p:spPr>
          <a:xfrm>
            <a:off x="3502689" y="1172999"/>
            <a:ext cx="434811" cy="417004"/>
          </a:xfrm>
          <a:prstGeom prst="rect">
            <a:avLst/>
          </a:prstGeom>
        </p:spPr>
      </p:pic>
      <p:pic>
        <p:nvPicPr>
          <p:cNvPr id="47" name="Image 46" descr="lumiere.png"/>
          <p:cNvPicPr>
            <a:picLocks noChangeAspect="1"/>
          </p:cNvPicPr>
          <p:nvPr/>
        </p:nvPicPr>
        <p:blipFill>
          <a:blip r:embed="rId3"/>
          <a:srcRect l="19041" t="22102" r="20019" b="23416"/>
          <a:stretch>
            <a:fillRect/>
          </a:stretch>
        </p:blipFill>
        <p:spPr>
          <a:xfrm>
            <a:off x="3589056" y="883866"/>
            <a:ext cx="434811" cy="417004"/>
          </a:xfrm>
          <a:prstGeom prst="rect">
            <a:avLst/>
          </a:prstGeom>
        </p:spPr>
      </p:pic>
      <p:grpSp>
        <p:nvGrpSpPr>
          <p:cNvPr id="23" name="Grouper 20"/>
          <p:cNvGrpSpPr/>
          <p:nvPr/>
        </p:nvGrpSpPr>
        <p:grpSpPr>
          <a:xfrm>
            <a:off x="527289" y="4327808"/>
            <a:ext cx="4040069" cy="1336878"/>
            <a:chOff x="527289" y="4327808"/>
            <a:chExt cx="4040069" cy="1336878"/>
          </a:xfrm>
        </p:grpSpPr>
        <p:pic>
          <p:nvPicPr>
            <p:cNvPr id="24" name="Image 23" descr="bouton_allume.png"/>
            <p:cNvPicPr>
              <a:picLocks noChangeAspect="1"/>
            </p:cNvPicPr>
            <p:nvPr/>
          </p:nvPicPr>
          <p:blipFill>
            <a:blip r:embed="rId4"/>
            <a:srcRect l="5751" t="8085" r="3347" b="15319"/>
            <a:stretch>
              <a:fillRect/>
            </a:stretch>
          </p:blipFill>
          <p:spPr>
            <a:xfrm>
              <a:off x="527289" y="4327808"/>
              <a:ext cx="4040069" cy="1336878"/>
            </a:xfrm>
            <a:prstGeom prst="rect">
              <a:avLst/>
            </a:prstGeom>
          </p:spPr>
        </p:pic>
        <p:pic>
          <p:nvPicPr>
            <p:cNvPr id="25" name="Image 24" descr="A_rouge.png"/>
            <p:cNvPicPr>
              <a:picLocks noChangeAspect="1"/>
            </p:cNvPicPr>
            <p:nvPr/>
          </p:nvPicPr>
          <p:blipFill>
            <a:blip r:embed="rId5"/>
            <a:stretch>
              <a:fillRect/>
            </a:stretch>
          </p:blipFill>
          <p:spPr>
            <a:xfrm>
              <a:off x="914400" y="4608576"/>
              <a:ext cx="408597" cy="731520"/>
            </a:xfrm>
            <a:prstGeom prst="rect">
              <a:avLst/>
            </a:prstGeom>
          </p:spPr>
        </p:pic>
        <p:sp>
          <p:nvSpPr>
            <p:cNvPr id="26" name="Espace réservé du texte 27"/>
            <p:cNvSpPr txBox="1">
              <a:spLocks/>
            </p:cNvSpPr>
            <p:nvPr/>
          </p:nvSpPr>
          <p:spPr>
            <a:xfrm>
              <a:off x="886968" y="471830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smtClean="0">
                  <a:latin typeface="Helvetica"/>
                  <a:cs typeface="Helvetica"/>
                </a:rPr>
                <a:t>Perdre du poids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Espace réservé du contenu 7"/>
          <p:cNvSpPr>
            <a:spLocks noGrp="1"/>
          </p:cNvSpPr>
          <p:nvPr>
            <p:ph idx="1"/>
          </p:nvPr>
        </p:nvSpPr>
        <p:spPr/>
        <p:txBody>
          <a:bodyPr/>
          <a:lstStyle/>
          <a:p>
            <a:pPr lvl="1"/>
            <a:r>
              <a:rPr lang="fr-CA" dirty="0" smtClean="0"/>
              <a:t>Les amphétamines peuvent être utilisées chez les hommes et les femmes pour gérer des situations difficiles, faciliter le contact avec </a:t>
            </a:r>
            <a:br>
              <a:rPr lang="fr-CA" dirty="0" smtClean="0"/>
            </a:br>
            <a:r>
              <a:rPr lang="fr-CA" dirty="0" smtClean="0"/>
              <a:t>les autres et améliorer la concentration</a:t>
            </a:r>
          </a:p>
          <a:p>
            <a:pPr lvl="1"/>
            <a:r>
              <a:rPr lang="fr-CA" dirty="0" smtClean="0"/>
              <a:t>L’usage d’amphétamines pour la perte de poids est davantage rapporté chez les femmes, mais les hommes sont également vulnérables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1"/>
            <a:r>
              <a:rPr lang="en-US" smtClean="0"/>
              <a:t>Risques possibles de ne pas manger suffisamment</a:t>
            </a:r>
          </a:p>
          <a:p>
            <a:pPr lvl="2"/>
            <a:r>
              <a:rPr lang="en-US" smtClean="0"/>
              <a:t>Fatigue et faiblesse</a:t>
            </a:r>
          </a:p>
          <a:p>
            <a:pPr lvl="2"/>
            <a:r>
              <a:rPr lang="en-US" smtClean="0"/>
              <a:t>Perte de cheveux</a:t>
            </a:r>
          </a:p>
          <a:p>
            <a:pPr lvl="2"/>
            <a:r>
              <a:rPr lang="en-US" smtClean="0"/>
              <a:t>Perturbations de l</a:t>
            </a:r>
            <a:r>
              <a:rPr lang="fr-CA" altLang="ja-JP" smtClean="0"/>
              <a:t>’</a:t>
            </a:r>
            <a:r>
              <a:rPr lang="en-US" smtClean="0"/>
              <a:t>humeur</a:t>
            </a:r>
          </a:p>
          <a:p>
            <a:pPr lvl="1"/>
            <a:r>
              <a:rPr lang="en-US" smtClean="0"/>
              <a:t>Conséquences possibles de perdre du poids trop rapidement</a:t>
            </a:r>
          </a:p>
          <a:p>
            <a:pPr lvl="2"/>
            <a:r>
              <a:rPr lang="en-US" smtClean="0"/>
              <a:t>Irrégularités menstruelles</a:t>
            </a:r>
          </a:p>
          <a:p>
            <a:pPr lvl="2"/>
            <a:r>
              <a:rPr lang="en-US" smtClean="0"/>
              <a:t>Constipation et autres problèmes digestifs</a:t>
            </a:r>
          </a:p>
          <a:p>
            <a:pPr lvl="2"/>
            <a:r>
              <a:rPr lang="en-US" smtClean="0"/>
              <a:t>Perte de masse musculaire</a:t>
            </a:r>
            <a:endParaRPr lang="en-US"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A" smtClean="0"/>
              <a:t>Que doit faire un consommateur intoxiqué s’il doit prendre </a:t>
            </a:r>
            <a:br>
              <a:rPr lang="fr-CA" smtClean="0"/>
            </a:br>
            <a:r>
              <a:rPr lang="fr-CA" smtClean="0"/>
              <a:t>ses médicaments?</a:t>
            </a:r>
            <a:endParaRPr lang="fr-CA" dirty="0"/>
          </a:p>
        </p:txBody>
      </p:sp>
      <p:sp>
        <p:nvSpPr>
          <p:cNvPr id="5" name="Espace réservé du texte 4"/>
          <p:cNvSpPr>
            <a:spLocks noGrp="1"/>
          </p:cNvSpPr>
          <p:nvPr>
            <p:ph type="body" sz="quarter" idx="14"/>
          </p:nvPr>
        </p:nvSpPr>
        <p:spPr/>
        <p:txBody>
          <a:bodyPr/>
          <a:lstStyle/>
          <a:p>
            <a:r>
              <a:rPr lang="fr-CA" smtClean="0"/>
              <a:t>16</a:t>
            </a:r>
            <a:endParaRPr lang="fr-CA" dirty="0"/>
          </a:p>
        </p:txBody>
      </p:sp>
      <p:sp>
        <p:nvSpPr>
          <p:cNvPr id="6" name="Espace réservé du texte 5"/>
          <p:cNvSpPr>
            <a:spLocks noGrp="1"/>
          </p:cNvSpPr>
          <p:nvPr>
            <p:ph type="body" sz="quarter" idx="15"/>
          </p:nvPr>
        </p:nvSpPr>
        <p:spPr/>
        <p:txBody>
          <a:bodyPr/>
          <a:lstStyle/>
          <a:p>
            <a:r>
              <a:rPr lang="en-US" smtClean="0"/>
              <a:t>Doubler la dose</a:t>
            </a:r>
          </a:p>
          <a:p>
            <a:r>
              <a:rPr lang="en-US" smtClean="0"/>
              <a:t>le lendemain</a:t>
            </a:r>
            <a:endParaRPr lang="en-US" dirty="0" smtClean="0"/>
          </a:p>
        </p:txBody>
      </p:sp>
      <p:sp>
        <p:nvSpPr>
          <p:cNvPr id="7" name="Espace réservé du texte 6"/>
          <p:cNvSpPr>
            <a:spLocks noGrp="1"/>
          </p:cNvSpPr>
          <p:nvPr>
            <p:ph type="body" sz="quarter" idx="16"/>
          </p:nvPr>
        </p:nvSpPr>
        <p:spPr/>
        <p:txBody>
          <a:bodyPr/>
          <a:lstStyle/>
          <a:p>
            <a:r>
              <a:rPr lang="en-US" smtClean="0"/>
              <a:t>Prendre la moitié</a:t>
            </a:r>
          </a:p>
          <a:p>
            <a:r>
              <a:rPr lang="en-US" smtClean="0"/>
              <a:t>de la dose </a:t>
            </a:r>
            <a:endParaRPr lang="en-US" dirty="0" smtClean="0"/>
          </a:p>
        </p:txBody>
      </p:sp>
      <p:sp>
        <p:nvSpPr>
          <p:cNvPr id="8" name="Espace réservé du texte 7"/>
          <p:cNvSpPr>
            <a:spLocks noGrp="1"/>
          </p:cNvSpPr>
          <p:nvPr>
            <p:ph type="body" sz="quarter" idx="17"/>
          </p:nvPr>
        </p:nvSpPr>
        <p:spPr/>
        <p:txBody>
          <a:bodyPr/>
          <a:lstStyle/>
          <a:p>
            <a:r>
              <a:rPr lang="en-US" dirty="0" err="1" smtClean="0"/>
              <a:t>Prendre</a:t>
            </a:r>
            <a:r>
              <a:rPr lang="en-US" dirty="0" smtClean="0"/>
              <a:t> la dose</a:t>
            </a:r>
            <a:endParaRPr lang="fr-CA" dirty="0"/>
          </a:p>
        </p:txBody>
      </p:sp>
      <p:sp>
        <p:nvSpPr>
          <p:cNvPr id="4" name="Espace réservé du texte 3"/>
          <p:cNvSpPr>
            <a:spLocks noGrp="1"/>
          </p:cNvSpPr>
          <p:nvPr>
            <p:ph type="body" sz="quarter" idx="13"/>
          </p:nvPr>
        </p:nvSpPr>
        <p:spPr/>
        <p:txBody>
          <a:bodyPr/>
          <a:lstStyle/>
          <a:p>
            <a:r>
              <a:rPr lang="en-US" smtClean="0"/>
              <a:t>Sauter la dose</a:t>
            </a:r>
            <a:endParaRPr lang="fr-CA" dirty="0"/>
          </a:p>
        </p:txBody>
      </p:sp>
      <p:pic>
        <p:nvPicPr>
          <p:cNvPr id="9" name="Image 8"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pic>
        <p:nvPicPr>
          <p:cNvPr id="10" name="Image 9" descr="lumiere.png"/>
          <p:cNvPicPr>
            <a:picLocks noChangeAspect="1"/>
          </p:cNvPicPr>
          <p:nvPr/>
        </p:nvPicPr>
        <p:blipFill>
          <a:blip r:embed="rId3"/>
          <a:srcRect l="19041" t="22102" r="20019" b="23416"/>
          <a:stretch>
            <a:fillRect/>
          </a:stretch>
        </p:blipFill>
        <p:spPr>
          <a:xfrm>
            <a:off x="4948823" y="414351"/>
            <a:ext cx="434811" cy="417004"/>
          </a:xfrm>
          <a:prstGeom prst="rect">
            <a:avLst/>
          </a:prstGeom>
        </p:spPr>
      </p:pic>
      <p:pic>
        <p:nvPicPr>
          <p:cNvPr id="11" name="Image 10" descr="lumiere.png"/>
          <p:cNvPicPr>
            <a:picLocks noChangeAspect="1"/>
          </p:cNvPicPr>
          <p:nvPr/>
        </p:nvPicPr>
        <p:blipFill>
          <a:blip r:embed="rId3"/>
          <a:srcRect l="19041" t="22102" r="20019" b="23416"/>
          <a:stretch>
            <a:fillRect/>
          </a:stretch>
        </p:blipFill>
        <p:spPr>
          <a:xfrm>
            <a:off x="5220758" y="557088"/>
            <a:ext cx="434811" cy="417004"/>
          </a:xfrm>
          <a:prstGeom prst="rect">
            <a:avLst/>
          </a:prstGeom>
        </p:spPr>
      </p:pic>
      <p:pic>
        <p:nvPicPr>
          <p:cNvPr id="12" name="Image 11" descr="lumiere.png"/>
          <p:cNvPicPr>
            <a:picLocks noChangeAspect="1"/>
          </p:cNvPicPr>
          <p:nvPr/>
        </p:nvPicPr>
        <p:blipFill>
          <a:blip r:embed="rId3"/>
          <a:srcRect l="19041" t="22102" r="20019" b="23416"/>
          <a:stretch>
            <a:fillRect/>
          </a:stretch>
        </p:blipFill>
        <p:spPr>
          <a:xfrm>
            <a:off x="5451134" y="758332"/>
            <a:ext cx="434811" cy="417004"/>
          </a:xfrm>
          <a:prstGeom prst="rect">
            <a:avLst/>
          </a:prstGeom>
        </p:spPr>
      </p:pic>
      <p:pic>
        <p:nvPicPr>
          <p:cNvPr id="13" name="Image 12" descr="lumiere.png"/>
          <p:cNvPicPr>
            <a:picLocks noChangeAspect="1"/>
          </p:cNvPicPr>
          <p:nvPr/>
        </p:nvPicPr>
        <p:blipFill>
          <a:blip r:embed="rId3"/>
          <a:srcRect l="19041" t="22102" r="20019" b="23416"/>
          <a:stretch>
            <a:fillRect/>
          </a:stretch>
        </p:blipFill>
        <p:spPr>
          <a:xfrm>
            <a:off x="5515849" y="1098098"/>
            <a:ext cx="434811" cy="417004"/>
          </a:xfrm>
          <a:prstGeom prst="rect">
            <a:avLst/>
          </a:prstGeom>
        </p:spPr>
      </p:pic>
      <p:pic>
        <p:nvPicPr>
          <p:cNvPr id="14" name="Image 13" descr="lumiere.png"/>
          <p:cNvPicPr>
            <a:picLocks noChangeAspect="1"/>
          </p:cNvPicPr>
          <p:nvPr/>
        </p:nvPicPr>
        <p:blipFill>
          <a:blip r:embed="rId3"/>
          <a:srcRect l="19041" t="22102" r="20019" b="23416"/>
          <a:stretch>
            <a:fillRect/>
          </a:stretch>
        </p:blipFill>
        <p:spPr>
          <a:xfrm>
            <a:off x="5402599" y="1397415"/>
            <a:ext cx="434811" cy="417004"/>
          </a:xfrm>
          <a:prstGeom prst="rect">
            <a:avLst/>
          </a:prstGeom>
        </p:spPr>
      </p:pic>
      <p:pic>
        <p:nvPicPr>
          <p:cNvPr id="15" name="Image 14" descr="lumiere.png"/>
          <p:cNvPicPr>
            <a:picLocks noChangeAspect="1"/>
          </p:cNvPicPr>
          <p:nvPr/>
        </p:nvPicPr>
        <p:blipFill>
          <a:blip r:embed="rId3"/>
          <a:srcRect l="19041" t="22102" r="20019" b="23416"/>
          <a:stretch>
            <a:fillRect/>
          </a:stretch>
        </p:blipFill>
        <p:spPr>
          <a:xfrm>
            <a:off x="5208454" y="1607745"/>
            <a:ext cx="434811" cy="417004"/>
          </a:xfrm>
          <a:prstGeom prst="rect">
            <a:avLst/>
          </a:prstGeom>
        </p:spPr>
      </p:pic>
      <p:pic>
        <p:nvPicPr>
          <p:cNvPr id="16" name="Image 15" descr="lumiere.png"/>
          <p:cNvPicPr>
            <a:picLocks noChangeAspect="1"/>
          </p:cNvPicPr>
          <p:nvPr/>
        </p:nvPicPr>
        <p:blipFill>
          <a:blip r:embed="rId3"/>
          <a:srcRect l="19041" t="22102" r="20019" b="23416"/>
          <a:stretch>
            <a:fillRect/>
          </a:stretch>
        </p:blipFill>
        <p:spPr>
          <a:xfrm>
            <a:off x="4941506" y="1769538"/>
            <a:ext cx="434811" cy="417004"/>
          </a:xfrm>
          <a:prstGeom prst="rect">
            <a:avLst/>
          </a:prstGeom>
        </p:spPr>
      </p:pic>
      <p:pic>
        <p:nvPicPr>
          <p:cNvPr id="17" name="Image 16" descr="lumiere.png"/>
          <p:cNvPicPr>
            <a:picLocks noChangeAspect="1"/>
          </p:cNvPicPr>
          <p:nvPr/>
        </p:nvPicPr>
        <p:blipFill>
          <a:blip r:embed="rId3"/>
          <a:srcRect l="19041" t="22102" r="20019" b="23416"/>
          <a:stretch>
            <a:fillRect/>
          </a:stretch>
        </p:blipFill>
        <p:spPr>
          <a:xfrm>
            <a:off x="4658379" y="1882793"/>
            <a:ext cx="434811" cy="417004"/>
          </a:xfrm>
          <a:prstGeom prst="rect">
            <a:avLst/>
          </a:prstGeom>
        </p:spPr>
      </p:pic>
      <p:pic>
        <p:nvPicPr>
          <p:cNvPr id="18" name="Image 17" descr="lumiere.png"/>
          <p:cNvPicPr>
            <a:picLocks noChangeAspect="1"/>
          </p:cNvPicPr>
          <p:nvPr/>
        </p:nvPicPr>
        <p:blipFill>
          <a:blip r:embed="rId3"/>
          <a:srcRect l="19041" t="22102" r="20019" b="23416"/>
          <a:stretch>
            <a:fillRect/>
          </a:stretch>
        </p:blipFill>
        <p:spPr>
          <a:xfrm>
            <a:off x="4334805" y="1923241"/>
            <a:ext cx="434811" cy="417004"/>
          </a:xfrm>
          <a:prstGeom prst="rect">
            <a:avLst/>
          </a:prstGeom>
        </p:spPr>
      </p:pic>
      <p:pic>
        <p:nvPicPr>
          <p:cNvPr id="19" name="Image 18" descr="lumiere.png"/>
          <p:cNvPicPr>
            <a:picLocks noChangeAspect="1"/>
          </p:cNvPicPr>
          <p:nvPr/>
        </p:nvPicPr>
        <p:blipFill>
          <a:blip r:embed="rId3"/>
          <a:srcRect l="19041" t="22102" r="20019" b="23416"/>
          <a:stretch>
            <a:fillRect/>
          </a:stretch>
        </p:blipFill>
        <p:spPr>
          <a:xfrm>
            <a:off x="4035500" y="1866613"/>
            <a:ext cx="434811" cy="417004"/>
          </a:xfrm>
          <a:prstGeom prst="rect">
            <a:avLst/>
          </a:prstGeom>
        </p:spPr>
      </p:pic>
      <p:pic>
        <p:nvPicPr>
          <p:cNvPr id="20" name="Image 19" descr="lumiere.png"/>
          <p:cNvPicPr>
            <a:picLocks noChangeAspect="1"/>
          </p:cNvPicPr>
          <p:nvPr/>
        </p:nvPicPr>
        <p:blipFill>
          <a:blip r:embed="rId3"/>
          <a:srcRect l="19041" t="22102" r="20019" b="23416"/>
          <a:stretch>
            <a:fillRect/>
          </a:stretch>
        </p:blipFill>
        <p:spPr>
          <a:xfrm>
            <a:off x="3747670" y="1718662"/>
            <a:ext cx="434811" cy="417004"/>
          </a:xfrm>
          <a:prstGeom prst="rect">
            <a:avLst/>
          </a:prstGeom>
        </p:spPr>
      </p:pic>
      <p:pic>
        <p:nvPicPr>
          <p:cNvPr id="21" name="Image 20" descr="lumiere.png"/>
          <p:cNvPicPr>
            <a:picLocks noChangeAspect="1"/>
          </p:cNvPicPr>
          <p:nvPr/>
        </p:nvPicPr>
        <p:blipFill>
          <a:blip r:embed="rId3"/>
          <a:srcRect l="19041" t="22102" r="20019" b="23416"/>
          <a:stretch>
            <a:fillRect/>
          </a:stretch>
        </p:blipFill>
        <p:spPr>
          <a:xfrm>
            <a:off x="3569704" y="1484062"/>
            <a:ext cx="434811" cy="417004"/>
          </a:xfrm>
          <a:prstGeom prst="rect">
            <a:avLst/>
          </a:prstGeom>
        </p:spPr>
      </p:pic>
      <p:pic>
        <p:nvPicPr>
          <p:cNvPr id="22" name="Image 21" descr="lumiere.png"/>
          <p:cNvPicPr>
            <a:picLocks noChangeAspect="1"/>
          </p:cNvPicPr>
          <p:nvPr/>
        </p:nvPicPr>
        <p:blipFill>
          <a:blip r:embed="rId3"/>
          <a:srcRect l="19041" t="22102" r="20019" b="23416"/>
          <a:stretch>
            <a:fillRect/>
          </a:stretch>
        </p:blipFill>
        <p:spPr>
          <a:xfrm>
            <a:off x="3502689" y="1172999"/>
            <a:ext cx="434811" cy="417004"/>
          </a:xfrm>
          <a:prstGeom prst="rect">
            <a:avLst/>
          </a:prstGeom>
        </p:spPr>
      </p:pic>
      <p:pic>
        <p:nvPicPr>
          <p:cNvPr id="23" name="Image 22" descr="lumiere.png"/>
          <p:cNvPicPr>
            <a:picLocks noChangeAspect="1"/>
          </p:cNvPicPr>
          <p:nvPr/>
        </p:nvPicPr>
        <p:blipFill>
          <a:blip r:embed="rId3"/>
          <a:srcRect l="19041" t="22102" r="20019" b="23416"/>
          <a:stretch>
            <a:fillRect/>
          </a:stretch>
        </p:blipFill>
        <p:spPr>
          <a:xfrm>
            <a:off x="3589056" y="883866"/>
            <a:ext cx="434811" cy="417004"/>
          </a:xfrm>
          <a:prstGeom prst="rect">
            <a:avLst/>
          </a:prstGeom>
        </p:spPr>
      </p:pic>
      <p:pic>
        <p:nvPicPr>
          <p:cNvPr id="24" name="Image 23" descr="lumiere.png"/>
          <p:cNvPicPr>
            <a:picLocks noChangeAspect="1"/>
          </p:cNvPicPr>
          <p:nvPr/>
        </p:nvPicPr>
        <p:blipFill>
          <a:blip r:embed="rId3"/>
          <a:srcRect l="19041" t="22102" r="20019" b="23416"/>
          <a:stretch>
            <a:fillRect/>
          </a:stretch>
        </p:blipFill>
        <p:spPr>
          <a:xfrm>
            <a:off x="3788989" y="659450"/>
            <a:ext cx="434811" cy="417004"/>
          </a:xfrm>
          <a:prstGeom prst="rect">
            <a:avLst/>
          </a:prstGeom>
        </p:spPr>
      </p:pic>
      <p:grpSp>
        <p:nvGrpSpPr>
          <p:cNvPr id="37" name="Grouper 33"/>
          <p:cNvGrpSpPr/>
          <p:nvPr/>
        </p:nvGrpSpPr>
        <p:grpSpPr>
          <a:xfrm>
            <a:off x="527289" y="5426266"/>
            <a:ext cx="4040069" cy="1336878"/>
            <a:chOff x="527289" y="5426266"/>
            <a:chExt cx="4040069" cy="1336878"/>
          </a:xfrm>
        </p:grpSpPr>
        <p:pic>
          <p:nvPicPr>
            <p:cNvPr id="38" name="Image 37" descr="bouton_allume.png"/>
            <p:cNvPicPr>
              <a:picLocks noChangeAspect="1"/>
            </p:cNvPicPr>
            <p:nvPr/>
          </p:nvPicPr>
          <p:blipFill>
            <a:blip r:embed="rId4"/>
            <a:srcRect l="5751" t="8085" r="3347" b="15319"/>
            <a:stretch>
              <a:fillRect/>
            </a:stretch>
          </p:blipFill>
          <p:spPr>
            <a:xfrm>
              <a:off x="527289" y="5426266"/>
              <a:ext cx="4040069" cy="1336878"/>
            </a:xfrm>
            <a:prstGeom prst="rect">
              <a:avLst/>
            </a:prstGeom>
          </p:spPr>
        </p:pic>
        <p:pic>
          <p:nvPicPr>
            <p:cNvPr id="39" name="Image 38" descr="C_rouge.png"/>
            <p:cNvPicPr>
              <a:picLocks noChangeAspect="1"/>
            </p:cNvPicPr>
            <p:nvPr/>
          </p:nvPicPr>
          <p:blipFill>
            <a:blip r:embed="rId5"/>
            <a:stretch>
              <a:fillRect/>
            </a:stretch>
          </p:blipFill>
          <p:spPr>
            <a:xfrm>
              <a:off x="941832" y="5742432"/>
              <a:ext cx="361951" cy="685800"/>
            </a:xfrm>
            <a:prstGeom prst="rect">
              <a:avLst/>
            </a:prstGeom>
          </p:spPr>
        </p:pic>
        <p:sp>
          <p:nvSpPr>
            <p:cNvPr id="40" name="Espace réservé du texte 27"/>
            <p:cNvSpPr txBox="1">
              <a:spLocks/>
            </p:cNvSpPr>
            <p:nvPr/>
          </p:nvSpPr>
          <p:spPr>
            <a:xfrm>
              <a:off x="886968" y="581558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smtClean="0">
                  <a:latin typeface="Helvetica"/>
                  <a:cs typeface="Helvetica"/>
                </a:rPr>
                <a:t>Prendre la dose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Espace réservé du contenu 7"/>
          <p:cNvSpPr>
            <a:spLocks noGrp="1"/>
          </p:cNvSpPr>
          <p:nvPr>
            <p:ph idx="1"/>
          </p:nvPr>
        </p:nvSpPr>
        <p:spPr/>
        <p:txBody>
          <a:bodyPr/>
          <a:lstStyle/>
          <a:p>
            <a:pPr lvl="1"/>
            <a:r>
              <a:rPr lang="fr-CA" dirty="0" smtClean="0">
                <a:solidFill>
                  <a:schemeClr val="accent6"/>
                </a:solidFill>
              </a:rPr>
              <a:t>Sauter une dose : </a:t>
            </a:r>
            <a:r>
              <a:rPr lang="fr-CA" dirty="0" smtClean="0">
                <a:solidFill>
                  <a:schemeClr val="accent6"/>
                </a:solidFill>
                <a:sym typeface="Wingdings"/>
              </a:rPr>
              <a:t>   </a:t>
            </a:r>
            <a:r>
              <a:rPr lang="fr-CA" dirty="0" smtClean="0"/>
              <a:t>médicament dans le sang, donc </a:t>
            </a:r>
            <a:r>
              <a:rPr lang="fr-CA" dirty="0" smtClean="0">
                <a:sym typeface="Wingdings"/>
              </a:rPr>
              <a:t>  </a:t>
            </a:r>
            <a:r>
              <a:rPr lang="fr-CA" dirty="0" smtClean="0"/>
              <a:t> risque de rechute psychotique</a:t>
            </a:r>
          </a:p>
          <a:p>
            <a:pPr lvl="1"/>
            <a:r>
              <a:rPr lang="fr-CA" dirty="0" smtClean="0">
                <a:solidFill>
                  <a:schemeClr val="accent6"/>
                </a:solidFill>
              </a:rPr>
              <a:t>Doubler la dose : </a:t>
            </a:r>
            <a:r>
              <a:rPr lang="fr-CA" dirty="0" smtClean="0">
                <a:solidFill>
                  <a:schemeClr val="accent6"/>
                </a:solidFill>
                <a:sym typeface="Wingdings"/>
              </a:rPr>
              <a:t>   </a:t>
            </a:r>
            <a:r>
              <a:rPr lang="fr-CA" dirty="0" smtClean="0">
                <a:sym typeface="Wingdings" pitchFamily="2" charset="2"/>
              </a:rPr>
              <a:t>médicament dans le sang, donc </a:t>
            </a:r>
            <a:r>
              <a:rPr lang="fr-CA" dirty="0" smtClean="0">
                <a:sym typeface="Wingdings"/>
              </a:rPr>
              <a:t>   </a:t>
            </a:r>
            <a:r>
              <a:rPr lang="fr-CA" dirty="0" smtClean="0">
                <a:sym typeface="Wingdings" pitchFamily="2" charset="2"/>
              </a:rPr>
              <a:t>risque d’effets indésirables</a:t>
            </a:r>
            <a:endParaRPr lang="fr-CA" dirty="0" smtClean="0"/>
          </a:p>
          <a:p>
            <a:pPr lvl="1"/>
            <a:r>
              <a:rPr lang="fr-CA" dirty="0" smtClean="0">
                <a:solidFill>
                  <a:schemeClr val="accent6"/>
                </a:solidFill>
              </a:rPr>
              <a:t>Prendre la moitié de la dose : </a:t>
            </a:r>
            <a:r>
              <a:rPr lang="fr-CA" dirty="0" smtClean="0">
                <a:solidFill>
                  <a:schemeClr val="accent6"/>
                </a:solidFill>
                <a:sym typeface="Wingdings"/>
              </a:rPr>
              <a:t>   </a:t>
            </a:r>
            <a:r>
              <a:rPr lang="fr-CA" dirty="0" smtClean="0"/>
              <a:t>médicament dans le sang, donc </a:t>
            </a:r>
            <a:r>
              <a:rPr lang="fr-CA" dirty="0" smtClean="0">
                <a:sym typeface="Wingdings"/>
              </a:rPr>
              <a:t>   </a:t>
            </a:r>
            <a:r>
              <a:rPr lang="fr-CA" dirty="0" smtClean="0"/>
              <a:t>risque de rechute psychotique</a:t>
            </a:r>
          </a:p>
        </p:txBody>
      </p:sp>
      <p:sp>
        <p:nvSpPr>
          <p:cNvPr id="15" name="Flèche vers la droite 14"/>
          <p:cNvSpPr>
            <a:spLocks noChangeAspect="1"/>
          </p:cNvSpPr>
          <p:nvPr/>
        </p:nvSpPr>
        <p:spPr>
          <a:xfrm rot="16200000" flipV="1">
            <a:off x="2054361" y="2373768"/>
            <a:ext cx="268892" cy="219688"/>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6" name="Flèche vers la droite 15"/>
          <p:cNvSpPr>
            <a:spLocks noChangeAspect="1"/>
          </p:cNvSpPr>
          <p:nvPr/>
        </p:nvSpPr>
        <p:spPr>
          <a:xfrm rot="5400000">
            <a:off x="3898734" y="2051327"/>
            <a:ext cx="268892" cy="219688"/>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7" name="Flèche vers la droite 16"/>
          <p:cNvSpPr>
            <a:spLocks noChangeAspect="1"/>
          </p:cNvSpPr>
          <p:nvPr/>
        </p:nvSpPr>
        <p:spPr>
          <a:xfrm rot="5400000">
            <a:off x="5547685" y="3813545"/>
            <a:ext cx="268892" cy="219688"/>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8" name="Flèche vers la droite 17"/>
          <p:cNvSpPr>
            <a:spLocks noChangeAspect="1"/>
          </p:cNvSpPr>
          <p:nvPr/>
        </p:nvSpPr>
        <p:spPr>
          <a:xfrm rot="16200000" flipV="1">
            <a:off x="3817840" y="2925146"/>
            <a:ext cx="268892" cy="219688"/>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9" name="Flèche vers la droite 18"/>
          <p:cNvSpPr>
            <a:spLocks noChangeAspect="1"/>
          </p:cNvSpPr>
          <p:nvPr/>
        </p:nvSpPr>
        <p:spPr>
          <a:xfrm rot="16200000" flipV="1">
            <a:off x="2062449" y="3266709"/>
            <a:ext cx="268892" cy="219688"/>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0" name="Flèche vers la droite 19"/>
          <p:cNvSpPr>
            <a:spLocks noChangeAspect="1"/>
          </p:cNvSpPr>
          <p:nvPr/>
        </p:nvSpPr>
        <p:spPr>
          <a:xfrm rot="16200000" flipV="1">
            <a:off x="4075289" y="4148390"/>
            <a:ext cx="268892" cy="219688"/>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74343" y="1600200"/>
            <a:ext cx="7491979" cy="3787370"/>
          </a:xfrm>
        </p:spPr>
        <p:txBody>
          <a:bodyPr/>
          <a:lstStyle/>
          <a:p>
            <a:pPr lvl="1"/>
            <a:r>
              <a:rPr lang="fr-CA" dirty="0" smtClean="0"/>
              <a:t>Il est préférable de prendre les médicaments malgré la consommation de substances, car </a:t>
            </a:r>
            <a:br>
              <a:rPr lang="fr-CA" dirty="0" smtClean="0"/>
            </a:br>
            <a:r>
              <a:rPr lang="fr-CA" dirty="0" smtClean="0"/>
              <a:t>il n’y a généralement pas de contre-indications </a:t>
            </a:r>
          </a:p>
          <a:p>
            <a:pPr lvl="2"/>
            <a:r>
              <a:rPr lang="fr-CA" dirty="0" smtClean="0"/>
              <a:t>Rejoindre un intervenant au besoin</a:t>
            </a:r>
          </a:p>
          <a:p>
            <a:pPr marL="0" lvl="1" indent="0">
              <a:buNone/>
            </a:pPr>
            <a:r>
              <a:rPr lang="fr-CA" dirty="0" smtClean="0">
                <a:solidFill>
                  <a:srgbClr val="CC5D22"/>
                </a:solidFill>
              </a:rPr>
              <a:t>Risque de rechute psychotique en chiffres</a:t>
            </a:r>
          </a:p>
          <a:p>
            <a:pPr lvl="1">
              <a:spcBef>
                <a:spcPts val="300"/>
              </a:spcBef>
            </a:pPr>
            <a:r>
              <a:rPr lang="fr-CA" dirty="0" smtClean="0"/>
              <a:t>Nombre de jours sans oubli des médicaments </a:t>
            </a:r>
            <a:br>
              <a:rPr lang="fr-CA" dirty="0" smtClean="0"/>
            </a:br>
            <a:r>
              <a:rPr lang="fr-CA" dirty="0" smtClean="0"/>
              <a:t>et le risque de </a:t>
            </a:r>
            <a:r>
              <a:rPr lang="fr-CA" dirty="0" err="1" smtClean="0"/>
              <a:t>réhospitalisation</a:t>
            </a:r>
            <a:r>
              <a:rPr lang="fr-CA" dirty="0" smtClean="0"/>
              <a:t> sur un an </a:t>
            </a:r>
          </a:p>
          <a:p>
            <a:pPr lvl="2"/>
            <a:r>
              <a:rPr lang="fr-CA" dirty="0" smtClean="0"/>
              <a:t>Aucun oubli = environ 5 % </a:t>
            </a:r>
          </a:p>
          <a:p>
            <a:pPr lvl="2"/>
            <a:r>
              <a:rPr lang="fr-CA" dirty="0" smtClean="0"/>
              <a:t>Oubli entre 1 et 10 jours = risque doublé</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A" dirty="0" smtClean="0"/>
              <a:t>En quelle année est née </a:t>
            </a:r>
            <a:br>
              <a:rPr lang="fr-CA" dirty="0" smtClean="0"/>
            </a:br>
            <a:r>
              <a:rPr lang="fr-CA" dirty="0" smtClean="0"/>
              <a:t>Céline Dion?</a:t>
            </a:r>
            <a:endParaRPr lang="fr-CA" dirty="0"/>
          </a:p>
        </p:txBody>
      </p:sp>
      <p:sp>
        <p:nvSpPr>
          <p:cNvPr id="5" name="Espace réservé du texte 4"/>
          <p:cNvSpPr>
            <a:spLocks noGrp="1"/>
          </p:cNvSpPr>
          <p:nvPr>
            <p:ph type="body" sz="quarter" idx="14"/>
          </p:nvPr>
        </p:nvSpPr>
        <p:spPr/>
        <p:txBody>
          <a:bodyPr/>
          <a:lstStyle/>
          <a:p>
            <a:r>
              <a:rPr lang="fr-CA" smtClean="0"/>
              <a:t>17</a:t>
            </a:r>
            <a:endParaRPr lang="fr-CA" dirty="0"/>
          </a:p>
        </p:txBody>
      </p:sp>
      <p:sp>
        <p:nvSpPr>
          <p:cNvPr id="37" name="Espace réservé du texte 36"/>
          <p:cNvSpPr>
            <a:spLocks noGrp="1"/>
          </p:cNvSpPr>
          <p:nvPr>
            <p:ph type="body" sz="quarter" idx="15"/>
          </p:nvPr>
        </p:nvSpPr>
        <p:spPr/>
        <p:txBody>
          <a:bodyPr/>
          <a:lstStyle/>
          <a:p>
            <a:r>
              <a:rPr lang="fr-CA" dirty="0" smtClean="0"/>
              <a:t>1968</a:t>
            </a:r>
            <a:endParaRPr lang="fr-CA" dirty="0"/>
          </a:p>
        </p:txBody>
      </p:sp>
      <p:sp>
        <p:nvSpPr>
          <p:cNvPr id="38" name="Espace réservé du texte 37"/>
          <p:cNvSpPr>
            <a:spLocks noGrp="1"/>
          </p:cNvSpPr>
          <p:nvPr>
            <p:ph type="body" sz="quarter" idx="16"/>
          </p:nvPr>
        </p:nvSpPr>
        <p:spPr/>
        <p:txBody>
          <a:bodyPr/>
          <a:lstStyle/>
          <a:p>
            <a:r>
              <a:rPr lang="fr-CA" smtClean="0"/>
              <a:t>1969</a:t>
            </a:r>
            <a:endParaRPr lang="fr-CA" dirty="0"/>
          </a:p>
        </p:txBody>
      </p:sp>
      <p:sp>
        <p:nvSpPr>
          <p:cNvPr id="39" name="Espace réservé du texte 38"/>
          <p:cNvSpPr>
            <a:spLocks noGrp="1"/>
          </p:cNvSpPr>
          <p:nvPr>
            <p:ph type="body" sz="quarter" idx="17"/>
          </p:nvPr>
        </p:nvSpPr>
        <p:spPr/>
        <p:txBody>
          <a:bodyPr/>
          <a:lstStyle/>
          <a:p>
            <a:r>
              <a:rPr lang="fr-CA" smtClean="0"/>
              <a:t>1966</a:t>
            </a:r>
            <a:endParaRPr lang="fr-CA" dirty="0"/>
          </a:p>
        </p:txBody>
      </p:sp>
      <p:sp>
        <p:nvSpPr>
          <p:cNvPr id="36" name="Espace réservé du texte 35"/>
          <p:cNvSpPr>
            <a:spLocks noGrp="1"/>
          </p:cNvSpPr>
          <p:nvPr>
            <p:ph type="body" sz="quarter" idx="13"/>
          </p:nvPr>
        </p:nvSpPr>
        <p:spPr/>
        <p:txBody>
          <a:bodyPr/>
          <a:lstStyle/>
          <a:p>
            <a:r>
              <a:rPr lang="fr-CA" smtClean="0"/>
              <a:t>1963</a:t>
            </a:r>
            <a:endParaRPr lang="fr-CA" dirty="0"/>
          </a:p>
        </p:txBody>
      </p:sp>
      <p:pic>
        <p:nvPicPr>
          <p:cNvPr id="9" name="Image 8"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pic>
        <p:nvPicPr>
          <p:cNvPr id="10" name="Image 9" descr="lumiere.png"/>
          <p:cNvPicPr>
            <a:picLocks noChangeAspect="1"/>
          </p:cNvPicPr>
          <p:nvPr/>
        </p:nvPicPr>
        <p:blipFill>
          <a:blip r:embed="rId3"/>
          <a:srcRect l="19041" t="22102" r="20019" b="23416"/>
          <a:stretch>
            <a:fillRect/>
          </a:stretch>
        </p:blipFill>
        <p:spPr>
          <a:xfrm>
            <a:off x="4948823" y="414351"/>
            <a:ext cx="434811" cy="417004"/>
          </a:xfrm>
          <a:prstGeom prst="rect">
            <a:avLst/>
          </a:prstGeom>
        </p:spPr>
      </p:pic>
      <p:pic>
        <p:nvPicPr>
          <p:cNvPr id="11" name="Image 10" descr="lumiere.png"/>
          <p:cNvPicPr>
            <a:picLocks noChangeAspect="1"/>
          </p:cNvPicPr>
          <p:nvPr/>
        </p:nvPicPr>
        <p:blipFill>
          <a:blip r:embed="rId3"/>
          <a:srcRect l="19041" t="22102" r="20019" b="23416"/>
          <a:stretch>
            <a:fillRect/>
          </a:stretch>
        </p:blipFill>
        <p:spPr>
          <a:xfrm>
            <a:off x="5220758" y="557088"/>
            <a:ext cx="434811" cy="417004"/>
          </a:xfrm>
          <a:prstGeom prst="rect">
            <a:avLst/>
          </a:prstGeom>
        </p:spPr>
      </p:pic>
      <p:pic>
        <p:nvPicPr>
          <p:cNvPr id="12" name="Image 11" descr="lumiere.png"/>
          <p:cNvPicPr>
            <a:picLocks noChangeAspect="1"/>
          </p:cNvPicPr>
          <p:nvPr/>
        </p:nvPicPr>
        <p:blipFill>
          <a:blip r:embed="rId3"/>
          <a:srcRect l="19041" t="22102" r="20019" b="23416"/>
          <a:stretch>
            <a:fillRect/>
          </a:stretch>
        </p:blipFill>
        <p:spPr>
          <a:xfrm>
            <a:off x="5451134" y="758332"/>
            <a:ext cx="434811" cy="417004"/>
          </a:xfrm>
          <a:prstGeom prst="rect">
            <a:avLst/>
          </a:prstGeom>
        </p:spPr>
      </p:pic>
      <p:pic>
        <p:nvPicPr>
          <p:cNvPr id="13" name="Image 12" descr="lumiere.png"/>
          <p:cNvPicPr>
            <a:picLocks noChangeAspect="1"/>
          </p:cNvPicPr>
          <p:nvPr/>
        </p:nvPicPr>
        <p:blipFill>
          <a:blip r:embed="rId3"/>
          <a:srcRect l="19041" t="22102" r="20019" b="23416"/>
          <a:stretch>
            <a:fillRect/>
          </a:stretch>
        </p:blipFill>
        <p:spPr>
          <a:xfrm>
            <a:off x="5515849" y="1098098"/>
            <a:ext cx="434811" cy="417004"/>
          </a:xfrm>
          <a:prstGeom prst="rect">
            <a:avLst/>
          </a:prstGeom>
        </p:spPr>
      </p:pic>
      <p:pic>
        <p:nvPicPr>
          <p:cNvPr id="14" name="Image 13" descr="lumiere.png"/>
          <p:cNvPicPr>
            <a:picLocks noChangeAspect="1"/>
          </p:cNvPicPr>
          <p:nvPr/>
        </p:nvPicPr>
        <p:blipFill>
          <a:blip r:embed="rId3"/>
          <a:srcRect l="19041" t="22102" r="20019" b="23416"/>
          <a:stretch>
            <a:fillRect/>
          </a:stretch>
        </p:blipFill>
        <p:spPr>
          <a:xfrm>
            <a:off x="5402599" y="1397415"/>
            <a:ext cx="434811" cy="417004"/>
          </a:xfrm>
          <a:prstGeom prst="rect">
            <a:avLst/>
          </a:prstGeom>
        </p:spPr>
      </p:pic>
      <p:pic>
        <p:nvPicPr>
          <p:cNvPr id="15" name="Image 14" descr="lumiere.png"/>
          <p:cNvPicPr>
            <a:picLocks noChangeAspect="1"/>
          </p:cNvPicPr>
          <p:nvPr/>
        </p:nvPicPr>
        <p:blipFill>
          <a:blip r:embed="rId3"/>
          <a:srcRect l="19041" t="22102" r="20019" b="23416"/>
          <a:stretch>
            <a:fillRect/>
          </a:stretch>
        </p:blipFill>
        <p:spPr>
          <a:xfrm>
            <a:off x="5208454" y="1607745"/>
            <a:ext cx="434811" cy="417004"/>
          </a:xfrm>
          <a:prstGeom prst="rect">
            <a:avLst/>
          </a:prstGeom>
        </p:spPr>
      </p:pic>
      <p:pic>
        <p:nvPicPr>
          <p:cNvPr id="16" name="Image 15" descr="lumiere.png"/>
          <p:cNvPicPr>
            <a:picLocks noChangeAspect="1"/>
          </p:cNvPicPr>
          <p:nvPr/>
        </p:nvPicPr>
        <p:blipFill>
          <a:blip r:embed="rId3"/>
          <a:srcRect l="19041" t="22102" r="20019" b="23416"/>
          <a:stretch>
            <a:fillRect/>
          </a:stretch>
        </p:blipFill>
        <p:spPr>
          <a:xfrm>
            <a:off x="4941506" y="1769538"/>
            <a:ext cx="434811" cy="417004"/>
          </a:xfrm>
          <a:prstGeom prst="rect">
            <a:avLst/>
          </a:prstGeom>
        </p:spPr>
      </p:pic>
      <p:pic>
        <p:nvPicPr>
          <p:cNvPr id="17" name="Image 16" descr="lumiere.png"/>
          <p:cNvPicPr>
            <a:picLocks noChangeAspect="1"/>
          </p:cNvPicPr>
          <p:nvPr/>
        </p:nvPicPr>
        <p:blipFill>
          <a:blip r:embed="rId3"/>
          <a:srcRect l="19041" t="22102" r="20019" b="23416"/>
          <a:stretch>
            <a:fillRect/>
          </a:stretch>
        </p:blipFill>
        <p:spPr>
          <a:xfrm>
            <a:off x="4658379" y="1882793"/>
            <a:ext cx="434811" cy="417004"/>
          </a:xfrm>
          <a:prstGeom prst="rect">
            <a:avLst/>
          </a:prstGeom>
        </p:spPr>
      </p:pic>
      <p:pic>
        <p:nvPicPr>
          <p:cNvPr id="18" name="Image 17" descr="lumiere.png"/>
          <p:cNvPicPr>
            <a:picLocks noChangeAspect="1"/>
          </p:cNvPicPr>
          <p:nvPr/>
        </p:nvPicPr>
        <p:blipFill>
          <a:blip r:embed="rId3"/>
          <a:srcRect l="19041" t="22102" r="20019" b="23416"/>
          <a:stretch>
            <a:fillRect/>
          </a:stretch>
        </p:blipFill>
        <p:spPr>
          <a:xfrm>
            <a:off x="4334805" y="1923241"/>
            <a:ext cx="434811" cy="417004"/>
          </a:xfrm>
          <a:prstGeom prst="rect">
            <a:avLst/>
          </a:prstGeom>
        </p:spPr>
      </p:pic>
      <p:pic>
        <p:nvPicPr>
          <p:cNvPr id="19" name="Image 18" descr="lumiere.png"/>
          <p:cNvPicPr>
            <a:picLocks noChangeAspect="1"/>
          </p:cNvPicPr>
          <p:nvPr/>
        </p:nvPicPr>
        <p:blipFill>
          <a:blip r:embed="rId3"/>
          <a:srcRect l="19041" t="22102" r="20019" b="23416"/>
          <a:stretch>
            <a:fillRect/>
          </a:stretch>
        </p:blipFill>
        <p:spPr>
          <a:xfrm>
            <a:off x="4035500" y="1866613"/>
            <a:ext cx="434811" cy="417004"/>
          </a:xfrm>
          <a:prstGeom prst="rect">
            <a:avLst/>
          </a:prstGeom>
        </p:spPr>
      </p:pic>
      <p:pic>
        <p:nvPicPr>
          <p:cNvPr id="20" name="Image 19" descr="lumiere.png"/>
          <p:cNvPicPr>
            <a:picLocks noChangeAspect="1"/>
          </p:cNvPicPr>
          <p:nvPr/>
        </p:nvPicPr>
        <p:blipFill>
          <a:blip r:embed="rId3"/>
          <a:srcRect l="19041" t="22102" r="20019" b="23416"/>
          <a:stretch>
            <a:fillRect/>
          </a:stretch>
        </p:blipFill>
        <p:spPr>
          <a:xfrm>
            <a:off x="3747670" y="1718662"/>
            <a:ext cx="434811" cy="417004"/>
          </a:xfrm>
          <a:prstGeom prst="rect">
            <a:avLst/>
          </a:prstGeom>
        </p:spPr>
      </p:pic>
      <p:pic>
        <p:nvPicPr>
          <p:cNvPr id="21" name="Image 20" descr="lumiere.png"/>
          <p:cNvPicPr>
            <a:picLocks noChangeAspect="1"/>
          </p:cNvPicPr>
          <p:nvPr/>
        </p:nvPicPr>
        <p:blipFill>
          <a:blip r:embed="rId3"/>
          <a:srcRect l="19041" t="22102" r="20019" b="23416"/>
          <a:stretch>
            <a:fillRect/>
          </a:stretch>
        </p:blipFill>
        <p:spPr>
          <a:xfrm>
            <a:off x="3569704" y="1484062"/>
            <a:ext cx="434811" cy="417004"/>
          </a:xfrm>
          <a:prstGeom prst="rect">
            <a:avLst/>
          </a:prstGeom>
        </p:spPr>
      </p:pic>
      <p:pic>
        <p:nvPicPr>
          <p:cNvPr id="22" name="Image 21" descr="lumiere.png"/>
          <p:cNvPicPr>
            <a:picLocks noChangeAspect="1"/>
          </p:cNvPicPr>
          <p:nvPr/>
        </p:nvPicPr>
        <p:blipFill>
          <a:blip r:embed="rId3"/>
          <a:srcRect l="19041" t="22102" r="20019" b="23416"/>
          <a:stretch>
            <a:fillRect/>
          </a:stretch>
        </p:blipFill>
        <p:spPr>
          <a:xfrm>
            <a:off x="3502689" y="1172999"/>
            <a:ext cx="434811" cy="417004"/>
          </a:xfrm>
          <a:prstGeom prst="rect">
            <a:avLst/>
          </a:prstGeom>
        </p:spPr>
      </p:pic>
      <p:pic>
        <p:nvPicPr>
          <p:cNvPr id="23" name="Image 22" descr="lumiere.png"/>
          <p:cNvPicPr>
            <a:picLocks noChangeAspect="1"/>
          </p:cNvPicPr>
          <p:nvPr/>
        </p:nvPicPr>
        <p:blipFill>
          <a:blip r:embed="rId3"/>
          <a:srcRect l="19041" t="22102" r="20019" b="23416"/>
          <a:stretch>
            <a:fillRect/>
          </a:stretch>
        </p:blipFill>
        <p:spPr>
          <a:xfrm>
            <a:off x="3589056" y="883866"/>
            <a:ext cx="434811" cy="417004"/>
          </a:xfrm>
          <a:prstGeom prst="rect">
            <a:avLst/>
          </a:prstGeom>
        </p:spPr>
      </p:pic>
      <p:pic>
        <p:nvPicPr>
          <p:cNvPr id="24" name="Image 23" descr="lumiere.png"/>
          <p:cNvPicPr>
            <a:picLocks noChangeAspect="1"/>
          </p:cNvPicPr>
          <p:nvPr/>
        </p:nvPicPr>
        <p:blipFill>
          <a:blip r:embed="rId3"/>
          <a:srcRect l="19041" t="22102" r="20019" b="23416"/>
          <a:stretch>
            <a:fillRect/>
          </a:stretch>
        </p:blipFill>
        <p:spPr>
          <a:xfrm>
            <a:off x="3788989" y="659450"/>
            <a:ext cx="434811" cy="417004"/>
          </a:xfrm>
          <a:prstGeom prst="rect">
            <a:avLst/>
          </a:prstGeom>
        </p:spPr>
      </p:pic>
      <p:pic>
        <p:nvPicPr>
          <p:cNvPr id="27" name="Image 26" descr="lumiere.png"/>
          <p:cNvPicPr>
            <a:picLocks noChangeAspect="1"/>
          </p:cNvPicPr>
          <p:nvPr/>
        </p:nvPicPr>
        <p:blipFill>
          <a:blip r:embed="rId3"/>
          <a:srcRect l="19041" t="22102" r="20019" b="23416"/>
          <a:stretch>
            <a:fillRect/>
          </a:stretch>
        </p:blipFill>
        <p:spPr>
          <a:xfrm>
            <a:off x="4044389" y="503652"/>
            <a:ext cx="434811" cy="417004"/>
          </a:xfrm>
          <a:prstGeom prst="rect">
            <a:avLst/>
          </a:prstGeom>
        </p:spPr>
      </p:pic>
      <p:pic>
        <p:nvPicPr>
          <p:cNvPr id="40" name="Image 39" descr="bonus.png"/>
          <p:cNvPicPr>
            <a:picLocks noChangeAspect="1"/>
          </p:cNvPicPr>
          <p:nvPr/>
        </p:nvPicPr>
        <p:blipFill>
          <a:blip r:embed="rId4"/>
          <a:srcRect l="12267" t="10256" r="9275" b="19387"/>
          <a:stretch>
            <a:fillRect/>
          </a:stretch>
        </p:blipFill>
        <p:spPr>
          <a:xfrm>
            <a:off x="6119139" y="721603"/>
            <a:ext cx="2238140" cy="1236092"/>
          </a:xfrm>
          <a:prstGeom prst="rect">
            <a:avLst/>
          </a:prstGeom>
        </p:spPr>
      </p:pic>
      <p:grpSp>
        <p:nvGrpSpPr>
          <p:cNvPr id="26" name="Grouper 34"/>
          <p:cNvGrpSpPr/>
          <p:nvPr/>
        </p:nvGrpSpPr>
        <p:grpSpPr>
          <a:xfrm>
            <a:off x="4746365" y="4327808"/>
            <a:ext cx="4040069" cy="1336878"/>
            <a:chOff x="4746365" y="4327808"/>
            <a:chExt cx="4040069" cy="1336878"/>
          </a:xfrm>
        </p:grpSpPr>
        <p:pic>
          <p:nvPicPr>
            <p:cNvPr id="28" name="Image 27" descr="bouton_allume.png"/>
            <p:cNvPicPr>
              <a:picLocks noChangeAspect="1"/>
            </p:cNvPicPr>
            <p:nvPr/>
          </p:nvPicPr>
          <p:blipFill>
            <a:blip r:embed="rId5"/>
            <a:srcRect l="5751" t="8085" r="3347" b="15319"/>
            <a:stretch>
              <a:fillRect/>
            </a:stretch>
          </p:blipFill>
          <p:spPr>
            <a:xfrm>
              <a:off x="4746365" y="4327808"/>
              <a:ext cx="4040069" cy="1336878"/>
            </a:xfrm>
            <a:prstGeom prst="rect">
              <a:avLst/>
            </a:prstGeom>
          </p:spPr>
        </p:pic>
        <p:grpSp>
          <p:nvGrpSpPr>
            <p:cNvPr id="29" name="Grouper 26"/>
            <p:cNvGrpSpPr/>
            <p:nvPr/>
          </p:nvGrpSpPr>
          <p:grpSpPr>
            <a:xfrm>
              <a:off x="5111496" y="4690872"/>
              <a:ext cx="3291840" cy="649224"/>
              <a:chOff x="5111496" y="4690872"/>
              <a:chExt cx="3291840" cy="649224"/>
            </a:xfrm>
          </p:grpSpPr>
          <p:pic>
            <p:nvPicPr>
              <p:cNvPr id="30" name="Image 29" descr="B_rouge.png"/>
              <p:cNvPicPr>
                <a:picLocks noChangeAspect="1"/>
              </p:cNvPicPr>
              <p:nvPr/>
            </p:nvPicPr>
            <p:blipFill>
              <a:blip r:embed="rId6"/>
              <a:stretch>
                <a:fillRect/>
              </a:stretch>
            </p:blipFill>
            <p:spPr>
              <a:xfrm>
                <a:off x="5129784" y="4690872"/>
                <a:ext cx="364802" cy="649224"/>
              </a:xfrm>
              <a:prstGeom prst="rect">
                <a:avLst/>
              </a:prstGeom>
            </p:spPr>
          </p:pic>
          <p:sp>
            <p:nvSpPr>
              <p:cNvPr id="31" name="Espace réservé du texte 27"/>
              <p:cNvSpPr txBox="1">
                <a:spLocks/>
              </p:cNvSpPr>
              <p:nvPr/>
            </p:nvSpPr>
            <p:spPr>
              <a:xfrm>
                <a:off x="5111496" y="471830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smtClean="0">
                    <a:latin typeface="Helvetica"/>
                    <a:cs typeface="Helvetica"/>
                  </a:rPr>
                  <a:t>1968</a:t>
                </a:r>
                <a:endParaRPr kumimoji="0" lang="fr-CA" sz="2000" b="1" i="0" u="none" strike="noStrike" kern="1200" cap="none" spc="0" normalizeH="0" baseline="0" noProof="0" dirty="0">
                  <a:ln>
                    <a:noFill/>
                  </a:ln>
                  <a:solidFill>
                    <a:srgbClr val="C5241F"/>
                  </a:solidFill>
                  <a:effectLst/>
                  <a:uLnTx/>
                  <a:uFillTx/>
                  <a:latin typeface="Helvetica"/>
                  <a:ea typeface="+mn-ea"/>
                  <a:cs typeface="Helvetica"/>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 name="Titre 39"/>
          <p:cNvSpPr>
            <a:spLocks noGrp="1"/>
          </p:cNvSpPr>
          <p:nvPr>
            <p:ph type="title"/>
          </p:nvPr>
        </p:nvSpPr>
        <p:spPr/>
        <p:txBody>
          <a:bodyPr/>
          <a:lstStyle/>
          <a:p>
            <a:r>
              <a:rPr lang="fr-CA" dirty="0" smtClean="0"/>
              <a:t>Quelle substance est </a:t>
            </a:r>
            <a:br>
              <a:rPr lang="fr-CA" dirty="0" smtClean="0"/>
            </a:br>
            <a:r>
              <a:rPr lang="fr-CA" dirty="0" smtClean="0"/>
              <a:t>la moins susceptible de causer </a:t>
            </a:r>
            <a:br>
              <a:rPr lang="fr-CA" dirty="0" smtClean="0"/>
            </a:br>
            <a:r>
              <a:rPr lang="fr-CA" dirty="0" smtClean="0"/>
              <a:t>une psychose toxique?</a:t>
            </a:r>
            <a:endParaRPr lang="fr-CA" dirty="0"/>
          </a:p>
        </p:txBody>
      </p:sp>
      <p:sp>
        <p:nvSpPr>
          <p:cNvPr id="34" name="Espace réservé du texte 33"/>
          <p:cNvSpPr>
            <a:spLocks noGrp="1"/>
          </p:cNvSpPr>
          <p:nvPr>
            <p:ph type="body" sz="quarter" idx="14"/>
          </p:nvPr>
        </p:nvSpPr>
        <p:spPr/>
        <p:txBody>
          <a:bodyPr/>
          <a:lstStyle/>
          <a:p>
            <a:r>
              <a:rPr lang="fr-CA" smtClean="0"/>
              <a:t>18</a:t>
            </a:r>
            <a:endParaRPr lang="fr-CA" dirty="0"/>
          </a:p>
        </p:txBody>
      </p:sp>
      <p:sp>
        <p:nvSpPr>
          <p:cNvPr id="41" name="Espace réservé du texte 40"/>
          <p:cNvSpPr>
            <a:spLocks noGrp="1"/>
          </p:cNvSpPr>
          <p:nvPr>
            <p:ph type="body" sz="quarter" idx="15"/>
          </p:nvPr>
        </p:nvSpPr>
        <p:spPr/>
        <p:txBody>
          <a:bodyPr/>
          <a:lstStyle/>
          <a:p>
            <a:r>
              <a:rPr lang="en-US" smtClean="0"/>
              <a:t>Cocaïne</a:t>
            </a:r>
            <a:endParaRPr lang="fr-CA" dirty="0"/>
          </a:p>
        </p:txBody>
      </p:sp>
      <p:sp>
        <p:nvSpPr>
          <p:cNvPr id="42" name="Espace réservé du texte 41"/>
          <p:cNvSpPr>
            <a:spLocks noGrp="1"/>
          </p:cNvSpPr>
          <p:nvPr>
            <p:ph type="body" sz="quarter" idx="16"/>
          </p:nvPr>
        </p:nvSpPr>
        <p:spPr/>
        <p:txBody>
          <a:bodyPr/>
          <a:lstStyle/>
          <a:p>
            <a:r>
              <a:rPr lang="en-US" smtClean="0"/>
              <a:t>Cannabis</a:t>
            </a:r>
            <a:endParaRPr lang="fr-CA" dirty="0"/>
          </a:p>
        </p:txBody>
      </p:sp>
      <p:sp>
        <p:nvSpPr>
          <p:cNvPr id="43" name="Espace réservé du texte 42"/>
          <p:cNvSpPr>
            <a:spLocks noGrp="1"/>
          </p:cNvSpPr>
          <p:nvPr>
            <p:ph type="body" sz="quarter" idx="17"/>
          </p:nvPr>
        </p:nvSpPr>
        <p:spPr/>
        <p:txBody>
          <a:bodyPr/>
          <a:lstStyle/>
          <a:p>
            <a:r>
              <a:rPr lang="en-US" smtClean="0"/>
              <a:t>Amphétamines</a:t>
            </a:r>
            <a:endParaRPr lang="fr-CA" dirty="0"/>
          </a:p>
        </p:txBody>
      </p:sp>
      <p:sp>
        <p:nvSpPr>
          <p:cNvPr id="4" name="Espace réservé du texte 3"/>
          <p:cNvSpPr>
            <a:spLocks noGrp="1"/>
          </p:cNvSpPr>
          <p:nvPr>
            <p:ph type="body" sz="quarter" idx="13"/>
          </p:nvPr>
        </p:nvSpPr>
        <p:spPr/>
        <p:txBody>
          <a:bodyPr/>
          <a:lstStyle/>
          <a:p>
            <a:r>
              <a:rPr lang="en-US" dirty="0" err="1" smtClean="0"/>
              <a:t>Alcool</a:t>
            </a:r>
            <a:endParaRPr lang="fr-CA" dirty="0"/>
          </a:p>
        </p:txBody>
      </p:sp>
      <p:pic>
        <p:nvPicPr>
          <p:cNvPr id="8" name="Image 7"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pic>
        <p:nvPicPr>
          <p:cNvPr id="9" name="Image 8" descr="lumiere.png"/>
          <p:cNvPicPr>
            <a:picLocks noChangeAspect="1"/>
          </p:cNvPicPr>
          <p:nvPr/>
        </p:nvPicPr>
        <p:blipFill>
          <a:blip r:embed="rId3"/>
          <a:srcRect l="19041" t="22102" r="20019" b="23416"/>
          <a:stretch>
            <a:fillRect/>
          </a:stretch>
        </p:blipFill>
        <p:spPr>
          <a:xfrm>
            <a:off x="4948823" y="414351"/>
            <a:ext cx="434811" cy="417004"/>
          </a:xfrm>
          <a:prstGeom prst="rect">
            <a:avLst/>
          </a:prstGeom>
        </p:spPr>
      </p:pic>
      <p:pic>
        <p:nvPicPr>
          <p:cNvPr id="10" name="Image 9" descr="lumiere.png"/>
          <p:cNvPicPr>
            <a:picLocks noChangeAspect="1"/>
          </p:cNvPicPr>
          <p:nvPr/>
        </p:nvPicPr>
        <p:blipFill>
          <a:blip r:embed="rId3"/>
          <a:srcRect l="19041" t="22102" r="20019" b="23416"/>
          <a:stretch>
            <a:fillRect/>
          </a:stretch>
        </p:blipFill>
        <p:spPr>
          <a:xfrm>
            <a:off x="5220758" y="557088"/>
            <a:ext cx="434811" cy="417004"/>
          </a:xfrm>
          <a:prstGeom prst="rect">
            <a:avLst/>
          </a:prstGeom>
        </p:spPr>
      </p:pic>
      <p:pic>
        <p:nvPicPr>
          <p:cNvPr id="11" name="Image 10" descr="lumiere.png"/>
          <p:cNvPicPr>
            <a:picLocks noChangeAspect="1"/>
          </p:cNvPicPr>
          <p:nvPr/>
        </p:nvPicPr>
        <p:blipFill>
          <a:blip r:embed="rId3"/>
          <a:srcRect l="19041" t="22102" r="20019" b="23416"/>
          <a:stretch>
            <a:fillRect/>
          </a:stretch>
        </p:blipFill>
        <p:spPr>
          <a:xfrm>
            <a:off x="5451134" y="758332"/>
            <a:ext cx="434811" cy="417004"/>
          </a:xfrm>
          <a:prstGeom prst="rect">
            <a:avLst/>
          </a:prstGeom>
        </p:spPr>
      </p:pic>
      <p:pic>
        <p:nvPicPr>
          <p:cNvPr id="12" name="Image 11" descr="lumiere.png"/>
          <p:cNvPicPr>
            <a:picLocks noChangeAspect="1"/>
          </p:cNvPicPr>
          <p:nvPr/>
        </p:nvPicPr>
        <p:blipFill>
          <a:blip r:embed="rId3"/>
          <a:srcRect l="19041" t="22102" r="20019" b="23416"/>
          <a:stretch>
            <a:fillRect/>
          </a:stretch>
        </p:blipFill>
        <p:spPr>
          <a:xfrm>
            <a:off x="5515849" y="1098098"/>
            <a:ext cx="434811" cy="417004"/>
          </a:xfrm>
          <a:prstGeom prst="rect">
            <a:avLst/>
          </a:prstGeom>
        </p:spPr>
      </p:pic>
      <p:pic>
        <p:nvPicPr>
          <p:cNvPr id="13" name="Image 12" descr="lumiere.png"/>
          <p:cNvPicPr>
            <a:picLocks noChangeAspect="1"/>
          </p:cNvPicPr>
          <p:nvPr/>
        </p:nvPicPr>
        <p:blipFill>
          <a:blip r:embed="rId3"/>
          <a:srcRect l="19041" t="22102" r="20019" b="23416"/>
          <a:stretch>
            <a:fillRect/>
          </a:stretch>
        </p:blipFill>
        <p:spPr>
          <a:xfrm>
            <a:off x="5402599" y="1397415"/>
            <a:ext cx="434811" cy="417004"/>
          </a:xfrm>
          <a:prstGeom prst="rect">
            <a:avLst/>
          </a:prstGeom>
        </p:spPr>
      </p:pic>
      <p:pic>
        <p:nvPicPr>
          <p:cNvPr id="14" name="Image 13" descr="lumiere.png"/>
          <p:cNvPicPr>
            <a:picLocks noChangeAspect="1"/>
          </p:cNvPicPr>
          <p:nvPr/>
        </p:nvPicPr>
        <p:blipFill>
          <a:blip r:embed="rId3"/>
          <a:srcRect l="19041" t="22102" r="20019" b="23416"/>
          <a:stretch>
            <a:fillRect/>
          </a:stretch>
        </p:blipFill>
        <p:spPr>
          <a:xfrm>
            <a:off x="5208454" y="1607745"/>
            <a:ext cx="434811" cy="417004"/>
          </a:xfrm>
          <a:prstGeom prst="rect">
            <a:avLst/>
          </a:prstGeom>
        </p:spPr>
      </p:pic>
      <p:pic>
        <p:nvPicPr>
          <p:cNvPr id="15" name="Image 14" descr="lumiere.png"/>
          <p:cNvPicPr>
            <a:picLocks noChangeAspect="1"/>
          </p:cNvPicPr>
          <p:nvPr/>
        </p:nvPicPr>
        <p:blipFill>
          <a:blip r:embed="rId3"/>
          <a:srcRect l="19041" t="22102" r="20019" b="23416"/>
          <a:stretch>
            <a:fillRect/>
          </a:stretch>
        </p:blipFill>
        <p:spPr>
          <a:xfrm>
            <a:off x="4941506" y="1769538"/>
            <a:ext cx="434811" cy="417004"/>
          </a:xfrm>
          <a:prstGeom prst="rect">
            <a:avLst/>
          </a:prstGeom>
        </p:spPr>
      </p:pic>
      <p:pic>
        <p:nvPicPr>
          <p:cNvPr id="16" name="Image 15" descr="lumiere.png"/>
          <p:cNvPicPr>
            <a:picLocks noChangeAspect="1"/>
          </p:cNvPicPr>
          <p:nvPr/>
        </p:nvPicPr>
        <p:blipFill>
          <a:blip r:embed="rId3"/>
          <a:srcRect l="19041" t="22102" r="20019" b="23416"/>
          <a:stretch>
            <a:fillRect/>
          </a:stretch>
        </p:blipFill>
        <p:spPr>
          <a:xfrm>
            <a:off x="4658379" y="1882793"/>
            <a:ext cx="434811" cy="417004"/>
          </a:xfrm>
          <a:prstGeom prst="rect">
            <a:avLst/>
          </a:prstGeom>
        </p:spPr>
      </p:pic>
      <p:pic>
        <p:nvPicPr>
          <p:cNvPr id="17" name="Image 16" descr="lumiere.png"/>
          <p:cNvPicPr>
            <a:picLocks noChangeAspect="1"/>
          </p:cNvPicPr>
          <p:nvPr/>
        </p:nvPicPr>
        <p:blipFill>
          <a:blip r:embed="rId3"/>
          <a:srcRect l="19041" t="22102" r="20019" b="23416"/>
          <a:stretch>
            <a:fillRect/>
          </a:stretch>
        </p:blipFill>
        <p:spPr>
          <a:xfrm>
            <a:off x="4334805" y="1923241"/>
            <a:ext cx="434811" cy="417004"/>
          </a:xfrm>
          <a:prstGeom prst="rect">
            <a:avLst/>
          </a:prstGeom>
        </p:spPr>
      </p:pic>
      <p:pic>
        <p:nvPicPr>
          <p:cNvPr id="18" name="Image 17" descr="lumiere.png"/>
          <p:cNvPicPr>
            <a:picLocks noChangeAspect="1"/>
          </p:cNvPicPr>
          <p:nvPr/>
        </p:nvPicPr>
        <p:blipFill>
          <a:blip r:embed="rId3"/>
          <a:srcRect l="19041" t="22102" r="20019" b="23416"/>
          <a:stretch>
            <a:fillRect/>
          </a:stretch>
        </p:blipFill>
        <p:spPr>
          <a:xfrm>
            <a:off x="4035500" y="1866613"/>
            <a:ext cx="434811" cy="417004"/>
          </a:xfrm>
          <a:prstGeom prst="rect">
            <a:avLst/>
          </a:prstGeom>
        </p:spPr>
      </p:pic>
      <p:pic>
        <p:nvPicPr>
          <p:cNvPr id="19" name="Image 18" descr="lumiere.png"/>
          <p:cNvPicPr>
            <a:picLocks noChangeAspect="1"/>
          </p:cNvPicPr>
          <p:nvPr/>
        </p:nvPicPr>
        <p:blipFill>
          <a:blip r:embed="rId3"/>
          <a:srcRect l="19041" t="22102" r="20019" b="23416"/>
          <a:stretch>
            <a:fillRect/>
          </a:stretch>
        </p:blipFill>
        <p:spPr>
          <a:xfrm>
            <a:off x="3747670" y="1718662"/>
            <a:ext cx="434811" cy="417004"/>
          </a:xfrm>
          <a:prstGeom prst="rect">
            <a:avLst/>
          </a:prstGeom>
        </p:spPr>
      </p:pic>
      <p:pic>
        <p:nvPicPr>
          <p:cNvPr id="20" name="Image 19" descr="lumiere.png"/>
          <p:cNvPicPr>
            <a:picLocks noChangeAspect="1"/>
          </p:cNvPicPr>
          <p:nvPr/>
        </p:nvPicPr>
        <p:blipFill>
          <a:blip r:embed="rId3"/>
          <a:srcRect l="19041" t="22102" r="20019" b="23416"/>
          <a:stretch>
            <a:fillRect/>
          </a:stretch>
        </p:blipFill>
        <p:spPr>
          <a:xfrm>
            <a:off x="3569704" y="1484062"/>
            <a:ext cx="434811" cy="417004"/>
          </a:xfrm>
          <a:prstGeom prst="rect">
            <a:avLst/>
          </a:prstGeom>
        </p:spPr>
      </p:pic>
      <p:pic>
        <p:nvPicPr>
          <p:cNvPr id="21" name="Image 20" descr="lumiere.png"/>
          <p:cNvPicPr>
            <a:picLocks noChangeAspect="1"/>
          </p:cNvPicPr>
          <p:nvPr/>
        </p:nvPicPr>
        <p:blipFill>
          <a:blip r:embed="rId3"/>
          <a:srcRect l="19041" t="22102" r="20019" b="23416"/>
          <a:stretch>
            <a:fillRect/>
          </a:stretch>
        </p:blipFill>
        <p:spPr>
          <a:xfrm>
            <a:off x="3502689" y="1172999"/>
            <a:ext cx="434811" cy="417004"/>
          </a:xfrm>
          <a:prstGeom prst="rect">
            <a:avLst/>
          </a:prstGeom>
        </p:spPr>
      </p:pic>
      <p:pic>
        <p:nvPicPr>
          <p:cNvPr id="22" name="Image 21" descr="lumiere.png"/>
          <p:cNvPicPr>
            <a:picLocks noChangeAspect="1"/>
          </p:cNvPicPr>
          <p:nvPr/>
        </p:nvPicPr>
        <p:blipFill>
          <a:blip r:embed="rId3"/>
          <a:srcRect l="19041" t="22102" r="20019" b="23416"/>
          <a:stretch>
            <a:fillRect/>
          </a:stretch>
        </p:blipFill>
        <p:spPr>
          <a:xfrm>
            <a:off x="3589056" y="883866"/>
            <a:ext cx="434811" cy="417004"/>
          </a:xfrm>
          <a:prstGeom prst="rect">
            <a:avLst/>
          </a:prstGeom>
        </p:spPr>
      </p:pic>
      <p:pic>
        <p:nvPicPr>
          <p:cNvPr id="23" name="Image 22" descr="lumiere.png"/>
          <p:cNvPicPr>
            <a:picLocks noChangeAspect="1"/>
          </p:cNvPicPr>
          <p:nvPr/>
        </p:nvPicPr>
        <p:blipFill>
          <a:blip r:embed="rId3"/>
          <a:srcRect l="19041" t="22102" r="20019" b="23416"/>
          <a:stretch>
            <a:fillRect/>
          </a:stretch>
        </p:blipFill>
        <p:spPr>
          <a:xfrm>
            <a:off x="3788989" y="659450"/>
            <a:ext cx="434811" cy="417004"/>
          </a:xfrm>
          <a:prstGeom prst="rect">
            <a:avLst/>
          </a:prstGeom>
        </p:spPr>
      </p:pic>
      <p:pic>
        <p:nvPicPr>
          <p:cNvPr id="24" name="Image 23" descr="lumiere.png"/>
          <p:cNvPicPr>
            <a:picLocks noChangeAspect="1"/>
          </p:cNvPicPr>
          <p:nvPr/>
        </p:nvPicPr>
        <p:blipFill>
          <a:blip r:embed="rId3"/>
          <a:srcRect l="19041" t="22102" r="20019" b="23416"/>
          <a:stretch>
            <a:fillRect/>
          </a:stretch>
        </p:blipFill>
        <p:spPr>
          <a:xfrm>
            <a:off x="4044389" y="503652"/>
            <a:ext cx="434811" cy="417004"/>
          </a:xfrm>
          <a:prstGeom prst="rect">
            <a:avLst/>
          </a:prstGeom>
        </p:spPr>
      </p:pic>
      <p:pic>
        <p:nvPicPr>
          <p:cNvPr id="25" name="Image 24" descr="lumiere.png"/>
          <p:cNvPicPr>
            <a:picLocks noChangeAspect="1"/>
          </p:cNvPicPr>
          <p:nvPr/>
        </p:nvPicPr>
        <p:blipFill>
          <a:blip r:embed="rId3"/>
          <a:srcRect l="19041" t="22102" r="20019" b="23416"/>
          <a:stretch>
            <a:fillRect/>
          </a:stretch>
        </p:blipFill>
        <p:spPr>
          <a:xfrm>
            <a:off x="4319427" y="422755"/>
            <a:ext cx="434811" cy="417004"/>
          </a:xfrm>
          <a:prstGeom prst="rect">
            <a:avLst/>
          </a:prstGeom>
        </p:spPr>
      </p:pic>
      <p:grpSp>
        <p:nvGrpSpPr>
          <p:cNvPr id="26" name="Grouper 20"/>
          <p:cNvGrpSpPr/>
          <p:nvPr/>
        </p:nvGrpSpPr>
        <p:grpSpPr>
          <a:xfrm>
            <a:off x="527289" y="4327808"/>
            <a:ext cx="4040069" cy="1336878"/>
            <a:chOff x="527289" y="4327808"/>
            <a:chExt cx="4040069" cy="1336878"/>
          </a:xfrm>
        </p:grpSpPr>
        <p:pic>
          <p:nvPicPr>
            <p:cNvPr id="27" name="Image 26" descr="bouton_allume.png"/>
            <p:cNvPicPr>
              <a:picLocks noChangeAspect="1"/>
            </p:cNvPicPr>
            <p:nvPr/>
          </p:nvPicPr>
          <p:blipFill>
            <a:blip r:embed="rId4"/>
            <a:srcRect l="5751" t="8085" r="3347" b="15319"/>
            <a:stretch>
              <a:fillRect/>
            </a:stretch>
          </p:blipFill>
          <p:spPr>
            <a:xfrm>
              <a:off x="527289" y="4327808"/>
              <a:ext cx="4040069" cy="1336878"/>
            </a:xfrm>
            <a:prstGeom prst="rect">
              <a:avLst/>
            </a:prstGeom>
          </p:spPr>
        </p:pic>
        <p:pic>
          <p:nvPicPr>
            <p:cNvPr id="28" name="Image 27" descr="A_rouge.png"/>
            <p:cNvPicPr>
              <a:picLocks noChangeAspect="1"/>
            </p:cNvPicPr>
            <p:nvPr/>
          </p:nvPicPr>
          <p:blipFill>
            <a:blip r:embed="rId5"/>
            <a:stretch>
              <a:fillRect/>
            </a:stretch>
          </p:blipFill>
          <p:spPr>
            <a:xfrm>
              <a:off x="914400" y="4608576"/>
              <a:ext cx="408597" cy="731520"/>
            </a:xfrm>
            <a:prstGeom prst="rect">
              <a:avLst/>
            </a:prstGeom>
          </p:spPr>
        </p:pic>
        <p:sp>
          <p:nvSpPr>
            <p:cNvPr id="29" name="Espace réservé du texte 27"/>
            <p:cNvSpPr txBox="1">
              <a:spLocks/>
            </p:cNvSpPr>
            <p:nvPr/>
          </p:nvSpPr>
          <p:spPr>
            <a:xfrm>
              <a:off x="886968" y="471830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smtClean="0">
                  <a:latin typeface="Helvetica"/>
                  <a:cs typeface="Helvetica"/>
                </a:rPr>
                <a:t>Alcool</a:t>
              </a:r>
              <a:endParaRPr kumimoji="0" lang="fr-CA" sz="2000" b="1" i="0" u="none" strike="noStrike" kern="1200" cap="none" spc="0" normalizeH="0" baseline="0" noProof="0" dirty="0">
                <a:ln>
                  <a:noFill/>
                </a:ln>
                <a:solidFill>
                  <a:srgbClr val="C5241F"/>
                </a:solidFill>
                <a:effectLst/>
                <a:uLnTx/>
                <a:uFillTx/>
                <a:latin typeface="Helvetica"/>
                <a:ea typeface="+mn-ea"/>
                <a:cs typeface="Helvetic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mtClean="0"/>
              <a:t>Caféine </a:t>
            </a:r>
          </a:p>
          <a:p>
            <a:pPr lvl="1"/>
            <a:r>
              <a:rPr lang="fr-FR" smtClean="0"/>
              <a:t>Effets indésirables</a:t>
            </a:r>
          </a:p>
          <a:p>
            <a:pPr lvl="2"/>
            <a:r>
              <a:rPr lang="fr-FR" smtClean="0"/>
              <a:t>Insomnie, nervosité, agitation, irritation de l’estomac</a:t>
            </a:r>
          </a:p>
          <a:p>
            <a:pPr lvl="1"/>
            <a:r>
              <a:rPr lang="fr-FR" smtClean="0"/>
              <a:t>Après une consommation prolongée, possibilité de dépendance et de symptômes de sevrage</a:t>
            </a:r>
          </a:p>
          <a:p>
            <a:pPr lvl="2"/>
            <a:r>
              <a:rPr lang="fr-FR" smtClean="0"/>
              <a:t>Maux de tête, fatigue, somnolence, irritabilité </a:t>
            </a:r>
          </a:p>
          <a:p>
            <a:pPr lvl="1"/>
            <a:r>
              <a:rPr lang="fr-FR" smtClean="0"/>
              <a:t>Attention aux boissons gazeuses et aux boissons énergisantes qui peuvent en contenir BEAUCOUP </a:t>
            </a:r>
            <a:endParaRPr lang="fr-FR"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Espace réservé du contenu 7"/>
          <p:cNvSpPr>
            <a:spLocks noGrp="1"/>
          </p:cNvSpPr>
          <p:nvPr>
            <p:ph idx="1"/>
          </p:nvPr>
        </p:nvSpPr>
        <p:spPr>
          <a:xfrm>
            <a:off x="974343" y="1520854"/>
            <a:ext cx="7491979" cy="3950024"/>
          </a:xfrm>
        </p:spPr>
        <p:txBody>
          <a:bodyPr/>
          <a:lstStyle/>
          <a:p>
            <a:pPr lvl="1"/>
            <a:r>
              <a:rPr lang="fr-CA" dirty="0" smtClean="0"/>
              <a:t>Drogues causant fréquemment des psychoses</a:t>
            </a:r>
          </a:p>
          <a:p>
            <a:pPr lvl="2"/>
            <a:r>
              <a:rPr lang="fr-CA" dirty="0" smtClean="0"/>
              <a:t>Amphétamines </a:t>
            </a:r>
          </a:p>
          <a:p>
            <a:pPr lvl="2"/>
            <a:r>
              <a:rPr lang="fr-CA" dirty="0" smtClean="0"/>
              <a:t>Cannabis</a:t>
            </a:r>
          </a:p>
          <a:p>
            <a:pPr lvl="2"/>
            <a:r>
              <a:rPr lang="fr-CA" dirty="0" smtClean="0"/>
              <a:t>Mescaline </a:t>
            </a:r>
          </a:p>
          <a:p>
            <a:pPr lvl="2"/>
            <a:r>
              <a:rPr lang="fr-CA" dirty="0" smtClean="0"/>
              <a:t>Champignons magiques</a:t>
            </a:r>
          </a:p>
          <a:p>
            <a:pPr lvl="2"/>
            <a:r>
              <a:rPr lang="fr-CA" dirty="0" smtClean="0"/>
              <a:t>Cocaïne</a:t>
            </a:r>
          </a:p>
          <a:p>
            <a:pPr lvl="1"/>
            <a:r>
              <a:rPr lang="fr-CA" dirty="0" smtClean="0"/>
              <a:t>L’alcool cause plus rarement des psychoses </a:t>
            </a:r>
            <a:br>
              <a:rPr lang="fr-CA" dirty="0" smtClean="0"/>
            </a:br>
            <a:r>
              <a:rPr lang="fr-CA" dirty="0" smtClean="0"/>
              <a:t>et le risque est plus élevé en présence de</a:t>
            </a:r>
          </a:p>
          <a:p>
            <a:pPr lvl="2"/>
            <a:r>
              <a:rPr lang="fr-CA" dirty="0" smtClean="0"/>
              <a:t>Sevrage alcoolique</a:t>
            </a:r>
          </a:p>
          <a:p>
            <a:pPr lvl="2"/>
            <a:r>
              <a:rPr lang="fr-CA" dirty="0" smtClean="0"/>
              <a:t>Maladie affective bipolaire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A" smtClean="0"/>
              <a:t>Quelle organisation s'assure </a:t>
            </a:r>
            <a:br>
              <a:rPr lang="fr-CA" smtClean="0"/>
            </a:br>
            <a:r>
              <a:rPr lang="fr-CA" smtClean="0"/>
              <a:t>de la sécurité des médicaments </a:t>
            </a:r>
            <a:br>
              <a:rPr lang="fr-CA" smtClean="0"/>
            </a:br>
            <a:r>
              <a:rPr lang="fr-CA" smtClean="0"/>
              <a:t>au pays?</a:t>
            </a:r>
            <a:endParaRPr lang="fr-CA" dirty="0"/>
          </a:p>
        </p:txBody>
      </p:sp>
      <p:sp>
        <p:nvSpPr>
          <p:cNvPr id="5" name="Espace réservé du texte 4"/>
          <p:cNvSpPr>
            <a:spLocks noGrp="1"/>
          </p:cNvSpPr>
          <p:nvPr>
            <p:ph type="body" sz="quarter" idx="14"/>
          </p:nvPr>
        </p:nvSpPr>
        <p:spPr/>
        <p:txBody>
          <a:bodyPr/>
          <a:lstStyle/>
          <a:p>
            <a:r>
              <a:rPr lang="fr-CA" smtClean="0"/>
              <a:t>2</a:t>
            </a:r>
            <a:endParaRPr lang="fr-CA"/>
          </a:p>
        </p:txBody>
      </p:sp>
      <p:sp>
        <p:nvSpPr>
          <p:cNvPr id="6" name="Espace réservé du texte 5"/>
          <p:cNvSpPr>
            <a:spLocks noGrp="1"/>
          </p:cNvSpPr>
          <p:nvPr>
            <p:ph type="body" sz="quarter" idx="15"/>
          </p:nvPr>
        </p:nvSpPr>
        <p:spPr/>
        <p:txBody>
          <a:bodyPr/>
          <a:lstStyle/>
          <a:p>
            <a:r>
              <a:rPr lang="fr-CA" smtClean="0"/>
              <a:t>RAMQ</a:t>
            </a:r>
            <a:endParaRPr lang="fr-CA" dirty="0"/>
          </a:p>
        </p:txBody>
      </p:sp>
      <p:sp>
        <p:nvSpPr>
          <p:cNvPr id="7" name="Espace réservé du texte 6"/>
          <p:cNvSpPr>
            <a:spLocks noGrp="1"/>
          </p:cNvSpPr>
          <p:nvPr>
            <p:ph type="body" sz="quarter" idx="16"/>
          </p:nvPr>
        </p:nvSpPr>
        <p:spPr/>
        <p:txBody>
          <a:bodyPr/>
          <a:lstStyle/>
          <a:p>
            <a:r>
              <a:rPr lang="fr-CA" smtClean="0"/>
              <a:t>CIA</a:t>
            </a:r>
            <a:endParaRPr lang="fr-CA" dirty="0"/>
          </a:p>
        </p:txBody>
      </p:sp>
      <p:sp>
        <p:nvSpPr>
          <p:cNvPr id="8" name="Espace réservé du texte 7"/>
          <p:cNvSpPr>
            <a:spLocks noGrp="1"/>
          </p:cNvSpPr>
          <p:nvPr>
            <p:ph type="body" sz="quarter" idx="17"/>
          </p:nvPr>
        </p:nvSpPr>
        <p:spPr/>
        <p:txBody>
          <a:bodyPr/>
          <a:lstStyle/>
          <a:p>
            <a:r>
              <a:rPr lang="fr-CA" smtClean="0"/>
              <a:t>FDA</a:t>
            </a:r>
            <a:endParaRPr lang="fr-CA" dirty="0"/>
          </a:p>
        </p:txBody>
      </p:sp>
      <p:sp>
        <p:nvSpPr>
          <p:cNvPr id="4" name="Espace réservé du texte 3"/>
          <p:cNvSpPr>
            <a:spLocks noGrp="1"/>
          </p:cNvSpPr>
          <p:nvPr>
            <p:ph type="body" sz="quarter" idx="13"/>
          </p:nvPr>
        </p:nvSpPr>
        <p:spPr/>
        <p:txBody>
          <a:bodyPr/>
          <a:lstStyle/>
          <a:p>
            <a:r>
              <a:rPr lang="fr-CA" dirty="0" smtClean="0"/>
              <a:t>Santé Canada </a:t>
            </a:r>
            <a:endParaRPr lang="fr-CA" dirty="0"/>
          </a:p>
        </p:txBody>
      </p:sp>
      <p:pic>
        <p:nvPicPr>
          <p:cNvPr id="45" name="Image 44"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pic>
        <p:nvPicPr>
          <p:cNvPr id="46" name="Image 45" descr="lumiere.png"/>
          <p:cNvPicPr>
            <a:picLocks noChangeAspect="1"/>
          </p:cNvPicPr>
          <p:nvPr/>
        </p:nvPicPr>
        <p:blipFill>
          <a:blip r:embed="rId3"/>
          <a:srcRect l="19041" t="22102" r="20019" b="23416"/>
          <a:stretch>
            <a:fillRect/>
          </a:stretch>
        </p:blipFill>
        <p:spPr>
          <a:xfrm>
            <a:off x="4948823" y="414351"/>
            <a:ext cx="434811" cy="417004"/>
          </a:xfrm>
          <a:prstGeom prst="rect">
            <a:avLst/>
          </a:prstGeom>
        </p:spPr>
      </p:pic>
      <p:grpSp>
        <p:nvGrpSpPr>
          <p:cNvPr id="22" name="Grouper 20"/>
          <p:cNvGrpSpPr/>
          <p:nvPr/>
        </p:nvGrpSpPr>
        <p:grpSpPr>
          <a:xfrm>
            <a:off x="527289" y="4327808"/>
            <a:ext cx="4040069" cy="1336878"/>
            <a:chOff x="527289" y="4327808"/>
            <a:chExt cx="4040069" cy="1336878"/>
          </a:xfrm>
        </p:grpSpPr>
        <p:pic>
          <p:nvPicPr>
            <p:cNvPr id="23" name="Image 22" descr="bouton_allume.png"/>
            <p:cNvPicPr>
              <a:picLocks noChangeAspect="1"/>
            </p:cNvPicPr>
            <p:nvPr/>
          </p:nvPicPr>
          <p:blipFill>
            <a:blip r:embed="rId4"/>
            <a:srcRect l="5751" t="8085" r="3347" b="15319"/>
            <a:stretch>
              <a:fillRect/>
            </a:stretch>
          </p:blipFill>
          <p:spPr>
            <a:xfrm>
              <a:off x="527289" y="4327808"/>
              <a:ext cx="4040069" cy="1336878"/>
            </a:xfrm>
            <a:prstGeom prst="rect">
              <a:avLst/>
            </a:prstGeom>
          </p:spPr>
        </p:pic>
        <p:pic>
          <p:nvPicPr>
            <p:cNvPr id="24" name="Image 23" descr="A_rouge.png"/>
            <p:cNvPicPr>
              <a:picLocks noChangeAspect="1"/>
            </p:cNvPicPr>
            <p:nvPr/>
          </p:nvPicPr>
          <p:blipFill>
            <a:blip r:embed="rId5"/>
            <a:stretch>
              <a:fillRect/>
            </a:stretch>
          </p:blipFill>
          <p:spPr>
            <a:xfrm>
              <a:off x="914400" y="4608576"/>
              <a:ext cx="408597" cy="731520"/>
            </a:xfrm>
            <a:prstGeom prst="rect">
              <a:avLst/>
            </a:prstGeom>
          </p:spPr>
        </p:pic>
        <p:sp>
          <p:nvSpPr>
            <p:cNvPr id="25" name="Espace réservé du texte 27"/>
            <p:cNvSpPr txBox="1">
              <a:spLocks/>
            </p:cNvSpPr>
            <p:nvPr/>
          </p:nvSpPr>
          <p:spPr>
            <a:xfrm>
              <a:off x="886968" y="471830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smtClean="0">
                  <a:latin typeface="Helvetica"/>
                  <a:cs typeface="Helvetica"/>
                </a:rPr>
                <a:t>Santé Canada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Espace réservé du contenu 7"/>
          <p:cNvSpPr>
            <a:spLocks noGrp="1"/>
          </p:cNvSpPr>
          <p:nvPr>
            <p:ph idx="1"/>
          </p:nvPr>
        </p:nvSpPr>
        <p:spPr>
          <a:xfrm>
            <a:off x="974343" y="1496585"/>
            <a:ext cx="7491979" cy="4293061"/>
          </a:xfrm>
        </p:spPr>
        <p:txBody>
          <a:bodyPr/>
          <a:lstStyle/>
          <a:p>
            <a:pPr lvl="1">
              <a:tabLst>
                <a:tab pos="460375" algn="l"/>
              </a:tabLst>
            </a:pPr>
            <a:r>
              <a:rPr lang="fr-CA" dirty="0" smtClean="0"/>
              <a:t>Santé Canada régit, entre autres, la Loi sur </a:t>
            </a:r>
            <a:br>
              <a:rPr lang="fr-CA" dirty="0" smtClean="0"/>
            </a:br>
            <a:r>
              <a:rPr lang="fr-CA" dirty="0" smtClean="0"/>
              <a:t>les aliments et les drogues*. Les règles de fabrication sont strictes. S</a:t>
            </a:r>
            <a:r>
              <a:rPr lang="fr-CA" altLang="ja-JP" dirty="0" smtClean="0"/>
              <a:t>’</a:t>
            </a:r>
            <a:r>
              <a:rPr lang="fr-CA" dirty="0" smtClean="0"/>
              <a:t>il y a une non conformité à ces critères, les compagnies s’exposent à des sanctions sévères.</a:t>
            </a:r>
            <a:br>
              <a:rPr lang="fr-CA" dirty="0" smtClean="0"/>
            </a:br>
            <a:r>
              <a:rPr lang="fr-CA" sz="1800" b="0" dirty="0" smtClean="0"/>
              <a:t>*	Le mot drogue est utilisé ici selon le sens juridique et non </a:t>
            </a:r>
            <a:br>
              <a:rPr lang="fr-CA" sz="1800" b="0" dirty="0" smtClean="0"/>
            </a:br>
            <a:r>
              <a:rPr lang="fr-CA" sz="1800" b="0" dirty="0" smtClean="0"/>
              <a:t>	comme substance illégale</a:t>
            </a:r>
            <a:endParaRPr lang="fr-CA" b="0" dirty="0" smtClean="0"/>
          </a:p>
          <a:p>
            <a:pPr lvl="1"/>
            <a:r>
              <a:rPr lang="fr-CA" dirty="0" smtClean="0"/>
              <a:t>Du côté des laboratoires clandestins, aucune règle de salubrité ou de conformité des produits n’est en place. La recette peut être gribouillée sur un simple morceau de papier avec des quantités approximatives.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US" smtClean="0"/>
              <a:t>Lorsqu</a:t>
            </a:r>
            <a:r>
              <a:rPr lang="fr-CA" altLang="ja-JP" smtClean="0"/>
              <a:t>’</a:t>
            </a:r>
            <a:r>
              <a:rPr lang="en-US" smtClean="0"/>
              <a:t>un médicament ou une drogue interfère avec l</a:t>
            </a:r>
            <a:r>
              <a:rPr lang="fr-CA" altLang="ja-JP" smtClean="0"/>
              <a:t>’</a:t>
            </a:r>
            <a:r>
              <a:rPr lang="en-US" smtClean="0"/>
              <a:t>action d</a:t>
            </a:r>
            <a:r>
              <a:rPr lang="fr-CA" altLang="ja-JP" smtClean="0"/>
              <a:t>’</a:t>
            </a:r>
            <a:r>
              <a:rPr lang="en-US" smtClean="0"/>
              <a:t>un autre médicament, il s</a:t>
            </a:r>
            <a:r>
              <a:rPr lang="fr-CA" altLang="ja-JP" smtClean="0"/>
              <a:t>’</a:t>
            </a:r>
            <a:r>
              <a:rPr lang="en-US" smtClean="0"/>
              <a:t>agit d</a:t>
            </a:r>
            <a:r>
              <a:rPr lang="fr-CA" altLang="ja-JP" smtClean="0"/>
              <a:t>’</a:t>
            </a:r>
            <a:r>
              <a:rPr lang="en-US" smtClean="0"/>
              <a:t>une ______.</a:t>
            </a:r>
            <a:endParaRPr lang="fr-CA" dirty="0"/>
          </a:p>
        </p:txBody>
      </p:sp>
      <p:sp>
        <p:nvSpPr>
          <p:cNvPr id="5" name="Espace réservé du texte 4"/>
          <p:cNvSpPr>
            <a:spLocks noGrp="1"/>
          </p:cNvSpPr>
          <p:nvPr>
            <p:ph type="body" sz="quarter" idx="14"/>
          </p:nvPr>
        </p:nvSpPr>
        <p:spPr/>
        <p:txBody>
          <a:bodyPr/>
          <a:lstStyle/>
          <a:p>
            <a:r>
              <a:rPr lang="fr-CA" smtClean="0"/>
              <a:t>3</a:t>
            </a:r>
            <a:endParaRPr lang="fr-CA" dirty="0"/>
          </a:p>
        </p:txBody>
      </p:sp>
      <p:sp>
        <p:nvSpPr>
          <p:cNvPr id="18" name="Espace réservé du texte 17"/>
          <p:cNvSpPr>
            <a:spLocks noGrp="1"/>
          </p:cNvSpPr>
          <p:nvPr>
            <p:ph type="body" sz="quarter" idx="15"/>
          </p:nvPr>
        </p:nvSpPr>
        <p:spPr/>
        <p:txBody>
          <a:bodyPr/>
          <a:lstStyle/>
          <a:p>
            <a:r>
              <a:rPr lang="en-US" smtClean="0"/>
              <a:t>Interconnection</a:t>
            </a:r>
            <a:endParaRPr lang="fr-CA" dirty="0"/>
          </a:p>
        </p:txBody>
      </p:sp>
      <p:sp>
        <p:nvSpPr>
          <p:cNvPr id="19" name="Espace réservé du texte 18"/>
          <p:cNvSpPr>
            <a:spLocks noGrp="1"/>
          </p:cNvSpPr>
          <p:nvPr>
            <p:ph type="body" sz="quarter" idx="16"/>
          </p:nvPr>
        </p:nvSpPr>
        <p:spPr/>
        <p:txBody>
          <a:bodyPr/>
          <a:lstStyle/>
          <a:p>
            <a:r>
              <a:rPr lang="en-US" dirty="0" smtClean="0"/>
              <a:t>Interaction</a:t>
            </a:r>
            <a:endParaRPr lang="fr-CA" dirty="0"/>
          </a:p>
        </p:txBody>
      </p:sp>
      <p:sp>
        <p:nvSpPr>
          <p:cNvPr id="20" name="Espace réservé du texte 19"/>
          <p:cNvSpPr>
            <a:spLocks noGrp="1"/>
          </p:cNvSpPr>
          <p:nvPr>
            <p:ph type="body" sz="quarter" idx="17"/>
          </p:nvPr>
        </p:nvSpPr>
        <p:spPr/>
        <p:txBody>
          <a:bodyPr/>
          <a:lstStyle/>
          <a:p>
            <a:r>
              <a:rPr lang="en-US" smtClean="0"/>
              <a:t>Diversion</a:t>
            </a:r>
            <a:endParaRPr lang="fr-CA" dirty="0"/>
          </a:p>
        </p:txBody>
      </p:sp>
      <p:sp>
        <p:nvSpPr>
          <p:cNvPr id="17" name="Espace réservé du texte 16"/>
          <p:cNvSpPr>
            <a:spLocks noGrp="1"/>
          </p:cNvSpPr>
          <p:nvPr>
            <p:ph type="body" sz="quarter" idx="13"/>
          </p:nvPr>
        </p:nvSpPr>
        <p:spPr/>
        <p:txBody>
          <a:bodyPr/>
          <a:lstStyle/>
          <a:p>
            <a:r>
              <a:rPr lang="en-US" smtClean="0"/>
              <a:t>Association </a:t>
            </a:r>
            <a:endParaRPr lang="fr-CA" dirty="0"/>
          </a:p>
        </p:txBody>
      </p:sp>
      <p:pic>
        <p:nvPicPr>
          <p:cNvPr id="39" name="Image 38" descr="lumiere.png"/>
          <p:cNvPicPr>
            <a:picLocks noChangeAspect="1"/>
          </p:cNvPicPr>
          <p:nvPr/>
        </p:nvPicPr>
        <p:blipFill>
          <a:blip r:embed="rId3"/>
          <a:srcRect l="19041" t="22102" r="20019" b="23416"/>
          <a:stretch>
            <a:fillRect/>
          </a:stretch>
        </p:blipFill>
        <p:spPr>
          <a:xfrm>
            <a:off x="4632260" y="376779"/>
            <a:ext cx="434811" cy="417004"/>
          </a:xfrm>
          <a:prstGeom prst="rect">
            <a:avLst/>
          </a:prstGeom>
        </p:spPr>
      </p:pic>
      <p:pic>
        <p:nvPicPr>
          <p:cNvPr id="40" name="Image 39" descr="lumiere.png"/>
          <p:cNvPicPr>
            <a:picLocks noChangeAspect="1"/>
          </p:cNvPicPr>
          <p:nvPr/>
        </p:nvPicPr>
        <p:blipFill>
          <a:blip r:embed="rId3"/>
          <a:srcRect l="19041" t="22102" r="20019" b="23416"/>
          <a:stretch>
            <a:fillRect/>
          </a:stretch>
        </p:blipFill>
        <p:spPr>
          <a:xfrm>
            <a:off x="4948823" y="414351"/>
            <a:ext cx="434811" cy="417004"/>
          </a:xfrm>
          <a:prstGeom prst="rect">
            <a:avLst/>
          </a:prstGeom>
        </p:spPr>
      </p:pic>
      <p:pic>
        <p:nvPicPr>
          <p:cNvPr id="41" name="Image 40" descr="lumiere.png"/>
          <p:cNvPicPr>
            <a:picLocks noChangeAspect="1"/>
          </p:cNvPicPr>
          <p:nvPr/>
        </p:nvPicPr>
        <p:blipFill>
          <a:blip r:embed="rId3"/>
          <a:srcRect l="19041" t="22102" r="20019" b="23416"/>
          <a:stretch>
            <a:fillRect/>
          </a:stretch>
        </p:blipFill>
        <p:spPr>
          <a:xfrm>
            <a:off x="5220758" y="557088"/>
            <a:ext cx="434811" cy="417004"/>
          </a:xfrm>
          <a:prstGeom prst="rect">
            <a:avLst/>
          </a:prstGeom>
        </p:spPr>
      </p:pic>
      <p:grpSp>
        <p:nvGrpSpPr>
          <p:cNvPr id="21" name="Grouper 38"/>
          <p:cNvGrpSpPr/>
          <p:nvPr/>
        </p:nvGrpSpPr>
        <p:grpSpPr>
          <a:xfrm>
            <a:off x="4746365" y="5403498"/>
            <a:ext cx="4040069" cy="1336878"/>
            <a:chOff x="4746365" y="5403498"/>
            <a:chExt cx="4040069" cy="1336878"/>
          </a:xfrm>
        </p:grpSpPr>
        <p:pic>
          <p:nvPicPr>
            <p:cNvPr id="22" name="Image 21" descr="bouton_allume.png"/>
            <p:cNvPicPr>
              <a:picLocks noChangeAspect="1"/>
            </p:cNvPicPr>
            <p:nvPr/>
          </p:nvPicPr>
          <p:blipFill>
            <a:blip r:embed="rId4"/>
            <a:srcRect l="5751" t="8085" r="3347" b="15319"/>
            <a:stretch>
              <a:fillRect/>
            </a:stretch>
          </p:blipFill>
          <p:spPr>
            <a:xfrm>
              <a:off x="4746365" y="5403498"/>
              <a:ext cx="4040069" cy="1336878"/>
            </a:xfrm>
            <a:prstGeom prst="rect">
              <a:avLst/>
            </a:prstGeom>
          </p:spPr>
        </p:pic>
        <p:pic>
          <p:nvPicPr>
            <p:cNvPr id="23" name="Image 22" descr="D_rouge.png"/>
            <p:cNvPicPr>
              <a:picLocks noChangeAspect="1"/>
            </p:cNvPicPr>
            <p:nvPr/>
          </p:nvPicPr>
          <p:blipFill>
            <a:blip r:embed="rId5"/>
            <a:stretch>
              <a:fillRect/>
            </a:stretch>
          </p:blipFill>
          <p:spPr>
            <a:xfrm>
              <a:off x="5148072" y="5788152"/>
              <a:ext cx="316992" cy="640080"/>
            </a:xfrm>
            <a:prstGeom prst="rect">
              <a:avLst/>
            </a:prstGeom>
          </p:spPr>
        </p:pic>
        <p:sp>
          <p:nvSpPr>
            <p:cNvPr id="24" name="Espace réservé du texte 27"/>
            <p:cNvSpPr txBox="1">
              <a:spLocks/>
            </p:cNvSpPr>
            <p:nvPr/>
          </p:nvSpPr>
          <p:spPr>
            <a:xfrm>
              <a:off x="5111496" y="5815584"/>
              <a:ext cx="3291840" cy="585216"/>
            </a:xfrm>
            <a:prstGeom prst="rect">
              <a:avLst/>
            </a:prstGeom>
          </p:spPr>
          <p:txBody>
            <a:bodyPr vert="horz" lIns="91440" tIns="45720" rIns="91440" bIns="45720" rtlCol="0" anchor="ctr">
              <a:noAutofit/>
            </a:bodyPr>
            <a:lstStyle>
              <a:lvl1pPr algn="ctr">
                <a:lnSpc>
                  <a:spcPct val="90000"/>
                </a:lnSpc>
                <a:spcBef>
                  <a:spcPts val="0"/>
                </a:spcBef>
                <a:defRPr sz="2000" cap="none">
                  <a:solidFill>
                    <a:srgbClr val="C5241F"/>
                  </a:solidFill>
                </a:defRPr>
              </a:lvl1pPr>
            </a:lstStyle>
            <a:p>
              <a:pPr>
                <a:defRPr/>
              </a:pPr>
              <a:r>
                <a:rPr lang="fr-FR" b="1" dirty="0" smtClean="0">
                  <a:latin typeface="Helvetica"/>
                  <a:cs typeface="Helvetica"/>
                </a:rPr>
                <a:t>Interaction</a:t>
              </a:r>
              <a:endParaRPr kumimoji="0" lang="fr-CA" sz="2000" b="1" i="0" u="none" strike="noStrike" kern="1200" cap="none" spc="0" normalizeH="0" baseline="0" noProof="0" dirty="0">
                <a:ln>
                  <a:noFill/>
                </a:ln>
                <a:solidFill>
                  <a:srgbClr val="C5241F"/>
                </a:solidFill>
                <a:effectLst/>
                <a:uLnTx/>
                <a:uFillTx/>
                <a:latin typeface="Helvetica"/>
                <a:ea typeface="+mn-ea"/>
                <a:cs typeface="Helvetic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Espace réservé du contenu 8"/>
          <p:cNvSpPr>
            <a:spLocks noGrp="1"/>
          </p:cNvSpPr>
          <p:nvPr>
            <p:ph idx="1"/>
          </p:nvPr>
        </p:nvSpPr>
        <p:spPr/>
        <p:txBody>
          <a:bodyPr/>
          <a:lstStyle/>
          <a:p>
            <a:r>
              <a:rPr lang="en-US" cap="none" dirty="0" err="1" smtClean="0"/>
              <a:t>Une</a:t>
            </a:r>
            <a:r>
              <a:rPr lang="en-US" cap="none" dirty="0" smtClean="0"/>
              <a:t> interaction </a:t>
            </a:r>
            <a:r>
              <a:rPr lang="en-US" cap="none" dirty="0" err="1" smtClean="0"/>
              <a:t>est</a:t>
            </a:r>
            <a:r>
              <a:rPr lang="en-US" cap="none" dirty="0" smtClean="0"/>
              <a:t> </a:t>
            </a:r>
            <a:r>
              <a:rPr lang="en-US" cap="none" dirty="0" err="1" smtClean="0"/>
              <a:t>une</a:t>
            </a:r>
            <a:r>
              <a:rPr lang="en-US" cap="none" dirty="0" smtClean="0"/>
              <a:t> situation </a:t>
            </a:r>
            <a:r>
              <a:rPr lang="en-US" cap="none" dirty="0" err="1" smtClean="0"/>
              <a:t>où</a:t>
            </a:r>
            <a:r>
              <a:rPr lang="en-US" cap="none" dirty="0" smtClean="0"/>
              <a:t> </a:t>
            </a:r>
            <a:r>
              <a:rPr lang="en-US" cap="none" dirty="0" err="1" smtClean="0"/>
              <a:t>deux</a:t>
            </a:r>
            <a:r>
              <a:rPr lang="en-US" cap="none" dirty="0" smtClean="0"/>
              <a:t> substances </a:t>
            </a:r>
            <a:r>
              <a:rPr lang="en-US" cap="none" dirty="0" err="1" smtClean="0"/>
              <a:t>s’influencent</a:t>
            </a:r>
            <a:r>
              <a:rPr lang="en-US" cap="none" dirty="0" smtClean="0"/>
              <a:t> </a:t>
            </a:r>
            <a:r>
              <a:rPr lang="en-US" cap="none" dirty="0" err="1" smtClean="0"/>
              <a:t>mutuellement</a:t>
            </a:r>
            <a:r>
              <a:rPr lang="en-US" cap="none" dirty="0" smtClean="0"/>
              <a:t> </a:t>
            </a:r>
            <a:endParaRPr lang="en-US" cap="none" dirty="0" smtClean="0"/>
          </a:p>
          <a:p>
            <a:pPr lvl="1"/>
            <a:r>
              <a:rPr lang="en-US" dirty="0" err="1" smtClean="0"/>
              <a:t>Trois</a:t>
            </a:r>
            <a:r>
              <a:rPr lang="en-US" dirty="0" smtClean="0"/>
              <a:t> </a:t>
            </a:r>
            <a:r>
              <a:rPr lang="en-US" dirty="0" err="1" smtClean="0"/>
              <a:t>conséquences</a:t>
            </a:r>
            <a:r>
              <a:rPr lang="en-US" dirty="0" smtClean="0"/>
              <a:t> </a:t>
            </a:r>
            <a:r>
              <a:rPr lang="en-US" dirty="0" err="1" smtClean="0"/>
              <a:t>peuvent</a:t>
            </a:r>
            <a:r>
              <a:rPr lang="en-US" dirty="0" smtClean="0"/>
              <a:t> en </a:t>
            </a:r>
            <a:r>
              <a:rPr lang="en-US" dirty="0" err="1" smtClean="0"/>
              <a:t>découler</a:t>
            </a:r>
            <a:r>
              <a:rPr lang="en-US" dirty="0" smtClean="0"/>
              <a:t> </a:t>
            </a:r>
          </a:p>
          <a:p>
            <a:pPr lvl="2"/>
            <a:r>
              <a:rPr lang="en-US" dirty="0" smtClean="0"/>
              <a:t>    </a:t>
            </a:r>
            <a:r>
              <a:rPr lang="en-US" dirty="0" err="1" smtClean="0"/>
              <a:t>effet</a:t>
            </a:r>
            <a:r>
              <a:rPr lang="en-US" dirty="0" smtClean="0"/>
              <a:t> de </a:t>
            </a:r>
            <a:r>
              <a:rPr lang="en-US" dirty="0" err="1" smtClean="0"/>
              <a:t>l</a:t>
            </a:r>
            <a:r>
              <a:rPr lang="fr-CA" altLang="ja-JP" dirty="0" smtClean="0"/>
              <a:t>’</a:t>
            </a:r>
            <a:r>
              <a:rPr lang="en-US" dirty="0" err="1" smtClean="0"/>
              <a:t>une</a:t>
            </a:r>
            <a:r>
              <a:rPr lang="en-US" dirty="0" smtClean="0"/>
              <a:t> </a:t>
            </a:r>
            <a:r>
              <a:rPr lang="en-US" dirty="0" err="1" smtClean="0"/>
              <a:t>ou</a:t>
            </a:r>
            <a:r>
              <a:rPr lang="en-US" dirty="0" smtClean="0"/>
              <a:t> </a:t>
            </a:r>
            <a:r>
              <a:rPr lang="en-US" dirty="0" err="1" smtClean="0"/>
              <a:t>l</a:t>
            </a:r>
            <a:r>
              <a:rPr lang="fr-CA" altLang="ja-JP" dirty="0" smtClean="0"/>
              <a:t>’</a:t>
            </a:r>
            <a:r>
              <a:rPr lang="en-US" dirty="0" err="1" smtClean="0"/>
              <a:t>autre</a:t>
            </a:r>
            <a:endParaRPr lang="en-US" dirty="0" smtClean="0"/>
          </a:p>
          <a:p>
            <a:pPr lvl="2"/>
            <a:r>
              <a:rPr lang="en-US" dirty="0" smtClean="0"/>
              <a:t>    </a:t>
            </a:r>
            <a:r>
              <a:rPr lang="en-US" dirty="0" err="1" smtClean="0"/>
              <a:t>effet</a:t>
            </a:r>
            <a:r>
              <a:rPr lang="en-US" dirty="0" smtClean="0"/>
              <a:t> de </a:t>
            </a:r>
            <a:r>
              <a:rPr lang="en-US" dirty="0" err="1" smtClean="0"/>
              <a:t>l</a:t>
            </a:r>
            <a:r>
              <a:rPr lang="fr-CA" altLang="ja-JP" dirty="0" smtClean="0"/>
              <a:t>’</a:t>
            </a:r>
            <a:r>
              <a:rPr lang="en-US" dirty="0" err="1" smtClean="0"/>
              <a:t>une</a:t>
            </a:r>
            <a:r>
              <a:rPr lang="en-US" dirty="0" smtClean="0"/>
              <a:t> </a:t>
            </a:r>
            <a:r>
              <a:rPr lang="en-US" dirty="0" err="1" smtClean="0"/>
              <a:t>ou</a:t>
            </a:r>
            <a:r>
              <a:rPr lang="en-US" dirty="0" smtClean="0"/>
              <a:t> </a:t>
            </a:r>
            <a:r>
              <a:rPr lang="en-US" dirty="0" err="1" smtClean="0"/>
              <a:t>l</a:t>
            </a:r>
            <a:r>
              <a:rPr lang="fr-CA" altLang="ja-JP" dirty="0" smtClean="0"/>
              <a:t>’</a:t>
            </a:r>
            <a:r>
              <a:rPr lang="en-US" dirty="0" err="1" smtClean="0"/>
              <a:t>autre</a:t>
            </a:r>
            <a:endParaRPr lang="en-US" dirty="0" smtClean="0"/>
          </a:p>
          <a:p>
            <a:pPr lvl="2"/>
            <a:r>
              <a:rPr lang="en-US" dirty="0" err="1" smtClean="0"/>
              <a:t>Combinaison</a:t>
            </a:r>
            <a:r>
              <a:rPr lang="en-US" dirty="0" smtClean="0"/>
              <a:t> des </a:t>
            </a:r>
            <a:r>
              <a:rPr lang="en-US" dirty="0" err="1" smtClean="0"/>
              <a:t>effets</a:t>
            </a:r>
            <a:r>
              <a:rPr lang="en-US" dirty="0" smtClean="0"/>
              <a:t> de </a:t>
            </a:r>
            <a:r>
              <a:rPr lang="en-US" dirty="0" err="1" smtClean="0"/>
              <a:t>chacune</a:t>
            </a:r>
            <a:endParaRPr lang="en-US" dirty="0" smtClean="0"/>
          </a:p>
        </p:txBody>
      </p:sp>
      <p:sp>
        <p:nvSpPr>
          <p:cNvPr id="12" name="Flèche vers la droite 11"/>
          <p:cNvSpPr>
            <a:spLocks noChangeAspect="1"/>
          </p:cNvSpPr>
          <p:nvPr/>
        </p:nvSpPr>
        <p:spPr>
          <a:xfrm rot="5400000">
            <a:off x="1503009" y="3753313"/>
            <a:ext cx="268892" cy="219688"/>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3" name="Flèche vers la droite 12"/>
          <p:cNvSpPr>
            <a:spLocks noChangeAspect="1"/>
          </p:cNvSpPr>
          <p:nvPr/>
        </p:nvSpPr>
        <p:spPr>
          <a:xfrm rot="16200000" flipV="1">
            <a:off x="1503009" y="3410380"/>
            <a:ext cx="268892" cy="219688"/>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CA" dirty="0" smtClean="0"/>
              <a:t>Exemples d’interactions</a:t>
            </a:r>
          </a:p>
          <a:p>
            <a:pPr lvl="1"/>
            <a:r>
              <a:rPr lang="fr-CA" dirty="0" smtClean="0"/>
              <a:t>Cannabis et antipsychotiques</a:t>
            </a:r>
          </a:p>
          <a:p>
            <a:pPr lvl="2"/>
            <a:r>
              <a:rPr lang="fr-CA" dirty="0" smtClean="0">
                <a:sym typeface="Wingdings"/>
              </a:rPr>
              <a:t>    </a:t>
            </a:r>
            <a:r>
              <a:rPr lang="fr-CA" dirty="0" smtClean="0">
                <a:sym typeface="Wingdings" pitchFamily="2" charset="2"/>
              </a:rPr>
              <a:t>somnolence</a:t>
            </a:r>
          </a:p>
          <a:p>
            <a:pPr lvl="2"/>
            <a:r>
              <a:rPr lang="fr-CA" dirty="0" smtClean="0">
                <a:sym typeface="Wingdings"/>
              </a:rPr>
              <a:t>    </a:t>
            </a:r>
            <a:r>
              <a:rPr lang="fr-CA" dirty="0" smtClean="0"/>
              <a:t>risque de psychose</a:t>
            </a:r>
          </a:p>
          <a:p>
            <a:pPr lvl="1"/>
            <a:r>
              <a:rPr lang="fr-CA" dirty="0" smtClean="0"/>
              <a:t>Alcool et antipsychotiques</a:t>
            </a:r>
          </a:p>
          <a:p>
            <a:pPr lvl="2"/>
            <a:r>
              <a:rPr lang="fr-CA" dirty="0" smtClean="0">
                <a:sym typeface="Wingdings"/>
              </a:rPr>
              <a:t>    </a:t>
            </a:r>
            <a:r>
              <a:rPr lang="fr-CA" dirty="0" smtClean="0">
                <a:sym typeface="Wingdings" pitchFamily="2" charset="2"/>
              </a:rPr>
              <a:t>somnolence</a:t>
            </a:r>
          </a:p>
          <a:p>
            <a:pPr lvl="1"/>
            <a:r>
              <a:rPr lang="fr-CA" dirty="0" smtClean="0">
                <a:sym typeface="Wingdings" pitchFamily="2" charset="2"/>
              </a:rPr>
              <a:t>I</a:t>
            </a:r>
            <a:r>
              <a:rPr lang="fr-CA" dirty="0" smtClean="0"/>
              <a:t>nteractions aussi possibles avec les aliments </a:t>
            </a:r>
            <a:br>
              <a:rPr lang="fr-CA" dirty="0" smtClean="0"/>
            </a:br>
            <a:r>
              <a:rPr lang="fr-CA" dirty="0" smtClean="0"/>
              <a:t>et les produits naturels</a:t>
            </a:r>
          </a:p>
        </p:txBody>
      </p:sp>
      <p:sp>
        <p:nvSpPr>
          <p:cNvPr id="6" name="Flèche vers la droite 5"/>
          <p:cNvSpPr>
            <a:spLocks noChangeAspect="1"/>
          </p:cNvSpPr>
          <p:nvPr/>
        </p:nvSpPr>
        <p:spPr>
          <a:xfrm rot="16200000" flipV="1">
            <a:off x="1503009" y="2518137"/>
            <a:ext cx="268892" cy="219688"/>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7" name="Flèche vers la droite 6"/>
          <p:cNvSpPr>
            <a:spLocks noChangeAspect="1"/>
          </p:cNvSpPr>
          <p:nvPr/>
        </p:nvSpPr>
        <p:spPr>
          <a:xfrm rot="16200000" flipV="1">
            <a:off x="1503009" y="2855790"/>
            <a:ext cx="268892" cy="219688"/>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8" name="Flèche vers la droite 7"/>
          <p:cNvSpPr>
            <a:spLocks noChangeAspect="1"/>
          </p:cNvSpPr>
          <p:nvPr/>
        </p:nvSpPr>
        <p:spPr>
          <a:xfrm rot="16200000" flipV="1">
            <a:off x="1503009" y="3718484"/>
            <a:ext cx="268892" cy="219688"/>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Alibi Acapella - Louis-H">
      <a:dk1>
        <a:sysClr val="windowText" lastClr="000000"/>
      </a:dk1>
      <a:lt1>
        <a:sysClr val="window" lastClr="FFFFFF"/>
      </a:lt1>
      <a:dk2>
        <a:srgbClr val="6F7C2F"/>
      </a:dk2>
      <a:lt2>
        <a:srgbClr val="427B6F"/>
      </a:lt2>
      <a:accent1>
        <a:srgbClr val="73B6A6"/>
      </a:accent1>
      <a:accent2>
        <a:srgbClr val="A4AA2F"/>
      </a:accent2>
      <a:accent3>
        <a:srgbClr val="4C3368"/>
      </a:accent3>
      <a:accent4>
        <a:srgbClr val="5A4776"/>
      </a:accent4>
      <a:accent5>
        <a:srgbClr val="AF4928"/>
      </a:accent5>
      <a:accent6>
        <a:srgbClr val="CC5D22"/>
      </a:accent6>
      <a:hlink>
        <a:srgbClr val="73B6A6"/>
      </a:hlink>
      <a:folHlink>
        <a:srgbClr val="999999"/>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defRPr dirty="0" smtClean="0">
            <a:latin typeface="Helvetica"/>
            <a:cs typeface="Helvetica"/>
          </a:defRPr>
        </a:defPPr>
      </a:lstStyle>
      <a:style>
        <a:lnRef idx="1">
          <a:schemeClr val="accent1"/>
        </a:lnRef>
        <a:fillRef idx="3">
          <a:schemeClr val="accent1"/>
        </a:fillRef>
        <a:effectRef idx="2">
          <a:schemeClr val="accent1"/>
        </a:effectRef>
        <a:fontRef idx="minor">
          <a:schemeClr val="lt1"/>
        </a:fontRef>
      </a:style>
    </a:spDef>
    <a:lnDef>
      <a:spPr>
        <a:ln w="12700" cap="flat" cmpd="sng" algn="ctr">
          <a:solidFill>
            <a:schemeClr val="tx1">
              <a:lumMod val="50000"/>
              <a:lumOff val="50000"/>
            </a:schemeClr>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ct val="95000"/>
          </a:lnSpc>
          <a:spcBef>
            <a:spcPts val="300"/>
          </a:spcBef>
          <a:defRPr sz="2200" dirty="0" err="1" smtClean="0">
            <a:latin typeface="Helvetica"/>
            <a:cs typeface="Helvetica"/>
          </a:defRPr>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1135</TotalTime>
  <Words>2401</Words>
  <Application>Microsoft Macintosh PowerPoint</Application>
  <PresentationFormat>Présentation à l'écran (4:3)</PresentationFormat>
  <Paragraphs>336</Paragraphs>
  <Slides>41</Slides>
  <Notes>41</Notes>
  <HiddenSlides>0</HiddenSlides>
  <MMClips>0</MMClips>
  <ScaleCrop>false</ScaleCrop>
  <HeadingPairs>
    <vt:vector size="4" baseType="variant">
      <vt:variant>
        <vt:lpstr>Modèle de conception</vt:lpstr>
      </vt:variant>
      <vt:variant>
        <vt:i4>1</vt:i4>
      </vt:variant>
      <vt:variant>
        <vt:lpstr>Titres des diapositives</vt:lpstr>
      </vt:variant>
      <vt:variant>
        <vt:i4>41</vt:i4>
      </vt:variant>
    </vt:vector>
  </HeadingPairs>
  <TitlesOfParts>
    <vt:vector size="42" baseType="lpstr">
      <vt:lpstr>Thème Office</vt:lpstr>
      <vt:lpstr>Diapositive 1</vt:lpstr>
      <vt:lpstr>Laquelle de ces substances  peut être considérée  comme une drogue d’abus?</vt:lpstr>
      <vt:lpstr>Diapositive 3</vt:lpstr>
      <vt:lpstr>Diapositive 4</vt:lpstr>
      <vt:lpstr>Quelle organisation s'assure  de la sécurité des médicaments  au pays?</vt:lpstr>
      <vt:lpstr>Diapositive 6</vt:lpstr>
      <vt:lpstr>Lorsqu’un médicament ou une drogue interfère avec l’action d’un autre médicament, il s’agit d’une ______.</vt:lpstr>
      <vt:lpstr>Diapositive 8</vt:lpstr>
      <vt:lpstr>Diapositive 9</vt:lpstr>
      <vt:lpstr>Que contient le cannabis?</vt:lpstr>
      <vt:lpstr>Diapositive 11</vt:lpstr>
      <vt:lpstr>Lequel de ces superhéros n’a pas  été créé par Marvel?</vt:lpstr>
      <vt:lpstr>À quoi ressemblent les comprimés d’amphétamines?</vt:lpstr>
      <vt:lpstr>Apparence des comprimés</vt:lpstr>
      <vt:lpstr>Quel énoncé concernant  les effets psychologiques  du cannabis est faux?</vt:lpstr>
      <vt:lpstr>Diapositive 16</vt:lpstr>
      <vt:lpstr>Diapositive 17</vt:lpstr>
      <vt:lpstr>Toutes ces affirmations  concernant la cocaïne sont vraies  sauf une, laquelle?</vt:lpstr>
      <vt:lpstr>Diapositive 19</vt:lpstr>
      <vt:lpstr>Cette drogue est fabriquée à partir de pseudoéphédrine (décongestionnant)  et un abus de cette drogue peut causer des dommages permanents au cerveau.</vt:lpstr>
      <vt:lpstr>Diapositive 21</vt:lpstr>
      <vt:lpstr>Toutes ces éléments sont des effets  du cannabis, lequel est un effet lié  à un usage à long terme?</vt:lpstr>
      <vt:lpstr>Diapositive 23</vt:lpstr>
      <vt:lpstr>Quel était le nom du joueur  de batterie chez les Beatles?</vt:lpstr>
      <vt:lpstr>Quel est l’impact de la consommation  de cannabis, d’alcool ou d’une autre drogue sur les antipsychotiques?</vt:lpstr>
      <vt:lpstr>Diapositive 26</vt:lpstr>
      <vt:lpstr>Toutes ces affirmations concernant l’impact des stimulants sur la santé physique sont fausses,  sauf une, laquelle?</vt:lpstr>
      <vt:lpstr>Diapositive 28</vt:lpstr>
      <vt:lpstr>Laquelle des associations  suivantes est bonne?</vt:lpstr>
      <vt:lpstr>Diapositive 30</vt:lpstr>
      <vt:lpstr>Diapositive 31</vt:lpstr>
      <vt:lpstr>Qu’est-ce qui motive  la consommation d’amphétamines particulièrement chez les femmes?</vt:lpstr>
      <vt:lpstr>Diapositive 33</vt:lpstr>
      <vt:lpstr>Diapositive 34</vt:lpstr>
      <vt:lpstr>Que doit faire un consommateur intoxiqué s’il doit prendre  ses médicaments?</vt:lpstr>
      <vt:lpstr>Diapositive 36</vt:lpstr>
      <vt:lpstr>Diapositive 37</vt:lpstr>
      <vt:lpstr>En quelle année est née  Céline Dion?</vt:lpstr>
      <vt:lpstr>Quelle substance est  la moins susceptible de causer  une psychose toxique?</vt:lpstr>
      <vt:lpstr>Diapositive 40</vt:lpstr>
      <vt:lpstr>Diapositive 41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Sophie Le Bigot</dc:creator>
  <cp:lastModifiedBy>Sophie Le Bigot</cp:lastModifiedBy>
  <cp:revision>58</cp:revision>
  <dcterms:created xsi:type="dcterms:W3CDTF">2013-12-18T17:17:18Z</dcterms:created>
  <dcterms:modified xsi:type="dcterms:W3CDTF">2013-12-18T17:27:40Z</dcterms:modified>
</cp:coreProperties>
</file>