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74" r:id="rId2"/>
    <p:sldId id="256" r:id="rId3"/>
    <p:sldId id="259" r:id="rId4"/>
    <p:sldId id="258" r:id="rId5"/>
    <p:sldId id="275" r:id="rId6"/>
    <p:sldId id="276" r:id="rId7"/>
    <p:sldId id="261" r:id="rId8"/>
    <p:sldId id="262" r:id="rId9"/>
    <p:sldId id="280" r:id="rId10"/>
    <p:sldId id="281" r:id="rId11"/>
    <p:sldId id="260" r:id="rId12"/>
    <p:sldId id="277" r:id="rId13"/>
    <p:sldId id="278" r:id="rId14"/>
    <p:sldId id="279" r:id="rId15"/>
    <p:sldId id="282" r:id="rId16"/>
    <p:sldId id="272" r:id="rId17"/>
    <p:sldId id="283" r:id="rId18"/>
    <p:sldId id="284" r:id="rId19"/>
    <p:sldId id="269" r:id="rId20"/>
    <p:sldId id="289" r:id="rId21"/>
    <p:sldId id="291" r:id="rId22"/>
    <p:sldId id="290" r:id="rId23"/>
    <p:sldId id="292" r:id="rId24"/>
    <p:sldId id="293" r:id="rId25"/>
    <p:sldId id="314" r:id="rId26"/>
    <p:sldId id="315" r:id="rId27"/>
    <p:sldId id="296" r:id="rId28"/>
    <p:sldId id="297" r:id="rId29"/>
    <p:sldId id="298" r:id="rId30"/>
    <p:sldId id="299" r:id="rId31"/>
    <p:sldId id="300" r:id="rId32"/>
    <p:sldId id="309" r:id="rId33"/>
    <p:sldId id="310" r:id="rId34"/>
    <p:sldId id="311" r:id="rId35"/>
    <p:sldId id="313" r:id="rId36"/>
    <p:sldId id="301" r:id="rId37"/>
    <p:sldId id="302" r:id="rId38"/>
    <p:sldId id="303" r:id="rId39"/>
    <p:sldId id="304" r:id="rId40"/>
    <p:sldId id="305" r:id="rId41"/>
    <p:sldId id="306" r:id="rId42"/>
    <p:sldId id="307" r:id="rId43"/>
    <p:sldId id="308" r:id="rId44"/>
    <p:sldId id="312" r:id="rId4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C13"/>
    <a:srgbClr val="96A022"/>
    <a:srgbClr val="3F4213"/>
    <a:srgbClr val="3B3D11"/>
    <a:srgbClr val="78832D"/>
    <a:srgbClr val="808830"/>
    <a:srgbClr val="889132"/>
    <a:srgbClr val="86040B"/>
    <a:srgbClr val="6F0E0C"/>
    <a:srgbClr val="7E0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0716" autoAdjust="0"/>
  </p:normalViewPr>
  <p:slideViewPr>
    <p:cSldViewPr snapToObjects="1">
      <p:cViewPr>
        <p:scale>
          <a:sx n="107" d="100"/>
          <a:sy n="107" d="100"/>
        </p:scale>
        <p:origin x="-2536" y="-1904"/>
      </p:cViewPr>
      <p:guideLst>
        <p:guide orient="horz" pos="3594"/>
        <p:guide pos="3223"/>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14" d="100"/>
          <a:sy n="114" d="100"/>
        </p:scale>
        <p:origin x="-40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solidFill>
                  <a:schemeClr val="tx1">
                    <a:lumMod val="50000"/>
                    <a:lumOff val="50000"/>
                  </a:schemeClr>
                </a:solidFill>
                <a:latin typeface="Arial"/>
                <a:cs typeface="Arial"/>
              </a:defRPr>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solidFill>
                  <a:schemeClr val="tx1">
                    <a:lumMod val="50000"/>
                    <a:lumOff val="50000"/>
                  </a:schemeClr>
                </a:solidFill>
                <a:latin typeface="Arial"/>
                <a:cs typeface="Arial"/>
              </a:defRPr>
            </a:lvl1pPr>
          </a:lstStyle>
          <a:p>
            <a:fld id="{4BE6980F-CAD1-8344-B7A3-3CE846DA6FA1}" type="datetimeFigureOut">
              <a:rPr lang="fr-FR" smtClean="0"/>
              <a:pPr/>
              <a:t>2014-01-13</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CA"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solidFill>
                  <a:schemeClr val="tx1">
                    <a:lumMod val="50000"/>
                    <a:lumOff val="50000"/>
                  </a:schemeClr>
                </a:solidFill>
                <a:latin typeface="Arial"/>
                <a:cs typeface="Arial"/>
              </a:defRPr>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solidFill>
                  <a:schemeClr val="tx1">
                    <a:lumMod val="50000"/>
                    <a:lumOff val="50000"/>
                  </a:schemeClr>
                </a:solidFill>
                <a:latin typeface="Arial"/>
                <a:cs typeface="Arial"/>
              </a:defRPr>
            </a:lvl1pPr>
          </a:lstStyle>
          <a:p>
            <a:fld id="{4D17E42E-4E71-C64F-8DB4-34B4C70DB382}" type="slidenum">
              <a:rPr lang="fr-CA" smtClean="0"/>
              <a:pPr/>
              <a:t>‹#›</a:t>
            </a:fld>
            <a:endParaRPr lang="fr-CA"/>
          </a:p>
        </p:txBody>
      </p:sp>
    </p:spTree>
    <p:extLst>
      <p:ext uri="{BB962C8B-B14F-4D97-AF65-F5344CB8AC3E}">
        <p14:creationId xmlns:p14="http://schemas.microsoft.com/office/powerpoint/2010/main" val="34543051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Arial"/>
      </a:defRPr>
    </a:lvl1pPr>
    <a:lvl2pPr marL="111125" indent="-109538" algn="l" defTabSz="457200" rtl="0" eaLnBrk="1" latinLnBrk="0" hangingPunct="1">
      <a:buFont typeface="Arial"/>
      <a:buChar char="•"/>
      <a:defRPr sz="1100" kern="1200">
        <a:solidFill>
          <a:schemeClr val="tx1"/>
        </a:solidFill>
        <a:latin typeface="Arial"/>
        <a:ea typeface="+mn-ea"/>
        <a:cs typeface="Arial"/>
      </a:defRPr>
    </a:lvl2pPr>
    <a:lvl3pPr marL="233363" indent="-122238" algn="l" defTabSz="457200" rtl="0" eaLnBrk="1" latinLnBrk="0" hangingPunct="1">
      <a:buFont typeface="Arial"/>
      <a:buChar char="•"/>
      <a:defRPr sz="1000" kern="1200">
        <a:solidFill>
          <a:schemeClr val="tx1"/>
        </a:solidFill>
        <a:latin typeface="Arial"/>
        <a:ea typeface="+mn-ea"/>
        <a:cs typeface="Arial"/>
      </a:defRPr>
    </a:lvl3pPr>
    <a:lvl4pPr marL="346075" indent="-109538" algn="l" defTabSz="457200" rtl="0" eaLnBrk="1" latinLnBrk="0" hangingPunct="1">
      <a:buFont typeface="Arial"/>
      <a:buChar char="•"/>
      <a:defRPr sz="1000" kern="1200">
        <a:solidFill>
          <a:schemeClr val="tx1"/>
        </a:solidFill>
        <a:latin typeface="Arial"/>
        <a:ea typeface="+mn-ea"/>
        <a:cs typeface="Arial"/>
      </a:defRPr>
    </a:lvl4pPr>
    <a:lvl5pPr marL="457200" indent="-109538" algn="l" defTabSz="457200" rtl="0" eaLnBrk="1" latinLnBrk="0" hangingPunct="1">
      <a:buFont typeface="Arial"/>
      <a:buChar char="•"/>
      <a:defRPr sz="10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1</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10</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Conseils d’animation :</a:t>
            </a:r>
          </a:p>
          <a:p>
            <a:r>
              <a:rPr lang="fr-FR" dirty="0" smtClean="0"/>
              <a:t>Nommer des exemples autres que la dépendance aux drogues comme la dépendance aux jeux de hasard et au sport. </a:t>
            </a:r>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11</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a:t>
            </a:r>
          </a:p>
          <a:p>
            <a:r>
              <a:rPr lang="fr-FR" dirty="0" smtClean="0"/>
              <a:t>Exemples de malaises physiques : palpitations, sueurs, maux de tête, insomnie, etc.</a:t>
            </a:r>
          </a:p>
          <a:p>
            <a:r>
              <a:rPr lang="fr-FR" dirty="0" smtClean="0"/>
              <a:t>Exemples de symptômes d’une dépendance psychologique : sentiment de malaise, anxiété et angoisse.</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12</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spcBef>
                <a:spcPct val="0"/>
              </a:spcBef>
            </a:pPr>
            <a:r>
              <a:rPr lang="fr-FR" dirty="0" smtClean="0"/>
              <a:t>Conseils d’animation :</a:t>
            </a:r>
          </a:p>
          <a:p>
            <a:pPr>
              <a:spcBef>
                <a:spcPct val="0"/>
              </a:spcBef>
            </a:pPr>
            <a:r>
              <a:rPr lang="fr-FR" dirty="0" smtClean="0"/>
              <a:t>Demander aux participants de répondre à la question et de donner leur avis sur le sujet.</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13</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14</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15</a:t>
            </a:fld>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Conseils d’animation :</a:t>
            </a:r>
          </a:p>
          <a:p>
            <a:r>
              <a:rPr lang="fr-FR" dirty="0" smtClean="0"/>
              <a:t>Exemple de question : demander aux participants quel est leur rapport de désir avec leur consommation.</a:t>
            </a:r>
          </a:p>
          <a:p>
            <a:endParaRPr lang="fr-FR" dirty="0" smtClean="0"/>
          </a:p>
          <a:p>
            <a:r>
              <a:rPr lang="fr-FR" dirty="0" smtClean="0"/>
              <a:t>Notes pour l’intervenant :</a:t>
            </a:r>
          </a:p>
          <a:p>
            <a:r>
              <a:rPr lang="fr-FR" dirty="0" smtClean="0"/>
              <a:t>Cette diapositive vise à expliquer le changement du rapport au désir avec la drogue. Au début, la substance est consommée pour le plaisir qu’elle procure et le consommateur a une impression de pouvoir contrôler sa consommation. Par contre, le corps développe une tolérance à la substance, ce qui peut inciter les consommateurs à augmenter la dose et la fréquence de la prise de drogue pour ressentir un effet. Au fur et à mesure que les dépendances physique et psychologique s’installent, la prise de la drogue devient de plus en plus importante dans la vie de la personne. La consommation devient alors une obsession et peut amener une perte de </a:t>
            </a:r>
            <a:r>
              <a:rPr lang="fr-FR" smtClean="0"/>
              <a:t>contrôle. </a:t>
            </a:r>
            <a:r>
              <a:rPr lang="fr-FR" dirty="0" smtClean="0"/>
              <a:t>La prise de drogue devient un besoin essentiel et peut même devenir un enjeu de vie ou de mort. </a:t>
            </a:r>
          </a:p>
          <a:p>
            <a:endParaRPr lang="fr-FR" dirty="0" smtClean="0"/>
          </a:p>
          <a:p>
            <a:endParaRPr lang="fr-FR" dirty="0" smtClean="0"/>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16</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schéma suivant présente le cycle de l’assuétude.</a:t>
            </a:r>
          </a:p>
          <a:p>
            <a:endParaRPr lang="fr-FR" dirty="0" smtClean="0"/>
          </a:p>
          <a:p>
            <a:r>
              <a:rPr lang="fr-FR" dirty="0" smtClean="0"/>
              <a:t>Notes pour l’intervenant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La consommation peut notamment débuter dans un contexte de situation difficile, d’événement stressant ou de faible estime de soi. Cela s’appelle un « mal-être ». La consommation de drogue est l’une des solutions possibles pour atténuer cette souffrance. Cette consommation peut permettre d’affronter les situations difficiles, de gérer ses émotions et de retrouver un certain équilibre en apaisant sa souffrance. Cependant, lorsque l’effet de la substance disparait, le mal-être s’aggrave et la personne consomme de nouveau pour retrouver l’effet disparu. Il est donc difficile de sortir de ce cercle vicieux de consommation, une fois celui-ci établi.</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Notez que dans le cas du sport, du travail et de la nourriture, c'est l'utilisation abusive qui est problématique.</a:t>
            </a:r>
          </a:p>
          <a:p>
            <a:endParaRPr lang="fr-FR" dirty="0" smtClean="0"/>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17</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a:t>
            </a:r>
          </a:p>
          <a:p>
            <a:r>
              <a:rPr lang="fr-FR" dirty="0" smtClean="0"/>
              <a:t>Exemples de symptômes de sevrage : envie de dormir et de manger, difficultés de concentration, etc.</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18</a:t>
            </a:fld>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19</a:t>
            </a:fld>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2</a:t>
            </a:fld>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Conseils d’animation :</a:t>
            </a:r>
          </a:p>
          <a:p>
            <a:r>
              <a:rPr lang="fr-FR" dirty="0" smtClean="0"/>
              <a:t>Faire un retour sur les principaux signes cliniques rencontrés dans les troubles psychotiques, en prenant l’exemple de la schizophrénie.</a:t>
            </a:r>
            <a:r>
              <a:rPr lang="fr-CA" dirty="0" smtClean="0"/>
              <a:t> </a:t>
            </a:r>
          </a:p>
          <a:p>
            <a:r>
              <a:rPr lang="fr-CA" dirty="0" smtClean="0"/>
              <a:t>Exemple de question : quels étaient vos symptômes de psychose?</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20</a:t>
            </a:fld>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 </a:t>
            </a:r>
          </a:p>
          <a:p>
            <a:r>
              <a:rPr lang="fr-FR" dirty="0" smtClean="0"/>
              <a:t>Cette diapositive montre le cours normal de la schizophrénie. Après chaque épisode psychotique, il est de plus en plus difficile de retrouver le même niveau de fonctionnement.</a:t>
            </a:r>
          </a:p>
          <a:p>
            <a:endParaRPr lang="fr-FR" dirty="0" smtClean="0"/>
          </a:p>
          <a:p>
            <a:r>
              <a:rPr lang="fr-FR" dirty="0" smtClean="0"/>
              <a:t>Conseils d’animation : </a:t>
            </a:r>
          </a:p>
          <a:p>
            <a:r>
              <a:rPr lang="fr-FR" dirty="0" smtClean="0"/>
              <a:t>Exemple de question : qu’est-ce qui pourrait augmenter ou conserver votre niveau de fonctionnement?</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21</a:t>
            </a:fld>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a:t>
            </a:r>
          </a:p>
          <a:p>
            <a:r>
              <a:rPr lang="fr-FR" dirty="0" smtClean="0"/>
              <a:t>En général, avec l’aide des médicaments, il est possible de retrouver un bon niveau de fonctionnement. Cependant, s’il y a des rechutes chroniques et que la réponse aux médicaments est partielle, le niveau de fonctionnement diminuera de plus en plus.</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22</a:t>
            </a:fld>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23</a:t>
            </a:fld>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24</a:t>
            </a:fld>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a:t>
            </a:r>
          </a:p>
          <a:p>
            <a:r>
              <a:rPr lang="fr-FR" dirty="0" smtClean="0"/>
              <a:t>Cette image montre une communication entre deux neurones. Elle représente une circulation adéquate de la dopamine dans le cerveau. </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25</a:t>
            </a:fld>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a:t>
            </a:r>
          </a:p>
          <a:p>
            <a:r>
              <a:rPr lang="fr-FR" dirty="0" smtClean="0"/>
              <a:t>Lors d’une psychose, la dopamine est excessive, ce qui cause des symptômes positifs comme les hallucinations auditives et visuelles ainsi que le délire.</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26</a:t>
            </a:fld>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a:t>
            </a:r>
          </a:p>
          <a:p>
            <a:r>
              <a:rPr lang="fr-FR" dirty="0" smtClean="0"/>
              <a:t>L’antipsychotique agit en se fixant à la place du neurotransmetteur, ce qui permet une diminution de la quantité de dopamine en libération. La circulation de dopamine dans le cerveau revient ainsi à un niveau adéquat, ce qui amène une diminution des hallucinations et du délire. Si le médicament est arrêté, l’équilibre qui était atteint est ainsi rompu et la tempête de dopamine revient. Le défi pharmacologique est de bloquer la dopamine en excès dans une région du cerveau, tout en prévenant la perte là où les niveaux sont adéquats.</a:t>
            </a:r>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27</a:t>
            </a:fld>
            <a:endParaRPr lang="fr-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28</a:t>
            </a:fld>
            <a:endParaRPr lang="fr-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Conseils d’animation :</a:t>
            </a:r>
          </a:p>
          <a:p>
            <a:r>
              <a:rPr lang="fr-FR" dirty="0" smtClean="0"/>
              <a:t>Exemple de question : quel impact peut avoir la drogue sur la maladie?</a:t>
            </a:r>
          </a:p>
          <a:p>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29</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3</a:t>
            </a:fld>
            <a:endParaRPr lang="fr-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a:t>
            </a:r>
          </a:p>
          <a:p>
            <a:r>
              <a:rPr lang="fr-FR" dirty="0" smtClean="0"/>
              <a:t>Des chercheurs du Delaware aux États-Unis ont démontré, dans une étude, que plus il y a de rechutes, plus le temps de rémission est long et plus la maladie est difficile à traiter avec des médicaments.</a:t>
            </a:r>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30</a:t>
            </a:fld>
            <a:endParaRPr lang="fr-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Conseils d’animation :</a:t>
            </a:r>
          </a:p>
          <a:p>
            <a:r>
              <a:rPr lang="fr-FR" dirty="0" smtClean="0"/>
              <a:t>Revoir ensuite les réponses 4 et 5 de l’exercice à domicile </a:t>
            </a:r>
            <a:br>
              <a:rPr lang="fr-FR" dirty="0" smtClean="0"/>
            </a:br>
            <a:r>
              <a:rPr lang="fr-FR" dirty="0" smtClean="0"/>
              <a:t>« Ma consommation, mes médicaments ».</a:t>
            </a:r>
          </a:p>
          <a:p>
            <a:endParaRPr lang="fr-FR" dirty="0" smtClean="0"/>
          </a:p>
          <a:p>
            <a:r>
              <a:rPr lang="fr-FR" dirty="0" smtClean="0"/>
              <a:t>Saviez-vous que :</a:t>
            </a:r>
          </a:p>
          <a:p>
            <a:r>
              <a:rPr lang="fr-FR" dirty="0" smtClean="0"/>
              <a:t>Il existe un risque important d’interaction avec l’ecstasy et les amphétamines lorsqu’elles sont combinées avec des antidépresseurs comme </a:t>
            </a:r>
            <a:r>
              <a:rPr lang="fr-FR" dirty="0" err="1" smtClean="0"/>
              <a:t>fluoxétine</a:t>
            </a:r>
            <a:r>
              <a:rPr lang="fr-FR" dirty="0" smtClean="0"/>
              <a:t> (</a:t>
            </a:r>
            <a:r>
              <a:rPr lang="fr-FR" dirty="0" err="1" smtClean="0"/>
              <a:t>Prozac</a:t>
            </a:r>
            <a:r>
              <a:rPr lang="fr-FR" baseline="30000" dirty="0" err="1" smtClean="0"/>
              <a:t>MD</a:t>
            </a:r>
            <a:r>
              <a:rPr lang="fr-FR" dirty="0" smtClean="0"/>
              <a:t>) et </a:t>
            </a:r>
            <a:r>
              <a:rPr lang="fr-FR" dirty="0" err="1" smtClean="0"/>
              <a:t>paroxétine</a:t>
            </a:r>
            <a:r>
              <a:rPr lang="fr-FR" dirty="0" smtClean="0"/>
              <a:t> (</a:t>
            </a:r>
            <a:r>
              <a:rPr lang="fr-FR" dirty="0" err="1" smtClean="0"/>
              <a:t>Paxil</a:t>
            </a:r>
            <a:r>
              <a:rPr lang="fr-FR" baseline="30000" dirty="0" err="1" smtClean="0"/>
              <a:t>MD</a:t>
            </a:r>
            <a:r>
              <a:rPr lang="fr-FR" dirty="0" smtClean="0"/>
              <a:t>), en raison de l’action de ces drogues sur la sérotonine. La prudence est donc de mise.</a:t>
            </a:r>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31</a:t>
            </a:fld>
            <a:endParaRPr lang="fr-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a:t>
            </a:r>
          </a:p>
          <a:p>
            <a:r>
              <a:rPr lang="fr-FR" dirty="0" smtClean="0"/>
              <a:t>Il est important pour les participants de spécifier à l’équipe traitante s’il y a cessation/réduction ou augmentation de la consommation de tabac/cannabis/caféine. En effet, l’équipe traitante pourrait alors réévaluer la dose de médicament pour éviter des effets indésirables ou une décompensation de l’état mental.</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32</a:t>
            </a:fld>
            <a:endParaRPr lang="fr-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a:t>
            </a:r>
          </a:p>
          <a:p>
            <a:r>
              <a:rPr lang="fr-FR" dirty="0" smtClean="0"/>
              <a:t>Le jus de pamplemousse augmente l’efficacité et la toxicité de la </a:t>
            </a:r>
            <a:r>
              <a:rPr lang="fr-FR" dirty="0" err="1" smtClean="0"/>
              <a:t>quétiapine</a:t>
            </a:r>
            <a:r>
              <a:rPr lang="fr-FR" dirty="0" smtClean="0"/>
              <a:t> (</a:t>
            </a:r>
            <a:r>
              <a:rPr lang="fr-FR" dirty="0" err="1" smtClean="0"/>
              <a:t>Séroquel</a:t>
            </a:r>
            <a:r>
              <a:rPr lang="fr-FR" baseline="30000" dirty="0" err="1" smtClean="0"/>
              <a:t>MD</a:t>
            </a:r>
            <a:r>
              <a:rPr lang="fr-FR" dirty="0" smtClean="0"/>
              <a:t>) et de la </a:t>
            </a:r>
            <a:r>
              <a:rPr lang="fr-FR" dirty="0" err="1" smtClean="0"/>
              <a:t>clozapine</a:t>
            </a:r>
            <a:r>
              <a:rPr lang="fr-FR" dirty="0" smtClean="0"/>
              <a:t> (</a:t>
            </a:r>
            <a:r>
              <a:rPr lang="fr-FR" dirty="0" err="1" smtClean="0"/>
              <a:t>Clozaril</a:t>
            </a:r>
            <a:r>
              <a:rPr lang="fr-FR" baseline="30000" dirty="0" err="1" smtClean="0"/>
              <a:t>MD</a:t>
            </a:r>
            <a:r>
              <a:rPr lang="fr-FR" dirty="0" smtClean="0"/>
              <a:t>).</a:t>
            </a:r>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33</a:t>
            </a:fld>
            <a:endParaRPr lang="fr-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spcBef>
                <a:spcPct val="0"/>
              </a:spcBef>
            </a:pPr>
            <a:r>
              <a:rPr lang="fr-FR" dirty="0" smtClean="0"/>
              <a:t>Notes pour l’intervenant :</a:t>
            </a:r>
          </a:p>
          <a:p>
            <a:r>
              <a:rPr lang="fr-FR" dirty="0" smtClean="0"/>
              <a:t>Il faut être vigilant pour les médicaments en vente libre et les produits naturels. Suggérer aux participants de toujours consulter un pharmacien s’ils ont des questions. </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34</a:t>
            </a:fld>
            <a:endParaRPr lang="fr-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 </a:t>
            </a:r>
          </a:p>
          <a:p>
            <a:r>
              <a:rPr lang="fr-FR" dirty="0" smtClean="0"/>
              <a:t>Il est généralement recommandé de ne pas consommer d’alcool avec la prise de médicaments, mais dans l’éventualité où les participants veulent consommer, cette diapositive présente les recommandations d’usage.  </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36</a:t>
            </a:fld>
            <a:endParaRPr lang="fr-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Il est important que la personne mette toutes les chances de son côté : même si la drogue diminue l’efficacité des médicaments, le fait de prendre quand même les médicaments peut minimiser le risque de rechute psychotique.</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37</a:t>
            </a:fld>
            <a:endParaRPr lang="fr-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38</a:t>
            </a:fld>
            <a:endParaRPr lang="fr-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Notes pour l'intervenant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Ces solutions pourraient être discutées avec le psychiatre au besoin.</a:t>
            </a:r>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39</a:t>
            </a:fld>
            <a:endParaRPr lang="fr-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Conseils d’animation :</a:t>
            </a:r>
          </a:p>
          <a:p>
            <a:r>
              <a:rPr lang="fr-FR" dirty="0" smtClean="0"/>
              <a:t>Questionner les participants si certains reçoivent des injections et si oui, prendre quelques minutes pour qu’ils puissent témoigner de leur expérience. </a:t>
            </a:r>
          </a:p>
          <a:p>
            <a:endParaRPr lang="fr-FR" dirty="0" smtClean="0"/>
          </a:p>
          <a:p>
            <a:r>
              <a:rPr lang="fr-FR" dirty="0" smtClean="0"/>
              <a:t>Notes pour l’intervenant :</a:t>
            </a:r>
          </a:p>
          <a:p>
            <a:r>
              <a:rPr lang="fr-FR" dirty="0" smtClean="0"/>
              <a:t>Désavantages possibles des injections : peur des aiguilles, plus dispendieux et s’il y a présence d’un effet indésirable, celui-ci durera plus longtemps, car le médicament prend plus de temps à être éliminé.</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40</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Conseils d’animation : </a:t>
            </a:r>
          </a:p>
          <a:p>
            <a:r>
              <a:rPr lang="fr-FR" dirty="0" smtClean="0"/>
              <a:t>Pour chacune des définitions suivantes, demander d’abord aux participants de donner leur propre définition et compléter les réponses.</a:t>
            </a:r>
          </a:p>
          <a:p>
            <a:endParaRPr lang="fr-FR" dirty="0" smtClean="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4</a:t>
            </a:fld>
            <a:endParaRPr lang="fr-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Conseils d’animation :</a:t>
            </a:r>
          </a:p>
          <a:p>
            <a:r>
              <a:rPr lang="fr-FR" dirty="0" smtClean="0"/>
              <a:t>Demander aussi aux participants : est-ce que les injections sont destinées aux personnes plus malades? La réponse est non, c’est un mythe de croire que cela est destiné aux personnes plus malades.</a:t>
            </a:r>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41</a:t>
            </a:fld>
            <a:endParaRPr lang="fr-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42</a:t>
            </a:fld>
            <a:endParaRPr lang="fr-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 </a:t>
            </a:r>
          </a:p>
          <a:p>
            <a:r>
              <a:rPr lang="fr-FR" dirty="0" smtClean="0"/>
              <a:t>Liste des injectables disponibles au Canada à l’automne 2013. Un nouvel injectable, l’</a:t>
            </a:r>
            <a:r>
              <a:rPr lang="fr-FR" dirty="0" err="1" smtClean="0"/>
              <a:t>Abilify</a:t>
            </a:r>
            <a:r>
              <a:rPr lang="fr-FR" dirty="0" smtClean="0"/>
              <a:t> </a:t>
            </a:r>
            <a:r>
              <a:rPr lang="fr-FR" dirty="0" err="1" smtClean="0"/>
              <a:t>Maintena</a:t>
            </a:r>
            <a:r>
              <a:rPr lang="fr-FR" baseline="30000" dirty="0" err="1" smtClean="0"/>
              <a:t>MD</a:t>
            </a:r>
            <a:r>
              <a:rPr lang="fr-FR" dirty="0" smtClean="0"/>
              <a:t>, devrait être accepté par Santé Canada au cours de l’année 2014.</a:t>
            </a:r>
          </a:p>
          <a:p>
            <a:endParaRPr lang="fr-FR" dirty="0" smtClean="0"/>
          </a:p>
          <a:p>
            <a:r>
              <a:rPr lang="fr-FR" dirty="0" smtClean="0"/>
              <a:t>L’intervalle entre les injections est variable et peut s’échelonner aux deux à quatre semaines. Si les participants désirent plus d’information sur les médicaments injectables, il est possible de consulter le « Tableau des antipsychotiques injectables à action prolongée » (voir clé USB).</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43</a:t>
            </a:fld>
            <a:endParaRPr lang="fr-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44</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5</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6</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Conseils d’animation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Donner l’exemple de la cocaïne, car les personnes qui consomment cette substance ont souvent besoin d’une dose de plus en plus grande pour retrouver le même effet. S’il y a des consommateurs de cocaïne, les inviter à témoigner de ce phénomène. Demander aux participants de partager leur réponse à la question 2 de l’exercice à domicile «</a:t>
            </a:r>
            <a:r>
              <a:rPr lang="fr-FR" baseline="0" dirty="0" smtClean="0"/>
              <a:t> </a:t>
            </a:r>
            <a:r>
              <a:rPr lang="fr-FR" dirty="0" smtClean="0"/>
              <a:t>Ma consommation, mes médicaments</a:t>
            </a:r>
            <a:r>
              <a:rPr lang="fr-FR" baseline="0" dirty="0" smtClean="0"/>
              <a:t> »</a:t>
            </a:r>
            <a:r>
              <a:rPr lang="fr-FR" dirty="0" smtClean="0"/>
              <a:t>.</a:t>
            </a:r>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7</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Conseils d’animation :</a:t>
            </a:r>
          </a:p>
          <a:p>
            <a:r>
              <a:rPr lang="fr-FR" dirty="0" smtClean="0"/>
              <a:t>Demander aux participants de partager leur réponse à la question 3 de l’exercice à domicile «</a:t>
            </a:r>
            <a:r>
              <a:rPr lang="fr-FR" baseline="0" dirty="0" smtClean="0"/>
              <a:t> </a:t>
            </a:r>
            <a:r>
              <a:rPr lang="fr-FR" dirty="0" smtClean="0"/>
              <a:t>Ma consommation, mes médicaments</a:t>
            </a:r>
            <a:r>
              <a:rPr lang="fr-FR" baseline="0" dirty="0" smtClean="0"/>
              <a:t> »</a:t>
            </a:r>
            <a:r>
              <a:rPr lang="fr-FR" dirty="0" smtClean="0"/>
              <a:t>.</a:t>
            </a:r>
          </a:p>
          <a:p>
            <a:endParaRPr lang="fr-FR" dirty="0" smtClean="0"/>
          </a:p>
          <a:p>
            <a:r>
              <a:rPr lang="fr-FR" dirty="0" smtClean="0"/>
              <a:t>Saviez-vous que :</a:t>
            </a:r>
          </a:p>
          <a:p>
            <a:r>
              <a:rPr lang="fr-FR" dirty="0" smtClean="0"/>
              <a:t>Lors d’un manque psychologique, le consommateur peut être nostalgique du plaisir associé à l’objet de la dépendance. La dépendance psychologique constitue le noyau dur de la toxicomanie (par rapport à la dépendance physique). On peut terminer une cure de désintoxication et être encore très dépendant au niveau psychologique. Sur une période d’un an, environ la moitié des personnes rechutent.</a:t>
            </a:r>
          </a:p>
          <a:p>
            <a:endParaRPr lang="fr-FR" dirty="0" smtClean="0"/>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Notes pour l’intervenant :</a:t>
            </a:r>
          </a:p>
          <a:p>
            <a:r>
              <a:rPr lang="fr-FR" dirty="0" smtClean="0"/>
              <a:t>Les symptômes de manque durent en général une semaine, mais des symptômes légers peuvent persister pendant des semaines, voire des mois et ce, dépendamment de la substance consommée.</a:t>
            </a:r>
          </a:p>
          <a:p>
            <a:endParaRPr lang="fr-FR" dirty="0" smtClean="0"/>
          </a:p>
          <a:p>
            <a:endParaRPr lang="fr-CA" dirty="0"/>
          </a:p>
        </p:txBody>
      </p:sp>
      <p:sp>
        <p:nvSpPr>
          <p:cNvPr id="4" name="Espace réservé du numéro de diapositive 3"/>
          <p:cNvSpPr>
            <a:spLocks noGrp="1"/>
          </p:cNvSpPr>
          <p:nvPr>
            <p:ph type="sldNum" sz="quarter" idx="10"/>
          </p:nvPr>
        </p:nvSpPr>
        <p:spPr/>
        <p:txBody>
          <a:bodyPr/>
          <a:lstStyle/>
          <a:p>
            <a:fld id="{4D17E42E-4E71-C64F-8DB4-34B4C70DB382}" type="slidenum">
              <a:rPr lang="fr-CA" smtClean="0"/>
              <a:pPr/>
              <a:t>9</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descr="page_couvert_habitude_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46667" y="228599"/>
            <a:ext cx="8068332" cy="939800"/>
          </a:xfrm>
        </p:spPr>
        <p:txBody>
          <a:bodyPr>
            <a:noAutofit/>
          </a:bodyPr>
          <a:lstStyle/>
          <a:p>
            <a:r>
              <a:rPr lang="fr-CA" smtClean="0"/>
              <a:t>Cliquez et modifiez le titre</a:t>
            </a:r>
            <a:endParaRPr lang="fr-CA"/>
          </a:p>
        </p:txBody>
      </p:sp>
      <p:sp>
        <p:nvSpPr>
          <p:cNvPr id="3" name="Espace réservé du contenu 2"/>
          <p:cNvSpPr>
            <a:spLocks noGrp="1"/>
          </p:cNvSpPr>
          <p:nvPr>
            <p:ph sz="half" idx="1"/>
          </p:nvPr>
        </p:nvSpPr>
        <p:spPr>
          <a:xfrm>
            <a:off x="1289304" y="1243584"/>
            <a:ext cx="3772686" cy="5148072"/>
          </a:xfrm>
        </p:spPr>
        <p:txBody>
          <a:bodyPr>
            <a:noAutofit/>
          </a:bodyPr>
          <a:lstStyle>
            <a:lvl1pPr>
              <a:defRPr sz="2400"/>
            </a:lvl1pPr>
            <a:lvl2pPr>
              <a:defRPr sz="2400"/>
            </a:lvl2pPr>
            <a:lvl3pPr>
              <a:defRPr sz="2200"/>
            </a:lvl3pPr>
            <a:lvl4pPr>
              <a:defRPr sz="2200"/>
            </a:lvl4pPr>
            <a:lvl5pPr>
              <a:defRPr sz="2000"/>
            </a:lvl5pPr>
            <a:lvl6pPr>
              <a:defRPr sz="1800"/>
            </a:lvl6pPr>
            <a:lvl7pPr>
              <a:defRPr sz="1800"/>
            </a:lvl7pPr>
            <a:lvl8pPr>
              <a:defRPr sz="1800"/>
            </a:lvl8pPr>
            <a:lvl9pPr>
              <a:defRPr sz="1800"/>
            </a:lvl9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CA" dirty="0"/>
          </a:p>
        </p:txBody>
      </p:sp>
      <p:sp>
        <p:nvSpPr>
          <p:cNvPr id="4" name="Espace réservé du contenu 3"/>
          <p:cNvSpPr>
            <a:spLocks noGrp="1"/>
          </p:cNvSpPr>
          <p:nvPr>
            <p:ph sz="half" idx="2"/>
          </p:nvPr>
        </p:nvSpPr>
        <p:spPr>
          <a:xfrm>
            <a:off x="5142313" y="1243584"/>
            <a:ext cx="3772686" cy="5148072"/>
          </a:xfrm>
        </p:spPr>
        <p:txBody>
          <a:bodyPr>
            <a:noAutofit/>
          </a:bodyPr>
          <a:lstStyle>
            <a:lvl1pPr>
              <a:defRPr sz="2400"/>
            </a:lvl1pPr>
            <a:lvl2pPr>
              <a:defRPr sz="2400"/>
            </a:lvl2pPr>
            <a:lvl3pPr>
              <a:defRPr sz="2200"/>
            </a:lvl3pPr>
            <a:lvl4pPr>
              <a:defRPr sz="2200"/>
            </a:lvl4pPr>
            <a:lvl5pPr>
              <a:defRPr sz="2000"/>
            </a:lvl5pPr>
            <a:lvl6pPr>
              <a:defRPr sz="1800"/>
            </a:lvl6pPr>
            <a:lvl7pPr>
              <a:defRPr sz="1800"/>
            </a:lvl7pPr>
            <a:lvl8pPr>
              <a:defRPr sz="1800"/>
            </a:lvl8pPr>
            <a:lvl9pPr>
              <a:defRPr sz="1800"/>
            </a:lvl9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CA" dirty="0"/>
          </a:p>
        </p:txBody>
      </p:sp>
      <p:sp>
        <p:nvSpPr>
          <p:cNvPr id="6" name="Espace réservé du pied de page 5"/>
          <p:cNvSpPr>
            <a:spLocks noGrp="1"/>
          </p:cNvSpPr>
          <p:nvPr>
            <p:ph type="ftr" sz="quarter" idx="11"/>
          </p:nvPr>
        </p:nvSpPr>
        <p:spPr/>
        <p:txBody>
          <a:bodyPr>
            <a:noAutofit/>
          </a:bodyPr>
          <a:lstStyle/>
          <a:p>
            <a:endParaRPr lang="fr-CA"/>
          </a:p>
        </p:txBody>
      </p:sp>
      <p:sp>
        <p:nvSpPr>
          <p:cNvPr id="7" name="Espace réservé du numéro de diapositive 6"/>
          <p:cNvSpPr>
            <a:spLocks noGrp="1"/>
          </p:cNvSpPr>
          <p:nvPr>
            <p:ph type="sldNum" sz="quarter" idx="12"/>
          </p:nvPr>
        </p:nvSpPr>
        <p:spPr/>
        <p:txBody>
          <a:bodyPr>
            <a:noAutofit/>
          </a:bodyPr>
          <a:lstStyle/>
          <a:p>
            <a:fld id="{1DE90ECF-2FE1-1244-8CD0-0237FC961887}" type="slidenum">
              <a:rPr lang="fr-CA" smtClean="0"/>
              <a:pPr/>
              <a:t>‹#›</a:t>
            </a:fld>
            <a:endParaRPr lang="fr-CA"/>
          </a:p>
        </p:txBody>
      </p:sp>
      <p:sp>
        <p:nvSpPr>
          <p:cNvPr id="9" name="Espace réservé du texte 8"/>
          <p:cNvSpPr>
            <a:spLocks noGrp="1"/>
          </p:cNvSpPr>
          <p:nvPr>
            <p:ph type="body" sz="quarter" idx="13"/>
          </p:nvPr>
        </p:nvSpPr>
        <p:spPr>
          <a:xfrm>
            <a:off x="1335024" y="6428232"/>
            <a:ext cx="7571232" cy="310896"/>
          </a:xfrm>
        </p:spPr>
        <p:txBody>
          <a:bodyPr anchor="ctr">
            <a:noAutofit/>
          </a:bodyPr>
          <a:lstStyle>
            <a:lvl1pPr algn="r">
              <a:lnSpc>
                <a:spcPct val="90000"/>
              </a:lnSpc>
              <a:spcBef>
                <a:spcPts val="0"/>
              </a:spcBef>
              <a:defRPr sz="1400" b="0">
                <a:solidFill>
                  <a:schemeClr val="tx1"/>
                </a:solidFill>
              </a:defRPr>
            </a:lvl1pPr>
          </a:lstStyle>
          <a:p>
            <a:pPr lvl="0"/>
            <a:r>
              <a:rPr lang="fr-CA" dirty="0"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8" name="Image 7" descr="Fond_Mauve_OLD_PPT.jpg"/>
          <p:cNvPicPr>
            <a:picLocks noChangeAspect="1"/>
          </p:cNvPicPr>
          <p:nvPr userDrawn="1"/>
        </p:nvPicPr>
        <p:blipFill>
          <a:blip r:embed="rId2"/>
          <a:stretch>
            <a:fillRect/>
          </a:stretch>
        </p:blipFill>
        <p:spPr>
          <a:xfrm>
            <a:off x="0" y="0"/>
            <a:ext cx="9144000" cy="6858000"/>
          </a:xfrm>
          <a:prstGeom prst="rect">
            <a:avLst/>
          </a:prstGeom>
        </p:spPr>
      </p:pic>
      <p:sp>
        <p:nvSpPr>
          <p:cNvPr id="2" name="Titre 1"/>
          <p:cNvSpPr>
            <a:spLocks noGrp="1"/>
          </p:cNvSpPr>
          <p:nvPr>
            <p:ph type="title"/>
          </p:nvPr>
        </p:nvSpPr>
        <p:spPr>
          <a:xfrm>
            <a:off x="499534" y="1058333"/>
            <a:ext cx="8068332" cy="939800"/>
          </a:xfrm>
        </p:spPr>
        <p:txBody>
          <a:bodyPr>
            <a:noAutofit/>
          </a:bodyPr>
          <a:lstStyle>
            <a:lvl1pPr>
              <a:defRPr>
                <a:solidFill>
                  <a:schemeClr val="bg1"/>
                </a:solidFill>
              </a:defRPr>
            </a:lvl1pPr>
          </a:lstStyle>
          <a:p>
            <a:r>
              <a:rPr lang="fr-CA" dirty="0" smtClean="0"/>
              <a:t>Cliquez et modifiez le titre</a:t>
            </a:r>
            <a:endParaRPr lang="fr-CA" dirty="0"/>
          </a:p>
        </p:txBody>
      </p:sp>
      <p:sp>
        <p:nvSpPr>
          <p:cNvPr id="3" name="Espace réservé du contenu 2"/>
          <p:cNvSpPr>
            <a:spLocks noGrp="1"/>
          </p:cNvSpPr>
          <p:nvPr>
            <p:ph sz="half" idx="1"/>
          </p:nvPr>
        </p:nvSpPr>
        <p:spPr>
          <a:xfrm>
            <a:off x="738972" y="2142067"/>
            <a:ext cx="3240361" cy="4249588"/>
          </a:xfrm>
        </p:spPr>
        <p:txBody>
          <a:bodyPr>
            <a:noAutofit/>
          </a:bodyPr>
          <a:lstStyle>
            <a:lvl1pPr>
              <a:defRPr sz="2000" cap="all">
                <a:solidFill>
                  <a:schemeClr val="accent1"/>
                </a:solidFill>
              </a:defRPr>
            </a:lvl1pPr>
            <a:lvl2pPr>
              <a:spcBef>
                <a:spcPts val="900"/>
              </a:spcBef>
              <a:spcAft>
                <a:spcPts val="0"/>
              </a:spcAft>
              <a:defRPr sz="2400">
                <a:solidFill>
                  <a:schemeClr val="bg1"/>
                </a:solidFill>
              </a:defRPr>
            </a:lvl2pPr>
            <a:lvl3pPr>
              <a:spcBef>
                <a:spcPts val="900"/>
              </a:spcBef>
              <a:defRPr sz="2000">
                <a:solidFill>
                  <a:schemeClr val="accent1"/>
                </a:solidFill>
              </a:defRPr>
            </a:lvl3pPr>
            <a:lvl4pPr>
              <a:defRPr sz="20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CA" dirty="0"/>
          </a:p>
        </p:txBody>
      </p:sp>
      <p:sp>
        <p:nvSpPr>
          <p:cNvPr id="4" name="Espace réservé du contenu 3"/>
          <p:cNvSpPr>
            <a:spLocks noGrp="1"/>
          </p:cNvSpPr>
          <p:nvPr>
            <p:ph sz="half" idx="2"/>
          </p:nvPr>
        </p:nvSpPr>
        <p:spPr>
          <a:xfrm>
            <a:off x="4024712" y="2142067"/>
            <a:ext cx="3246120" cy="4249588"/>
          </a:xfrm>
        </p:spPr>
        <p:txBody>
          <a:bodyPr>
            <a:noAutofit/>
          </a:bodyPr>
          <a:lstStyle>
            <a:lvl1pPr>
              <a:defRPr sz="2000" cap="all">
                <a:solidFill>
                  <a:schemeClr val="accent1"/>
                </a:solidFill>
              </a:defRPr>
            </a:lvl1pPr>
            <a:lvl2pPr>
              <a:spcBef>
                <a:spcPts val="900"/>
              </a:spcBef>
              <a:spcAft>
                <a:spcPts val="0"/>
              </a:spcAft>
              <a:defRPr sz="2400">
                <a:solidFill>
                  <a:schemeClr val="bg1"/>
                </a:solidFill>
              </a:defRPr>
            </a:lvl2pPr>
            <a:lvl3pPr>
              <a:defRPr sz="2000">
                <a:solidFill>
                  <a:schemeClr val="accent1"/>
                </a:solidFill>
              </a:defRPr>
            </a:lvl3pPr>
            <a:lvl4pPr>
              <a:defRPr sz="20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CA" dirty="0"/>
          </a:p>
        </p:txBody>
      </p:sp>
      <p:sp>
        <p:nvSpPr>
          <p:cNvPr id="6" name="Espace réservé du pied de page 5"/>
          <p:cNvSpPr>
            <a:spLocks noGrp="1"/>
          </p:cNvSpPr>
          <p:nvPr>
            <p:ph type="ftr" sz="quarter" idx="11"/>
          </p:nvPr>
        </p:nvSpPr>
        <p:spPr/>
        <p:txBody>
          <a:bodyPr>
            <a:noAutofit/>
          </a:bodyPr>
          <a:lstStyle/>
          <a:p>
            <a:endParaRPr lang="fr-CA"/>
          </a:p>
        </p:txBody>
      </p:sp>
      <p:sp>
        <p:nvSpPr>
          <p:cNvPr id="7" name="Espace réservé du numéro de diapositive 6"/>
          <p:cNvSpPr>
            <a:spLocks noGrp="1"/>
          </p:cNvSpPr>
          <p:nvPr>
            <p:ph type="sldNum" sz="quarter" idx="12"/>
          </p:nvPr>
        </p:nvSpPr>
        <p:spPr/>
        <p:txBody>
          <a:bodyPr>
            <a:noAutofit/>
          </a:bodyPr>
          <a:lstStyle/>
          <a:p>
            <a:fld id="{1DE90ECF-2FE1-1244-8CD0-0237FC961887}" type="slidenum">
              <a:rPr lang="fr-CA" smtClean="0"/>
              <a:pPr/>
              <a:t>‹#›</a:t>
            </a:fld>
            <a:endParaRPr lang="fr-CA"/>
          </a:p>
        </p:txBody>
      </p:sp>
      <p:sp>
        <p:nvSpPr>
          <p:cNvPr id="9" name="Espace réservé du texte 8"/>
          <p:cNvSpPr>
            <a:spLocks noGrp="1"/>
          </p:cNvSpPr>
          <p:nvPr>
            <p:ph type="body" sz="quarter" idx="13"/>
          </p:nvPr>
        </p:nvSpPr>
        <p:spPr>
          <a:xfrm>
            <a:off x="1335024" y="6428232"/>
            <a:ext cx="7571232" cy="310896"/>
          </a:xfrm>
        </p:spPr>
        <p:txBody>
          <a:bodyPr anchor="ctr">
            <a:noAutofit/>
          </a:bodyPr>
          <a:lstStyle>
            <a:lvl1pPr algn="r">
              <a:lnSpc>
                <a:spcPct val="90000"/>
              </a:lnSpc>
              <a:spcBef>
                <a:spcPts val="0"/>
              </a:spcBef>
              <a:defRPr sz="1400" b="0">
                <a:solidFill>
                  <a:schemeClr val="tx1"/>
                </a:solidFill>
              </a:defRPr>
            </a:lvl1pPr>
          </a:lstStyle>
          <a:p>
            <a:pPr lvl="0"/>
            <a:r>
              <a:rPr lang="fr-CA" dirty="0" smtClean="0"/>
              <a:t>Cliquez pour modifier les styles du texte du masque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pic>
        <p:nvPicPr>
          <p:cNvPr id="10" name="Image 9" descr="Fond_Orange_OLD_PPT.jpg"/>
          <p:cNvPicPr>
            <a:picLocks noChangeAspect="1"/>
          </p:cNvPicPr>
          <p:nvPr userDrawn="1"/>
        </p:nvPicPr>
        <p:blipFill>
          <a:blip r:embed="rId2"/>
          <a:stretch>
            <a:fillRect/>
          </a:stretch>
        </p:blipFill>
        <p:spPr>
          <a:xfrm>
            <a:off x="0" y="0"/>
            <a:ext cx="9144000" cy="6858001"/>
          </a:xfrm>
          <a:prstGeom prst="rect">
            <a:avLst/>
          </a:prstGeom>
        </p:spPr>
      </p:pic>
      <p:sp>
        <p:nvSpPr>
          <p:cNvPr id="2" name="Titre 1"/>
          <p:cNvSpPr>
            <a:spLocks noGrp="1"/>
          </p:cNvSpPr>
          <p:nvPr>
            <p:ph type="title"/>
          </p:nvPr>
        </p:nvSpPr>
        <p:spPr>
          <a:xfrm>
            <a:off x="499534" y="1058333"/>
            <a:ext cx="8068332" cy="939800"/>
          </a:xfrm>
        </p:spPr>
        <p:txBody>
          <a:bodyPr>
            <a:noAutofit/>
          </a:bodyPr>
          <a:lstStyle>
            <a:lvl1pPr>
              <a:defRPr>
                <a:solidFill>
                  <a:schemeClr val="bg1"/>
                </a:solidFill>
              </a:defRPr>
            </a:lvl1pPr>
          </a:lstStyle>
          <a:p>
            <a:r>
              <a:rPr lang="fr-CA" dirty="0" smtClean="0"/>
              <a:t>Cliquez et modifiez le titre</a:t>
            </a:r>
            <a:endParaRPr lang="fr-CA" dirty="0"/>
          </a:p>
        </p:txBody>
      </p:sp>
      <p:sp>
        <p:nvSpPr>
          <p:cNvPr id="3" name="Espace réservé du contenu 2"/>
          <p:cNvSpPr>
            <a:spLocks noGrp="1"/>
          </p:cNvSpPr>
          <p:nvPr>
            <p:ph sz="half" idx="1"/>
          </p:nvPr>
        </p:nvSpPr>
        <p:spPr>
          <a:xfrm>
            <a:off x="738972" y="2142067"/>
            <a:ext cx="7828894" cy="4249588"/>
          </a:xfrm>
        </p:spPr>
        <p:txBody>
          <a:bodyPr>
            <a:noAutofit/>
          </a:bodyPr>
          <a:lstStyle>
            <a:lvl1pPr>
              <a:defRPr sz="2000" cap="all">
                <a:solidFill>
                  <a:schemeClr val="accent1"/>
                </a:solidFill>
              </a:defRPr>
            </a:lvl1pPr>
            <a:lvl2pPr>
              <a:spcBef>
                <a:spcPts val="900"/>
              </a:spcBef>
              <a:spcAft>
                <a:spcPts val="0"/>
              </a:spcAft>
              <a:defRPr sz="2400">
                <a:solidFill>
                  <a:schemeClr val="bg1"/>
                </a:solidFill>
              </a:defRPr>
            </a:lvl2pPr>
            <a:lvl3pPr>
              <a:spcBef>
                <a:spcPts val="900"/>
              </a:spcBef>
              <a:defRPr sz="2000">
                <a:solidFill>
                  <a:schemeClr val="accent1"/>
                </a:solidFill>
              </a:defRPr>
            </a:lvl3pPr>
            <a:lvl4pPr>
              <a:defRPr sz="20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CA" dirty="0"/>
          </a:p>
        </p:txBody>
      </p:sp>
      <p:sp>
        <p:nvSpPr>
          <p:cNvPr id="6" name="Espace réservé du pied de page 5"/>
          <p:cNvSpPr>
            <a:spLocks noGrp="1"/>
          </p:cNvSpPr>
          <p:nvPr>
            <p:ph type="ftr" sz="quarter" idx="11"/>
          </p:nvPr>
        </p:nvSpPr>
        <p:spPr/>
        <p:txBody>
          <a:bodyPr>
            <a:noAutofit/>
          </a:bodyPr>
          <a:lstStyle/>
          <a:p>
            <a:endParaRPr lang="fr-CA"/>
          </a:p>
        </p:txBody>
      </p:sp>
      <p:sp>
        <p:nvSpPr>
          <p:cNvPr id="7" name="Espace réservé du numéro de diapositive 6"/>
          <p:cNvSpPr>
            <a:spLocks noGrp="1"/>
          </p:cNvSpPr>
          <p:nvPr>
            <p:ph type="sldNum" sz="quarter" idx="12"/>
          </p:nvPr>
        </p:nvSpPr>
        <p:spPr/>
        <p:txBody>
          <a:bodyPr>
            <a:noAutofit/>
          </a:bodyPr>
          <a:lstStyle/>
          <a:p>
            <a:fld id="{1DE90ECF-2FE1-1244-8CD0-0237FC961887}" type="slidenum">
              <a:rPr lang="fr-CA" smtClean="0"/>
              <a:pPr/>
              <a:t>‹#›</a:t>
            </a:fld>
            <a:endParaRPr lang="fr-CA"/>
          </a:p>
        </p:txBody>
      </p:sp>
      <p:sp>
        <p:nvSpPr>
          <p:cNvPr id="9" name="Espace réservé du texte 8"/>
          <p:cNvSpPr>
            <a:spLocks noGrp="1"/>
          </p:cNvSpPr>
          <p:nvPr>
            <p:ph type="body" sz="quarter" idx="13"/>
          </p:nvPr>
        </p:nvSpPr>
        <p:spPr>
          <a:xfrm>
            <a:off x="1335024" y="6428232"/>
            <a:ext cx="7571232" cy="310896"/>
          </a:xfrm>
        </p:spPr>
        <p:txBody>
          <a:bodyPr anchor="ctr">
            <a:noAutofit/>
          </a:bodyPr>
          <a:lstStyle>
            <a:lvl1pPr algn="r">
              <a:lnSpc>
                <a:spcPct val="90000"/>
              </a:lnSpc>
              <a:spcBef>
                <a:spcPts val="0"/>
              </a:spcBef>
              <a:defRPr sz="1400" b="0">
                <a:solidFill>
                  <a:schemeClr val="tx1"/>
                </a:solidFill>
              </a:defRPr>
            </a:lvl1pPr>
          </a:lstStyle>
          <a:p>
            <a:pPr lvl="0"/>
            <a:r>
              <a:rPr lang="fr-CA" dirty="0" smtClean="0"/>
              <a:t>Cliquez pour modifier les styles du texte du masque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6667" y="228599"/>
            <a:ext cx="8068332" cy="939800"/>
          </a:xfrm>
        </p:spPr>
        <p:txBody>
          <a:bodyPr>
            <a:noAutofit/>
          </a:bodyPr>
          <a:lstStyle>
            <a:lvl1pPr>
              <a:defRPr/>
            </a:lvl1pPr>
          </a:lstStyle>
          <a:p>
            <a:r>
              <a:rPr lang="fr-CA" dirty="0" smtClean="0"/>
              <a:t>Cliquez et modifiez le titre</a:t>
            </a:r>
            <a:endParaRPr lang="fr-CA" dirty="0"/>
          </a:p>
        </p:txBody>
      </p:sp>
      <p:sp>
        <p:nvSpPr>
          <p:cNvPr id="3" name="Espace réservé du texte 2"/>
          <p:cNvSpPr>
            <a:spLocks noGrp="1"/>
          </p:cNvSpPr>
          <p:nvPr>
            <p:ph type="body" idx="1"/>
          </p:nvPr>
        </p:nvSpPr>
        <p:spPr>
          <a:xfrm>
            <a:off x="1289304" y="1535113"/>
            <a:ext cx="3776472" cy="639762"/>
          </a:xfrm>
          <a:noFill/>
        </p:spPr>
        <p:txBody>
          <a:bodyPr anchor="b">
            <a:noAutofit/>
          </a:bodyPr>
          <a:lstStyle>
            <a:lvl1pPr marL="0" indent="0">
              <a:buNone/>
              <a:defRPr sz="1800" b="1"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smtClean="0"/>
              <a:t>Cliquez pour modifier les styles du texte du masque</a:t>
            </a:r>
          </a:p>
        </p:txBody>
      </p:sp>
      <p:sp>
        <p:nvSpPr>
          <p:cNvPr id="4" name="Espace réservé du contenu 3"/>
          <p:cNvSpPr>
            <a:spLocks noGrp="1"/>
          </p:cNvSpPr>
          <p:nvPr>
            <p:ph sz="half" idx="2"/>
          </p:nvPr>
        </p:nvSpPr>
        <p:spPr>
          <a:xfrm>
            <a:off x="1289304" y="2174875"/>
            <a:ext cx="3776472" cy="3951288"/>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Espace réservé du texte 4"/>
          <p:cNvSpPr>
            <a:spLocks noGrp="1"/>
          </p:cNvSpPr>
          <p:nvPr>
            <p:ph type="body" sz="quarter" idx="3"/>
          </p:nvPr>
        </p:nvSpPr>
        <p:spPr>
          <a:xfrm>
            <a:off x="5138527" y="1535113"/>
            <a:ext cx="3776472" cy="639762"/>
          </a:xfrm>
          <a:noFill/>
        </p:spPr>
        <p:txBody>
          <a:bodyPr anchor="b">
            <a:noAutofit/>
          </a:bodyPr>
          <a:lstStyle>
            <a:lvl1pPr marL="0" indent="0">
              <a:buNone/>
              <a:defRPr sz="1800" b="1" cap="all">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smtClean="0"/>
              <a:t>Cliquez pour modifier les styles du texte du masque</a:t>
            </a:r>
          </a:p>
        </p:txBody>
      </p:sp>
      <p:sp>
        <p:nvSpPr>
          <p:cNvPr id="6" name="Espace réservé du contenu 5"/>
          <p:cNvSpPr>
            <a:spLocks noGrp="1"/>
          </p:cNvSpPr>
          <p:nvPr>
            <p:ph sz="quarter" idx="4"/>
          </p:nvPr>
        </p:nvSpPr>
        <p:spPr>
          <a:xfrm>
            <a:off x="5138527" y="2174875"/>
            <a:ext cx="3776472" cy="3951288"/>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8" name="Espace réservé du pied de page 7"/>
          <p:cNvSpPr>
            <a:spLocks noGrp="1"/>
          </p:cNvSpPr>
          <p:nvPr>
            <p:ph type="ftr" sz="quarter" idx="11"/>
          </p:nvPr>
        </p:nvSpPr>
        <p:spPr/>
        <p:txBody>
          <a:bodyPr>
            <a:noAutofit/>
          </a:bodyPr>
          <a:lstStyle/>
          <a:p>
            <a:endParaRPr lang="fr-CA"/>
          </a:p>
        </p:txBody>
      </p:sp>
      <p:sp>
        <p:nvSpPr>
          <p:cNvPr id="9" name="Espace réservé du numéro de diapositive 8"/>
          <p:cNvSpPr>
            <a:spLocks noGrp="1"/>
          </p:cNvSpPr>
          <p:nvPr>
            <p:ph type="sldNum" sz="quarter" idx="12"/>
          </p:nvPr>
        </p:nvSpPr>
        <p:spPr/>
        <p:txBody>
          <a:bodyPr>
            <a:noAutofit/>
          </a:bodyPr>
          <a:lstStyle/>
          <a:p>
            <a:fld id="{1DE90ECF-2FE1-1244-8CD0-0237FC961887}" type="slidenum">
              <a:rPr lang="fr-CA" smtClean="0"/>
              <a:pPr/>
              <a:t>‹#›</a:t>
            </a:fld>
            <a:endParaRPr lang="fr-CA"/>
          </a:p>
        </p:txBody>
      </p:sp>
      <p:sp>
        <p:nvSpPr>
          <p:cNvPr id="11" name="Espace réservé du texte 10"/>
          <p:cNvSpPr>
            <a:spLocks noGrp="1"/>
          </p:cNvSpPr>
          <p:nvPr>
            <p:ph type="body" sz="quarter" idx="13"/>
          </p:nvPr>
        </p:nvSpPr>
        <p:spPr>
          <a:xfrm>
            <a:off x="1335024" y="6428232"/>
            <a:ext cx="7571232" cy="310896"/>
          </a:xfrm>
        </p:spPr>
        <p:txBody>
          <a:bodyPr anchor="ctr">
            <a:noAutofit/>
          </a:bodyPr>
          <a:lstStyle>
            <a:lvl1pPr algn="r">
              <a:lnSpc>
                <a:spcPct val="90000"/>
              </a:lnSpc>
              <a:spcBef>
                <a:spcPts val="0"/>
              </a:spcBef>
              <a:defRPr sz="1400" b="0">
                <a:solidFill>
                  <a:srgbClr val="000000"/>
                </a:solidFill>
              </a:defRPr>
            </a:lvl1pPr>
          </a:lstStyle>
          <a:p>
            <a:pPr lvl="0"/>
            <a:r>
              <a:rPr lang="fr-CA" dirty="0" smtClean="0"/>
              <a:t>Cliquez pour modifier les styles du texte du masque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10" name="Image 9" descr="bande_Vert_OLD_PPT.jpg"/>
          <p:cNvPicPr>
            <a:picLocks noChangeAspect="1"/>
          </p:cNvPicPr>
          <p:nvPr userDrawn="1"/>
        </p:nvPicPr>
        <p:blipFill>
          <a:blip r:embed="rId2"/>
          <a:stretch>
            <a:fillRect/>
          </a:stretch>
        </p:blipFill>
        <p:spPr>
          <a:xfrm>
            <a:off x="0" y="-1"/>
            <a:ext cx="593725" cy="6858001"/>
          </a:xfrm>
          <a:prstGeom prst="rect">
            <a:avLst/>
          </a:prstGeom>
        </p:spPr>
      </p:pic>
      <p:sp>
        <p:nvSpPr>
          <p:cNvPr id="2" name="Titre 1"/>
          <p:cNvSpPr>
            <a:spLocks noGrp="1"/>
          </p:cNvSpPr>
          <p:nvPr>
            <p:ph type="title"/>
          </p:nvPr>
        </p:nvSpPr>
        <p:spPr/>
        <p:txBody>
          <a:bodyPr>
            <a:noAutofit/>
          </a:bodyPr>
          <a:lstStyle/>
          <a:p>
            <a:r>
              <a:rPr lang="fr-CA" smtClean="0"/>
              <a:t>Cliquez et modifiez le titre</a:t>
            </a:r>
            <a:endParaRPr lang="fr-CA"/>
          </a:p>
        </p:txBody>
      </p:sp>
      <p:sp>
        <p:nvSpPr>
          <p:cNvPr id="4" name="Espace réservé du pied de page 3"/>
          <p:cNvSpPr>
            <a:spLocks noGrp="1"/>
          </p:cNvSpPr>
          <p:nvPr>
            <p:ph type="ftr" sz="quarter" idx="11"/>
          </p:nvPr>
        </p:nvSpPr>
        <p:spPr/>
        <p:txBody>
          <a:bodyPr>
            <a:noAutofit/>
          </a:bodyPr>
          <a:lstStyle/>
          <a:p>
            <a:endParaRPr lang="fr-CA"/>
          </a:p>
        </p:txBody>
      </p:sp>
      <p:sp>
        <p:nvSpPr>
          <p:cNvPr id="5" name="Espace réservé du numéro de diapositive 4"/>
          <p:cNvSpPr>
            <a:spLocks noGrp="1"/>
          </p:cNvSpPr>
          <p:nvPr>
            <p:ph type="sldNum" sz="quarter" idx="12"/>
          </p:nvPr>
        </p:nvSpPr>
        <p:spPr/>
        <p:txBody>
          <a:bodyPr>
            <a:noAutofit/>
          </a:bodyPr>
          <a:lstStyle/>
          <a:p>
            <a:fld id="{1DE90ECF-2FE1-1244-8CD0-0237FC961887}" type="slidenum">
              <a:rPr lang="fr-CA" smtClean="0"/>
              <a:pPr/>
              <a:t>‹#›</a:t>
            </a:fld>
            <a:endParaRPr lang="fr-CA"/>
          </a:p>
        </p:txBody>
      </p:sp>
      <p:sp>
        <p:nvSpPr>
          <p:cNvPr id="8" name="Espace réservé du texte 7"/>
          <p:cNvSpPr>
            <a:spLocks noGrp="1"/>
          </p:cNvSpPr>
          <p:nvPr>
            <p:ph type="body" sz="quarter" idx="13"/>
          </p:nvPr>
        </p:nvSpPr>
        <p:spPr>
          <a:xfrm>
            <a:off x="1335024" y="6428232"/>
            <a:ext cx="7571232" cy="310896"/>
          </a:xfrm>
        </p:spPr>
        <p:txBody>
          <a:bodyPr anchor="ctr">
            <a:noAutofit/>
          </a:bodyPr>
          <a:lstStyle>
            <a:lvl1pPr algn="r">
              <a:lnSpc>
                <a:spcPct val="90000"/>
              </a:lnSpc>
              <a:spcBef>
                <a:spcPts val="0"/>
              </a:spcBef>
              <a:defRPr sz="1400" b="0">
                <a:solidFill>
                  <a:srgbClr val="000000"/>
                </a:solidFill>
              </a:defRPr>
            </a:lvl1pPr>
          </a:lstStyle>
          <a:p>
            <a:pPr lvl="0"/>
            <a:r>
              <a:rPr lang="fr-CA" dirty="0" smtClean="0"/>
              <a:t>Cliquez pour modifier les styles du texte du masque</a:t>
            </a:r>
            <a:endParaRPr lang="fr-CA" dirty="0"/>
          </a:p>
        </p:txBody>
      </p:sp>
      <p:grpSp>
        <p:nvGrpSpPr>
          <p:cNvPr id="11" name="Grouper 10"/>
          <p:cNvGrpSpPr/>
          <p:nvPr userDrawn="1"/>
        </p:nvGrpSpPr>
        <p:grpSpPr>
          <a:xfrm>
            <a:off x="0" y="294089"/>
            <a:ext cx="790101" cy="804672"/>
            <a:chOff x="0" y="294089"/>
            <a:chExt cx="790101" cy="804672"/>
          </a:xfrm>
        </p:grpSpPr>
        <p:sp>
          <p:nvSpPr>
            <p:cNvPr id="12" name="Rectangle 11"/>
            <p:cNvSpPr/>
            <p:nvPr userDrawn="1"/>
          </p:nvSpPr>
          <p:spPr>
            <a:xfrm>
              <a:off x="0" y="294089"/>
              <a:ext cx="593725" cy="804672"/>
            </a:xfrm>
            <a:prstGeom prst="rect">
              <a:avLst/>
            </a:prstGeom>
            <a:solidFill>
              <a:srgbClr val="252A10">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13" name="Rectangle 12"/>
            <p:cNvSpPr/>
            <p:nvPr userDrawn="1"/>
          </p:nvSpPr>
          <p:spPr>
            <a:xfrm>
              <a:off x="586932" y="294089"/>
              <a:ext cx="203169" cy="804672"/>
            </a:xfrm>
            <a:prstGeom prst="rect">
              <a:avLst/>
            </a:prstGeom>
            <a:solidFill>
              <a:srgbClr val="788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pic>
        <p:nvPicPr>
          <p:cNvPr id="10" name="Image 9" descr="bande_Turquoise_OLD_PPT.jpg"/>
          <p:cNvPicPr>
            <a:picLocks noChangeAspect="1"/>
          </p:cNvPicPr>
          <p:nvPr userDrawn="1"/>
        </p:nvPicPr>
        <p:blipFill>
          <a:blip r:embed="rId2"/>
          <a:stretch>
            <a:fillRect/>
          </a:stretch>
        </p:blipFill>
        <p:spPr>
          <a:xfrm>
            <a:off x="0" y="0"/>
            <a:ext cx="593725" cy="6858000"/>
          </a:xfrm>
          <a:prstGeom prst="rect">
            <a:avLst/>
          </a:prstGeom>
        </p:spPr>
      </p:pic>
      <p:sp>
        <p:nvSpPr>
          <p:cNvPr id="2" name="Titre 1"/>
          <p:cNvSpPr>
            <a:spLocks noGrp="1"/>
          </p:cNvSpPr>
          <p:nvPr>
            <p:ph type="title"/>
          </p:nvPr>
        </p:nvSpPr>
        <p:spPr/>
        <p:txBody>
          <a:bodyPr>
            <a:noAutofit/>
          </a:bodyPr>
          <a:lstStyle>
            <a:lvl1pPr>
              <a:defRPr>
                <a:solidFill>
                  <a:schemeClr val="accent2"/>
                </a:solidFill>
              </a:defRPr>
            </a:lvl1pPr>
          </a:lstStyle>
          <a:p>
            <a:r>
              <a:rPr lang="fr-CA" smtClean="0"/>
              <a:t>Cliquez et modifiez le titre</a:t>
            </a:r>
            <a:endParaRPr lang="fr-CA"/>
          </a:p>
        </p:txBody>
      </p:sp>
      <p:sp>
        <p:nvSpPr>
          <p:cNvPr id="4" name="Espace réservé du pied de page 3"/>
          <p:cNvSpPr>
            <a:spLocks noGrp="1"/>
          </p:cNvSpPr>
          <p:nvPr>
            <p:ph type="ftr" sz="quarter" idx="11"/>
          </p:nvPr>
        </p:nvSpPr>
        <p:spPr/>
        <p:txBody>
          <a:bodyPr>
            <a:noAutofit/>
          </a:bodyPr>
          <a:lstStyle/>
          <a:p>
            <a:endParaRPr lang="fr-CA"/>
          </a:p>
        </p:txBody>
      </p:sp>
      <p:sp>
        <p:nvSpPr>
          <p:cNvPr id="5" name="Espace réservé du numéro de diapositive 4"/>
          <p:cNvSpPr>
            <a:spLocks noGrp="1"/>
          </p:cNvSpPr>
          <p:nvPr>
            <p:ph type="sldNum" sz="quarter" idx="12"/>
          </p:nvPr>
        </p:nvSpPr>
        <p:spPr/>
        <p:txBody>
          <a:bodyPr>
            <a:noAutofit/>
          </a:bodyPr>
          <a:lstStyle/>
          <a:p>
            <a:fld id="{1DE90ECF-2FE1-1244-8CD0-0237FC961887}" type="slidenum">
              <a:rPr lang="fr-CA" smtClean="0"/>
              <a:pPr/>
              <a:t>‹#›</a:t>
            </a:fld>
            <a:endParaRPr lang="fr-CA"/>
          </a:p>
        </p:txBody>
      </p:sp>
      <p:sp>
        <p:nvSpPr>
          <p:cNvPr id="7" name="Espace réservé du texte 6"/>
          <p:cNvSpPr>
            <a:spLocks noGrp="1"/>
          </p:cNvSpPr>
          <p:nvPr>
            <p:ph type="body" sz="quarter" idx="13"/>
          </p:nvPr>
        </p:nvSpPr>
        <p:spPr>
          <a:xfrm>
            <a:off x="1335024" y="6428232"/>
            <a:ext cx="7571232" cy="310896"/>
          </a:xfrm>
        </p:spPr>
        <p:txBody>
          <a:bodyPr anchor="ctr">
            <a:noAutofit/>
          </a:bodyPr>
          <a:lstStyle>
            <a:lvl1pPr algn="r">
              <a:lnSpc>
                <a:spcPct val="90000"/>
              </a:lnSpc>
              <a:spcBef>
                <a:spcPts val="0"/>
              </a:spcBef>
              <a:defRPr sz="1400" b="0">
                <a:solidFill>
                  <a:srgbClr val="000000"/>
                </a:solidFill>
              </a:defRPr>
            </a:lvl1pPr>
          </a:lstStyle>
          <a:p>
            <a:pPr lvl="0"/>
            <a:r>
              <a:rPr lang="fr-CA" dirty="0" smtClean="0"/>
              <a:t>Cliquez pour modifier les styles du texte du masque</a:t>
            </a:r>
            <a:endParaRPr lang="fr-CA" dirty="0"/>
          </a:p>
        </p:txBody>
      </p:sp>
      <p:grpSp>
        <p:nvGrpSpPr>
          <p:cNvPr id="11" name="Grouper 10"/>
          <p:cNvGrpSpPr/>
          <p:nvPr userDrawn="1"/>
        </p:nvGrpSpPr>
        <p:grpSpPr>
          <a:xfrm>
            <a:off x="0" y="294089"/>
            <a:ext cx="790101" cy="804672"/>
            <a:chOff x="0" y="294089"/>
            <a:chExt cx="790101" cy="804672"/>
          </a:xfrm>
        </p:grpSpPr>
        <p:sp>
          <p:nvSpPr>
            <p:cNvPr id="12" name="Rectangle 11"/>
            <p:cNvSpPr/>
            <p:nvPr userDrawn="1"/>
          </p:nvSpPr>
          <p:spPr>
            <a:xfrm>
              <a:off x="0" y="294089"/>
              <a:ext cx="593725" cy="804672"/>
            </a:xfrm>
            <a:prstGeom prst="rect">
              <a:avLst/>
            </a:prstGeom>
            <a:solidFill>
              <a:srgbClr val="0D352A">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13" name="Rectangle 12"/>
            <p:cNvSpPr/>
            <p:nvPr userDrawn="1"/>
          </p:nvSpPr>
          <p:spPr>
            <a:xfrm>
              <a:off x="586932" y="294089"/>
              <a:ext cx="203169" cy="804672"/>
            </a:xfrm>
            <a:prstGeom prst="rect">
              <a:avLst/>
            </a:prstGeom>
            <a:solidFill>
              <a:srgbClr val="4382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a:solidFill>
                  <a:schemeClr val="accent2"/>
                </a:solidFill>
              </a:defRPr>
            </a:lvl1pPr>
          </a:lstStyle>
          <a:p>
            <a:r>
              <a:rPr lang="fr-CA" smtClean="0"/>
              <a:t>Cliquez et modifiez le titre</a:t>
            </a:r>
            <a:endParaRPr lang="fr-CA"/>
          </a:p>
        </p:txBody>
      </p:sp>
      <p:sp>
        <p:nvSpPr>
          <p:cNvPr id="4" name="Espace réservé du pied de page 3"/>
          <p:cNvSpPr>
            <a:spLocks noGrp="1"/>
          </p:cNvSpPr>
          <p:nvPr>
            <p:ph type="ftr" sz="quarter" idx="11"/>
          </p:nvPr>
        </p:nvSpPr>
        <p:spPr/>
        <p:txBody>
          <a:bodyPr>
            <a:noAutofit/>
          </a:bodyPr>
          <a:lstStyle/>
          <a:p>
            <a:endParaRPr lang="fr-CA"/>
          </a:p>
        </p:txBody>
      </p:sp>
      <p:sp>
        <p:nvSpPr>
          <p:cNvPr id="5" name="Espace réservé du numéro de diapositive 4"/>
          <p:cNvSpPr>
            <a:spLocks noGrp="1"/>
          </p:cNvSpPr>
          <p:nvPr>
            <p:ph type="sldNum" sz="quarter" idx="12"/>
          </p:nvPr>
        </p:nvSpPr>
        <p:spPr/>
        <p:txBody>
          <a:bodyPr>
            <a:noAutofit/>
          </a:bodyPr>
          <a:lstStyle/>
          <a:p>
            <a:fld id="{1DE90ECF-2FE1-1244-8CD0-0237FC961887}" type="slidenum">
              <a:rPr lang="fr-CA" smtClean="0"/>
              <a:pPr/>
              <a:t>‹#›</a:t>
            </a:fld>
            <a:endParaRPr lang="fr-CA"/>
          </a:p>
        </p:txBody>
      </p:sp>
      <p:sp>
        <p:nvSpPr>
          <p:cNvPr id="7" name="Espace réservé du texte 6"/>
          <p:cNvSpPr>
            <a:spLocks noGrp="1"/>
          </p:cNvSpPr>
          <p:nvPr>
            <p:ph type="body" sz="quarter" idx="13"/>
          </p:nvPr>
        </p:nvSpPr>
        <p:spPr>
          <a:xfrm>
            <a:off x="1335024" y="6428232"/>
            <a:ext cx="7571232" cy="310896"/>
          </a:xfrm>
        </p:spPr>
        <p:txBody>
          <a:bodyPr anchor="ctr">
            <a:noAutofit/>
          </a:bodyPr>
          <a:lstStyle>
            <a:lvl1pPr algn="r">
              <a:lnSpc>
                <a:spcPct val="90000"/>
              </a:lnSpc>
              <a:spcBef>
                <a:spcPts val="0"/>
              </a:spcBef>
              <a:defRPr sz="1400" b="0">
                <a:solidFill>
                  <a:srgbClr val="000000"/>
                </a:solidFill>
              </a:defRPr>
            </a:lvl1pPr>
          </a:lstStyle>
          <a:p>
            <a:pPr lvl="0"/>
            <a:r>
              <a:rPr lang="fr-CA" dirty="0" smtClean="0"/>
              <a:t>Cliquez pour modifier les styles du texte du masque</a:t>
            </a:r>
            <a:endParaRPr lang="fr-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seul">
    <p:bg>
      <p:bgPr>
        <a:solidFill>
          <a:schemeClr val="accent1"/>
        </a:solidFill>
        <a:effectLst/>
      </p:bgPr>
    </p:bg>
    <p:spTree>
      <p:nvGrpSpPr>
        <p:cNvPr id="1" name=""/>
        <p:cNvGrpSpPr/>
        <p:nvPr/>
      </p:nvGrpSpPr>
      <p:grpSpPr>
        <a:xfrm>
          <a:off x="0" y="0"/>
          <a:ext cx="0" cy="0"/>
          <a:chOff x="0" y="0"/>
          <a:chExt cx="0" cy="0"/>
        </a:xfrm>
      </p:grpSpPr>
      <p:pic>
        <p:nvPicPr>
          <p:cNvPr id="10" name="Image 9" descr="bande_Turquoise_OLD_PPT.jpg"/>
          <p:cNvPicPr>
            <a:picLocks noChangeAspect="1"/>
          </p:cNvPicPr>
          <p:nvPr userDrawn="1"/>
        </p:nvPicPr>
        <p:blipFill>
          <a:blip r:embed="rId2"/>
          <a:stretch>
            <a:fillRect/>
          </a:stretch>
        </p:blipFill>
        <p:spPr>
          <a:xfrm>
            <a:off x="0" y="0"/>
            <a:ext cx="593725" cy="6858000"/>
          </a:xfrm>
          <a:prstGeom prst="rect">
            <a:avLst/>
          </a:prstGeom>
        </p:spPr>
      </p:pic>
      <p:sp>
        <p:nvSpPr>
          <p:cNvPr id="2" name="Titre 1"/>
          <p:cNvSpPr>
            <a:spLocks noGrp="1"/>
          </p:cNvSpPr>
          <p:nvPr>
            <p:ph type="title"/>
          </p:nvPr>
        </p:nvSpPr>
        <p:spPr/>
        <p:txBody>
          <a:bodyPr>
            <a:noAutofit/>
          </a:bodyPr>
          <a:lstStyle>
            <a:lvl1pPr>
              <a:defRPr>
                <a:solidFill>
                  <a:schemeClr val="bg1"/>
                </a:solidFill>
              </a:defRPr>
            </a:lvl1pPr>
          </a:lstStyle>
          <a:p>
            <a:r>
              <a:rPr lang="fr-CA" smtClean="0"/>
              <a:t>Cliquez et modifiez le titre</a:t>
            </a:r>
            <a:endParaRPr lang="fr-CA"/>
          </a:p>
        </p:txBody>
      </p:sp>
      <p:sp>
        <p:nvSpPr>
          <p:cNvPr id="4" name="Espace réservé du pied de page 3"/>
          <p:cNvSpPr>
            <a:spLocks noGrp="1"/>
          </p:cNvSpPr>
          <p:nvPr>
            <p:ph type="ftr" sz="quarter" idx="11"/>
          </p:nvPr>
        </p:nvSpPr>
        <p:spPr/>
        <p:txBody>
          <a:bodyPr>
            <a:noAutofit/>
          </a:bodyPr>
          <a:lstStyle/>
          <a:p>
            <a:endParaRPr lang="fr-CA"/>
          </a:p>
        </p:txBody>
      </p:sp>
      <p:sp>
        <p:nvSpPr>
          <p:cNvPr id="5" name="Espace réservé du numéro de diapositive 4"/>
          <p:cNvSpPr>
            <a:spLocks noGrp="1"/>
          </p:cNvSpPr>
          <p:nvPr>
            <p:ph type="sldNum" sz="quarter" idx="12"/>
          </p:nvPr>
        </p:nvSpPr>
        <p:spPr/>
        <p:txBody>
          <a:bodyPr>
            <a:noAutofit/>
          </a:bodyPr>
          <a:lstStyle/>
          <a:p>
            <a:fld id="{1DE90ECF-2FE1-1244-8CD0-0237FC961887}" type="slidenum">
              <a:rPr lang="fr-CA" smtClean="0"/>
              <a:pPr/>
              <a:t>‹#›</a:t>
            </a:fld>
            <a:endParaRPr lang="fr-CA"/>
          </a:p>
        </p:txBody>
      </p:sp>
      <p:sp>
        <p:nvSpPr>
          <p:cNvPr id="7" name="Espace réservé du texte 6"/>
          <p:cNvSpPr>
            <a:spLocks noGrp="1"/>
          </p:cNvSpPr>
          <p:nvPr>
            <p:ph type="body" sz="quarter" idx="13"/>
          </p:nvPr>
        </p:nvSpPr>
        <p:spPr>
          <a:xfrm>
            <a:off x="1335024" y="6428232"/>
            <a:ext cx="7571232" cy="310896"/>
          </a:xfrm>
        </p:spPr>
        <p:txBody>
          <a:bodyPr anchor="ctr">
            <a:noAutofit/>
          </a:bodyPr>
          <a:lstStyle>
            <a:lvl1pPr algn="r">
              <a:lnSpc>
                <a:spcPct val="90000"/>
              </a:lnSpc>
              <a:spcBef>
                <a:spcPts val="0"/>
              </a:spcBef>
              <a:defRPr sz="1400" b="0">
                <a:solidFill>
                  <a:srgbClr val="000000"/>
                </a:solidFill>
              </a:defRPr>
            </a:lvl1pPr>
          </a:lstStyle>
          <a:p>
            <a:pPr lvl="0"/>
            <a:r>
              <a:rPr lang="fr-CA" dirty="0" smtClean="0"/>
              <a:t>Cliquez pour modifier les styles du texte du masque</a:t>
            </a:r>
            <a:endParaRPr lang="fr-CA" dirty="0"/>
          </a:p>
        </p:txBody>
      </p:sp>
      <p:grpSp>
        <p:nvGrpSpPr>
          <p:cNvPr id="11" name="Grouper 10"/>
          <p:cNvGrpSpPr/>
          <p:nvPr userDrawn="1"/>
        </p:nvGrpSpPr>
        <p:grpSpPr>
          <a:xfrm>
            <a:off x="0" y="294089"/>
            <a:ext cx="790101" cy="804672"/>
            <a:chOff x="0" y="294089"/>
            <a:chExt cx="790101" cy="804672"/>
          </a:xfrm>
        </p:grpSpPr>
        <p:sp>
          <p:nvSpPr>
            <p:cNvPr id="12" name="Rectangle 11"/>
            <p:cNvSpPr/>
            <p:nvPr userDrawn="1"/>
          </p:nvSpPr>
          <p:spPr>
            <a:xfrm>
              <a:off x="0" y="294089"/>
              <a:ext cx="593725" cy="804672"/>
            </a:xfrm>
            <a:prstGeom prst="rect">
              <a:avLst/>
            </a:prstGeom>
            <a:solidFill>
              <a:srgbClr val="0D352A">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13" name="Rectangle 12"/>
            <p:cNvSpPr/>
            <p:nvPr userDrawn="1"/>
          </p:nvSpPr>
          <p:spPr>
            <a:xfrm>
              <a:off x="586932" y="294089"/>
              <a:ext cx="203169" cy="804672"/>
            </a:xfrm>
            <a:prstGeom prst="rect">
              <a:avLst/>
            </a:prstGeom>
            <a:solidFill>
              <a:srgbClr val="4382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noAutofit/>
          </a:bodyPr>
          <a:lstStyle/>
          <a:p>
            <a:endParaRPr lang="fr-CA"/>
          </a:p>
        </p:txBody>
      </p:sp>
      <p:sp>
        <p:nvSpPr>
          <p:cNvPr id="4" name="Espace réservé du numéro de diapositive 3"/>
          <p:cNvSpPr>
            <a:spLocks noGrp="1"/>
          </p:cNvSpPr>
          <p:nvPr>
            <p:ph type="sldNum" sz="quarter" idx="12"/>
          </p:nvPr>
        </p:nvSpPr>
        <p:spPr/>
        <p:txBody>
          <a:bodyPr>
            <a:noAutofit/>
          </a:bodyPr>
          <a:lstStyle/>
          <a:p>
            <a:fld id="{1DE90ECF-2FE1-1244-8CD0-0237FC961887}" type="slidenum">
              <a:rPr lang="fr-CA" smtClean="0"/>
              <a:pPr/>
              <a:t>‹#›</a:t>
            </a:fld>
            <a:endParaRPr lang="fr-CA"/>
          </a:p>
        </p:txBody>
      </p:sp>
      <p:sp>
        <p:nvSpPr>
          <p:cNvPr id="6" name="Espace réservé du texte 5"/>
          <p:cNvSpPr>
            <a:spLocks noGrp="1" noChangeAspect="1"/>
          </p:cNvSpPr>
          <p:nvPr>
            <p:ph type="body" sz="quarter" idx="13"/>
          </p:nvPr>
        </p:nvSpPr>
        <p:spPr>
          <a:xfrm>
            <a:off x="1335024" y="6428232"/>
            <a:ext cx="7571232" cy="310896"/>
          </a:xfrm>
        </p:spPr>
        <p:txBody>
          <a:bodyPr anchor="ctr">
            <a:noAutofit/>
          </a:bodyPr>
          <a:lstStyle>
            <a:lvl1pPr algn="r">
              <a:lnSpc>
                <a:spcPct val="90000"/>
              </a:lnSpc>
              <a:spcBef>
                <a:spcPts val="0"/>
              </a:spcBef>
              <a:defRPr sz="1400" b="0">
                <a:solidFill>
                  <a:srgbClr val="000000"/>
                </a:solidFill>
              </a:defRPr>
            </a:lvl1pPr>
          </a:lstStyle>
          <a:p>
            <a:pPr lvl="0"/>
            <a:r>
              <a:rPr lang="fr-CA" dirty="0" smtClean="0"/>
              <a:t>Cliquez pour modifier les styles du texte du masque</a:t>
            </a:r>
            <a:endParaRPr lang="fr-C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92799" y="2192866"/>
            <a:ext cx="3013457" cy="4191001"/>
          </a:xfrm>
        </p:spPr>
        <p:txBody>
          <a:bodyPr>
            <a:noAutofit/>
          </a:bodyPr>
          <a:lstStyle>
            <a:lvl1pPr marL="169863" indent="-169863">
              <a:buFont typeface="Arial"/>
              <a:buChar char="•"/>
              <a:defRPr sz="1800">
                <a:solidFill>
                  <a:schemeClr val="bg1"/>
                </a:solidFill>
              </a:defRPr>
            </a:lvl1pPr>
            <a:lvl2pPr marL="347663" indent="-169863">
              <a:buFont typeface="Lucida Grande"/>
              <a:buChar char="−"/>
              <a:defRPr sz="1800" b="0">
                <a:solidFill>
                  <a:schemeClr val="tx1"/>
                </a:solidFill>
              </a:defRPr>
            </a:lvl2pPr>
            <a:lvl3pPr marL="515938" indent="-169863">
              <a:buFont typeface="Arial"/>
              <a:buChar char="•"/>
              <a:tabLst/>
              <a:defRPr sz="1600"/>
            </a:lvl3pPr>
            <a:lvl4pPr marL="685800" indent="-169863">
              <a:defRPr sz="1200"/>
            </a:lvl4pPr>
            <a:lvl5pPr>
              <a:defRPr sz="1200"/>
            </a:lvl5pPr>
            <a:lvl6pPr>
              <a:defRPr sz="2000"/>
            </a:lvl6pPr>
            <a:lvl7pPr>
              <a:defRPr sz="2000"/>
            </a:lvl7pPr>
            <a:lvl8pPr>
              <a:defRPr sz="2000"/>
            </a:lvl8pPr>
            <a:lvl9pPr>
              <a:defRPr sz="2000"/>
            </a:lvl9pPr>
          </a:lstStyle>
          <a:p>
            <a:pPr lvl="0"/>
            <a:r>
              <a:rPr lang="fr-CA" dirty="0" smtClean="0"/>
              <a:t>Cliquez pour modifier les styles du texte du masque</a:t>
            </a:r>
          </a:p>
          <a:p>
            <a:pPr lvl="1"/>
            <a:r>
              <a:rPr lang="fr-CA" dirty="0" smtClean="0"/>
              <a:t>Deuxième niveau</a:t>
            </a:r>
          </a:p>
          <a:p>
            <a:pPr lvl="2"/>
            <a:r>
              <a:rPr lang="fr-CA" dirty="0" smtClean="0"/>
              <a:t>Troisième niveau</a:t>
            </a:r>
          </a:p>
        </p:txBody>
      </p:sp>
      <p:sp>
        <p:nvSpPr>
          <p:cNvPr id="6" name="Espace réservé du pied de page 5"/>
          <p:cNvSpPr>
            <a:spLocks noGrp="1"/>
          </p:cNvSpPr>
          <p:nvPr>
            <p:ph type="ftr" sz="quarter" idx="11"/>
          </p:nvPr>
        </p:nvSpPr>
        <p:spPr/>
        <p:txBody>
          <a:bodyPr>
            <a:noAutofit/>
          </a:bodyPr>
          <a:lstStyle/>
          <a:p>
            <a:endParaRPr lang="fr-CA"/>
          </a:p>
        </p:txBody>
      </p:sp>
      <p:sp>
        <p:nvSpPr>
          <p:cNvPr id="7" name="Espace réservé du numéro de diapositive 6"/>
          <p:cNvSpPr>
            <a:spLocks noGrp="1"/>
          </p:cNvSpPr>
          <p:nvPr>
            <p:ph type="sldNum" sz="quarter" idx="12"/>
          </p:nvPr>
        </p:nvSpPr>
        <p:spPr/>
        <p:txBody>
          <a:bodyPr>
            <a:noAutofit/>
          </a:bodyPr>
          <a:lstStyle/>
          <a:p>
            <a:fld id="{1DE90ECF-2FE1-1244-8CD0-0237FC961887}" type="slidenum">
              <a:rPr lang="fr-CA" smtClean="0"/>
              <a:pPr/>
              <a:t>‹#›</a:t>
            </a:fld>
            <a:endParaRPr lang="fr-CA"/>
          </a:p>
        </p:txBody>
      </p:sp>
      <p:sp>
        <p:nvSpPr>
          <p:cNvPr id="9" name="Espace réservé du texte 8"/>
          <p:cNvSpPr>
            <a:spLocks noGrp="1"/>
          </p:cNvSpPr>
          <p:nvPr>
            <p:ph type="body" sz="quarter" idx="13"/>
          </p:nvPr>
        </p:nvSpPr>
        <p:spPr>
          <a:xfrm>
            <a:off x="1335024" y="6428232"/>
            <a:ext cx="7571232" cy="310896"/>
          </a:xfrm>
        </p:spPr>
        <p:txBody>
          <a:bodyPr anchor="ctr">
            <a:noAutofit/>
          </a:bodyPr>
          <a:lstStyle>
            <a:lvl1pPr algn="r">
              <a:lnSpc>
                <a:spcPct val="90000"/>
              </a:lnSpc>
              <a:spcBef>
                <a:spcPts val="0"/>
              </a:spcBef>
              <a:defRPr sz="1400" b="0">
                <a:solidFill>
                  <a:srgbClr val="000000"/>
                </a:solidFill>
              </a:defRPr>
            </a:lvl1pPr>
          </a:lstStyle>
          <a:p>
            <a:pPr lvl="0"/>
            <a:r>
              <a:rPr lang="fr-CA" dirty="0" smtClean="0"/>
              <a:t>Cliquez pour modifier les styles du texte du masque</a:t>
            </a:r>
          </a:p>
        </p:txBody>
      </p:sp>
      <p:sp>
        <p:nvSpPr>
          <p:cNvPr id="11" name="Titre 10"/>
          <p:cNvSpPr>
            <a:spLocks noGrp="1"/>
          </p:cNvSpPr>
          <p:nvPr>
            <p:ph type="title"/>
          </p:nvPr>
        </p:nvSpPr>
        <p:spPr/>
        <p:txBody>
          <a:bodyPr>
            <a:noAutofit/>
          </a:bodyPr>
          <a:lstStyle/>
          <a:p>
            <a:r>
              <a:rPr lang="fr-CA" smtClean="0"/>
              <a:t>Cliquez et modifiez le titre</a:t>
            </a:r>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13" name="Image 12" descr="bande_Turquoise_OLD_PPT.jpg"/>
          <p:cNvPicPr>
            <a:picLocks noChangeAspect="1"/>
          </p:cNvPicPr>
          <p:nvPr userDrawn="1"/>
        </p:nvPicPr>
        <p:blipFill>
          <a:blip r:embed="rId2"/>
          <a:stretch>
            <a:fillRect/>
          </a:stretch>
        </p:blipFill>
        <p:spPr>
          <a:xfrm>
            <a:off x="0" y="0"/>
            <a:ext cx="593725" cy="6858000"/>
          </a:xfrm>
          <a:prstGeom prst="rect">
            <a:avLst/>
          </a:prstGeom>
        </p:spPr>
      </p:pic>
      <p:sp>
        <p:nvSpPr>
          <p:cNvPr id="2" name="Titre 1"/>
          <p:cNvSpPr>
            <a:spLocks noGrp="1"/>
          </p:cNvSpPr>
          <p:nvPr>
            <p:ph type="title"/>
          </p:nvPr>
        </p:nvSpPr>
        <p:spPr/>
        <p:txBody>
          <a:bodyPr>
            <a:noAutofit/>
          </a:bodyPr>
          <a:lstStyle>
            <a:lvl1pPr>
              <a:defRPr>
                <a:solidFill>
                  <a:schemeClr val="accent2"/>
                </a:solidFill>
              </a:defRPr>
            </a:lvl1pPr>
          </a:lstStyle>
          <a:p>
            <a:r>
              <a:rPr lang="fr-CA" dirty="0" smtClean="0"/>
              <a:t>Cliquez et modifiez le titre</a:t>
            </a:r>
            <a:endParaRPr lang="fr-CA" dirty="0"/>
          </a:p>
        </p:txBody>
      </p:sp>
      <p:sp>
        <p:nvSpPr>
          <p:cNvPr id="3" name="Espace réservé du contenu 2"/>
          <p:cNvSpPr>
            <a:spLocks noGrp="1"/>
          </p:cNvSpPr>
          <p:nvPr>
            <p:ph idx="1"/>
          </p:nvPr>
        </p:nvSpPr>
        <p:spPr>
          <a:xfrm>
            <a:off x="1292014" y="1244600"/>
            <a:ext cx="7614919" cy="5146515"/>
          </a:xfrm>
        </p:spPr>
        <p:txBody>
          <a:bodyPr>
            <a:noAutofit/>
          </a:bodyPr>
          <a:lstStyle>
            <a:lvl1pPr>
              <a:defRPr>
                <a:solidFill>
                  <a:schemeClr val="accent1">
                    <a:lumMod val="75000"/>
                  </a:schemeClr>
                </a:solidFill>
              </a:defRPr>
            </a:lvl1pPr>
            <a:lvl2pPr>
              <a:defRPr>
                <a:solidFill>
                  <a:schemeClr val="accent1">
                    <a:lumMod val="75000"/>
                  </a:schemeClr>
                </a:solidFill>
              </a:defRPr>
            </a:lvl2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CA" dirty="0"/>
          </a:p>
        </p:txBody>
      </p:sp>
      <p:sp>
        <p:nvSpPr>
          <p:cNvPr id="5" name="Espace réservé du pied de page 4"/>
          <p:cNvSpPr>
            <a:spLocks noGrp="1"/>
          </p:cNvSpPr>
          <p:nvPr>
            <p:ph type="ftr" sz="quarter" idx="11"/>
          </p:nvPr>
        </p:nvSpPr>
        <p:spPr/>
        <p:txBody>
          <a:bodyPr>
            <a:noAutofit/>
          </a:bodyPr>
          <a:lstStyle/>
          <a:p>
            <a:endParaRPr lang="fr-CA"/>
          </a:p>
        </p:txBody>
      </p:sp>
      <p:sp>
        <p:nvSpPr>
          <p:cNvPr id="6" name="Espace réservé du numéro de diapositive 5"/>
          <p:cNvSpPr>
            <a:spLocks noGrp="1"/>
          </p:cNvSpPr>
          <p:nvPr>
            <p:ph type="sldNum" sz="quarter" idx="12"/>
          </p:nvPr>
        </p:nvSpPr>
        <p:spPr/>
        <p:txBody>
          <a:bodyPr>
            <a:noAutofit/>
          </a:bodyPr>
          <a:lstStyle/>
          <a:p>
            <a:fld id="{1DE90ECF-2FE1-1244-8CD0-0237FC961887}" type="slidenum">
              <a:rPr lang="fr-CA" smtClean="0"/>
              <a:pPr/>
              <a:t>‹#›</a:t>
            </a:fld>
            <a:endParaRPr lang="fr-CA"/>
          </a:p>
        </p:txBody>
      </p:sp>
      <p:sp>
        <p:nvSpPr>
          <p:cNvPr id="11" name="Espace réservé du texte 10"/>
          <p:cNvSpPr>
            <a:spLocks noGrp="1"/>
          </p:cNvSpPr>
          <p:nvPr>
            <p:ph type="body" sz="quarter" idx="13"/>
          </p:nvPr>
        </p:nvSpPr>
        <p:spPr>
          <a:xfrm>
            <a:off x="1337732" y="6426198"/>
            <a:ext cx="7569201" cy="304800"/>
          </a:xfrm>
        </p:spPr>
        <p:txBody>
          <a:bodyPr anchor="ctr">
            <a:noAutofit/>
          </a:bodyPr>
          <a:lstStyle>
            <a:lvl1pPr algn="r">
              <a:lnSpc>
                <a:spcPct val="90000"/>
              </a:lnSpc>
              <a:spcBef>
                <a:spcPts val="0"/>
              </a:spcBef>
              <a:defRPr sz="1400" b="0">
                <a:solidFill>
                  <a:schemeClr val="tx1"/>
                </a:solidFill>
              </a:defRPr>
            </a:lvl1pPr>
          </a:lstStyle>
          <a:p>
            <a:pPr lvl="0"/>
            <a:r>
              <a:rPr lang="fr-CA" dirty="0" smtClean="0"/>
              <a:t>Cliquez pour modifier les styles du texte du masque</a:t>
            </a:r>
          </a:p>
        </p:txBody>
      </p:sp>
      <p:grpSp>
        <p:nvGrpSpPr>
          <p:cNvPr id="17" name="Grouper 16"/>
          <p:cNvGrpSpPr/>
          <p:nvPr userDrawn="1"/>
        </p:nvGrpSpPr>
        <p:grpSpPr>
          <a:xfrm>
            <a:off x="0" y="294089"/>
            <a:ext cx="790101" cy="804672"/>
            <a:chOff x="0" y="294089"/>
            <a:chExt cx="790101" cy="804672"/>
          </a:xfrm>
        </p:grpSpPr>
        <p:sp>
          <p:nvSpPr>
            <p:cNvPr id="14" name="Rectangle 13"/>
            <p:cNvSpPr/>
            <p:nvPr userDrawn="1"/>
          </p:nvSpPr>
          <p:spPr>
            <a:xfrm>
              <a:off x="0" y="294089"/>
              <a:ext cx="593725" cy="804672"/>
            </a:xfrm>
            <a:prstGeom prst="rect">
              <a:avLst/>
            </a:prstGeom>
            <a:solidFill>
              <a:srgbClr val="0D352A">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16" name="Rectangle 15"/>
            <p:cNvSpPr/>
            <p:nvPr userDrawn="1"/>
          </p:nvSpPr>
          <p:spPr>
            <a:xfrm>
              <a:off x="586932" y="294089"/>
              <a:ext cx="203169" cy="804672"/>
            </a:xfrm>
            <a:prstGeom prst="rect">
              <a:avLst/>
            </a:prstGeom>
            <a:solidFill>
              <a:srgbClr val="4382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46667" y="957634"/>
            <a:ext cx="8068332" cy="939800"/>
          </a:xfrm>
        </p:spPr>
        <p:txBody>
          <a:bodyPr/>
          <a:lstStyle/>
          <a:p>
            <a:r>
              <a:rPr lang="fr-CA" dirty="0" smtClean="0"/>
              <a:t>Cliquez et modifiez le titre</a:t>
            </a:r>
            <a:endParaRPr lang="fr-CA" dirty="0"/>
          </a:p>
        </p:txBody>
      </p:sp>
      <p:sp>
        <p:nvSpPr>
          <p:cNvPr id="3" name="Espace réservé du pied de page 2"/>
          <p:cNvSpPr>
            <a:spLocks noGrp="1"/>
          </p:cNvSpPr>
          <p:nvPr>
            <p:ph type="ftr" sz="quarter" idx="10"/>
          </p:nvPr>
        </p:nvSpPr>
        <p:spPr/>
        <p:txBody>
          <a:bodyPr/>
          <a:lstStyle/>
          <a:p>
            <a:endParaRPr lang="fr-CA" dirty="0"/>
          </a:p>
        </p:txBody>
      </p:sp>
      <p:sp>
        <p:nvSpPr>
          <p:cNvPr id="4" name="Espace réservé du numéro de diapositive 3"/>
          <p:cNvSpPr>
            <a:spLocks noGrp="1"/>
          </p:cNvSpPr>
          <p:nvPr>
            <p:ph type="sldNum" sz="quarter" idx="11"/>
          </p:nvPr>
        </p:nvSpPr>
        <p:spPr/>
        <p:txBody>
          <a:bodyPr/>
          <a:lstStyle/>
          <a:p>
            <a:fld id="{1DE90ECF-2FE1-1244-8CD0-0237FC961887}" type="slidenum">
              <a:rPr lang="fr-CA" smtClean="0"/>
              <a:pPr/>
              <a:t>‹#›</a:t>
            </a:fld>
            <a:endParaRPr lang="fr-CA" dirty="0"/>
          </a:p>
        </p:txBody>
      </p:sp>
      <p:sp>
        <p:nvSpPr>
          <p:cNvPr id="7" name="Espace réservé du texte 6"/>
          <p:cNvSpPr>
            <a:spLocks noGrp="1"/>
          </p:cNvSpPr>
          <p:nvPr>
            <p:ph type="body" sz="quarter" idx="12"/>
          </p:nvPr>
        </p:nvSpPr>
        <p:spPr>
          <a:xfrm>
            <a:off x="1975104" y="1984248"/>
            <a:ext cx="6939895" cy="4249676"/>
          </a:xfrm>
        </p:spPr>
        <p:txBody>
          <a:bodyPr/>
          <a:lstStyle>
            <a:lvl1pPr>
              <a:defRPr>
                <a:solidFill>
                  <a:schemeClr val="bg1"/>
                </a:solidFill>
              </a:defRPr>
            </a:lvl1pPr>
            <a:lvl2pPr>
              <a:spcAft>
                <a:spcPts val="0"/>
              </a:spcAft>
              <a:buFont typeface="Lucida Grande"/>
              <a:buChar char="−"/>
              <a:defRPr b="0">
                <a:solidFill>
                  <a:srgbClr val="000000"/>
                </a:solidFill>
              </a:defRPr>
            </a:lvl2pPr>
          </a:lstStyle>
          <a:p>
            <a:pPr lvl="0"/>
            <a:r>
              <a:rPr lang="fr-CA" dirty="0" smtClean="0"/>
              <a:t>Cliquez pour modifier les styles du texte du masque</a:t>
            </a:r>
          </a:p>
          <a:p>
            <a:pPr lvl="1"/>
            <a:r>
              <a:rPr lang="fr-CA" dirty="0" smtClean="0"/>
              <a:t>Deuxième niveau</a:t>
            </a:r>
          </a:p>
        </p:txBody>
      </p:sp>
      <p:sp>
        <p:nvSpPr>
          <p:cNvPr id="6" name="Rectangle 5"/>
          <p:cNvSpPr/>
          <p:nvPr userDrawn="1"/>
        </p:nvSpPr>
        <p:spPr>
          <a:xfrm>
            <a:off x="0" y="1012381"/>
            <a:ext cx="807163" cy="799249"/>
          </a:xfrm>
          <a:prstGeom prst="rect">
            <a:avLst/>
          </a:prstGeom>
          <a:solidFill>
            <a:srgbClr val="4382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pic>
        <p:nvPicPr>
          <p:cNvPr id="9" name="Image 8" descr="partie1.png"/>
          <p:cNvPicPr>
            <a:picLocks noChangeAspect="1"/>
          </p:cNvPicPr>
          <p:nvPr userDrawn="1"/>
        </p:nvPicPr>
        <p:blipFill>
          <a:blip r:embed="rId2"/>
          <a:srcRect l="8321" b="12673"/>
          <a:stretch>
            <a:fillRect/>
          </a:stretch>
        </p:blipFill>
        <p:spPr>
          <a:xfrm>
            <a:off x="0" y="770467"/>
            <a:ext cx="6950076" cy="6087533"/>
          </a:xfrm>
          <a:prstGeom prst="rect">
            <a:avLst/>
          </a:prstGeom>
        </p:spPr>
      </p:pic>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DE90ECF-2FE1-1244-8CD0-0237FC961887}" type="slidenum">
              <a:rPr lang="fr-CA" smtClean="0"/>
              <a:pPr/>
              <a:t>‹#›</a:t>
            </a:fld>
            <a:endParaRPr lang="fr-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pic>
        <p:nvPicPr>
          <p:cNvPr id="10" name="Image 9" descr="partie2.png"/>
          <p:cNvPicPr>
            <a:picLocks noChangeAspect="1"/>
          </p:cNvPicPr>
          <p:nvPr userDrawn="1"/>
        </p:nvPicPr>
        <p:blipFill>
          <a:blip r:embed="rId2"/>
          <a:srcRect l="9520" b="14592"/>
          <a:stretch>
            <a:fillRect/>
          </a:stretch>
        </p:blipFill>
        <p:spPr>
          <a:xfrm>
            <a:off x="0" y="914221"/>
            <a:ext cx="6847789" cy="5943779"/>
          </a:xfrm>
          <a:prstGeom prst="rect">
            <a:avLst/>
          </a:prstGeom>
        </p:spPr>
      </p:pic>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DE90ECF-2FE1-1244-8CD0-0237FC961887}" type="slidenum">
              <a:rPr lang="fr-CA" smtClean="0"/>
              <a:pPr/>
              <a:t>‹#›</a:t>
            </a:fld>
            <a:endParaRPr lang="fr-CA"/>
          </a:p>
        </p:txBody>
      </p:sp>
    </p:spTree>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pic>
        <p:nvPicPr>
          <p:cNvPr id="13" name="Image 12" descr="partie3.png"/>
          <p:cNvPicPr>
            <a:picLocks noChangeAspect="1"/>
          </p:cNvPicPr>
          <p:nvPr userDrawn="1"/>
        </p:nvPicPr>
        <p:blipFill>
          <a:blip r:embed="rId2"/>
          <a:srcRect l="9507" b="15596"/>
          <a:stretch>
            <a:fillRect/>
          </a:stretch>
        </p:blipFill>
        <p:spPr>
          <a:xfrm>
            <a:off x="0" y="843685"/>
            <a:ext cx="7012474" cy="6014315"/>
          </a:xfrm>
          <a:prstGeom prst="rect">
            <a:avLst/>
          </a:prstGeom>
          <a:noFill/>
          <a:ln>
            <a:noFill/>
          </a:ln>
        </p:spPr>
      </p:pic>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1DE90ECF-2FE1-1244-8CD0-0237FC961887}" type="slidenum">
              <a:rPr lang="fr-CA" smtClean="0"/>
              <a:pPr/>
              <a:t>‹#›</a:t>
            </a:fld>
            <a:endParaRPr lang="fr-CA"/>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a:solidFill>
                  <a:schemeClr val="accent2"/>
                </a:solidFill>
              </a:defRPr>
            </a:lvl1pPr>
          </a:lstStyle>
          <a:p>
            <a:r>
              <a:rPr lang="fr-CA" dirty="0" smtClean="0"/>
              <a:t>Cliquez et modifiez le titre</a:t>
            </a:r>
            <a:endParaRPr lang="fr-CA" dirty="0"/>
          </a:p>
        </p:txBody>
      </p:sp>
      <p:sp>
        <p:nvSpPr>
          <p:cNvPr id="3" name="Espace réservé du contenu 2"/>
          <p:cNvSpPr>
            <a:spLocks noGrp="1"/>
          </p:cNvSpPr>
          <p:nvPr>
            <p:ph idx="1"/>
          </p:nvPr>
        </p:nvSpPr>
        <p:spPr>
          <a:xfrm>
            <a:off x="1292014" y="1244600"/>
            <a:ext cx="7614919" cy="5146515"/>
          </a:xfrm>
        </p:spPr>
        <p:txBody>
          <a:bodyPr>
            <a:noAutofit/>
          </a:bodyPr>
          <a:lstStyle>
            <a:lvl1pPr>
              <a:defRPr>
                <a:solidFill>
                  <a:schemeClr val="accent1">
                    <a:lumMod val="75000"/>
                  </a:schemeClr>
                </a:solidFill>
              </a:defRPr>
            </a:lvl1pPr>
            <a:lvl2pPr>
              <a:defRPr>
                <a:solidFill>
                  <a:schemeClr val="accent1">
                    <a:lumMod val="75000"/>
                  </a:schemeClr>
                </a:solidFill>
              </a:defRPr>
            </a:lvl2p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CA" dirty="0"/>
          </a:p>
        </p:txBody>
      </p:sp>
      <p:sp>
        <p:nvSpPr>
          <p:cNvPr id="5" name="Espace réservé du pied de page 4"/>
          <p:cNvSpPr>
            <a:spLocks noGrp="1"/>
          </p:cNvSpPr>
          <p:nvPr>
            <p:ph type="ftr" sz="quarter" idx="11"/>
          </p:nvPr>
        </p:nvSpPr>
        <p:spPr/>
        <p:txBody>
          <a:bodyPr>
            <a:noAutofit/>
          </a:bodyPr>
          <a:lstStyle/>
          <a:p>
            <a:endParaRPr lang="fr-CA"/>
          </a:p>
        </p:txBody>
      </p:sp>
      <p:sp>
        <p:nvSpPr>
          <p:cNvPr id="6" name="Espace réservé du numéro de diapositive 5"/>
          <p:cNvSpPr>
            <a:spLocks noGrp="1"/>
          </p:cNvSpPr>
          <p:nvPr>
            <p:ph type="sldNum" sz="quarter" idx="12"/>
          </p:nvPr>
        </p:nvSpPr>
        <p:spPr/>
        <p:txBody>
          <a:bodyPr>
            <a:noAutofit/>
          </a:bodyPr>
          <a:lstStyle/>
          <a:p>
            <a:fld id="{1DE90ECF-2FE1-1244-8CD0-0237FC961887}" type="slidenum">
              <a:rPr lang="fr-CA" smtClean="0"/>
              <a:pPr/>
              <a:t>‹#›</a:t>
            </a:fld>
            <a:endParaRPr lang="fr-CA"/>
          </a:p>
        </p:txBody>
      </p:sp>
      <p:sp>
        <p:nvSpPr>
          <p:cNvPr id="11" name="Espace réservé du texte 10"/>
          <p:cNvSpPr>
            <a:spLocks noGrp="1"/>
          </p:cNvSpPr>
          <p:nvPr>
            <p:ph type="body" sz="quarter" idx="13"/>
          </p:nvPr>
        </p:nvSpPr>
        <p:spPr>
          <a:xfrm>
            <a:off x="1337732" y="6426198"/>
            <a:ext cx="7569201" cy="304800"/>
          </a:xfrm>
        </p:spPr>
        <p:txBody>
          <a:bodyPr anchor="ctr">
            <a:noAutofit/>
          </a:bodyPr>
          <a:lstStyle>
            <a:lvl1pPr algn="r">
              <a:lnSpc>
                <a:spcPct val="90000"/>
              </a:lnSpc>
              <a:spcBef>
                <a:spcPts val="0"/>
              </a:spcBef>
              <a:defRPr sz="1400" b="0">
                <a:solidFill>
                  <a:schemeClr val="tx1"/>
                </a:solidFill>
              </a:defRPr>
            </a:lvl1pPr>
          </a:lstStyle>
          <a:p>
            <a:pPr lvl="0"/>
            <a:r>
              <a:rPr lang="fr-CA" dirty="0" smtClean="0"/>
              <a:t>Cliquez pour modifier les styles du texte du masque</a:t>
            </a:r>
          </a:p>
        </p:txBody>
      </p:sp>
      <p:pic>
        <p:nvPicPr>
          <p:cNvPr id="14" name="Image 13" descr="bande_Vert_OLD_PPT.jpg"/>
          <p:cNvPicPr>
            <a:picLocks noChangeAspect="1"/>
          </p:cNvPicPr>
          <p:nvPr userDrawn="1"/>
        </p:nvPicPr>
        <p:blipFill>
          <a:blip r:embed="rId2"/>
          <a:stretch>
            <a:fillRect/>
          </a:stretch>
        </p:blipFill>
        <p:spPr>
          <a:xfrm>
            <a:off x="0" y="-1"/>
            <a:ext cx="593725" cy="6858001"/>
          </a:xfrm>
          <a:prstGeom prst="rect">
            <a:avLst/>
          </a:prstGeom>
        </p:spPr>
      </p:pic>
      <p:grpSp>
        <p:nvGrpSpPr>
          <p:cNvPr id="18" name="Grouper 17"/>
          <p:cNvGrpSpPr/>
          <p:nvPr userDrawn="1"/>
        </p:nvGrpSpPr>
        <p:grpSpPr>
          <a:xfrm>
            <a:off x="0" y="294089"/>
            <a:ext cx="790101" cy="804672"/>
            <a:chOff x="0" y="294089"/>
            <a:chExt cx="790101" cy="804672"/>
          </a:xfrm>
        </p:grpSpPr>
        <p:sp>
          <p:nvSpPr>
            <p:cNvPr id="19" name="Rectangle 18"/>
            <p:cNvSpPr/>
            <p:nvPr userDrawn="1"/>
          </p:nvSpPr>
          <p:spPr>
            <a:xfrm>
              <a:off x="0" y="294089"/>
              <a:ext cx="593725" cy="804672"/>
            </a:xfrm>
            <a:prstGeom prst="rect">
              <a:avLst/>
            </a:prstGeom>
            <a:solidFill>
              <a:srgbClr val="252A10">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20" name="Rectangle 19"/>
            <p:cNvSpPr/>
            <p:nvPr userDrawn="1"/>
          </p:nvSpPr>
          <p:spPr>
            <a:xfrm>
              <a:off x="586932" y="294089"/>
              <a:ext cx="203169" cy="804672"/>
            </a:xfrm>
            <a:prstGeom prst="rect">
              <a:avLst/>
            </a:prstGeom>
            <a:solidFill>
              <a:srgbClr val="788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8" name="Image 7" descr="Fond_Turquoise_OLD_PPT.jpg"/>
          <p:cNvPicPr>
            <a:picLocks noChangeAspect="1"/>
          </p:cNvPicPr>
          <p:nvPr userDrawn="1"/>
        </p:nvPicPr>
        <p:blipFill>
          <a:blip r:embed="rId2"/>
          <a:stretch>
            <a:fillRect/>
          </a:stretch>
        </p:blipFill>
        <p:spPr>
          <a:xfrm>
            <a:off x="0" y="0"/>
            <a:ext cx="9144001" cy="6858001"/>
          </a:xfrm>
          <a:prstGeom prst="rect">
            <a:avLst/>
          </a:prstGeom>
        </p:spPr>
      </p:pic>
      <p:sp>
        <p:nvSpPr>
          <p:cNvPr id="7" name="Rectangle 6"/>
          <p:cNvSpPr/>
          <p:nvPr userDrawn="1"/>
        </p:nvSpPr>
        <p:spPr>
          <a:xfrm>
            <a:off x="1507177" y="2700172"/>
            <a:ext cx="7636823" cy="1593795"/>
          </a:xfrm>
          <a:prstGeom prst="rect">
            <a:avLst/>
          </a:prstGeom>
          <a:solidFill>
            <a:srgbClr val="0B2921">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2" name="Titre 1"/>
          <p:cNvSpPr>
            <a:spLocks noGrp="1"/>
          </p:cNvSpPr>
          <p:nvPr>
            <p:ph type="title"/>
          </p:nvPr>
        </p:nvSpPr>
        <p:spPr>
          <a:xfrm>
            <a:off x="1625600" y="2726267"/>
            <a:ext cx="7518401" cy="1524000"/>
          </a:xfrm>
        </p:spPr>
        <p:txBody>
          <a:bodyPr anchor="ctr">
            <a:noAutofit/>
          </a:bodyPr>
          <a:lstStyle>
            <a:lvl1pPr algn="l">
              <a:lnSpc>
                <a:spcPct val="90000"/>
              </a:lnSpc>
              <a:defRPr sz="4400" b="1" cap="all">
                <a:solidFill>
                  <a:schemeClr val="bg1"/>
                </a:solidFill>
              </a:defRPr>
            </a:lvl1pPr>
          </a:lstStyle>
          <a:p>
            <a:r>
              <a:rPr lang="fr-CA" dirty="0" smtClean="0"/>
              <a:t>Cliquez et modifiez le titre</a:t>
            </a:r>
            <a:endParaRPr lang="fr-CA" dirty="0"/>
          </a:p>
        </p:txBody>
      </p:sp>
      <p:sp>
        <p:nvSpPr>
          <p:cNvPr id="3" name="Espace réservé du texte 2"/>
          <p:cNvSpPr>
            <a:spLocks noGrp="1"/>
          </p:cNvSpPr>
          <p:nvPr>
            <p:ph type="body" idx="1"/>
          </p:nvPr>
        </p:nvSpPr>
        <p:spPr>
          <a:xfrm>
            <a:off x="1618489" y="4512736"/>
            <a:ext cx="7525511" cy="1499616"/>
          </a:xfrm>
        </p:spPr>
        <p:txBody>
          <a:bodyPr anchor="t">
            <a:noAutofit/>
          </a:bodyPr>
          <a:lstStyle>
            <a:lvl1pPr marL="0" indent="0" algn="l">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dirty="0" smtClean="0"/>
              <a:t>Cliquez pour modifier les styles du texte du masque</a:t>
            </a:r>
          </a:p>
        </p:txBody>
      </p:sp>
      <p:sp>
        <p:nvSpPr>
          <p:cNvPr id="5" name="Espace réservé du pied de page 4"/>
          <p:cNvSpPr>
            <a:spLocks noGrp="1"/>
          </p:cNvSpPr>
          <p:nvPr>
            <p:ph type="ftr" sz="quarter" idx="11"/>
          </p:nvPr>
        </p:nvSpPr>
        <p:spPr/>
        <p:txBody>
          <a:bodyPr>
            <a:noAutofit/>
          </a:bodyPr>
          <a:lstStyle>
            <a:lvl1pPr>
              <a:defRPr>
                <a:solidFill>
                  <a:schemeClr val="bg1"/>
                </a:solidFill>
              </a:defRPr>
            </a:lvl1pPr>
          </a:lstStyle>
          <a:p>
            <a:endParaRPr lang="fr-CA"/>
          </a:p>
        </p:txBody>
      </p:sp>
      <p:sp>
        <p:nvSpPr>
          <p:cNvPr id="6" name="Espace réservé du numéro de diapositive 5"/>
          <p:cNvSpPr>
            <a:spLocks noGrp="1"/>
          </p:cNvSpPr>
          <p:nvPr>
            <p:ph type="sldNum" sz="quarter" idx="12"/>
          </p:nvPr>
        </p:nvSpPr>
        <p:spPr/>
        <p:txBody>
          <a:bodyPr>
            <a:noAutofit/>
          </a:bodyPr>
          <a:lstStyle>
            <a:lvl1pPr>
              <a:defRPr>
                <a:solidFill>
                  <a:schemeClr val="bg1"/>
                </a:solidFill>
              </a:defRPr>
            </a:lvl1pPr>
          </a:lstStyle>
          <a:p>
            <a:fld id="{1DE90ECF-2FE1-1244-8CD0-0237FC961887}" type="slidenum">
              <a:rPr lang="fr-CA" smtClean="0"/>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En-tête de section">
    <p:spTree>
      <p:nvGrpSpPr>
        <p:cNvPr id="1" name=""/>
        <p:cNvGrpSpPr/>
        <p:nvPr/>
      </p:nvGrpSpPr>
      <p:grpSpPr>
        <a:xfrm>
          <a:off x="0" y="0"/>
          <a:ext cx="0" cy="0"/>
          <a:chOff x="0" y="0"/>
          <a:chExt cx="0" cy="0"/>
        </a:xfrm>
      </p:grpSpPr>
      <p:pic>
        <p:nvPicPr>
          <p:cNvPr id="9" name="Image 8" descr="Fond_Vert_OLD_PPT.jpg"/>
          <p:cNvPicPr>
            <a:picLocks noChangeAspect="1"/>
          </p:cNvPicPr>
          <p:nvPr userDrawn="1"/>
        </p:nvPicPr>
        <p:blipFill>
          <a:blip r:embed="rId2"/>
          <a:stretch>
            <a:fillRect/>
          </a:stretch>
        </p:blipFill>
        <p:spPr>
          <a:xfrm>
            <a:off x="0" y="0"/>
            <a:ext cx="9144001" cy="6858001"/>
          </a:xfrm>
          <a:prstGeom prst="rect">
            <a:avLst/>
          </a:prstGeom>
        </p:spPr>
      </p:pic>
      <p:sp>
        <p:nvSpPr>
          <p:cNvPr id="7" name="Rectangle 6"/>
          <p:cNvSpPr/>
          <p:nvPr userDrawn="1"/>
        </p:nvSpPr>
        <p:spPr>
          <a:xfrm>
            <a:off x="1507176" y="2700172"/>
            <a:ext cx="7636823" cy="1593795"/>
          </a:xfrm>
          <a:prstGeom prst="rect">
            <a:avLst/>
          </a:prstGeom>
          <a:solidFill>
            <a:schemeClr val="tx2">
              <a:lumMod val="50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2" name="Titre 1"/>
          <p:cNvSpPr>
            <a:spLocks noGrp="1"/>
          </p:cNvSpPr>
          <p:nvPr>
            <p:ph type="title"/>
          </p:nvPr>
        </p:nvSpPr>
        <p:spPr>
          <a:xfrm>
            <a:off x="1625600" y="2726267"/>
            <a:ext cx="7518401" cy="1524000"/>
          </a:xfrm>
        </p:spPr>
        <p:txBody>
          <a:bodyPr anchor="ctr">
            <a:noAutofit/>
          </a:bodyPr>
          <a:lstStyle>
            <a:lvl1pPr algn="l">
              <a:lnSpc>
                <a:spcPct val="90000"/>
              </a:lnSpc>
              <a:defRPr sz="4400" b="1" cap="all">
                <a:solidFill>
                  <a:schemeClr val="bg1"/>
                </a:solidFill>
              </a:defRPr>
            </a:lvl1pPr>
          </a:lstStyle>
          <a:p>
            <a:r>
              <a:rPr lang="fr-CA" dirty="0" smtClean="0"/>
              <a:t>Cliquez et modifiez le titre</a:t>
            </a:r>
            <a:endParaRPr lang="fr-CA" dirty="0"/>
          </a:p>
        </p:txBody>
      </p:sp>
      <p:sp>
        <p:nvSpPr>
          <p:cNvPr id="3" name="Espace réservé du texte 2"/>
          <p:cNvSpPr>
            <a:spLocks noGrp="1"/>
          </p:cNvSpPr>
          <p:nvPr>
            <p:ph type="body" idx="1"/>
          </p:nvPr>
        </p:nvSpPr>
        <p:spPr>
          <a:xfrm>
            <a:off x="1618489" y="4512736"/>
            <a:ext cx="7525511" cy="1499616"/>
          </a:xfrm>
        </p:spPr>
        <p:txBody>
          <a:bodyPr anchor="t">
            <a:noAutofit/>
          </a:bodyPr>
          <a:lstStyle>
            <a:lvl1pPr marL="0" indent="0" algn="l">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dirty="0" smtClean="0"/>
              <a:t>Cliquez pour modifier les styles du texte du masque</a:t>
            </a:r>
          </a:p>
        </p:txBody>
      </p:sp>
      <p:sp>
        <p:nvSpPr>
          <p:cNvPr id="5" name="Espace réservé du pied de page 4"/>
          <p:cNvSpPr>
            <a:spLocks noGrp="1"/>
          </p:cNvSpPr>
          <p:nvPr>
            <p:ph type="ftr" sz="quarter" idx="11"/>
          </p:nvPr>
        </p:nvSpPr>
        <p:spPr/>
        <p:txBody>
          <a:bodyPr>
            <a:noAutofit/>
          </a:bodyPr>
          <a:lstStyle>
            <a:lvl1pPr>
              <a:defRPr>
                <a:solidFill>
                  <a:schemeClr val="bg1"/>
                </a:solidFill>
              </a:defRPr>
            </a:lvl1pPr>
          </a:lstStyle>
          <a:p>
            <a:endParaRPr lang="fr-CA"/>
          </a:p>
        </p:txBody>
      </p:sp>
      <p:sp>
        <p:nvSpPr>
          <p:cNvPr id="6" name="Espace réservé du numéro de diapositive 5"/>
          <p:cNvSpPr>
            <a:spLocks noGrp="1"/>
          </p:cNvSpPr>
          <p:nvPr>
            <p:ph type="sldNum" sz="quarter" idx="12"/>
          </p:nvPr>
        </p:nvSpPr>
        <p:spPr/>
        <p:txBody>
          <a:bodyPr>
            <a:noAutofit/>
          </a:bodyPr>
          <a:lstStyle>
            <a:lvl1pPr>
              <a:defRPr>
                <a:solidFill>
                  <a:schemeClr val="bg1"/>
                </a:solidFill>
              </a:defRPr>
            </a:lvl1pPr>
          </a:lstStyle>
          <a:p>
            <a:fld id="{1DE90ECF-2FE1-1244-8CD0-0237FC961887}" type="slidenum">
              <a:rPr lang="fr-CA" smtClean="0"/>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tête de section">
    <p:bg>
      <p:bgPr>
        <a:solidFill>
          <a:schemeClr val="accent1"/>
        </a:solidFill>
        <a:effectLst/>
      </p:bgPr>
    </p:bg>
    <p:spTree>
      <p:nvGrpSpPr>
        <p:cNvPr id="1" name=""/>
        <p:cNvGrpSpPr/>
        <p:nvPr/>
      </p:nvGrpSpPr>
      <p:grpSpPr>
        <a:xfrm>
          <a:off x="0" y="0"/>
          <a:ext cx="0" cy="0"/>
          <a:chOff x="0" y="0"/>
          <a:chExt cx="0" cy="0"/>
        </a:xfrm>
      </p:grpSpPr>
      <p:pic>
        <p:nvPicPr>
          <p:cNvPr id="7" name="Image 6" descr="Fond_Turquoise_OLD_PPT.jpg"/>
          <p:cNvPicPr>
            <a:picLocks noChangeAspect="1"/>
          </p:cNvPicPr>
          <p:nvPr userDrawn="1"/>
        </p:nvPicPr>
        <p:blipFill>
          <a:blip r:embed="rId2"/>
          <a:srcRect r="79683"/>
          <a:stretch>
            <a:fillRect/>
          </a:stretch>
        </p:blipFill>
        <p:spPr>
          <a:xfrm>
            <a:off x="0" y="0"/>
            <a:ext cx="1857829" cy="6858001"/>
          </a:xfrm>
          <a:prstGeom prst="rect">
            <a:avLst/>
          </a:prstGeom>
        </p:spPr>
      </p:pic>
      <p:sp>
        <p:nvSpPr>
          <p:cNvPr id="2" name="Titre 1"/>
          <p:cNvSpPr>
            <a:spLocks noGrp="1"/>
          </p:cNvSpPr>
          <p:nvPr>
            <p:ph type="title"/>
          </p:nvPr>
        </p:nvSpPr>
        <p:spPr>
          <a:xfrm>
            <a:off x="2106390" y="321732"/>
            <a:ext cx="7037612" cy="6239935"/>
          </a:xfrm>
        </p:spPr>
        <p:txBody>
          <a:bodyPr anchor="ctr">
            <a:noAutofit/>
          </a:bodyPr>
          <a:lstStyle>
            <a:lvl1pPr algn="l">
              <a:lnSpc>
                <a:spcPct val="90000"/>
              </a:lnSpc>
              <a:defRPr sz="3600" b="1" cap="all">
                <a:solidFill>
                  <a:schemeClr val="bg1"/>
                </a:solidFill>
              </a:defRPr>
            </a:lvl1pPr>
          </a:lstStyle>
          <a:p>
            <a:r>
              <a:rPr lang="fr-CA" dirty="0" smtClean="0"/>
              <a:t>Cliquez et modifiez le titre</a:t>
            </a:r>
            <a:endParaRPr lang="fr-CA" dirty="0"/>
          </a:p>
        </p:txBody>
      </p:sp>
      <p:sp>
        <p:nvSpPr>
          <p:cNvPr id="5" name="Espace réservé du pied de page 4"/>
          <p:cNvSpPr>
            <a:spLocks noGrp="1"/>
          </p:cNvSpPr>
          <p:nvPr>
            <p:ph type="ftr" sz="quarter" idx="11"/>
          </p:nvPr>
        </p:nvSpPr>
        <p:spPr/>
        <p:txBody>
          <a:bodyPr>
            <a:noAutofit/>
          </a:bodyPr>
          <a:lstStyle>
            <a:lvl1pPr>
              <a:defRPr>
                <a:solidFill>
                  <a:schemeClr val="bg1"/>
                </a:solidFill>
              </a:defRPr>
            </a:lvl1pPr>
          </a:lstStyle>
          <a:p>
            <a:endParaRPr lang="fr-CA"/>
          </a:p>
        </p:txBody>
      </p:sp>
      <p:sp>
        <p:nvSpPr>
          <p:cNvPr id="6" name="Espace réservé du numéro de diapositive 5"/>
          <p:cNvSpPr>
            <a:spLocks noGrp="1"/>
          </p:cNvSpPr>
          <p:nvPr>
            <p:ph type="sldNum" sz="quarter" idx="12"/>
          </p:nvPr>
        </p:nvSpPr>
        <p:spPr/>
        <p:txBody>
          <a:bodyPr>
            <a:noAutofit/>
          </a:bodyPr>
          <a:lstStyle>
            <a:lvl1pPr>
              <a:defRPr>
                <a:solidFill>
                  <a:schemeClr val="bg1"/>
                </a:solidFill>
              </a:defRPr>
            </a:lvl1pPr>
          </a:lstStyle>
          <a:p>
            <a:fld id="{1DE90ECF-2FE1-1244-8CD0-0237FC961887}" type="slidenum">
              <a:rPr lang="fr-CA" smtClean="0"/>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En-tête de section">
    <p:bg>
      <p:bgPr>
        <a:solidFill>
          <a:schemeClr val="accent2"/>
        </a:solidFill>
        <a:effectLst/>
      </p:bgPr>
    </p:bg>
    <p:spTree>
      <p:nvGrpSpPr>
        <p:cNvPr id="1" name=""/>
        <p:cNvGrpSpPr/>
        <p:nvPr/>
      </p:nvGrpSpPr>
      <p:grpSpPr>
        <a:xfrm>
          <a:off x="0" y="0"/>
          <a:ext cx="0" cy="0"/>
          <a:chOff x="0" y="0"/>
          <a:chExt cx="0" cy="0"/>
        </a:xfrm>
      </p:grpSpPr>
      <p:pic>
        <p:nvPicPr>
          <p:cNvPr id="10" name="Image 9" descr="Fond_Vert_OLD_PPT.jpg"/>
          <p:cNvPicPr>
            <a:picLocks noChangeAspect="1"/>
          </p:cNvPicPr>
          <p:nvPr userDrawn="1"/>
        </p:nvPicPr>
        <p:blipFill>
          <a:blip r:embed="rId2"/>
          <a:srcRect r="79682"/>
          <a:stretch>
            <a:fillRect/>
          </a:stretch>
        </p:blipFill>
        <p:spPr>
          <a:xfrm>
            <a:off x="0" y="0"/>
            <a:ext cx="1857829" cy="6858001"/>
          </a:xfrm>
          <a:prstGeom prst="rect">
            <a:avLst/>
          </a:prstGeom>
        </p:spPr>
      </p:pic>
      <p:sp>
        <p:nvSpPr>
          <p:cNvPr id="2" name="Titre 1"/>
          <p:cNvSpPr>
            <a:spLocks noGrp="1"/>
          </p:cNvSpPr>
          <p:nvPr>
            <p:ph type="title"/>
          </p:nvPr>
        </p:nvSpPr>
        <p:spPr>
          <a:xfrm>
            <a:off x="2106390" y="321732"/>
            <a:ext cx="7037612" cy="6239935"/>
          </a:xfrm>
        </p:spPr>
        <p:txBody>
          <a:bodyPr anchor="ctr">
            <a:noAutofit/>
          </a:bodyPr>
          <a:lstStyle>
            <a:lvl1pPr algn="l">
              <a:lnSpc>
                <a:spcPct val="90000"/>
              </a:lnSpc>
              <a:defRPr sz="3600" b="1" cap="all">
                <a:solidFill>
                  <a:schemeClr val="bg1"/>
                </a:solidFill>
              </a:defRPr>
            </a:lvl1pPr>
          </a:lstStyle>
          <a:p>
            <a:r>
              <a:rPr lang="fr-CA" dirty="0" smtClean="0"/>
              <a:t>Cliquez et modifiez le titre</a:t>
            </a:r>
            <a:endParaRPr lang="fr-CA" dirty="0"/>
          </a:p>
        </p:txBody>
      </p:sp>
      <p:sp>
        <p:nvSpPr>
          <p:cNvPr id="5" name="Espace réservé du pied de page 4"/>
          <p:cNvSpPr>
            <a:spLocks noGrp="1"/>
          </p:cNvSpPr>
          <p:nvPr>
            <p:ph type="ftr" sz="quarter" idx="11"/>
          </p:nvPr>
        </p:nvSpPr>
        <p:spPr/>
        <p:txBody>
          <a:bodyPr>
            <a:noAutofit/>
          </a:bodyPr>
          <a:lstStyle>
            <a:lvl1pPr>
              <a:defRPr>
                <a:solidFill>
                  <a:schemeClr val="bg1"/>
                </a:solidFill>
              </a:defRPr>
            </a:lvl1pPr>
          </a:lstStyle>
          <a:p>
            <a:endParaRPr lang="fr-CA"/>
          </a:p>
        </p:txBody>
      </p:sp>
      <p:sp>
        <p:nvSpPr>
          <p:cNvPr id="6" name="Espace réservé du numéro de diapositive 5"/>
          <p:cNvSpPr>
            <a:spLocks noGrp="1"/>
          </p:cNvSpPr>
          <p:nvPr>
            <p:ph type="sldNum" sz="quarter" idx="12"/>
          </p:nvPr>
        </p:nvSpPr>
        <p:spPr/>
        <p:txBody>
          <a:bodyPr>
            <a:noAutofit/>
          </a:bodyPr>
          <a:lstStyle>
            <a:lvl1pPr>
              <a:defRPr>
                <a:solidFill>
                  <a:schemeClr val="bg1"/>
                </a:solidFill>
              </a:defRPr>
            </a:lvl1pPr>
          </a:lstStyle>
          <a:p>
            <a:fld id="{1DE90ECF-2FE1-1244-8CD0-0237FC961887}" type="slidenum">
              <a:rPr lang="fr-CA" smtClean="0"/>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3_En-tête de section">
    <p:spTree>
      <p:nvGrpSpPr>
        <p:cNvPr id="1" name=""/>
        <p:cNvGrpSpPr/>
        <p:nvPr/>
      </p:nvGrpSpPr>
      <p:grpSpPr>
        <a:xfrm>
          <a:off x="0" y="0"/>
          <a:ext cx="0" cy="0"/>
          <a:chOff x="0" y="0"/>
          <a:chExt cx="0" cy="0"/>
        </a:xfrm>
      </p:grpSpPr>
      <p:pic>
        <p:nvPicPr>
          <p:cNvPr id="9" name="Image 8" descr="Fond_Orange_OLD_PPT.jpg"/>
          <p:cNvPicPr>
            <a:picLocks noChangeAspect="1"/>
          </p:cNvPicPr>
          <p:nvPr userDrawn="1"/>
        </p:nvPicPr>
        <p:blipFill>
          <a:blip r:embed="rId2"/>
          <a:stretch>
            <a:fillRect/>
          </a:stretch>
        </p:blipFill>
        <p:spPr>
          <a:xfrm>
            <a:off x="0" y="0"/>
            <a:ext cx="9144000" cy="6858000"/>
          </a:xfrm>
          <a:prstGeom prst="rect">
            <a:avLst/>
          </a:prstGeom>
        </p:spPr>
      </p:pic>
      <p:sp>
        <p:nvSpPr>
          <p:cNvPr id="2" name="Titre 1"/>
          <p:cNvSpPr>
            <a:spLocks noGrp="1"/>
          </p:cNvSpPr>
          <p:nvPr>
            <p:ph type="title"/>
          </p:nvPr>
        </p:nvSpPr>
        <p:spPr>
          <a:xfrm>
            <a:off x="1625600" y="2726267"/>
            <a:ext cx="7518401" cy="1524000"/>
          </a:xfrm>
        </p:spPr>
        <p:txBody>
          <a:bodyPr anchor="ctr">
            <a:noAutofit/>
          </a:bodyPr>
          <a:lstStyle>
            <a:lvl1pPr algn="l">
              <a:lnSpc>
                <a:spcPct val="90000"/>
              </a:lnSpc>
              <a:defRPr sz="4400" b="1" cap="all">
                <a:solidFill>
                  <a:schemeClr val="bg1"/>
                </a:solidFill>
              </a:defRPr>
            </a:lvl1pPr>
          </a:lstStyle>
          <a:p>
            <a:r>
              <a:rPr lang="fr-CA" dirty="0" smtClean="0"/>
              <a:t>Cliquez et modifiez le titre</a:t>
            </a:r>
            <a:endParaRPr lang="fr-CA" dirty="0"/>
          </a:p>
        </p:txBody>
      </p:sp>
      <p:sp>
        <p:nvSpPr>
          <p:cNvPr id="3" name="Espace réservé du texte 2"/>
          <p:cNvSpPr>
            <a:spLocks noGrp="1"/>
          </p:cNvSpPr>
          <p:nvPr>
            <p:ph type="body" idx="1"/>
          </p:nvPr>
        </p:nvSpPr>
        <p:spPr>
          <a:xfrm>
            <a:off x="1618489" y="4512736"/>
            <a:ext cx="7525511" cy="1499616"/>
          </a:xfrm>
        </p:spPr>
        <p:txBody>
          <a:bodyPr anchor="t">
            <a:noAutofit/>
          </a:bodyPr>
          <a:lstStyle>
            <a:lvl1pPr marL="0" indent="0" algn="l">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dirty="0" smtClean="0"/>
              <a:t>Cliquez pour modifier les styles du texte du masque</a:t>
            </a:r>
          </a:p>
        </p:txBody>
      </p:sp>
      <p:sp>
        <p:nvSpPr>
          <p:cNvPr id="5" name="Espace réservé du pied de page 4"/>
          <p:cNvSpPr>
            <a:spLocks noGrp="1"/>
          </p:cNvSpPr>
          <p:nvPr>
            <p:ph type="ftr" sz="quarter" idx="11"/>
          </p:nvPr>
        </p:nvSpPr>
        <p:spPr/>
        <p:txBody>
          <a:bodyPr>
            <a:noAutofit/>
          </a:bodyPr>
          <a:lstStyle>
            <a:lvl1pPr>
              <a:defRPr>
                <a:solidFill>
                  <a:schemeClr val="bg1"/>
                </a:solidFill>
              </a:defRPr>
            </a:lvl1pPr>
          </a:lstStyle>
          <a:p>
            <a:endParaRPr lang="fr-CA"/>
          </a:p>
        </p:txBody>
      </p:sp>
      <p:sp>
        <p:nvSpPr>
          <p:cNvPr id="6" name="Espace réservé du numéro de diapositive 5"/>
          <p:cNvSpPr>
            <a:spLocks noGrp="1"/>
          </p:cNvSpPr>
          <p:nvPr>
            <p:ph type="sldNum" sz="quarter" idx="12"/>
          </p:nvPr>
        </p:nvSpPr>
        <p:spPr/>
        <p:txBody>
          <a:bodyPr>
            <a:noAutofit/>
          </a:bodyPr>
          <a:lstStyle>
            <a:lvl1pPr>
              <a:defRPr>
                <a:solidFill>
                  <a:schemeClr val="bg1"/>
                </a:solidFill>
              </a:defRPr>
            </a:lvl1pPr>
          </a:lstStyle>
          <a:p>
            <a:fld id="{1DE90ECF-2FE1-1244-8CD0-0237FC961887}" type="slidenum">
              <a:rPr lang="fr-CA" smtClean="0"/>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4_En-tête de section">
    <p:spTree>
      <p:nvGrpSpPr>
        <p:cNvPr id="1" name=""/>
        <p:cNvGrpSpPr/>
        <p:nvPr/>
      </p:nvGrpSpPr>
      <p:grpSpPr>
        <a:xfrm>
          <a:off x="0" y="0"/>
          <a:ext cx="0" cy="0"/>
          <a:chOff x="0" y="0"/>
          <a:chExt cx="0" cy="0"/>
        </a:xfrm>
      </p:grpSpPr>
      <p:pic>
        <p:nvPicPr>
          <p:cNvPr id="7" name="Image 6" descr="Fond_Mauve_OLD_PPT.jpg"/>
          <p:cNvPicPr>
            <a:picLocks noChangeAspect="1"/>
          </p:cNvPicPr>
          <p:nvPr userDrawn="1"/>
        </p:nvPicPr>
        <p:blipFill>
          <a:blip r:embed="rId2"/>
          <a:stretch>
            <a:fillRect/>
          </a:stretch>
        </p:blipFill>
        <p:spPr>
          <a:xfrm>
            <a:off x="0" y="0"/>
            <a:ext cx="9144000" cy="6858000"/>
          </a:xfrm>
          <a:prstGeom prst="rect">
            <a:avLst/>
          </a:prstGeom>
        </p:spPr>
      </p:pic>
      <p:sp>
        <p:nvSpPr>
          <p:cNvPr id="2" name="Titre 1"/>
          <p:cNvSpPr>
            <a:spLocks noGrp="1"/>
          </p:cNvSpPr>
          <p:nvPr>
            <p:ph type="title"/>
          </p:nvPr>
        </p:nvSpPr>
        <p:spPr>
          <a:xfrm>
            <a:off x="1625600" y="2726267"/>
            <a:ext cx="7518401" cy="1524000"/>
          </a:xfrm>
        </p:spPr>
        <p:txBody>
          <a:bodyPr anchor="ctr">
            <a:noAutofit/>
          </a:bodyPr>
          <a:lstStyle>
            <a:lvl1pPr algn="l">
              <a:lnSpc>
                <a:spcPct val="90000"/>
              </a:lnSpc>
              <a:defRPr sz="4400" b="1" cap="all">
                <a:solidFill>
                  <a:schemeClr val="bg1"/>
                </a:solidFill>
              </a:defRPr>
            </a:lvl1pPr>
          </a:lstStyle>
          <a:p>
            <a:r>
              <a:rPr lang="fr-CA" dirty="0" smtClean="0"/>
              <a:t>Cliquez et modifiez le titre</a:t>
            </a:r>
            <a:endParaRPr lang="fr-CA" dirty="0"/>
          </a:p>
        </p:txBody>
      </p:sp>
      <p:sp>
        <p:nvSpPr>
          <p:cNvPr id="3" name="Espace réservé du texte 2"/>
          <p:cNvSpPr>
            <a:spLocks noGrp="1"/>
          </p:cNvSpPr>
          <p:nvPr>
            <p:ph type="body" idx="1"/>
          </p:nvPr>
        </p:nvSpPr>
        <p:spPr>
          <a:xfrm>
            <a:off x="1618489" y="4512736"/>
            <a:ext cx="7525511" cy="1499616"/>
          </a:xfrm>
        </p:spPr>
        <p:txBody>
          <a:bodyPr anchor="t">
            <a:noAutofit/>
          </a:bodyPr>
          <a:lstStyle>
            <a:lvl1pPr marL="0" indent="0" algn="l">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dirty="0" smtClean="0"/>
              <a:t>Cliquez pour modifier les styles du texte du masque</a:t>
            </a:r>
          </a:p>
        </p:txBody>
      </p:sp>
      <p:sp>
        <p:nvSpPr>
          <p:cNvPr id="5" name="Espace réservé du pied de page 4"/>
          <p:cNvSpPr>
            <a:spLocks noGrp="1"/>
          </p:cNvSpPr>
          <p:nvPr>
            <p:ph type="ftr" sz="quarter" idx="11"/>
          </p:nvPr>
        </p:nvSpPr>
        <p:spPr/>
        <p:txBody>
          <a:bodyPr>
            <a:noAutofit/>
          </a:bodyPr>
          <a:lstStyle>
            <a:lvl1pPr>
              <a:defRPr>
                <a:solidFill>
                  <a:schemeClr val="bg1"/>
                </a:solidFill>
              </a:defRPr>
            </a:lvl1pPr>
          </a:lstStyle>
          <a:p>
            <a:endParaRPr lang="fr-CA"/>
          </a:p>
        </p:txBody>
      </p:sp>
      <p:sp>
        <p:nvSpPr>
          <p:cNvPr id="6" name="Espace réservé du numéro de diapositive 5"/>
          <p:cNvSpPr>
            <a:spLocks noGrp="1"/>
          </p:cNvSpPr>
          <p:nvPr>
            <p:ph type="sldNum" sz="quarter" idx="12"/>
          </p:nvPr>
        </p:nvSpPr>
        <p:spPr/>
        <p:txBody>
          <a:bodyPr>
            <a:noAutofit/>
          </a:bodyPr>
          <a:lstStyle>
            <a:lvl1pPr>
              <a:defRPr>
                <a:solidFill>
                  <a:schemeClr val="bg1"/>
                </a:solidFill>
              </a:defRPr>
            </a:lvl1pPr>
          </a:lstStyle>
          <a:p>
            <a:fld id="{1DE90ECF-2FE1-1244-8CD0-0237FC961887}" type="slidenum">
              <a:rPr lang="fr-CA" smtClean="0"/>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46667" y="228599"/>
            <a:ext cx="8068332" cy="939800"/>
          </a:xfrm>
          <a:prstGeom prst="rect">
            <a:avLst/>
          </a:prstGeom>
        </p:spPr>
        <p:txBody>
          <a:bodyPr vert="horz" lIns="91440" tIns="45720" rIns="91440" bIns="45720" rtlCol="0" anchor="ctr">
            <a:noAutofit/>
          </a:bodyPr>
          <a:lstStyle/>
          <a:p>
            <a:r>
              <a:rPr lang="fr-CA" dirty="0" smtClean="0"/>
              <a:t>Cliquez et modifiez le titre</a:t>
            </a:r>
            <a:endParaRPr lang="fr-CA" dirty="0"/>
          </a:p>
        </p:txBody>
      </p:sp>
      <p:sp>
        <p:nvSpPr>
          <p:cNvPr id="3" name="Espace réservé du texte 2"/>
          <p:cNvSpPr>
            <a:spLocks noGrp="1"/>
          </p:cNvSpPr>
          <p:nvPr>
            <p:ph type="body" idx="1"/>
          </p:nvPr>
        </p:nvSpPr>
        <p:spPr>
          <a:xfrm>
            <a:off x="1292014" y="1244600"/>
            <a:ext cx="7614919" cy="5146515"/>
          </a:xfrm>
          <a:prstGeom prst="rect">
            <a:avLst/>
          </a:prstGeom>
        </p:spPr>
        <p:txBody>
          <a:bodyPr vert="horz" lIns="91440" tIns="45720" rIns="91440" bIns="45720" rtlCol="0">
            <a:no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CA" dirty="0"/>
          </a:p>
        </p:txBody>
      </p:sp>
      <p:sp>
        <p:nvSpPr>
          <p:cNvPr id="5" name="Espace réservé du pied de page 4"/>
          <p:cNvSpPr>
            <a:spLocks noGrp="1"/>
          </p:cNvSpPr>
          <p:nvPr>
            <p:ph type="ftr" sz="quarter" idx="3"/>
          </p:nvPr>
        </p:nvSpPr>
        <p:spPr>
          <a:xfrm>
            <a:off x="846666" y="6621992"/>
            <a:ext cx="3369969" cy="236008"/>
          </a:xfrm>
          <a:prstGeom prst="rect">
            <a:avLst/>
          </a:prstGeom>
        </p:spPr>
        <p:txBody>
          <a:bodyPr vert="horz" lIns="91440" tIns="45720" rIns="91440" bIns="45720" rtlCol="0" anchor="ctr">
            <a:noAutofit/>
          </a:bodyPr>
          <a:lstStyle>
            <a:lvl1pPr algn="l">
              <a:defRPr sz="800">
                <a:solidFill>
                  <a:schemeClr val="bg1">
                    <a:lumMod val="65000"/>
                  </a:schemeClr>
                </a:solidFill>
                <a:latin typeface="Helvetica"/>
                <a:cs typeface="Helvetica"/>
              </a:defRPr>
            </a:lvl1pPr>
          </a:lstStyle>
          <a:p>
            <a:endParaRPr lang="fr-CA" dirty="0"/>
          </a:p>
        </p:txBody>
      </p:sp>
      <p:sp>
        <p:nvSpPr>
          <p:cNvPr id="6" name="Espace réservé du numéro de diapositive 5"/>
          <p:cNvSpPr>
            <a:spLocks noGrp="1"/>
          </p:cNvSpPr>
          <p:nvPr>
            <p:ph type="sldNum" sz="quarter" idx="4"/>
          </p:nvPr>
        </p:nvSpPr>
        <p:spPr>
          <a:xfrm>
            <a:off x="4385734" y="6621992"/>
            <a:ext cx="372533" cy="236008"/>
          </a:xfrm>
          <a:prstGeom prst="rect">
            <a:avLst/>
          </a:prstGeom>
        </p:spPr>
        <p:txBody>
          <a:bodyPr vert="horz" lIns="91440" tIns="45720" rIns="91440" bIns="45720" rtlCol="0" anchor="ctr">
            <a:noAutofit/>
          </a:bodyPr>
          <a:lstStyle>
            <a:lvl1pPr algn="ctr">
              <a:defRPr sz="800">
                <a:solidFill>
                  <a:schemeClr val="bg1">
                    <a:lumMod val="65000"/>
                  </a:schemeClr>
                </a:solidFill>
                <a:latin typeface="Helvetica"/>
                <a:cs typeface="Helvetica"/>
              </a:defRPr>
            </a:lvl1pPr>
          </a:lstStyle>
          <a:p>
            <a:fld id="{1DE90ECF-2FE1-1244-8CD0-0237FC961887}" type="slidenum">
              <a:rPr lang="fr-CA" smtClean="0"/>
              <a:pPr/>
              <a:t>‹#›</a:t>
            </a:fld>
            <a:endParaRPr lang="fr-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51" r:id="rId4"/>
    <p:sldLayoutId id="2147483665" r:id="rId5"/>
    <p:sldLayoutId id="2147483661" r:id="rId6"/>
    <p:sldLayoutId id="2147483671" r:id="rId7"/>
    <p:sldLayoutId id="2147483667" r:id="rId8"/>
    <p:sldLayoutId id="2147483669" r:id="rId9"/>
    <p:sldLayoutId id="2147483652" r:id="rId10"/>
    <p:sldLayoutId id="2147483664" r:id="rId11"/>
    <p:sldLayoutId id="2147483668" r:id="rId12"/>
    <p:sldLayoutId id="2147483653" r:id="rId13"/>
    <p:sldLayoutId id="2147483654" r:id="rId14"/>
    <p:sldLayoutId id="2147483662" r:id="rId15"/>
    <p:sldLayoutId id="2147483666" r:id="rId16"/>
    <p:sldLayoutId id="2147483658" r:id="rId17"/>
    <p:sldLayoutId id="2147483655" r:id="rId18"/>
    <p:sldLayoutId id="2147483656" r:id="rId19"/>
    <p:sldLayoutId id="2147483663" r:id="rId20"/>
    <p:sldLayoutId id="2147483659" r:id="rId21"/>
    <p:sldLayoutId id="2147483660" r:id="rId22"/>
    <p:sldLayoutId id="2147483672" r:id="rId23"/>
  </p:sldLayoutIdLst>
  <p:timing>
    <p:tnLst>
      <p:par>
        <p:cTn xmlns:p14="http://schemas.microsoft.com/office/powerpoint/2010/main" id="1" dur="indefinite" restart="never" nodeType="tmRoot"/>
      </p:par>
    </p:tnLst>
  </p:timing>
  <p:txStyles>
    <p:titleStyle>
      <a:lvl1pPr algn="l" defTabSz="457200" rtl="0" eaLnBrk="1" latinLnBrk="0" hangingPunct="1">
        <a:lnSpc>
          <a:spcPct val="85000"/>
        </a:lnSpc>
        <a:spcBef>
          <a:spcPct val="0"/>
        </a:spcBef>
        <a:buNone/>
        <a:defRPr sz="3400" b="1" kern="1200" cap="all">
          <a:solidFill>
            <a:schemeClr val="accent2"/>
          </a:solidFill>
          <a:latin typeface="Helvetica"/>
          <a:ea typeface="+mj-ea"/>
          <a:cs typeface="Helvetica"/>
        </a:defRPr>
      </a:lvl1pPr>
    </p:titleStyle>
    <p:bodyStyle>
      <a:lvl1pPr marL="0" indent="0" algn="l" defTabSz="457200" rtl="0" eaLnBrk="1" latinLnBrk="0" hangingPunct="1">
        <a:lnSpc>
          <a:spcPct val="95000"/>
        </a:lnSpc>
        <a:spcBef>
          <a:spcPts val="300"/>
        </a:spcBef>
        <a:buFont typeface="Arial"/>
        <a:buNone/>
        <a:defRPr sz="2400" b="1" kern="1200">
          <a:solidFill>
            <a:schemeClr val="accent1">
              <a:lumMod val="75000"/>
            </a:schemeClr>
          </a:solidFill>
          <a:latin typeface="Helvetica"/>
          <a:ea typeface="+mn-ea"/>
          <a:cs typeface="Helvetica"/>
        </a:defRPr>
      </a:lvl1pPr>
      <a:lvl2pPr marL="228600" indent="-228600" algn="l" defTabSz="457200" rtl="0" eaLnBrk="1" latinLnBrk="0" hangingPunct="1">
        <a:lnSpc>
          <a:spcPct val="95000"/>
        </a:lnSpc>
        <a:spcBef>
          <a:spcPts val="300"/>
        </a:spcBef>
        <a:buFont typeface="Arial"/>
        <a:buChar char="•"/>
        <a:defRPr sz="2400" b="1" kern="1200">
          <a:solidFill>
            <a:schemeClr val="accent1">
              <a:lumMod val="75000"/>
            </a:schemeClr>
          </a:solidFill>
          <a:latin typeface="Helvetica"/>
          <a:ea typeface="+mn-ea"/>
          <a:cs typeface="Helvetica"/>
        </a:defRPr>
      </a:lvl2pPr>
      <a:lvl3pPr marL="457200" indent="-228600" algn="l" defTabSz="457200" rtl="0" eaLnBrk="1" latinLnBrk="0" hangingPunct="1">
        <a:lnSpc>
          <a:spcPct val="95000"/>
        </a:lnSpc>
        <a:spcBef>
          <a:spcPts val="300"/>
        </a:spcBef>
        <a:buFont typeface="Lucida Grande"/>
        <a:buChar char="−"/>
        <a:tabLst/>
        <a:defRPr sz="2200" kern="1200">
          <a:solidFill>
            <a:schemeClr val="tx1"/>
          </a:solidFill>
          <a:latin typeface="Helvetica"/>
          <a:ea typeface="+mn-ea"/>
          <a:cs typeface="Helvetica"/>
        </a:defRPr>
      </a:lvl3pPr>
      <a:lvl4pPr marL="685800" indent="-228600" algn="l" defTabSz="457200" rtl="0" eaLnBrk="1" latinLnBrk="0" hangingPunct="1">
        <a:lnSpc>
          <a:spcPct val="95000"/>
        </a:lnSpc>
        <a:spcBef>
          <a:spcPts val="600"/>
        </a:spcBef>
        <a:buFont typeface="Arial"/>
        <a:buChar char="•"/>
        <a:defRPr sz="2200" kern="1200">
          <a:solidFill>
            <a:schemeClr val="tx1"/>
          </a:solidFill>
          <a:latin typeface="Helvetica"/>
          <a:ea typeface="+mn-ea"/>
          <a:cs typeface="Helvetica"/>
        </a:defRPr>
      </a:lvl4pPr>
      <a:lvl5pPr marL="914400" indent="-228600" algn="l" defTabSz="457200" rtl="0" eaLnBrk="1" latinLnBrk="0" hangingPunct="1">
        <a:lnSpc>
          <a:spcPct val="95000"/>
        </a:lnSpc>
        <a:spcBef>
          <a:spcPts val="9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emf"/><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emf"/><Relationship Id="rId6" Type="http://schemas.openxmlformats.org/officeDocument/2006/relationships/image" Target="../media/image28.png"/><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9.png"/><Relationship Id="rId5" Type="http://schemas.openxmlformats.org/officeDocument/2006/relationships/image" Target="../media/image27.emf"/><Relationship Id="rId6" Type="http://schemas.openxmlformats.org/officeDocument/2006/relationships/image" Target="../media/image26.png"/><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3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Désir obsédant</a:t>
            </a:r>
            <a:br>
              <a:rPr lang="fr-FR" dirty="0" smtClean="0"/>
            </a:br>
            <a:r>
              <a:rPr lang="fr-FR" dirty="0" smtClean="0"/>
              <a:t>(« </a:t>
            </a:r>
            <a:r>
              <a:rPr lang="fr-FR" dirty="0" err="1" smtClean="0"/>
              <a:t>craving</a:t>
            </a:r>
            <a:r>
              <a:rPr lang="fr-FR" dirty="0" smtClean="0"/>
              <a:t> »)</a:t>
            </a:r>
            <a:endParaRPr lang="fr-CA" dirty="0"/>
          </a:p>
        </p:txBody>
      </p:sp>
      <p:sp>
        <p:nvSpPr>
          <p:cNvPr id="3" name="Espace réservé du contenu 2"/>
          <p:cNvSpPr>
            <a:spLocks noGrp="1"/>
          </p:cNvSpPr>
          <p:nvPr>
            <p:ph idx="1"/>
          </p:nvPr>
        </p:nvSpPr>
        <p:spPr/>
        <p:txBody>
          <a:bodyPr/>
          <a:lstStyle/>
          <a:p>
            <a:pPr lvl="1">
              <a:spcAft>
                <a:spcPts val="1800"/>
              </a:spcAft>
            </a:pPr>
            <a:r>
              <a:rPr lang="fr-CA" dirty="0" smtClean="0"/>
              <a:t>Besoin irrésistible de consommer une drogue, peut se comparer à une obsession </a:t>
            </a:r>
          </a:p>
          <a:p>
            <a:pPr lvl="1">
              <a:spcAft>
                <a:spcPts val="1800"/>
              </a:spcAft>
            </a:pPr>
            <a:r>
              <a:rPr lang="fr-CA" dirty="0" smtClean="0"/>
              <a:t>La personne est prête à tout pour se procurer </a:t>
            </a:r>
            <a:br>
              <a:rPr lang="fr-CA" dirty="0" smtClean="0"/>
            </a:br>
            <a:r>
              <a:rPr lang="fr-CA" dirty="0" smtClean="0"/>
              <a:t>la substance</a:t>
            </a:r>
          </a:p>
          <a:p>
            <a:pPr lvl="1">
              <a:spcAft>
                <a:spcPts val="1800"/>
              </a:spcAft>
            </a:pPr>
            <a:r>
              <a:rPr lang="fr-CA" dirty="0" smtClean="0"/>
              <a:t>Obsession qui envahit et dérange les pensées</a:t>
            </a:r>
          </a:p>
          <a:p>
            <a:pPr lvl="1">
              <a:spcAft>
                <a:spcPts val="1800"/>
              </a:spcAft>
            </a:pPr>
            <a:r>
              <a:rPr lang="fr-CA" dirty="0" smtClean="0"/>
              <a:t>Obsession qui peut altérer l’humeur </a:t>
            </a:r>
            <a:br>
              <a:rPr lang="fr-CA" dirty="0" smtClean="0"/>
            </a:br>
            <a:r>
              <a:rPr lang="fr-CA" dirty="0" smtClean="0"/>
              <a:t>et le comportement </a:t>
            </a:r>
            <a:endParaRPr lang="fr-FR" dirty="0" smtClean="0"/>
          </a:p>
        </p:txBody>
      </p:sp>
      <p:sp>
        <p:nvSpPr>
          <p:cNvPr id="10" name="Espace réservé du texte 9"/>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dépendance</a:t>
            </a:r>
            <a:endParaRPr lang="fr-CA"/>
          </a:p>
        </p:txBody>
      </p:sp>
      <p:sp>
        <p:nvSpPr>
          <p:cNvPr id="3" name="Espace réservé du contenu 2"/>
          <p:cNvSpPr>
            <a:spLocks noGrp="1"/>
          </p:cNvSpPr>
          <p:nvPr>
            <p:ph idx="1"/>
          </p:nvPr>
        </p:nvSpPr>
        <p:spPr/>
        <p:txBody>
          <a:bodyPr/>
          <a:lstStyle/>
          <a:p>
            <a:pPr lvl="1"/>
            <a:r>
              <a:rPr lang="fr-FR" dirty="0" smtClean="0"/>
              <a:t>Besoin compulsif et irrésistible </a:t>
            </a:r>
            <a:br>
              <a:rPr lang="fr-FR" dirty="0" smtClean="0"/>
            </a:br>
            <a:r>
              <a:rPr lang="fr-FR" dirty="0" smtClean="0"/>
              <a:t>pour une substance</a:t>
            </a:r>
          </a:p>
          <a:p>
            <a:pPr lvl="1"/>
            <a:r>
              <a:rPr lang="fr-FR" dirty="0" smtClean="0"/>
              <a:t>Indices d’une dépendance à une substance</a:t>
            </a:r>
          </a:p>
          <a:p>
            <a:pPr lvl="2"/>
            <a:r>
              <a:rPr lang="fr-FR" dirty="0" smtClean="0"/>
              <a:t>Désir persistant</a:t>
            </a:r>
          </a:p>
          <a:p>
            <a:pPr lvl="2"/>
            <a:r>
              <a:rPr lang="fr-FR" dirty="0" smtClean="0"/>
              <a:t>Incapacité d’arrêter de consommer</a:t>
            </a:r>
          </a:p>
          <a:p>
            <a:pPr lvl="2"/>
            <a:r>
              <a:rPr lang="fr-FR" dirty="0" smtClean="0"/>
              <a:t>Développement d’une tolérance</a:t>
            </a:r>
          </a:p>
          <a:p>
            <a:pPr lvl="2"/>
            <a:r>
              <a:rPr lang="fr-FR" dirty="0" smtClean="0"/>
              <a:t>Apparition d’un état de manque à l’arrêt</a:t>
            </a:r>
          </a:p>
          <a:p>
            <a:pPr lvl="2"/>
            <a:r>
              <a:rPr lang="fr-FR" dirty="0" smtClean="0"/>
              <a:t>Beaucoup de temps consacré à se procurer la drogue, </a:t>
            </a:r>
            <a:br>
              <a:rPr lang="fr-FR" dirty="0" smtClean="0"/>
            </a:br>
            <a:r>
              <a:rPr lang="fr-FR" dirty="0" smtClean="0"/>
              <a:t>à la consommer et à récupérer de ses effets</a:t>
            </a:r>
          </a:p>
          <a:p>
            <a:pPr lvl="2"/>
            <a:r>
              <a:rPr lang="fr-FR" dirty="0" smtClean="0"/>
              <a:t>Incapacité d’interrompre la consommation ou de la contrôler parfois au détriment de ses propres valeurs</a:t>
            </a:r>
          </a:p>
          <a:p>
            <a:pPr lvl="2"/>
            <a:r>
              <a:rPr lang="fr-FR" dirty="0" smtClean="0"/>
              <a:t>Usage de la drogue maintenu malgré la reconnaissance de différents problèmes (ex. : physiques, sociaux)</a:t>
            </a:r>
          </a:p>
        </p:txBody>
      </p:sp>
      <p:sp>
        <p:nvSpPr>
          <p:cNvPr id="11" name="Espace réservé du texte 10"/>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Types de dépendance</a:t>
            </a:r>
            <a:endParaRPr lang="fr-CA" dirty="0"/>
          </a:p>
        </p:txBody>
      </p:sp>
      <p:sp>
        <p:nvSpPr>
          <p:cNvPr id="3" name="Espace réservé du contenu 2"/>
          <p:cNvSpPr>
            <a:spLocks noGrp="1"/>
          </p:cNvSpPr>
          <p:nvPr>
            <p:ph idx="1"/>
          </p:nvPr>
        </p:nvSpPr>
        <p:spPr/>
        <p:txBody>
          <a:bodyPr/>
          <a:lstStyle/>
          <a:p>
            <a:pPr lvl="1"/>
            <a:r>
              <a:rPr lang="fr-FR" dirty="0" smtClean="0"/>
              <a:t>Dépendance physique</a:t>
            </a:r>
          </a:p>
          <a:p>
            <a:pPr lvl="2"/>
            <a:r>
              <a:rPr lang="fr-FR" dirty="0" smtClean="0"/>
              <a:t>Le corps s’habitue à la substance</a:t>
            </a:r>
          </a:p>
          <a:p>
            <a:pPr lvl="2"/>
            <a:r>
              <a:rPr lang="fr-FR" dirty="0" smtClean="0"/>
              <a:t>Des malaises physiques apparaissent advenant </a:t>
            </a:r>
            <a:br>
              <a:rPr lang="fr-FR" dirty="0" smtClean="0"/>
            </a:br>
            <a:r>
              <a:rPr lang="fr-FR" dirty="0" smtClean="0"/>
              <a:t>un arrêt brusque de la consommation </a:t>
            </a:r>
          </a:p>
          <a:p>
            <a:pPr lvl="2"/>
            <a:r>
              <a:rPr lang="fr-FR" dirty="0" smtClean="0"/>
              <a:t>La personne consomme pour éviter les malaises physiques liés au manque</a:t>
            </a:r>
          </a:p>
          <a:p>
            <a:pPr lvl="2"/>
            <a:endParaRPr lang="fr-FR" dirty="0" smtClean="0"/>
          </a:p>
          <a:p>
            <a:pPr lvl="1"/>
            <a:r>
              <a:rPr lang="fr-FR" dirty="0" smtClean="0"/>
              <a:t>Dépendance psychologique</a:t>
            </a:r>
          </a:p>
          <a:p>
            <a:pPr lvl="2"/>
            <a:r>
              <a:rPr lang="fr-FR" dirty="0" smtClean="0"/>
              <a:t>Besoin intense et persistant de consommer qui </a:t>
            </a:r>
            <a:br>
              <a:rPr lang="fr-FR" dirty="0" smtClean="0"/>
            </a:br>
            <a:r>
              <a:rPr lang="fr-FR" dirty="0" smtClean="0"/>
              <a:t>se manifeste lors d’un état de manque (« </a:t>
            </a:r>
            <a:r>
              <a:rPr lang="fr-FR" dirty="0" err="1" smtClean="0"/>
              <a:t>craving</a:t>
            </a:r>
            <a:r>
              <a:rPr lang="fr-FR" dirty="0" smtClean="0"/>
              <a:t> »)</a:t>
            </a:r>
          </a:p>
          <a:p>
            <a:pPr lvl="2"/>
            <a:r>
              <a:rPr lang="fr-FR" dirty="0" smtClean="0"/>
              <a:t>Crainte de ne plus être capable de se détendre, </a:t>
            </a:r>
            <a:br>
              <a:rPr lang="fr-FR" dirty="0" smtClean="0"/>
            </a:br>
            <a:r>
              <a:rPr lang="fr-FR" dirty="0" smtClean="0"/>
              <a:t>de relaxer sans consommer</a:t>
            </a:r>
          </a:p>
        </p:txBody>
      </p:sp>
      <p:sp>
        <p:nvSpPr>
          <p:cNvPr id="13" name="Espace réservé du texte 12"/>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Les médicaments </a:t>
            </a:r>
            <a:br>
              <a:rPr lang="fr-FR" smtClean="0"/>
            </a:br>
            <a:r>
              <a:rPr lang="fr-FR" smtClean="0"/>
              <a:t>causent-ils une dépendance?</a:t>
            </a:r>
            <a:endParaRPr lang="fr-CA" dirty="0"/>
          </a:p>
        </p:txBody>
      </p:sp>
      <p:sp>
        <p:nvSpPr>
          <p:cNvPr id="3" name="Espace réservé du contenu 2"/>
          <p:cNvSpPr>
            <a:spLocks noGrp="1"/>
          </p:cNvSpPr>
          <p:nvPr>
            <p:ph idx="1"/>
          </p:nvPr>
        </p:nvSpPr>
        <p:spPr/>
        <p:txBody>
          <a:bodyPr/>
          <a:lstStyle/>
          <a:p>
            <a:pPr lvl="1"/>
            <a:r>
              <a:rPr lang="fr-FR" dirty="0" smtClean="0"/>
              <a:t>Certaines classes de médicament </a:t>
            </a:r>
            <a:br>
              <a:rPr lang="fr-FR" dirty="0" smtClean="0"/>
            </a:br>
            <a:r>
              <a:rPr lang="fr-FR" dirty="0" smtClean="0"/>
              <a:t>causent une dépendance</a:t>
            </a:r>
          </a:p>
          <a:p>
            <a:pPr lvl="2"/>
            <a:r>
              <a:rPr lang="fr-FR" dirty="0" smtClean="0"/>
              <a:t>Benzodiazépines</a:t>
            </a:r>
          </a:p>
          <a:p>
            <a:pPr lvl="3"/>
            <a:r>
              <a:rPr lang="fr-FR" dirty="0" smtClean="0"/>
              <a:t>Ex. : </a:t>
            </a:r>
            <a:r>
              <a:rPr lang="fr-FR" dirty="0" err="1" smtClean="0"/>
              <a:t>lorazépam</a:t>
            </a:r>
            <a:r>
              <a:rPr lang="fr-FR" dirty="0" smtClean="0"/>
              <a:t> (</a:t>
            </a:r>
            <a:r>
              <a:rPr lang="fr-FR" dirty="0" err="1" smtClean="0"/>
              <a:t>Ativan</a:t>
            </a:r>
            <a:r>
              <a:rPr lang="fr-FR" baseline="30000" dirty="0" err="1" smtClean="0"/>
              <a:t>MD</a:t>
            </a:r>
            <a:r>
              <a:rPr lang="fr-FR" dirty="0" smtClean="0"/>
              <a:t>), </a:t>
            </a:r>
            <a:r>
              <a:rPr lang="fr-FR" dirty="0" err="1" smtClean="0"/>
              <a:t>clonazépam</a:t>
            </a:r>
            <a:r>
              <a:rPr lang="fr-FR" dirty="0" smtClean="0"/>
              <a:t> (</a:t>
            </a:r>
            <a:r>
              <a:rPr lang="fr-FR" dirty="0" err="1" smtClean="0"/>
              <a:t>Rivotril</a:t>
            </a:r>
            <a:r>
              <a:rPr lang="fr-FR" baseline="30000" dirty="0" err="1" smtClean="0"/>
              <a:t>MD</a:t>
            </a:r>
            <a:r>
              <a:rPr lang="fr-FR" dirty="0" smtClean="0"/>
              <a:t>)</a:t>
            </a:r>
          </a:p>
          <a:p>
            <a:pPr lvl="3"/>
            <a:r>
              <a:rPr lang="fr-FR" dirty="0" smtClean="0"/>
              <a:t>Souvent utilisées pour l’insomnie, l’anxiété</a:t>
            </a:r>
          </a:p>
          <a:p>
            <a:pPr lvl="3"/>
            <a:r>
              <a:rPr lang="fr-FR" dirty="0" smtClean="0"/>
              <a:t>Dépendance psychologique et physique qui s’installent après une utilisation prolongée</a:t>
            </a:r>
          </a:p>
          <a:p>
            <a:pPr lvl="2"/>
            <a:r>
              <a:rPr lang="fr-FR" dirty="0" smtClean="0"/>
              <a:t>Narcotiques</a:t>
            </a:r>
          </a:p>
          <a:p>
            <a:pPr lvl="3"/>
            <a:r>
              <a:rPr lang="fr-FR" dirty="0" smtClean="0"/>
              <a:t>Ex. : morphine, </a:t>
            </a:r>
            <a:r>
              <a:rPr lang="fr-FR" dirty="0" err="1" smtClean="0"/>
              <a:t>hydromorphone</a:t>
            </a:r>
            <a:r>
              <a:rPr lang="fr-FR" dirty="0" smtClean="0"/>
              <a:t> (</a:t>
            </a:r>
            <a:r>
              <a:rPr lang="fr-FR" dirty="0" err="1" smtClean="0"/>
              <a:t>Dilaudid</a:t>
            </a:r>
            <a:r>
              <a:rPr lang="fr-FR" baseline="30000" dirty="0" err="1" smtClean="0"/>
              <a:t>MD</a:t>
            </a:r>
            <a:r>
              <a:rPr lang="fr-FR" dirty="0" smtClean="0"/>
              <a:t>)</a:t>
            </a:r>
          </a:p>
          <a:p>
            <a:pPr lvl="3"/>
            <a:r>
              <a:rPr lang="fr-FR" dirty="0" smtClean="0"/>
              <a:t>Utilisés pour la douleur</a:t>
            </a:r>
          </a:p>
          <a:p>
            <a:pPr lvl="3"/>
            <a:r>
              <a:rPr lang="fr-FR" dirty="0" smtClean="0"/>
              <a:t>Dépendance physique, surtout après </a:t>
            </a:r>
            <a:br>
              <a:rPr lang="fr-FR" dirty="0" smtClean="0"/>
            </a:br>
            <a:r>
              <a:rPr lang="fr-FR" dirty="0" smtClean="0"/>
              <a:t>une utilisation prolongée</a:t>
            </a:r>
          </a:p>
        </p:txBody>
      </p:sp>
      <p:sp>
        <p:nvSpPr>
          <p:cNvPr id="7" name="Espace réservé du texte 6"/>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médicaments </a:t>
            </a:r>
            <a:br>
              <a:rPr lang="fr-FR" dirty="0" smtClean="0"/>
            </a:br>
            <a:r>
              <a:rPr lang="fr-FR" dirty="0" smtClean="0"/>
              <a:t>causent-ils une dépendance?</a:t>
            </a:r>
            <a:endParaRPr lang="fr-CA" dirty="0"/>
          </a:p>
        </p:txBody>
      </p:sp>
      <p:sp>
        <p:nvSpPr>
          <p:cNvPr id="3" name="Espace réservé du contenu 2"/>
          <p:cNvSpPr>
            <a:spLocks noGrp="1"/>
          </p:cNvSpPr>
          <p:nvPr>
            <p:ph idx="1"/>
          </p:nvPr>
        </p:nvSpPr>
        <p:spPr/>
        <p:txBody>
          <a:bodyPr/>
          <a:lstStyle/>
          <a:p>
            <a:pPr lvl="1"/>
            <a:r>
              <a:rPr lang="fr-FR" dirty="0" smtClean="0"/>
              <a:t>Et les antipsychotiques, eux, causent-ils </a:t>
            </a:r>
            <a:br>
              <a:rPr lang="fr-FR" dirty="0" smtClean="0"/>
            </a:br>
            <a:r>
              <a:rPr lang="fr-FR" dirty="0" smtClean="0"/>
              <a:t>une dépendance?</a:t>
            </a:r>
          </a:p>
          <a:p>
            <a:pPr lvl="2"/>
            <a:r>
              <a:rPr lang="fr-FR" dirty="0" smtClean="0"/>
              <a:t>NON, aucune dépendance</a:t>
            </a:r>
          </a:p>
          <a:p>
            <a:pPr lvl="2"/>
            <a:r>
              <a:rPr lang="fr-FR" dirty="0" smtClean="0"/>
              <a:t>Mais risque de rechute psychotique </a:t>
            </a:r>
            <a:br>
              <a:rPr lang="fr-FR" dirty="0" smtClean="0"/>
            </a:br>
            <a:r>
              <a:rPr lang="fr-FR" dirty="0" smtClean="0"/>
              <a:t>si l’antipsychotique est arrêté</a:t>
            </a:r>
          </a:p>
        </p:txBody>
      </p:sp>
      <p:sp>
        <p:nvSpPr>
          <p:cNvPr id="10" name="Espace réservé du texte 9"/>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Rapport </a:t>
            </a:r>
            <a:br>
              <a:rPr lang="fr-FR" dirty="0" smtClean="0"/>
            </a:br>
            <a:r>
              <a:rPr lang="fr-FR" dirty="0" smtClean="0"/>
              <a:t>avec le plaisir</a:t>
            </a:r>
            <a:endParaRPr lang="fr-CA" dirty="0"/>
          </a:p>
        </p:txBody>
      </p:sp>
      <p:sp>
        <p:nvSpPr>
          <p:cNvPr id="7" name="Espace réservé du texte 6"/>
          <p:cNvSpPr>
            <a:spLocks noGrp="1"/>
          </p:cNvSpPr>
          <p:nvPr>
            <p:ph type="body" idx="1"/>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 38" descr="bande texture.png"/>
          <p:cNvPicPr>
            <a:picLocks noChangeAspect="1"/>
          </p:cNvPicPr>
          <p:nvPr/>
        </p:nvPicPr>
        <p:blipFill>
          <a:blip r:embed="rId3"/>
          <a:srcRect l="3169" t="34855" r="4797" b="26668"/>
          <a:stretch>
            <a:fillRect/>
          </a:stretch>
        </p:blipFill>
        <p:spPr>
          <a:xfrm rot="60000" flipH="1">
            <a:off x="1763749" y="2274203"/>
            <a:ext cx="3556086" cy="200915"/>
          </a:xfrm>
          <a:prstGeom prst="rect">
            <a:avLst/>
          </a:prstGeom>
        </p:spPr>
      </p:pic>
      <p:pic>
        <p:nvPicPr>
          <p:cNvPr id="37" name="Image 36" descr="bande texture.png"/>
          <p:cNvPicPr>
            <a:picLocks noChangeAspect="1"/>
          </p:cNvPicPr>
          <p:nvPr/>
        </p:nvPicPr>
        <p:blipFill>
          <a:blip r:embed="rId3"/>
          <a:srcRect l="3169" t="34855" r="4797" b="26668"/>
          <a:stretch>
            <a:fillRect/>
          </a:stretch>
        </p:blipFill>
        <p:spPr>
          <a:xfrm rot="60000" flipH="1">
            <a:off x="1763750" y="4418400"/>
            <a:ext cx="3556086" cy="200915"/>
          </a:xfrm>
          <a:prstGeom prst="rect">
            <a:avLst/>
          </a:prstGeom>
        </p:spPr>
      </p:pic>
      <p:pic>
        <p:nvPicPr>
          <p:cNvPr id="38" name="Image 37" descr="bande texture.png"/>
          <p:cNvPicPr>
            <a:picLocks noChangeAspect="1"/>
          </p:cNvPicPr>
          <p:nvPr/>
        </p:nvPicPr>
        <p:blipFill>
          <a:blip r:embed="rId3"/>
          <a:srcRect l="3169" t="34855" r="4797" b="26668"/>
          <a:stretch>
            <a:fillRect/>
          </a:stretch>
        </p:blipFill>
        <p:spPr>
          <a:xfrm rot="60000" flipH="1">
            <a:off x="1763750" y="3378924"/>
            <a:ext cx="3556086" cy="200915"/>
          </a:xfrm>
          <a:prstGeom prst="rect">
            <a:avLst/>
          </a:prstGeom>
        </p:spPr>
      </p:pic>
      <p:pic>
        <p:nvPicPr>
          <p:cNvPr id="36" name="Image 35" descr="bande texture.png"/>
          <p:cNvPicPr>
            <a:picLocks noChangeAspect="1"/>
          </p:cNvPicPr>
          <p:nvPr/>
        </p:nvPicPr>
        <p:blipFill>
          <a:blip r:embed="rId3"/>
          <a:srcRect l="3169" t="34855" r="4797" b="26668"/>
          <a:stretch>
            <a:fillRect/>
          </a:stretch>
        </p:blipFill>
        <p:spPr>
          <a:xfrm rot="60000" flipH="1">
            <a:off x="1763750" y="5222273"/>
            <a:ext cx="3556086" cy="200915"/>
          </a:xfrm>
          <a:prstGeom prst="rect">
            <a:avLst/>
          </a:prstGeom>
        </p:spPr>
      </p:pic>
      <p:sp>
        <p:nvSpPr>
          <p:cNvPr id="5" name="Titre 4"/>
          <p:cNvSpPr>
            <a:spLocks noGrp="1"/>
          </p:cNvSpPr>
          <p:nvPr>
            <p:ph type="title"/>
          </p:nvPr>
        </p:nvSpPr>
        <p:spPr/>
        <p:txBody>
          <a:bodyPr/>
          <a:lstStyle/>
          <a:p>
            <a:r>
              <a:rPr lang="fr-CA" dirty="0" smtClean="0"/>
              <a:t>Modification </a:t>
            </a:r>
            <a:br>
              <a:rPr lang="fr-CA" dirty="0" smtClean="0"/>
            </a:br>
            <a:r>
              <a:rPr lang="fr-CA" dirty="0" smtClean="0"/>
              <a:t>du rapport au désir</a:t>
            </a:r>
            <a:endParaRPr lang="fr-CA" dirty="0"/>
          </a:p>
        </p:txBody>
      </p:sp>
      <p:sp>
        <p:nvSpPr>
          <p:cNvPr id="10" name="Espace réservé du texte 9"/>
          <p:cNvSpPr>
            <a:spLocks noGrp="1"/>
          </p:cNvSpPr>
          <p:nvPr>
            <p:ph type="body" sz="quarter" idx="13"/>
          </p:nvPr>
        </p:nvSpPr>
        <p:spPr/>
        <p:txBody>
          <a:bodyPr/>
          <a:lstStyle/>
          <a:p>
            <a:r>
              <a:rPr lang="fr-CA" smtClean="0"/>
              <a:t>Adapté de Cloutier R. 2011</a:t>
            </a:r>
            <a:endParaRPr lang="fr-CA"/>
          </a:p>
        </p:txBody>
      </p:sp>
      <p:sp>
        <p:nvSpPr>
          <p:cNvPr id="14" name="Flèche vers la droite 13"/>
          <p:cNvSpPr/>
          <p:nvPr/>
        </p:nvSpPr>
        <p:spPr>
          <a:xfrm rot="16200000" flipH="1">
            <a:off x="-707723" y="3570302"/>
            <a:ext cx="4373305" cy="890304"/>
          </a:xfrm>
          <a:prstGeom prst="rightArrow">
            <a:avLst>
              <a:gd name="adj1" fmla="val 33869"/>
              <a:gd name="adj2" fmla="val 84148"/>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mtClean="0">
              <a:latin typeface="Helvetica"/>
              <a:cs typeface="Helvetica"/>
            </a:endParaRPr>
          </a:p>
        </p:txBody>
      </p:sp>
      <p:grpSp>
        <p:nvGrpSpPr>
          <p:cNvPr id="30" name="Grouper 29"/>
          <p:cNvGrpSpPr/>
          <p:nvPr/>
        </p:nvGrpSpPr>
        <p:grpSpPr>
          <a:xfrm>
            <a:off x="1769193" y="4708680"/>
            <a:ext cx="7057325" cy="688361"/>
            <a:chOff x="1769193" y="4767715"/>
            <a:chExt cx="7057325" cy="688361"/>
          </a:xfrm>
        </p:grpSpPr>
        <p:sp>
          <p:nvSpPr>
            <p:cNvPr id="17" name="Rectangle 16"/>
            <p:cNvSpPr/>
            <p:nvPr/>
          </p:nvSpPr>
          <p:spPr>
            <a:xfrm>
              <a:off x="1769193" y="4833842"/>
              <a:ext cx="3561678" cy="556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2400" b="1" smtClean="0">
                  <a:solidFill>
                    <a:schemeClr val="accent1">
                      <a:lumMod val="75000"/>
                    </a:schemeClr>
                  </a:solidFill>
                  <a:latin typeface="Helvetica"/>
                  <a:cs typeface="Helvetica"/>
                </a:rPr>
                <a:t>Besoin</a:t>
              </a:r>
            </a:p>
          </p:txBody>
        </p:sp>
        <p:sp>
          <p:nvSpPr>
            <p:cNvPr id="22" name="Flèche vers la droite 21"/>
            <p:cNvSpPr/>
            <p:nvPr/>
          </p:nvSpPr>
          <p:spPr>
            <a:xfrm>
              <a:off x="5432148" y="4884763"/>
              <a:ext cx="556006" cy="454264"/>
            </a:xfrm>
            <a:prstGeom prst="rightArrow">
              <a:avLst>
                <a:gd name="adj1" fmla="val 53774"/>
                <a:gd name="adj2" fmla="val 5612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mtClean="0">
                <a:latin typeface="Helvetica"/>
                <a:cs typeface="Helvetica"/>
              </a:endParaRPr>
            </a:p>
          </p:txBody>
        </p:sp>
        <p:sp>
          <p:nvSpPr>
            <p:cNvPr id="23" name="Rectangle 22"/>
            <p:cNvSpPr/>
            <p:nvPr/>
          </p:nvSpPr>
          <p:spPr>
            <a:xfrm>
              <a:off x="6102888" y="4767715"/>
              <a:ext cx="2723630" cy="6883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pPr>
              <a:r>
                <a:rPr lang="fr-CA" sz="2400" b="1" smtClean="0">
                  <a:solidFill>
                    <a:schemeClr val="bg1"/>
                  </a:solidFill>
                  <a:latin typeface="Helvetica"/>
                  <a:cs typeface="Helvetica"/>
                </a:rPr>
                <a:t>Enjeu de vie </a:t>
              </a:r>
              <a:br>
                <a:rPr lang="fr-CA" sz="2400" b="1" smtClean="0">
                  <a:solidFill>
                    <a:schemeClr val="bg1"/>
                  </a:solidFill>
                  <a:latin typeface="Helvetica"/>
                  <a:cs typeface="Helvetica"/>
                </a:rPr>
              </a:br>
              <a:r>
                <a:rPr lang="fr-CA" sz="2400" b="1" smtClean="0">
                  <a:solidFill>
                    <a:schemeClr val="bg1"/>
                  </a:solidFill>
                  <a:latin typeface="Helvetica"/>
                  <a:cs typeface="Helvetica"/>
                </a:rPr>
                <a:t>ou de mort</a:t>
              </a:r>
            </a:p>
          </p:txBody>
        </p:sp>
      </p:grpSp>
      <p:grpSp>
        <p:nvGrpSpPr>
          <p:cNvPr id="29" name="Grouper 28"/>
          <p:cNvGrpSpPr/>
          <p:nvPr/>
        </p:nvGrpSpPr>
        <p:grpSpPr>
          <a:xfrm>
            <a:off x="1769193" y="3670965"/>
            <a:ext cx="7057325" cy="856778"/>
            <a:chOff x="1769193" y="3689183"/>
            <a:chExt cx="7057325" cy="856778"/>
          </a:xfrm>
        </p:grpSpPr>
        <p:sp>
          <p:nvSpPr>
            <p:cNvPr id="18" name="Rectangle 17"/>
            <p:cNvSpPr/>
            <p:nvPr/>
          </p:nvSpPr>
          <p:spPr>
            <a:xfrm>
              <a:off x="1769193" y="3689183"/>
              <a:ext cx="3561678" cy="8567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2400" b="1" smtClean="0">
                  <a:solidFill>
                    <a:schemeClr val="accent1">
                      <a:lumMod val="75000"/>
                    </a:schemeClr>
                  </a:solidFill>
                  <a:latin typeface="Helvetica"/>
                  <a:cs typeface="Helvetica"/>
                </a:rPr>
                <a:t>Obsession de consommer</a:t>
              </a:r>
            </a:p>
          </p:txBody>
        </p:sp>
        <p:sp>
          <p:nvSpPr>
            <p:cNvPr id="21" name="Flèche vers la droite 20"/>
            <p:cNvSpPr/>
            <p:nvPr/>
          </p:nvSpPr>
          <p:spPr>
            <a:xfrm>
              <a:off x="5432148" y="3890440"/>
              <a:ext cx="556006" cy="454264"/>
            </a:xfrm>
            <a:prstGeom prst="rightArrow">
              <a:avLst>
                <a:gd name="adj1" fmla="val 53774"/>
                <a:gd name="adj2" fmla="val 5612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mtClean="0">
                <a:latin typeface="Helvetica"/>
                <a:cs typeface="Helvetica"/>
              </a:endParaRPr>
            </a:p>
          </p:txBody>
        </p:sp>
        <p:sp>
          <p:nvSpPr>
            <p:cNvPr id="24" name="Rectangle 23"/>
            <p:cNvSpPr/>
            <p:nvPr/>
          </p:nvSpPr>
          <p:spPr>
            <a:xfrm>
              <a:off x="6102888" y="3773392"/>
              <a:ext cx="2723630" cy="6883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2400" b="1" smtClean="0">
                  <a:solidFill>
                    <a:schemeClr val="bg1"/>
                  </a:solidFill>
                  <a:latin typeface="Helvetica"/>
                  <a:cs typeface="Helvetica"/>
                </a:rPr>
                <a:t>Perte de contrôle</a:t>
              </a:r>
            </a:p>
          </p:txBody>
        </p:sp>
      </p:grpSp>
      <p:grpSp>
        <p:nvGrpSpPr>
          <p:cNvPr id="28" name="Grouper 27"/>
          <p:cNvGrpSpPr/>
          <p:nvPr/>
        </p:nvGrpSpPr>
        <p:grpSpPr>
          <a:xfrm>
            <a:off x="1769193" y="2633251"/>
            <a:ext cx="7057325" cy="856778"/>
            <a:chOff x="1769193" y="2600572"/>
            <a:chExt cx="7057325" cy="856778"/>
          </a:xfrm>
        </p:grpSpPr>
        <p:sp>
          <p:nvSpPr>
            <p:cNvPr id="19" name="Rectangle 18"/>
            <p:cNvSpPr/>
            <p:nvPr/>
          </p:nvSpPr>
          <p:spPr>
            <a:xfrm>
              <a:off x="1769193" y="2600572"/>
              <a:ext cx="3561678" cy="8567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2400" b="1" smtClean="0">
                  <a:solidFill>
                    <a:schemeClr val="accent1">
                      <a:lumMod val="75000"/>
                    </a:schemeClr>
                  </a:solidFill>
                  <a:latin typeface="Helvetica"/>
                  <a:cs typeface="Helvetica"/>
                </a:rPr>
                <a:t>Augmentation </a:t>
              </a:r>
              <a:br>
                <a:rPr lang="fr-CA" sz="2400" b="1" smtClean="0">
                  <a:solidFill>
                    <a:schemeClr val="accent1">
                      <a:lumMod val="75000"/>
                    </a:schemeClr>
                  </a:solidFill>
                  <a:latin typeface="Helvetica"/>
                  <a:cs typeface="Helvetica"/>
                </a:rPr>
              </a:br>
              <a:r>
                <a:rPr lang="fr-CA" sz="2400" b="1" smtClean="0">
                  <a:solidFill>
                    <a:schemeClr val="accent1">
                      <a:lumMod val="75000"/>
                    </a:schemeClr>
                  </a:solidFill>
                  <a:latin typeface="Helvetica"/>
                  <a:cs typeface="Helvetica"/>
                </a:rPr>
                <a:t>de la consommation</a:t>
              </a:r>
            </a:p>
          </p:txBody>
        </p:sp>
        <p:sp>
          <p:nvSpPr>
            <p:cNvPr id="20" name="Flèche vers la droite 19"/>
            <p:cNvSpPr/>
            <p:nvPr/>
          </p:nvSpPr>
          <p:spPr>
            <a:xfrm>
              <a:off x="5432148" y="2801829"/>
              <a:ext cx="556006" cy="454264"/>
            </a:xfrm>
            <a:prstGeom prst="rightArrow">
              <a:avLst>
                <a:gd name="adj1" fmla="val 53774"/>
                <a:gd name="adj2" fmla="val 5612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mtClean="0">
                <a:latin typeface="Helvetica"/>
                <a:cs typeface="Helvetica"/>
              </a:endParaRPr>
            </a:p>
          </p:txBody>
        </p:sp>
        <p:sp>
          <p:nvSpPr>
            <p:cNvPr id="25" name="Rectangle 24"/>
            <p:cNvSpPr/>
            <p:nvPr/>
          </p:nvSpPr>
          <p:spPr>
            <a:xfrm>
              <a:off x="6102888" y="2684781"/>
              <a:ext cx="2723630" cy="6883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2400" b="1" smtClean="0">
                  <a:solidFill>
                    <a:schemeClr val="bg1"/>
                  </a:solidFill>
                  <a:latin typeface="Helvetica"/>
                  <a:cs typeface="Helvetica"/>
                </a:rPr>
                <a:t>Tolérance </a:t>
              </a:r>
            </a:p>
          </p:txBody>
        </p:sp>
      </p:grpSp>
      <p:grpSp>
        <p:nvGrpSpPr>
          <p:cNvPr id="27" name="Grouper 26"/>
          <p:cNvGrpSpPr/>
          <p:nvPr/>
        </p:nvGrpSpPr>
        <p:grpSpPr>
          <a:xfrm>
            <a:off x="1769193" y="1763954"/>
            <a:ext cx="7057325" cy="688361"/>
            <a:chOff x="1769193" y="1763954"/>
            <a:chExt cx="7057325" cy="688361"/>
          </a:xfrm>
        </p:grpSpPr>
        <p:sp>
          <p:nvSpPr>
            <p:cNvPr id="15" name="Flèche vers la droite 14"/>
            <p:cNvSpPr/>
            <p:nvPr/>
          </p:nvSpPr>
          <p:spPr>
            <a:xfrm>
              <a:off x="5432148" y="1881002"/>
              <a:ext cx="556006" cy="454264"/>
            </a:xfrm>
            <a:prstGeom prst="rightArrow">
              <a:avLst>
                <a:gd name="adj1" fmla="val 53774"/>
                <a:gd name="adj2" fmla="val 5612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mtClean="0">
                <a:latin typeface="Helvetica"/>
                <a:cs typeface="Helvetica"/>
              </a:endParaRPr>
            </a:p>
          </p:txBody>
        </p:sp>
        <p:sp>
          <p:nvSpPr>
            <p:cNvPr id="16" name="Rectangle 15"/>
            <p:cNvSpPr/>
            <p:nvPr/>
          </p:nvSpPr>
          <p:spPr>
            <a:xfrm>
              <a:off x="1769193" y="1830081"/>
              <a:ext cx="3561678" cy="556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2400" b="1" smtClean="0">
                  <a:solidFill>
                    <a:schemeClr val="accent1">
                      <a:lumMod val="75000"/>
                    </a:schemeClr>
                  </a:solidFill>
                  <a:latin typeface="Helvetica"/>
                  <a:cs typeface="Helvetica"/>
                </a:rPr>
                <a:t>Plaisir</a:t>
              </a:r>
            </a:p>
          </p:txBody>
        </p:sp>
        <p:sp>
          <p:nvSpPr>
            <p:cNvPr id="26" name="Rectangle 25"/>
            <p:cNvSpPr/>
            <p:nvPr/>
          </p:nvSpPr>
          <p:spPr>
            <a:xfrm>
              <a:off x="6102888" y="1763954"/>
              <a:ext cx="2723630" cy="6883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CA" sz="2400" b="1" smtClean="0">
                  <a:solidFill>
                    <a:schemeClr val="bg1"/>
                  </a:solidFill>
                  <a:latin typeface="Helvetica"/>
                  <a:cs typeface="Helvetica"/>
                </a:rPr>
                <a:t>Contrôle </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Cycle de l’assuétude</a:t>
            </a:r>
            <a:endParaRPr lang="fr-CA" dirty="0"/>
          </a:p>
        </p:txBody>
      </p:sp>
      <p:sp>
        <p:nvSpPr>
          <p:cNvPr id="3" name="Espace réservé du texte 2"/>
          <p:cNvSpPr>
            <a:spLocks noGrp="1"/>
          </p:cNvSpPr>
          <p:nvPr>
            <p:ph type="body" sz="quarter" idx="13"/>
          </p:nvPr>
        </p:nvSpPr>
        <p:spPr/>
        <p:txBody>
          <a:bodyPr/>
          <a:lstStyle/>
          <a:p>
            <a:r>
              <a:rPr lang="fr-FR" smtClean="0"/>
              <a:t>D’après Stanton Peele 2005</a:t>
            </a:r>
            <a:endParaRPr lang="fr-FR" dirty="0" smtClean="0"/>
          </a:p>
        </p:txBody>
      </p:sp>
      <p:grpSp>
        <p:nvGrpSpPr>
          <p:cNvPr id="40" name="Grouper 39"/>
          <p:cNvGrpSpPr/>
          <p:nvPr/>
        </p:nvGrpSpPr>
        <p:grpSpPr>
          <a:xfrm>
            <a:off x="941860" y="1129957"/>
            <a:ext cx="7883382" cy="5283888"/>
            <a:chOff x="941860" y="1129957"/>
            <a:chExt cx="7883382" cy="5283888"/>
          </a:xfrm>
        </p:grpSpPr>
        <p:pic>
          <p:nvPicPr>
            <p:cNvPr id="26" name="Image 25" descr="flèche.png"/>
            <p:cNvPicPr>
              <a:picLocks noChangeAspect="1"/>
            </p:cNvPicPr>
            <p:nvPr/>
          </p:nvPicPr>
          <p:blipFill>
            <a:blip r:embed="rId3"/>
            <a:stretch>
              <a:fillRect/>
            </a:stretch>
          </p:blipFill>
          <p:spPr>
            <a:xfrm>
              <a:off x="2763581" y="2029640"/>
              <a:ext cx="3559175" cy="3473450"/>
            </a:xfrm>
            <a:prstGeom prst="rect">
              <a:avLst/>
            </a:prstGeom>
          </p:spPr>
        </p:pic>
        <p:grpSp>
          <p:nvGrpSpPr>
            <p:cNvPr id="38" name="Grouper 37"/>
            <p:cNvGrpSpPr/>
            <p:nvPr/>
          </p:nvGrpSpPr>
          <p:grpSpPr>
            <a:xfrm>
              <a:off x="941860" y="5596925"/>
              <a:ext cx="7883382" cy="816920"/>
              <a:chOff x="795867" y="5617520"/>
              <a:chExt cx="7883382" cy="816920"/>
            </a:xfrm>
          </p:grpSpPr>
          <p:sp>
            <p:nvSpPr>
              <p:cNvPr id="16" name="Rectangle 15"/>
              <p:cNvSpPr/>
              <p:nvPr/>
            </p:nvSpPr>
            <p:spPr>
              <a:xfrm>
                <a:off x="6503087" y="5617520"/>
                <a:ext cx="2176162" cy="816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200" dirty="0" smtClean="0">
                    <a:solidFill>
                      <a:schemeClr val="tx1"/>
                    </a:solidFill>
                    <a:latin typeface="Helvetica"/>
                    <a:cs typeface="Helvetica"/>
                  </a:rPr>
                  <a:t>Inventaire des ressources </a:t>
                </a:r>
                <a:br>
                  <a:rPr lang="fr-FR" sz="1200" dirty="0" smtClean="0">
                    <a:solidFill>
                      <a:schemeClr val="tx1"/>
                    </a:solidFill>
                    <a:latin typeface="Helvetica"/>
                    <a:cs typeface="Helvetica"/>
                  </a:rPr>
                </a:br>
                <a:r>
                  <a:rPr lang="fr-FR" sz="1200" dirty="0" smtClean="0">
                    <a:solidFill>
                      <a:schemeClr val="tx1"/>
                    </a:solidFill>
                    <a:latin typeface="Helvetica"/>
                    <a:cs typeface="Helvetica"/>
                  </a:rPr>
                  <a:t>et solutions possibles, développement d’alternatives en fonction de la situation</a:t>
                </a:r>
              </a:p>
            </p:txBody>
          </p:sp>
          <p:sp>
            <p:nvSpPr>
              <p:cNvPr id="17" name="Rectangle 16"/>
              <p:cNvSpPr/>
              <p:nvPr/>
            </p:nvSpPr>
            <p:spPr>
              <a:xfrm>
                <a:off x="3643529" y="5617520"/>
                <a:ext cx="2078680" cy="816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200" dirty="0" smtClean="0">
                    <a:solidFill>
                      <a:schemeClr val="tx1"/>
                    </a:solidFill>
                    <a:latin typeface="Helvetica"/>
                    <a:cs typeface="Helvetica"/>
                  </a:rPr>
                  <a:t>Action sur l’environnement, possibilités de résolution </a:t>
                </a:r>
                <a:br>
                  <a:rPr lang="fr-FR" sz="1200" dirty="0" smtClean="0">
                    <a:solidFill>
                      <a:schemeClr val="tx1"/>
                    </a:solidFill>
                    <a:latin typeface="Helvetica"/>
                    <a:cs typeface="Helvetica"/>
                  </a:rPr>
                </a:br>
                <a:r>
                  <a:rPr lang="fr-FR" sz="1200" dirty="0" smtClean="0">
                    <a:solidFill>
                      <a:schemeClr val="tx1"/>
                    </a:solidFill>
                    <a:latin typeface="Helvetica"/>
                    <a:cs typeface="Helvetica"/>
                  </a:rPr>
                  <a:t>de problèmes</a:t>
                </a:r>
              </a:p>
            </p:txBody>
          </p:sp>
          <p:sp>
            <p:nvSpPr>
              <p:cNvPr id="18" name="Rectangle 17"/>
              <p:cNvSpPr/>
              <p:nvPr/>
            </p:nvSpPr>
            <p:spPr>
              <a:xfrm>
                <a:off x="795867" y="5617520"/>
                <a:ext cx="2066782" cy="816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200" dirty="0" smtClean="0">
                    <a:solidFill>
                      <a:schemeClr val="tx1"/>
                    </a:solidFill>
                    <a:latin typeface="Helvetica"/>
                    <a:cs typeface="Helvetica"/>
                  </a:rPr>
                  <a:t>Sentiment de confiance, de compétence, estime de soi, dépassement, ouverture</a:t>
                </a:r>
              </a:p>
            </p:txBody>
          </p:sp>
          <p:sp>
            <p:nvSpPr>
              <p:cNvPr id="20" name="Flèche vers la droite 19"/>
              <p:cNvSpPr/>
              <p:nvPr/>
            </p:nvSpPr>
            <p:spPr>
              <a:xfrm flipH="1">
                <a:off x="5834646" y="5798848"/>
                <a:ext cx="556006" cy="454264"/>
              </a:xfrm>
              <a:prstGeom prst="rightArrow">
                <a:avLst>
                  <a:gd name="adj1" fmla="val 53774"/>
                  <a:gd name="adj2" fmla="val 5612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mtClean="0">
                  <a:latin typeface="Helvetica"/>
                  <a:cs typeface="Helvetica"/>
                </a:endParaRPr>
              </a:p>
            </p:txBody>
          </p:sp>
          <p:sp>
            <p:nvSpPr>
              <p:cNvPr id="23" name="Flèche vers la droite 22"/>
              <p:cNvSpPr/>
              <p:nvPr/>
            </p:nvSpPr>
            <p:spPr>
              <a:xfrm flipH="1">
                <a:off x="2975086" y="5798848"/>
                <a:ext cx="556006" cy="454264"/>
              </a:xfrm>
              <a:prstGeom prst="rightArrow">
                <a:avLst>
                  <a:gd name="adj1" fmla="val 53774"/>
                  <a:gd name="adj2" fmla="val 5612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mtClean="0">
                  <a:latin typeface="Helvetica"/>
                  <a:cs typeface="Helvetica"/>
                </a:endParaRPr>
              </a:p>
            </p:txBody>
          </p:sp>
        </p:grpSp>
        <p:grpSp>
          <p:nvGrpSpPr>
            <p:cNvPr id="39" name="Grouper 38"/>
            <p:cNvGrpSpPr/>
            <p:nvPr/>
          </p:nvGrpSpPr>
          <p:grpSpPr>
            <a:xfrm>
              <a:off x="2588741" y="1129957"/>
              <a:ext cx="3908854" cy="816918"/>
              <a:chOff x="2588741" y="1098378"/>
              <a:chExt cx="3908854" cy="816918"/>
            </a:xfrm>
          </p:grpSpPr>
          <p:sp>
            <p:nvSpPr>
              <p:cNvPr id="9" name="Rectangle 8"/>
              <p:cNvSpPr/>
              <p:nvPr/>
            </p:nvSpPr>
            <p:spPr>
              <a:xfrm>
                <a:off x="2588741" y="1098378"/>
                <a:ext cx="3908854" cy="513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200" dirty="0" smtClean="0">
                    <a:solidFill>
                      <a:schemeClr val="tx1"/>
                    </a:solidFill>
                    <a:latin typeface="Helvetica"/>
                    <a:cs typeface="Helvetica"/>
                  </a:rPr>
                  <a:t>Éléments générateurs de problèmes </a:t>
                </a:r>
                <a:br>
                  <a:rPr lang="fr-FR" sz="1200" dirty="0" smtClean="0">
                    <a:solidFill>
                      <a:schemeClr val="tx1"/>
                    </a:solidFill>
                    <a:latin typeface="Helvetica"/>
                    <a:cs typeface="Helvetica"/>
                  </a:rPr>
                </a:br>
                <a:r>
                  <a:rPr lang="fr-FR" sz="1200" dirty="0" smtClean="0">
                    <a:solidFill>
                      <a:schemeClr val="tx1"/>
                    </a:solidFill>
                    <a:latin typeface="Helvetica"/>
                    <a:cs typeface="Helvetica"/>
                  </a:rPr>
                  <a:t>(enfance, personnalité, événements, situations sociales)</a:t>
                </a:r>
              </a:p>
            </p:txBody>
          </p:sp>
          <p:sp>
            <p:nvSpPr>
              <p:cNvPr id="24" name="Triangle isocèle 23"/>
              <p:cNvSpPr/>
              <p:nvPr/>
            </p:nvSpPr>
            <p:spPr>
              <a:xfrm flipV="1">
                <a:off x="4294660" y="1640015"/>
                <a:ext cx="497016" cy="275281"/>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grpSp>
        <p:sp>
          <p:nvSpPr>
            <p:cNvPr id="27" name="Flèche vers la droite 26"/>
            <p:cNvSpPr/>
            <p:nvPr/>
          </p:nvSpPr>
          <p:spPr>
            <a:xfrm rot="13140000" flipH="1">
              <a:off x="6495207" y="4812364"/>
              <a:ext cx="556006" cy="454264"/>
            </a:xfrm>
            <a:prstGeom prst="rightArrow">
              <a:avLst>
                <a:gd name="adj1" fmla="val 53774"/>
                <a:gd name="adj2" fmla="val 5612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mtClean="0">
                <a:latin typeface="Helvetica"/>
                <a:cs typeface="Helvetica"/>
              </a:endParaRPr>
            </a:p>
          </p:txBody>
        </p:sp>
        <p:grpSp>
          <p:nvGrpSpPr>
            <p:cNvPr id="36" name="Grouper 35"/>
            <p:cNvGrpSpPr/>
            <p:nvPr/>
          </p:nvGrpSpPr>
          <p:grpSpPr>
            <a:xfrm>
              <a:off x="4856380" y="2776146"/>
              <a:ext cx="2674050" cy="608636"/>
              <a:chOff x="4856380" y="2876378"/>
              <a:chExt cx="2674050" cy="608636"/>
            </a:xfrm>
          </p:grpSpPr>
          <p:pic>
            <p:nvPicPr>
              <p:cNvPr id="28" name="Image 27" descr="bande texture.png"/>
              <p:cNvPicPr>
                <a:picLocks noChangeAspect="1"/>
              </p:cNvPicPr>
              <p:nvPr/>
            </p:nvPicPr>
            <p:blipFill>
              <a:blip r:embed="rId4">
                <a:alphaModFix amt="65000"/>
                <a:lum bright="-15000"/>
              </a:blip>
              <a:srcRect l="3169" t="34855" r="4797" b="26668"/>
              <a:stretch>
                <a:fillRect/>
              </a:stretch>
            </p:blipFill>
            <p:spPr>
              <a:xfrm rot="60000" flipH="1">
                <a:off x="4856380" y="3284099"/>
                <a:ext cx="2674050" cy="200915"/>
              </a:xfrm>
              <a:prstGeom prst="rect">
                <a:avLst/>
              </a:prstGeom>
            </p:spPr>
          </p:pic>
          <p:sp>
            <p:nvSpPr>
              <p:cNvPr id="12" name="Rectangle 11"/>
              <p:cNvSpPr/>
              <p:nvPr/>
            </p:nvSpPr>
            <p:spPr>
              <a:xfrm>
                <a:off x="4862383" y="2876378"/>
                <a:ext cx="2666314" cy="513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200" dirty="0" smtClean="0">
                    <a:solidFill>
                      <a:schemeClr val="tx1"/>
                    </a:solidFill>
                    <a:latin typeface="Helvetica"/>
                    <a:cs typeface="Helvetica"/>
                  </a:rPr>
                  <a:t>Angoisse, culpabilité, impuissance, peur de l’échec, peur du stress, etc.</a:t>
                </a:r>
              </a:p>
            </p:txBody>
          </p:sp>
        </p:grpSp>
        <p:grpSp>
          <p:nvGrpSpPr>
            <p:cNvPr id="37" name="Grouper 36"/>
            <p:cNvGrpSpPr/>
            <p:nvPr/>
          </p:nvGrpSpPr>
          <p:grpSpPr>
            <a:xfrm>
              <a:off x="5216827" y="3748214"/>
              <a:ext cx="2101775" cy="602865"/>
              <a:chOff x="5216827" y="3851189"/>
              <a:chExt cx="2101775" cy="602865"/>
            </a:xfrm>
          </p:grpSpPr>
          <p:pic>
            <p:nvPicPr>
              <p:cNvPr id="29" name="Image 28" descr="bande texture.png"/>
              <p:cNvPicPr>
                <a:picLocks noChangeAspect="1"/>
              </p:cNvPicPr>
              <p:nvPr/>
            </p:nvPicPr>
            <p:blipFill>
              <a:blip r:embed="rId4">
                <a:alphaModFix amt="65000"/>
                <a:lum bright="-15000"/>
              </a:blip>
              <a:srcRect l="3169" t="34855" r="4797" b="26668"/>
              <a:stretch>
                <a:fillRect/>
              </a:stretch>
            </p:blipFill>
            <p:spPr>
              <a:xfrm rot="60000" flipH="1">
                <a:off x="5216827" y="4253139"/>
                <a:ext cx="2101775" cy="200915"/>
              </a:xfrm>
              <a:prstGeom prst="rect">
                <a:avLst/>
              </a:prstGeom>
            </p:spPr>
          </p:pic>
          <p:sp>
            <p:nvSpPr>
              <p:cNvPr id="14" name="Rectangle 13"/>
              <p:cNvSpPr/>
              <p:nvPr/>
            </p:nvSpPr>
            <p:spPr>
              <a:xfrm>
                <a:off x="5217983" y="3851189"/>
                <a:ext cx="2092411" cy="513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200" dirty="0" smtClean="0">
                    <a:solidFill>
                      <a:schemeClr val="tx1"/>
                    </a:solidFill>
                    <a:latin typeface="Helvetica"/>
                    <a:cs typeface="Helvetica"/>
                  </a:rPr>
                  <a:t>Recherche de solutions pour atténuer la souffrance</a:t>
                </a:r>
              </a:p>
            </p:txBody>
          </p:sp>
        </p:grpSp>
        <p:grpSp>
          <p:nvGrpSpPr>
            <p:cNvPr id="35" name="Grouper 34"/>
            <p:cNvGrpSpPr/>
            <p:nvPr/>
          </p:nvGrpSpPr>
          <p:grpSpPr>
            <a:xfrm>
              <a:off x="1986910" y="2776146"/>
              <a:ext cx="2115129" cy="607880"/>
              <a:chOff x="1986910" y="2872256"/>
              <a:chExt cx="2115129" cy="607880"/>
            </a:xfrm>
          </p:grpSpPr>
          <p:pic>
            <p:nvPicPr>
              <p:cNvPr id="31" name="Image 30" descr="bande texture.png"/>
              <p:cNvPicPr>
                <a:picLocks noChangeAspect="1"/>
              </p:cNvPicPr>
              <p:nvPr/>
            </p:nvPicPr>
            <p:blipFill>
              <a:blip r:embed="rId4">
                <a:alphaModFix amt="65000"/>
                <a:lum bright="-15000"/>
              </a:blip>
              <a:srcRect l="3169" t="34855" r="4797" b="26668"/>
              <a:stretch>
                <a:fillRect/>
              </a:stretch>
            </p:blipFill>
            <p:spPr>
              <a:xfrm rot="60000" flipH="1">
                <a:off x="1986910" y="3279221"/>
                <a:ext cx="2115129" cy="200915"/>
              </a:xfrm>
              <a:prstGeom prst="rect">
                <a:avLst/>
              </a:prstGeom>
            </p:spPr>
          </p:pic>
          <p:sp>
            <p:nvSpPr>
              <p:cNvPr id="10" name="Rectangle 9"/>
              <p:cNvSpPr/>
              <p:nvPr/>
            </p:nvSpPr>
            <p:spPr>
              <a:xfrm>
                <a:off x="2002483" y="2872256"/>
                <a:ext cx="2092411" cy="513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200" dirty="0" smtClean="0">
                    <a:solidFill>
                      <a:schemeClr val="tx1"/>
                    </a:solidFill>
                    <a:latin typeface="Helvetica"/>
                    <a:cs typeface="Helvetica"/>
                  </a:rPr>
                  <a:t>Insatisfaction, culpabilité, mauvaise opinion de soi</a:t>
                </a:r>
              </a:p>
            </p:txBody>
          </p:sp>
        </p:grpSp>
        <p:grpSp>
          <p:nvGrpSpPr>
            <p:cNvPr id="33" name="Grouper 32"/>
            <p:cNvGrpSpPr/>
            <p:nvPr/>
          </p:nvGrpSpPr>
          <p:grpSpPr>
            <a:xfrm>
              <a:off x="1815756" y="3748214"/>
              <a:ext cx="2111602" cy="609731"/>
              <a:chOff x="1815756" y="3844324"/>
              <a:chExt cx="2111602" cy="609731"/>
            </a:xfrm>
          </p:grpSpPr>
          <p:pic>
            <p:nvPicPr>
              <p:cNvPr id="32" name="Image 31" descr="bande texture.png"/>
              <p:cNvPicPr>
                <a:picLocks noChangeAspect="1"/>
              </p:cNvPicPr>
              <p:nvPr/>
            </p:nvPicPr>
            <p:blipFill>
              <a:blip r:embed="rId4">
                <a:alphaModFix amt="65000"/>
                <a:lum bright="-15000"/>
              </a:blip>
              <a:srcRect l="3169" t="34855" r="4797" b="26668"/>
              <a:stretch>
                <a:fillRect/>
              </a:stretch>
            </p:blipFill>
            <p:spPr>
              <a:xfrm rot="60000" flipH="1">
                <a:off x="1825583" y="4253140"/>
                <a:ext cx="2101775" cy="200915"/>
              </a:xfrm>
              <a:prstGeom prst="rect">
                <a:avLst/>
              </a:prstGeom>
            </p:spPr>
          </p:pic>
          <p:sp>
            <p:nvSpPr>
              <p:cNvPr id="13" name="Rectangle 12"/>
              <p:cNvSpPr/>
              <p:nvPr/>
            </p:nvSpPr>
            <p:spPr>
              <a:xfrm>
                <a:off x="1815756" y="3844324"/>
                <a:ext cx="2092411" cy="513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200" dirty="0" smtClean="0">
                    <a:solidFill>
                      <a:schemeClr val="tx1"/>
                    </a:solidFill>
                    <a:latin typeface="Helvetica"/>
                    <a:cs typeface="Helvetica"/>
                  </a:rPr>
                  <a:t>Apaisement, soulagement temporaire de la souffrance</a:t>
                </a:r>
              </a:p>
            </p:txBody>
          </p:sp>
        </p:grpSp>
        <p:pic>
          <p:nvPicPr>
            <p:cNvPr id="34" name="Image 33" descr="bande texture.png"/>
            <p:cNvPicPr>
              <a:picLocks noChangeAspect="1"/>
            </p:cNvPicPr>
            <p:nvPr/>
          </p:nvPicPr>
          <p:blipFill>
            <a:blip r:embed="rId4">
              <a:alphaModFix amt="65000"/>
              <a:lum bright="-15000"/>
            </a:blip>
            <a:srcRect l="3169" t="34855" r="4797" b="26668"/>
            <a:stretch>
              <a:fillRect/>
            </a:stretch>
          </p:blipFill>
          <p:spPr>
            <a:xfrm rot="60000" flipH="1">
              <a:off x="3214106" y="5186685"/>
              <a:ext cx="2658125" cy="200915"/>
            </a:xfrm>
            <a:prstGeom prst="rect">
              <a:avLst/>
            </a:prstGeom>
          </p:spPr>
        </p:pic>
        <p:sp>
          <p:nvSpPr>
            <p:cNvPr id="15" name="Rectangle 14"/>
            <p:cNvSpPr/>
            <p:nvPr/>
          </p:nvSpPr>
          <p:spPr>
            <a:xfrm>
              <a:off x="3210011" y="4771079"/>
              <a:ext cx="2666314" cy="513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200" dirty="0" smtClean="0">
                  <a:solidFill>
                    <a:schemeClr val="tx1"/>
                  </a:solidFill>
                  <a:latin typeface="Helvetica"/>
                  <a:cs typeface="Helvetica"/>
                </a:rPr>
                <a:t>Solutions envisagées (psychotropes, travail, sport, nourriture, jeu, etc.)</a:t>
              </a:r>
            </a:p>
          </p:txBody>
        </p:sp>
        <p:pic>
          <p:nvPicPr>
            <p:cNvPr id="25" name="Image 24" descr="bande texture.png"/>
            <p:cNvPicPr>
              <a:picLocks noChangeAspect="1"/>
            </p:cNvPicPr>
            <p:nvPr/>
          </p:nvPicPr>
          <p:blipFill>
            <a:blip r:embed="rId4">
              <a:lum bright="-15000"/>
              <a:alphaModFix amt="65000"/>
            </a:blip>
            <a:srcRect l="3169" t="34855" r="4797" b="26668"/>
            <a:stretch>
              <a:fillRect/>
            </a:stretch>
          </p:blipFill>
          <p:spPr>
            <a:xfrm rot="60000" flipH="1">
              <a:off x="4238586" y="2296081"/>
              <a:ext cx="2101144" cy="200915"/>
            </a:xfrm>
            <a:prstGeom prst="rect">
              <a:avLst/>
            </a:prstGeom>
          </p:spPr>
        </p:pic>
        <p:sp>
          <p:nvSpPr>
            <p:cNvPr id="11" name="Rectangle 10"/>
            <p:cNvSpPr/>
            <p:nvPr/>
          </p:nvSpPr>
          <p:spPr>
            <a:xfrm>
              <a:off x="4236995" y="2023760"/>
              <a:ext cx="2092411" cy="381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200" dirty="0" smtClean="0">
                  <a:solidFill>
                    <a:schemeClr val="tx1"/>
                  </a:solidFill>
                  <a:latin typeface="Helvetica"/>
                  <a:cs typeface="Helvetica"/>
                </a:rPr>
                <a:t>Problèmes de la vie</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Cycle de consommation</a:t>
            </a:r>
            <a:br>
              <a:rPr lang="fr-FR" sz="3600" dirty="0" smtClean="0"/>
            </a:br>
            <a:r>
              <a:rPr lang="fr-FR" sz="3600" dirty="0" smtClean="0"/>
              <a:t>de la cocaïne </a:t>
            </a:r>
            <a:endParaRPr lang="fr-CA" dirty="0"/>
          </a:p>
        </p:txBody>
      </p:sp>
      <p:sp>
        <p:nvSpPr>
          <p:cNvPr id="3" name="Espace réservé du texte 2"/>
          <p:cNvSpPr>
            <a:spLocks noGrp="1"/>
          </p:cNvSpPr>
          <p:nvPr>
            <p:ph type="body" sz="quarter" idx="13"/>
          </p:nvPr>
        </p:nvSpPr>
        <p:spPr/>
        <p:txBody>
          <a:bodyPr/>
          <a:lstStyle/>
          <a:p>
            <a:endParaRPr lang="fr-CA"/>
          </a:p>
        </p:txBody>
      </p:sp>
      <p:grpSp>
        <p:nvGrpSpPr>
          <p:cNvPr id="22" name="Grouper 21"/>
          <p:cNvGrpSpPr/>
          <p:nvPr/>
        </p:nvGrpSpPr>
        <p:grpSpPr>
          <a:xfrm>
            <a:off x="2100393" y="1894703"/>
            <a:ext cx="4943214" cy="4013609"/>
            <a:chOff x="2161921" y="1894703"/>
            <a:chExt cx="4943214" cy="4013609"/>
          </a:xfrm>
        </p:grpSpPr>
        <p:grpSp>
          <p:nvGrpSpPr>
            <p:cNvPr id="12" name="Grouper 11"/>
            <p:cNvGrpSpPr/>
            <p:nvPr/>
          </p:nvGrpSpPr>
          <p:grpSpPr>
            <a:xfrm>
              <a:off x="2161921" y="1894703"/>
              <a:ext cx="4943214" cy="560582"/>
              <a:chOff x="2161921" y="1894703"/>
              <a:chExt cx="4943214" cy="560582"/>
            </a:xfrm>
          </p:grpSpPr>
          <p:pic>
            <p:nvPicPr>
              <p:cNvPr id="7" name="Image 6" descr="bande texture.png"/>
              <p:cNvPicPr>
                <a:picLocks noChangeAspect="1"/>
              </p:cNvPicPr>
              <p:nvPr/>
            </p:nvPicPr>
            <p:blipFill>
              <a:blip r:embed="rId3">
                <a:lum bright="-15000"/>
                <a:alphaModFix/>
              </a:blip>
              <a:srcRect l="3169" t="34855" r="4797" b="26668"/>
              <a:stretch>
                <a:fillRect/>
              </a:stretch>
            </p:blipFill>
            <p:spPr>
              <a:xfrm rot="60000" flipH="1">
                <a:off x="2161921" y="2254370"/>
                <a:ext cx="4943214" cy="200915"/>
              </a:xfrm>
              <a:prstGeom prst="rect">
                <a:avLst/>
              </a:prstGeom>
            </p:spPr>
          </p:pic>
          <p:sp>
            <p:nvSpPr>
              <p:cNvPr id="8" name="Rectangle 7"/>
              <p:cNvSpPr/>
              <p:nvPr/>
            </p:nvSpPr>
            <p:spPr>
              <a:xfrm>
                <a:off x="2166153" y="1894703"/>
                <a:ext cx="4928913" cy="465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2400" b="1" dirty="0" smtClean="0">
                    <a:solidFill>
                      <a:schemeClr val="accent1">
                        <a:lumMod val="75000"/>
                      </a:schemeClr>
                    </a:solidFill>
                    <a:latin typeface="Helvetica"/>
                    <a:cs typeface="Helvetica"/>
                  </a:rPr>
                  <a:t>Euphorie </a:t>
                </a:r>
                <a:r>
                  <a:rPr lang="fr-FR" sz="2400" b="1" cap="all" dirty="0" smtClean="0">
                    <a:solidFill>
                      <a:schemeClr val="accent2"/>
                    </a:solidFill>
                    <a:latin typeface="Helvetica"/>
                    <a:cs typeface="Helvetica"/>
                  </a:rPr>
                  <a:t>(« </a:t>
                </a:r>
                <a:r>
                  <a:rPr lang="fr-FR" sz="2400" b="1" dirty="0" smtClean="0">
                    <a:solidFill>
                      <a:schemeClr val="accent2"/>
                    </a:solidFill>
                    <a:latin typeface="Helvetica"/>
                    <a:cs typeface="Helvetica"/>
                  </a:rPr>
                  <a:t>rush </a:t>
                </a:r>
                <a:r>
                  <a:rPr lang="fr-FR" sz="2400" b="1" cap="all" dirty="0" smtClean="0">
                    <a:solidFill>
                      <a:schemeClr val="accent2"/>
                    </a:solidFill>
                    <a:latin typeface="Helvetica"/>
                    <a:cs typeface="Helvetica"/>
                  </a:rPr>
                  <a:t>»)</a:t>
                </a:r>
              </a:p>
            </p:txBody>
          </p:sp>
        </p:grpSp>
        <p:sp>
          <p:nvSpPr>
            <p:cNvPr id="9" name="Triangle isocèle 8"/>
            <p:cNvSpPr/>
            <p:nvPr/>
          </p:nvSpPr>
          <p:spPr>
            <a:xfrm flipV="1">
              <a:off x="4346596" y="2591576"/>
              <a:ext cx="573865" cy="317845"/>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10" name="Triangle isocèle 9"/>
            <p:cNvSpPr/>
            <p:nvPr/>
          </p:nvSpPr>
          <p:spPr>
            <a:xfrm flipV="1">
              <a:off x="4346596" y="3742585"/>
              <a:ext cx="573865" cy="317845"/>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11" name="Triangle isocèle 10"/>
            <p:cNvSpPr/>
            <p:nvPr/>
          </p:nvSpPr>
          <p:spPr>
            <a:xfrm flipV="1">
              <a:off x="4346596" y="4893594"/>
              <a:ext cx="573865" cy="317845"/>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grpSp>
          <p:nvGrpSpPr>
            <p:cNvPr id="13" name="Grouper 12"/>
            <p:cNvGrpSpPr/>
            <p:nvPr/>
          </p:nvGrpSpPr>
          <p:grpSpPr>
            <a:xfrm>
              <a:off x="2161921" y="3045712"/>
              <a:ext cx="4943214" cy="560582"/>
              <a:chOff x="2161921" y="1894703"/>
              <a:chExt cx="4943214" cy="560582"/>
            </a:xfrm>
          </p:grpSpPr>
          <p:pic>
            <p:nvPicPr>
              <p:cNvPr id="14" name="Image 13" descr="bande texture.png"/>
              <p:cNvPicPr>
                <a:picLocks noChangeAspect="1"/>
              </p:cNvPicPr>
              <p:nvPr/>
            </p:nvPicPr>
            <p:blipFill>
              <a:blip r:embed="rId3">
                <a:lum bright="-15000"/>
                <a:alphaModFix/>
              </a:blip>
              <a:srcRect l="3169" t="34855" r="4797" b="26668"/>
              <a:stretch>
                <a:fillRect/>
              </a:stretch>
            </p:blipFill>
            <p:spPr>
              <a:xfrm rot="60000" flipH="1">
                <a:off x="2161921" y="2254370"/>
                <a:ext cx="4943214" cy="200915"/>
              </a:xfrm>
              <a:prstGeom prst="rect">
                <a:avLst/>
              </a:prstGeom>
            </p:spPr>
          </p:pic>
          <p:sp>
            <p:nvSpPr>
              <p:cNvPr id="15" name="Rectangle 14"/>
              <p:cNvSpPr/>
              <p:nvPr/>
            </p:nvSpPr>
            <p:spPr>
              <a:xfrm>
                <a:off x="2166153" y="1894703"/>
                <a:ext cx="4928913" cy="465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2400" b="1" dirty="0" smtClean="0">
                    <a:solidFill>
                      <a:schemeClr val="accent1">
                        <a:lumMod val="75000"/>
                      </a:schemeClr>
                    </a:solidFill>
                    <a:latin typeface="Helvetica"/>
                    <a:cs typeface="Helvetica"/>
                  </a:rPr>
                  <a:t>État dépressif </a:t>
                </a:r>
                <a:r>
                  <a:rPr lang="fr-FR" sz="2400" b="1" cap="all" dirty="0" smtClean="0">
                    <a:solidFill>
                      <a:schemeClr val="accent2"/>
                    </a:solidFill>
                    <a:latin typeface="Helvetica"/>
                    <a:cs typeface="Helvetica"/>
                  </a:rPr>
                  <a:t>(« </a:t>
                </a:r>
                <a:r>
                  <a:rPr lang="fr-FR" sz="2400" b="1" dirty="0" smtClean="0">
                    <a:solidFill>
                      <a:schemeClr val="accent2"/>
                    </a:solidFill>
                    <a:latin typeface="Helvetica"/>
                    <a:cs typeface="Helvetica"/>
                  </a:rPr>
                  <a:t>crash </a:t>
                </a:r>
                <a:r>
                  <a:rPr lang="fr-FR" sz="2400" b="1" cap="all" dirty="0" smtClean="0">
                    <a:solidFill>
                      <a:schemeClr val="accent2"/>
                    </a:solidFill>
                    <a:latin typeface="Helvetica"/>
                    <a:cs typeface="Helvetica"/>
                  </a:rPr>
                  <a:t>»)</a:t>
                </a:r>
              </a:p>
            </p:txBody>
          </p:sp>
        </p:grpSp>
        <p:grpSp>
          <p:nvGrpSpPr>
            <p:cNvPr id="16" name="Grouper 15"/>
            <p:cNvGrpSpPr/>
            <p:nvPr/>
          </p:nvGrpSpPr>
          <p:grpSpPr>
            <a:xfrm>
              <a:off x="2161921" y="4196721"/>
              <a:ext cx="4943214" cy="560582"/>
              <a:chOff x="2161921" y="1894703"/>
              <a:chExt cx="4943214" cy="560582"/>
            </a:xfrm>
          </p:grpSpPr>
          <p:pic>
            <p:nvPicPr>
              <p:cNvPr id="17" name="Image 16" descr="bande texture.png"/>
              <p:cNvPicPr>
                <a:picLocks noChangeAspect="1"/>
              </p:cNvPicPr>
              <p:nvPr/>
            </p:nvPicPr>
            <p:blipFill>
              <a:blip r:embed="rId3">
                <a:lum bright="-15000"/>
                <a:alphaModFix/>
              </a:blip>
              <a:srcRect l="3169" t="34855" r="4797" b="26668"/>
              <a:stretch>
                <a:fillRect/>
              </a:stretch>
            </p:blipFill>
            <p:spPr>
              <a:xfrm rot="60000" flipH="1">
                <a:off x="2161921" y="2254370"/>
                <a:ext cx="4943214" cy="200915"/>
              </a:xfrm>
              <a:prstGeom prst="rect">
                <a:avLst/>
              </a:prstGeom>
            </p:spPr>
          </p:pic>
          <p:sp>
            <p:nvSpPr>
              <p:cNvPr id="18" name="Rectangle 17"/>
              <p:cNvSpPr/>
              <p:nvPr/>
            </p:nvSpPr>
            <p:spPr>
              <a:xfrm>
                <a:off x="2166153" y="1894703"/>
                <a:ext cx="4928913" cy="465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2400" b="1" dirty="0" smtClean="0">
                    <a:solidFill>
                      <a:schemeClr val="accent1">
                        <a:lumMod val="75000"/>
                      </a:schemeClr>
                    </a:solidFill>
                    <a:latin typeface="Helvetica"/>
                    <a:cs typeface="Helvetica"/>
                  </a:rPr>
                  <a:t>Sevrage</a:t>
                </a:r>
                <a:endParaRPr lang="fr-FR" sz="2400" b="1" cap="all" dirty="0" smtClean="0">
                  <a:solidFill>
                    <a:schemeClr val="accent2"/>
                  </a:solidFill>
                  <a:latin typeface="Helvetica"/>
                  <a:cs typeface="Helvetica"/>
                </a:endParaRPr>
              </a:p>
            </p:txBody>
          </p:sp>
        </p:grpSp>
        <p:grpSp>
          <p:nvGrpSpPr>
            <p:cNvPr id="19" name="Grouper 18"/>
            <p:cNvGrpSpPr/>
            <p:nvPr/>
          </p:nvGrpSpPr>
          <p:grpSpPr>
            <a:xfrm>
              <a:off x="2161921" y="5347730"/>
              <a:ext cx="4943214" cy="560582"/>
              <a:chOff x="2161921" y="1894703"/>
              <a:chExt cx="4943214" cy="560582"/>
            </a:xfrm>
          </p:grpSpPr>
          <p:pic>
            <p:nvPicPr>
              <p:cNvPr id="20" name="Image 19" descr="bande texture.png"/>
              <p:cNvPicPr>
                <a:picLocks noChangeAspect="1"/>
              </p:cNvPicPr>
              <p:nvPr/>
            </p:nvPicPr>
            <p:blipFill>
              <a:blip r:embed="rId3">
                <a:lum bright="-15000"/>
                <a:alphaModFix/>
              </a:blip>
              <a:srcRect l="3169" t="34855" r="4797" b="26668"/>
              <a:stretch>
                <a:fillRect/>
              </a:stretch>
            </p:blipFill>
            <p:spPr>
              <a:xfrm rot="60000" flipH="1">
                <a:off x="2161921" y="2254370"/>
                <a:ext cx="4943214" cy="200915"/>
              </a:xfrm>
              <a:prstGeom prst="rect">
                <a:avLst/>
              </a:prstGeom>
            </p:spPr>
          </p:pic>
          <p:sp>
            <p:nvSpPr>
              <p:cNvPr id="21" name="Rectangle 20"/>
              <p:cNvSpPr/>
              <p:nvPr/>
            </p:nvSpPr>
            <p:spPr>
              <a:xfrm>
                <a:off x="2166153" y="1894703"/>
                <a:ext cx="4928913" cy="4654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2400" b="1" dirty="0" smtClean="0">
                    <a:solidFill>
                      <a:schemeClr val="accent1">
                        <a:lumMod val="75000"/>
                      </a:schemeClr>
                    </a:solidFill>
                    <a:latin typeface="Helvetica"/>
                    <a:cs typeface="Helvetica"/>
                  </a:rPr>
                  <a:t>Désir obsédant </a:t>
                </a:r>
                <a:r>
                  <a:rPr lang="fr-FR" sz="2400" b="1" cap="all" dirty="0" smtClean="0">
                    <a:solidFill>
                      <a:schemeClr val="accent2"/>
                    </a:solidFill>
                    <a:latin typeface="Helvetica"/>
                    <a:cs typeface="Helvetica"/>
                  </a:rPr>
                  <a:t>(« </a:t>
                </a:r>
                <a:r>
                  <a:rPr lang="fr-FR" sz="2400" b="1" dirty="0" err="1" smtClean="0">
                    <a:solidFill>
                      <a:schemeClr val="accent2"/>
                    </a:solidFill>
                    <a:latin typeface="Helvetica"/>
                    <a:cs typeface="Helvetica"/>
                  </a:rPr>
                  <a:t>craving</a:t>
                </a:r>
                <a:r>
                  <a:rPr lang="fr-FR" sz="2400" b="1" dirty="0" smtClean="0">
                    <a:solidFill>
                      <a:schemeClr val="accent2"/>
                    </a:solidFill>
                    <a:latin typeface="Helvetica"/>
                    <a:cs typeface="Helvetica"/>
                  </a:rPr>
                  <a:t> </a:t>
                </a:r>
                <a:r>
                  <a:rPr lang="fr-FR" sz="2400" b="1" cap="all" dirty="0" smtClean="0">
                    <a:solidFill>
                      <a:schemeClr val="accent2"/>
                    </a:solidFill>
                    <a:latin typeface="Helvetica"/>
                    <a:cs typeface="Helvetica"/>
                  </a:rPr>
                  <a:t>»)</a:t>
                </a:r>
              </a:p>
            </p:txBody>
          </p:sp>
        </p:gr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3985" y="4572000"/>
            <a:ext cx="6098988" cy="685800"/>
          </a:xfrm>
          <a:prstGeom prst="rect">
            <a:avLst/>
          </a:prstGeom>
          <a:solidFill>
            <a:srgbClr val="96A02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latin typeface="Helvetica"/>
                <a:cs typeface="Helvetica"/>
              </a:rPr>
              <a:t>M</a:t>
            </a:r>
            <a:r>
              <a:rPr lang="fr-CA" sz="2800" b="1" dirty="0" err="1" smtClean="0">
                <a:latin typeface="Helvetica"/>
                <a:cs typeface="Helvetica"/>
              </a:rPr>
              <a:t>aladie</a:t>
            </a:r>
            <a:r>
              <a:rPr lang="fr-CA" sz="2800" b="1" dirty="0" smtClean="0">
                <a:latin typeface="Helvetica"/>
                <a:cs typeface="Helvetica"/>
              </a:rPr>
              <a:t>, médicaments et drogues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217175"/>
            <a:ext cx="9144000" cy="1504579"/>
          </a:xfrm>
          <a:prstGeom prst="rect">
            <a:avLst/>
          </a:prstGeom>
          <a:solidFill>
            <a:srgbClr val="8088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29" name="Rectangle 28"/>
          <p:cNvSpPr/>
          <p:nvPr/>
        </p:nvSpPr>
        <p:spPr>
          <a:xfrm>
            <a:off x="0" y="1912605"/>
            <a:ext cx="9144000" cy="15249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2" name="Rectangle 21"/>
          <p:cNvSpPr/>
          <p:nvPr/>
        </p:nvSpPr>
        <p:spPr>
          <a:xfrm>
            <a:off x="0" y="3566845"/>
            <a:ext cx="9144000" cy="151343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4" name="Titre 13"/>
          <p:cNvSpPr>
            <a:spLocks noGrp="1"/>
          </p:cNvSpPr>
          <p:nvPr>
            <p:ph type="title"/>
          </p:nvPr>
        </p:nvSpPr>
        <p:spPr/>
        <p:txBody>
          <a:bodyPr/>
          <a:lstStyle/>
          <a:p>
            <a:r>
              <a:rPr lang="fr-FR" smtClean="0"/>
              <a:t>P</a:t>
            </a:r>
            <a:r>
              <a:rPr lang="fr-CA" smtClean="0"/>
              <a:t>lan </a:t>
            </a:r>
            <a:br>
              <a:rPr lang="fr-CA" smtClean="0"/>
            </a:br>
            <a:r>
              <a:rPr lang="fr-CA" smtClean="0"/>
              <a:t>de la présentation</a:t>
            </a:r>
            <a:endParaRPr lang="fr-CA" dirty="0"/>
          </a:p>
        </p:txBody>
      </p:sp>
      <p:sp>
        <p:nvSpPr>
          <p:cNvPr id="21" name="Espace réservé du texte 20"/>
          <p:cNvSpPr>
            <a:spLocks noGrp="1"/>
          </p:cNvSpPr>
          <p:nvPr>
            <p:ph type="body" sz="quarter" idx="12"/>
          </p:nvPr>
        </p:nvSpPr>
        <p:spPr/>
        <p:txBody>
          <a:bodyPr/>
          <a:lstStyle/>
          <a:p>
            <a:r>
              <a:rPr lang="fr-FR" dirty="0" smtClean="0"/>
              <a:t>Les différents degrés de consommation</a:t>
            </a:r>
          </a:p>
          <a:p>
            <a:pPr lvl="1"/>
            <a:r>
              <a:rPr lang="fr-FR" dirty="0" smtClean="0"/>
              <a:t>Définitions</a:t>
            </a:r>
          </a:p>
          <a:p>
            <a:pPr lvl="1"/>
            <a:r>
              <a:rPr lang="fr-FR" dirty="0" smtClean="0"/>
              <a:t>Rapport avec le plaisir</a:t>
            </a:r>
          </a:p>
          <a:p>
            <a:pPr>
              <a:spcAft>
                <a:spcPts val="1200"/>
              </a:spcAft>
            </a:pPr>
            <a:endParaRPr lang="fr-FR" dirty="0" smtClean="0"/>
          </a:p>
          <a:p>
            <a:r>
              <a:rPr lang="fr-FR" dirty="0" smtClean="0"/>
              <a:t>Maladie, médicaments et drogues</a:t>
            </a:r>
          </a:p>
          <a:p>
            <a:endParaRPr lang="fr-FR" dirty="0" smtClean="0"/>
          </a:p>
          <a:p>
            <a:endParaRPr lang="fr-FR" dirty="0" smtClean="0"/>
          </a:p>
          <a:p>
            <a:pPr>
              <a:spcAft>
                <a:spcPts val="600"/>
              </a:spcAft>
            </a:pPr>
            <a:endParaRPr lang="fr-FR" dirty="0" smtClean="0"/>
          </a:p>
          <a:p>
            <a:r>
              <a:rPr lang="fr-FR" dirty="0" smtClean="0"/>
              <a:t>Comment favoriser l'observance?</a:t>
            </a:r>
          </a:p>
        </p:txBody>
      </p:sp>
      <p:pic>
        <p:nvPicPr>
          <p:cNvPr id="27" name="Image 26" descr="chiffre1.png"/>
          <p:cNvPicPr>
            <a:picLocks noChangeAspect="1"/>
          </p:cNvPicPr>
          <p:nvPr/>
        </p:nvPicPr>
        <p:blipFill>
          <a:blip r:embed="rId3"/>
          <a:srcRect l="15269" t="8755" r="15397" b="13822"/>
          <a:stretch>
            <a:fillRect/>
          </a:stretch>
        </p:blipFill>
        <p:spPr>
          <a:xfrm>
            <a:off x="630805" y="1905000"/>
            <a:ext cx="1166715" cy="1651908"/>
          </a:xfrm>
          <a:prstGeom prst="rect">
            <a:avLst/>
          </a:prstGeom>
        </p:spPr>
      </p:pic>
      <p:pic>
        <p:nvPicPr>
          <p:cNvPr id="28" name="Image 27" descr="chiffre2.png"/>
          <p:cNvPicPr>
            <a:picLocks noChangeAspect="1"/>
          </p:cNvPicPr>
          <p:nvPr/>
        </p:nvPicPr>
        <p:blipFill>
          <a:blip r:embed="rId4"/>
          <a:srcRect l="12587" t="8882" r="8262" b="11759"/>
          <a:stretch>
            <a:fillRect/>
          </a:stretch>
        </p:blipFill>
        <p:spPr>
          <a:xfrm>
            <a:off x="601440" y="3505200"/>
            <a:ext cx="1331914" cy="1693206"/>
          </a:xfrm>
          <a:prstGeom prst="rect">
            <a:avLst/>
          </a:prstGeom>
        </p:spPr>
      </p:pic>
      <p:pic>
        <p:nvPicPr>
          <p:cNvPr id="12" name="Image 11" descr="chiffre3.png"/>
          <p:cNvPicPr>
            <a:picLocks noChangeAspect="1"/>
          </p:cNvPicPr>
          <p:nvPr/>
        </p:nvPicPr>
        <p:blipFill>
          <a:blip r:embed="rId5"/>
          <a:stretch>
            <a:fillRect/>
          </a:stretch>
        </p:blipFill>
        <p:spPr>
          <a:xfrm>
            <a:off x="320160" y="5034886"/>
            <a:ext cx="1664273" cy="2110491"/>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dirty="0" smtClean="0"/>
              <a:t>Trouble psychotique</a:t>
            </a:r>
            <a:br>
              <a:rPr lang="fr-CA" dirty="0" smtClean="0"/>
            </a:br>
            <a:r>
              <a:rPr lang="fr-CA" dirty="0" smtClean="0"/>
              <a:t>Ex. : schizophrénie</a:t>
            </a:r>
            <a:endParaRPr lang="fr-CA" dirty="0"/>
          </a:p>
        </p:txBody>
      </p:sp>
      <p:sp>
        <p:nvSpPr>
          <p:cNvPr id="10" name="Espace réservé du texte 9"/>
          <p:cNvSpPr>
            <a:spLocks noGrp="1"/>
          </p:cNvSpPr>
          <p:nvPr>
            <p:ph type="body" sz="quarter" idx="13"/>
          </p:nvPr>
        </p:nvSpPr>
        <p:spPr/>
        <p:txBody>
          <a:bodyPr/>
          <a:lstStyle/>
          <a:p>
            <a:endParaRPr lang="fr-CA"/>
          </a:p>
        </p:txBody>
      </p:sp>
      <p:grpSp>
        <p:nvGrpSpPr>
          <p:cNvPr id="21" name="Grouper 20"/>
          <p:cNvGrpSpPr/>
          <p:nvPr/>
        </p:nvGrpSpPr>
        <p:grpSpPr>
          <a:xfrm>
            <a:off x="1142315" y="1447800"/>
            <a:ext cx="7635625" cy="4791676"/>
            <a:chOff x="1125838" y="1599513"/>
            <a:chExt cx="7635625" cy="4791676"/>
          </a:xfrm>
        </p:grpSpPr>
        <p:sp>
          <p:nvSpPr>
            <p:cNvPr id="11" name="Rectangle 10"/>
            <p:cNvSpPr/>
            <p:nvPr/>
          </p:nvSpPr>
          <p:spPr>
            <a:xfrm>
              <a:off x="3135869" y="1599513"/>
              <a:ext cx="3458519" cy="10709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fr-FR" sz="2200" b="1" dirty="0" smtClean="0">
                  <a:solidFill>
                    <a:schemeClr val="bg1"/>
                  </a:solidFill>
                  <a:latin typeface="Helvetica"/>
                  <a:cs typeface="Helvetica"/>
                </a:rPr>
                <a:t>Symptômes positifs</a:t>
              </a:r>
            </a:p>
            <a:p>
              <a:pPr algn="ctr">
                <a:lnSpc>
                  <a:spcPct val="90000"/>
                </a:lnSpc>
              </a:pPr>
              <a:r>
                <a:rPr lang="fr-FR" sz="2200" b="1" dirty="0" smtClean="0">
                  <a:solidFill>
                    <a:schemeClr val="bg1"/>
                  </a:solidFill>
                  <a:latin typeface="Helvetica"/>
                  <a:cs typeface="Helvetica"/>
                </a:rPr>
                <a:t>Hallucinations/délire</a:t>
              </a:r>
            </a:p>
            <a:p>
              <a:pPr algn="ctr">
                <a:lnSpc>
                  <a:spcPct val="90000"/>
                </a:lnSpc>
              </a:pPr>
              <a:r>
                <a:rPr lang="fr-FR" sz="2200" b="1" dirty="0" smtClean="0">
                  <a:solidFill>
                    <a:schemeClr val="bg1"/>
                  </a:solidFill>
                  <a:latin typeface="Helvetica"/>
                  <a:cs typeface="Helvetica"/>
                </a:rPr>
                <a:t>Désorganisation</a:t>
              </a:r>
            </a:p>
          </p:txBody>
        </p:sp>
        <p:sp>
          <p:nvSpPr>
            <p:cNvPr id="16" name="Rectangle 15"/>
            <p:cNvSpPr/>
            <p:nvPr/>
          </p:nvSpPr>
          <p:spPr>
            <a:xfrm>
              <a:off x="1125838" y="5320270"/>
              <a:ext cx="3064474" cy="10709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pPr algn="r">
                <a:lnSpc>
                  <a:spcPct val="90000"/>
                </a:lnSpc>
              </a:pPr>
              <a:r>
                <a:rPr lang="fr-FR" sz="2200" b="1" dirty="0" smtClean="0">
                  <a:solidFill>
                    <a:schemeClr val="bg1"/>
                  </a:solidFill>
                  <a:latin typeface="Helvetica"/>
                  <a:cs typeface="Helvetica"/>
                </a:rPr>
                <a:t>Symptômes négatifs</a:t>
              </a:r>
            </a:p>
            <a:p>
              <a:pPr algn="r">
                <a:lnSpc>
                  <a:spcPct val="90000"/>
                </a:lnSpc>
              </a:pPr>
              <a:r>
                <a:rPr lang="fr-FR" sz="2200" b="1" dirty="0" smtClean="0">
                  <a:solidFill>
                    <a:schemeClr val="bg1"/>
                  </a:solidFill>
                  <a:latin typeface="Helvetica"/>
                  <a:cs typeface="Helvetica"/>
                </a:rPr>
                <a:t>Retrait/manque </a:t>
              </a:r>
              <a:br>
                <a:rPr lang="fr-FR" sz="2200" b="1" dirty="0" smtClean="0">
                  <a:solidFill>
                    <a:schemeClr val="bg1"/>
                  </a:solidFill>
                  <a:latin typeface="Helvetica"/>
                  <a:cs typeface="Helvetica"/>
                </a:rPr>
              </a:br>
              <a:r>
                <a:rPr lang="fr-FR" sz="2200" b="1" dirty="0" smtClean="0">
                  <a:solidFill>
                    <a:schemeClr val="bg1"/>
                  </a:solidFill>
                  <a:latin typeface="Helvetica"/>
                  <a:cs typeface="Helvetica"/>
                </a:rPr>
                <a:t>de motivation</a:t>
              </a:r>
            </a:p>
          </p:txBody>
        </p:sp>
        <p:sp>
          <p:nvSpPr>
            <p:cNvPr id="17" name="Rectangle 16"/>
            <p:cNvSpPr/>
            <p:nvPr/>
          </p:nvSpPr>
          <p:spPr>
            <a:xfrm>
              <a:off x="5529648" y="5320270"/>
              <a:ext cx="3231815" cy="10709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40" rIns="91440" rtlCol="0" anchor="ctr"/>
            <a:lstStyle/>
            <a:p>
              <a:pPr>
                <a:lnSpc>
                  <a:spcPct val="90000"/>
                </a:lnSpc>
              </a:pPr>
              <a:r>
                <a:rPr lang="fr-FR" sz="2200" b="1" dirty="0" smtClean="0">
                  <a:solidFill>
                    <a:schemeClr val="bg1"/>
                  </a:solidFill>
                  <a:latin typeface="Helvetica"/>
                  <a:cs typeface="Helvetica"/>
                </a:rPr>
                <a:t>Troubles cognitifs</a:t>
              </a:r>
            </a:p>
            <a:p>
              <a:pPr>
                <a:lnSpc>
                  <a:spcPct val="90000"/>
                </a:lnSpc>
              </a:pPr>
              <a:r>
                <a:rPr lang="fr-FR" sz="2200" b="1" dirty="0" smtClean="0">
                  <a:solidFill>
                    <a:schemeClr val="bg1"/>
                  </a:solidFill>
                  <a:latin typeface="Helvetica"/>
                  <a:cs typeface="Helvetica"/>
                </a:rPr>
                <a:t>    Attention/mémoire/</a:t>
              </a:r>
            </a:p>
            <a:p>
              <a:pPr>
                <a:lnSpc>
                  <a:spcPct val="90000"/>
                </a:lnSpc>
              </a:pPr>
              <a:r>
                <a:rPr lang="fr-FR" sz="2200" b="1" dirty="0" smtClean="0">
                  <a:solidFill>
                    <a:schemeClr val="bg1"/>
                  </a:solidFill>
                  <a:latin typeface="Helvetica"/>
                  <a:cs typeface="Helvetica"/>
                </a:rPr>
                <a:t>fonctions exécutives</a:t>
              </a:r>
            </a:p>
          </p:txBody>
        </p:sp>
        <p:grpSp>
          <p:nvGrpSpPr>
            <p:cNvPr id="20" name="Grouper 19"/>
            <p:cNvGrpSpPr/>
            <p:nvPr/>
          </p:nvGrpSpPr>
          <p:grpSpPr>
            <a:xfrm>
              <a:off x="3436367" y="2861301"/>
              <a:ext cx="2857523" cy="2386155"/>
              <a:chOff x="3413214" y="2861301"/>
              <a:chExt cx="2857523" cy="2386155"/>
            </a:xfrm>
          </p:grpSpPr>
          <p:sp>
            <p:nvSpPr>
              <p:cNvPr id="12" name="Flèche vers la droite 11"/>
              <p:cNvSpPr/>
              <p:nvPr/>
            </p:nvSpPr>
            <p:spPr>
              <a:xfrm rot="5400000" flipH="1">
                <a:off x="4587079" y="2846222"/>
                <a:ext cx="556006" cy="586164"/>
              </a:xfrm>
              <a:prstGeom prst="rightArrow">
                <a:avLst>
                  <a:gd name="adj1" fmla="val 49089"/>
                  <a:gd name="adj2" fmla="val 5612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mtClean="0">
                  <a:latin typeface="Helvetica"/>
                  <a:cs typeface="Helvetica"/>
                </a:endParaRPr>
              </a:p>
            </p:txBody>
          </p:sp>
          <p:sp>
            <p:nvSpPr>
              <p:cNvPr id="13" name="Ellipse 12"/>
              <p:cNvSpPr/>
              <p:nvPr/>
            </p:nvSpPr>
            <p:spPr>
              <a:xfrm>
                <a:off x="3569682" y="3311516"/>
                <a:ext cx="2590800" cy="179832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fr-CA" sz="2400" b="1" dirty="0" smtClean="0">
                  <a:latin typeface="Helvetica"/>
                  <a:cs typeface="Helvetica"/>
                </a:endParaRPr>
              </a:p>
            </p:txBody>
          </p:sp>
          <p:sp>
            <p:nvSpPr>
              <p:cNvPr id="14" name="Rectangle 13"/>
              <p:cNvSpPr/>
              <p:nvPr/>
            </p:nvSpPr>
            <p:spPr>
              <a:xfrm>
                <a:off x="3721004" y="3945519"/>
                <a:ext cx="2288156" cy="461665"/>
              </a:xfrm>
              <a:prstGeom prst="rect">
                <a:avLst/>
              </a:prstGeom>
            </p:spPr>
            <p:txBody>
              <a:bodyPr wrap="none">
                <a:spAutoFit/>
              </a:bodyPr>
              <a:lstStyle/>
              <a:p>
                <a:pPr lvl="0" algn="ctr"/>
                <a:r>
                  <a:rPr lang="fr-FR" sz="2400" b="1" dirty="0" smtClean="0">
                    <a:solidFill>
                      <a:prstClr val="white"/>
                    </a:solidFill>
                    <a:latin typeface="Helvetica"/>
                    <a:cs typeface="Helvetica"/>
                  </a:rPr>
                  <a:t>Schizophrénie</a:t>
                </a:r>
                <a:endParaRPr lang="fr-CA" sz="2400" b="1" dirty="0" smtClean="0">
                  <a:solidFill>
                    <a:prstClr val="white"/>
                  </a:solidFill>
                  <a:latin typeface="Helvetica"/>
                  <a:cs typeface="Helvetica"/>
                </a:endParaRPr>
              </a:p>
            </p:txBody>
          </p:sp>
          <p:sp>
            <p:nvSpPr>
              <p:cNvPr id="18" name="Flèche vers la droite 17"/>
              <p:cNvSpPr/>
              <p:nvPr/>
            </p:nvSpPr>
            <p:spPr>
              <a:xfrm rot="18855348" flipH="1">
                <a:off x="3428293" y="4661569"/>
                <a:ext cx="556006" cy="586164"/>
              </a:xfrm>
              <a:prstGeom prst="rightArrow">
                <a:avLst>
                  <a:gd name="adj1" fmla="val 49089"/>
                  <a:gd name="adj2" fmla="val 5612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mtClean="0">
                  <a:latin typeface="Helvetica"/>
                  <a:cs typeface="Helvetica"/>
                </a:endParaRPr>
              </a:p>
            </p:txBody>
          </p:sp>
          <p:sp>
            <p:nvSpPr>
              <p:cNvPr id="19" name="Flèche vers la droite 18"/>
              <p:cNvSpPr/>
              <p:nvPr/>
            </p:nvSpPr>
            <p:spPr>
              <a:xfrm rot="13455348" flipH="1">
                <a:off x="5714731" y="4661292"/>
                <a:ext cx="556006" cy="586164"/>
              </a:xfrm>
              <a:prstGeom prst="rightArrow">
                <a:avLst>
                  <a:gd name="adj1" fmla="val 49089"/>
                  <a:gd name="adj2" fmla="val 5612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mtClean="0">
                  <a:latin typeface="Helvetica"/>
                  <a:cs typeface="Helvetica"/>
                </a:endParaRPr>
              </a:p>
            </p:txBody>
          </p:sp>
        </p:grpSp>
      </p:grpSp>
      <p:sp>
        <p:nvSpPr>
          <p:cNvPr id="22" name="Flèche vers la droite 21"/>
          <p:cNvSpPr>
            <a:spLocks noChangeAspect="1"/>
          </p:cNvSpPr>
          <p:nvPr/>
        </p:nvSpPr>
        <p:spPr>
          <a:xfrm rot="5400000">
            <a:off x="5631958" y="5601871"/>
            <a:ext cx="290992" cy="237744"/>
          </a:xfrm>
          <a:prstGeom prst="rightArrow">
            <a:avLst>
              <a:gd name="adj1" fmla="val 53774"/>
              <a:gd name="adj2" fmla="val 561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H</a:t>
            </a:r>
            <a:r>
              <a:rPr lang="fr-CA" dirty="0" err="1" smtClean="0"/>
              <a:t>istoire</a:t>
            </a:r>
            <a:r>
              <a:rPr lang="fr-CA" dirty="0" smtClean="0"/>
              <a:t> naturelle </a:t>
            </a:r>
            <a:br>
              <a:rPr lang="fr-CA" dirty="0" smtClean="0"/>
            </a:br>
            <a:r>
              <a:rPr lang="fr-CA" dirty="0" smtClean="0"/>
              <a:t>de la schizophrénie</a:t>
            </a:r>
            <a:endParaRPr lang="fr-CA" dirty="0"/>
          </a:p>
        </p:txBody>
      </p:sp>
      <p:sp>
        <p:nvSpPr>
          <p:cNvPr id="10" name="Espace réservé du texte 9"/>
          <p:cNvSpPr>
            <a:spLocks noGrp="1"/>
          </p:cNvSpPr>
          <p:nvPr>
            <p:ph type="body" sz="quarter" idx="13"/>
          </p:nvPr>
        </p:nvSpPr>
        <p:spPr/>
        <p:txBody>
          <a:bodyPr/>
          <a:lstStyle/>
          <a:p>
            <a:r>
              <a:rPr lang="fr-FR" smtClean="0"/>
              <a:t>Tiré des Ateliers « Les Choix du DJ » 2012</a:t>
            </a:r>
            <a:endParaRPr lang="fr-FR" dirty="0" smtClean="0"/>
          </a:p>
        </p:txBody>
      </p:sp>
      <p:pic>
        <p:nvPicPr>
          <p:cNvPr id="6" name="Espace réservé du contenu 2" descr="schizo_1.eps"/>
          <p:cNvPicPr>
            <a:picLocks noChangeAspect="1"/>
          </p:cNvPicPr>
          <p:nvPr/>
        </p:nvPicPr>
        <p:blipFill rotWithShape="1">
          <a:blip r:embed="rId3">
            <a:extLst>
              <a:ext uri="{28A0092B-C50C-407E-A947-70E740481C1C}">
                <a14:useLocalDpi xmlns:a14="http://schemas.microsoft.com/office/drawing/2010/main" val="0"/>
              </a:ext>
            </a:extLst>
          </a:blip>
          <a:srcRect t="10042" b="7788"/>
          <a:stretch/>
        </p:blipFill>
        <p:spPr bwMode="auto">
          <a:xfrm>
            <a:off x="752389" y="1421027"/>
            <a:ext cx="8229600" cy="49149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H</a:t>
            </a:r>
            <a:r>
              <a:rPr lang="fr-CA" dirty="0" err="1" smtClean="0"/>
              <a:t>istoire</a:t>
            </a:r>
            <a:r>
              <a:rPr lang="fr-CA" dirty="0" smtClean="0"/>
              <a:t> naturelle </a:t>
            </a:r>
            <a:br>
              <a:rPr lang="fr-CA" dirty="0" smtClean="0"/>
            </a:br>
            <a:r>
              <a:rPr lang="fr-CA" dirty="0" smtClean="0"/>
              <a:t>de la schizophrénie</a:t>
            </a:r>
            <a:endParaRPr lang="fr-CA" dirty="0"/>
          </a:p>
        </p:txBody>
      </p:sp>
      <p:sp>
        <p:nvSpPr>
          <p:cNvPr id="10" name="Espace réservé du texte 9"/>
          <p:cNvSpPr>
            <a:spLocks noGrp="1"/>
          </p:cNvSpPr>
          <p:nvPr>
            <p:ph type="body" sz="quarter" idx="13"/>
          </p:nvPr>
        </p:nvSpPr>
        <p:spPr/>
        <p:txBody>
          <a:bodyPr/>
          <a:lstStyle/>
          <a:p>
            <a:r>
              <a:rPr lang="fr-FR" smtClean="0"/>
              <a:t>Tiré des Ateliers « Les Choix du DJ » 2012</a:t>
            </a:r>
            <a:endParaRPr lang="fr-FR" dirty="0" smtClean="0"/>
          </a:p>
        </p:txBody>
      </p:sp>
      <p:pic>
        <p:nvPicPr>
          <p:cNvPr id="7" name="Espace réservé du contenu 2" descr="schizo_2.eps"/>
          <p:cNvPicPr>
            <a:picLocks noChangeAspect="1"/>
          </p:cNvPicPr>
          <p:nvPr/>
        </p:nvPicPr>
        <p:blipFill rotWithShape="1">
          <a:blip r:embed="rId3">
            <a:extLst>
              <a:ext uri="{28A0092B-C50C-407E-A947-70E740481C1C}">
                <a14:useLocalDpi xmlns:a14="http://schemas.microsoft.com/office/drawing/2010/main" val="0"/>
              </a:ext>
            </a:extLst>
          </a:blip>
          <a:srcRect t="12166" b="6114"/>
          <a:stretch/>
        </p:blipFill>
        <p:spPr bwMode="auto">
          <a:xfrm>
            <a:off x="749808" y="1545280"/>
            <a:ext cx="8229600" cy="488791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descr="bouton_quizz_bleu.png"/>
          <p:cNvPicPr>
            <a:picLocks noChangeAspect="1"/>
          </p:cNvPicPr>
          <p:nvPr/>
        </p:nvPicPr>
        <p:blipFill>
          <a:blip r:embed="rId3"/>
          <a:stretch>
            <a:fillRect/>
          </a:stretch>
        </p:blipFill>
        <p:spPr>
          <a:xfrm>
            <a:off x="4811083" y="3981068"/>
            <a:ext cx="4242306" cy="971931"/>
          </a:xfrm>
          <a:prstGeom prst="rect">
            <a:avLst/>
          </a:prstGeom>
        </p:spPr>
      </p:pic>
      <p:pic>
        <p:nvPicPr>
          <p:cNvPr id="29" name="Image 28" descr="bouton_quizz_bleu.png"/>
          <p:cNvPicPr>
            <a:picLocks noChangeAspect="1"/>
          </p:cNvPicPr>
          <p:nvPr/>
        </p:nvPicPr>
        <p:blipFill>
          <a:blip r:embed="rId3"/>
          <a:stretch>
            <a:fillRect/>
          </a:stretch>
        </p:blipFill>
        <p:spPr>
          <a:xfrm>
            <a:off x="593980" y="5060165"/>
            <a:ext cx="4242306" cy="971931"/>
          </a:xfrm>
          <a:prstGeom prst="rect">
            <a:avLst/>
          </a:prstGeom>
        </p:spPr>
      </p:pic>
      <p:pic>
        <p:nvPicPr>
          <p:cNvPr id="26" name="Image 25" descr="bouton_quizz_bleu.png"/>
          <p:cNvPicPr>
            <a:picLocks noChangeAspect="1"/>
          </p:cNvPicPr>
          <p:nvPr/>
        </p:nvPicPr>
        <p:blipFill>
          <a:blip r:embed="rId3"/>
          <a:stretch>
            <a:fillRect/>
          </a:stretch>
        </p:blipFill>
        <p:spPr>
          <a:xfrm>
            <a:off x="593980" y="3981068"/>
            <a:ext cx="4242306" cy="971931"/>
          </a:xfrm>
          <a:prstGeom prst="rect">
            <a:avLst/>
          </a:prstGeom>
        </p:spPr>
      </p:pic>
      <p:sp>
        <p:nvSpPr>
          <p:cNvPr id="2" name="Titre 1"/>
          <p:cNvSpPr>
            <a:spLocks noGrp="1"/>
          </p:cNvSpPr>
          <p:nvPr>
            <p:ph type="title"/>
          </p:nvPr>
        </p:nvSpPr>
        <p:spPr/>
        <p:txBody>
          <a:bodyPr anchor="t"/>
          <a:lstStyle/>
          <a:p>
            <a:r>
              <a:rPr lang="fr-CA" dirty="0" smtClean="0"/>
              <a:t>Quel est le neurotransmetteur </a:t>
            </a:r>
            <a:br>
              <a:rPr lang="fr-CA" dirty="0" smtClean="0"/>
            </a:br>
            <a:r>
              <a:rPr lang="fr-CA" dirty="0" smtClean="0"/>
              <a:t>le plus impliqué dans </a:t>
            </a:r>
            <a:br>
              <a:rPr lang="fr-CA" dirty="0" smtClean="0"/>
            </a:br>
            <a:r>
              <a:rPr lang="fr-CA" dirty="0" smtClean="0"/>
              <a:t>la psychose?</a:t>
            </a:r>
            <a:endParaRPr lang="en-US" dirty="0"/>
          </a:p>
        </p:txBody>
      </p:sp>
      <p:sp>
        <p:nvSpPr>
          <p:cNvPr id="12" name="Espace réservé du texte 11"/>
          <p:cNvSpPr>
            <a:spLocks noGrp="1"/>
          </p:cNvSpPr>
          <p:nvPr>
            <p:ph type="body" sz="quarter" idx="13"/>
          </p:nvPr>
        </p:nvSpPr>
        <p:spPr/>
        <p:txBody>
          <a:bodyPr/>
          <a:lstStyle/>
          <a:p>
            <a:endParaRPr lang="fr-CA"/>
          </a:p>
        </p:txBody>
      </p:sp>
      <p:pic>
        <p:nvPicPr>
          <p:cNvPr id="16" name="Image 15" descr="A_jaune.png"/>
          <p:cNvPicPr>
            <a:picLocks noChangeAspect="1"/>
          </p:cNvPicPr>
          <p:nvPr/>
        </p:nvPicPr>
        <p:blipFill>
          <a:blip r:embed="rId4"/>
          <a:stretch>
            <a:fillRect/>
          </a:stretch>
        </p:blipFill>
        <p:spPr>
          <a:xfrm>
            <a:off x="1019552" y="3995446"/>
            <a:ext cx="450708" cy="726141"/>
          </a:xfrm>
          <a:prstGeom prst="rect">
            <a:avLst/>
          </a:prstGeom>
        </p:spPr>
      </p:pic>
      <p:sp>
        <p:nvSpPr>
          <p:cNvPr id="18" name="Espace réservé du texte 11"/>
          <p:cNvSpPr txBox="1">
            <a:spLocks noChangeAspect="1"/>
          </p:cNvSpPr>
          <p:nvPr/>
        </p:nvSpPr>
        <p:spPr>
          <a:xfrm>
            <a:off x="992120" y="4101522"/>
            <a:ext cx="3291840" cy="585216"/>
          </a:xfrm>
          <a:prstGeom prst="rect">
            <a:avLst/>
          </a:prstGeom>
        </p:spPr>
        <p:txBody>
          <a:bodyPr vert="horz" lIns="91440" tIns="45720" rIns="91440" bIns="45720" rtlCol="0" anchor="ctr">
            <a:noAutofit/>
          </a:bodyPr>
          <a:lstStyle>
            <a:lvl1pPr algn="ctr">
              <a:lnSpc>
                <a:spcPct val="90000"/>
              </a:lnSpc>
              <a:spcBef>
                <a:spcPts val="0"/>
              </a:spcBef>
              <a:defRPr sz="2000" cap="none">
                <a:solidFill>
                  <a:srgbClr val="FFF42D"/>
                </a:solidFill>
              </a:defRPr>
            </a:lvl1pPr>
          </a:lstStyle>
          <a:p>
            <a:pPr marL="0" marR="0" lvl="0" indent="0" algn="ctr" defTabSz="457200" rtl="0" eaLnBrk="1" fontAlgn="auto" latinLnBrk="0" hangingPunct="1">
              <a:lnSpc>
                <a:spcPct val="90000"/>
              </a:lnSpc>
              <a:spcBef>
                <a:spcPts val="0"/>
              </a:spcBef>
              <a:spcAft>
                <a:spcPts val="0"/>
              </a:spcAft>
              <a:buClrTx/>
              <a:buSzTx/>
              <a:buFont typeface="Arial"/>
              <a:buNone/>
              <a:tabLst/>
              <a:defRPr/>
            </a:pPr>
            <a:r>
              <a:rPr kumimoji="0" lang="fr-CA" sz="2000" b="1" i="0" u="none" strike="noStrike" kern="1200" cap="none" spc="0" normalizeH="0" baseline="0" noProof="0" dirty="0" smtClean="0">
                <a:ln>
                  <a:noFill/>
                </a:ln>
                <a:solidFill>
                  <a:srgbClr val="FFF42D"/>
                </a:solidFill>
                <a:effectLst/>
                <a:uLnTx/>
                <a:uFillTx/>
                <a:latin typeface="Helvetica"/>
                <a:ea typeface="+mn-ea"/>
                <a:cs typeface="Helvetica"/>
              </a:rPr>
              <a:t>Sérotonine</a:t>
            </a:r>
          </a:p>
        </p:txBody>
      </p:sp>
      <p:sp>
        <p:nvSpPr>
          <p:cNvPr id="20" name="Espace réservé du texte 29"/>
          <p:cNvSpPr txBox="1">
            <a:spLocks/>
          </p:cNvSpPr>
          <p:nvPr/>
        </p:nvSpPr>
        <p:spPr>
          <a:xfrm>
            <a:off x="992120" y="5198802"/>
            <a:ext cx="3291840" cy="585216"/>
          </a:xfrm>
          <a:prstGeom prst="rect">
            <a:avLst/>
          </a:prstGeom>
        </p:spPr>
        <p:txBody>
          <a:bodyPr vert="horz" lIns="91440" tIns="45720" rIns="91440" bIns="45720" rtlCol="0" anchor="ctr">
            <a:noAutofit/>
          </a:bodyPr>
          <a:lstStyle>
            <a:lvl1pPr algn="ctr">
              <a:lnSpc>
                <a:spcPct val="90000"/>
              </a:lnSpc>
              <a:spcBef>
                <a:spcPts val="0"/>
              </a:spcBef>
              <a:defRPr sz="2000" cap="none">
                <a:solidFill>
                  <a:srgbClr val="FFF42D"/>
                </a:solidFill>
              </a:defRPr>
            </a:lvl1pPr>
          </a:lstStyle>
          <a:p>
            <a:pPr marL="0" marR="0" lvl="0" indent="0" algn="ctr" defTabSz="457200" rtl="0" eaLnBrk="1" fontAlgn="auto" latinLnBrk="0" hangingPunct="1">
              <a:lnSpc>
                <a:spcPct val="90000"/>
              </a:lnSpc>
              <a:spcBef>
                <a:spcPts val="0"/>
              </a:spcBef>
              <a:spcAft>
                <a:spcPts val="0"/>
              </a:spcAft>
              <a:buClrTx/>
              <a:buSzTx/>
              <a:buFont typeface="Arial"/>
              <a:buNone/>
              <a:tabLst/>
              <a:defRPr/>
            </a:pPr>
            <a:r>
              <a:rPr kumimoji="0" lang="fr-CA" sz="2000" b="1" i="0" u="none" strike="noStrike" kern="1200" cap="all" spc="0" normalizeH="0" baseline="0" noProof="0" dirty="0" smtClean="0">
                <a:ln>
                  <a:noFill/>
                </a:ln>
                <a:solidFill>
                  <a:srgbClr val="FFF42D"/>
                </a:solidFill>
                <a:effectLst/>
                <a:uLnTx/>
                <a:uFillTx/>
                <a:latin typeface="Helvetica"/>
                <a:ea typeface="+mn-ea"/>
                <a:cs typeface="Helvetica"/>
              </a:rPr>
              <a:t>Gaba</a:t>
            </a:r>
          </a:p>
        </p:txBody>
      </p:sp>
      <p:pic>
        <p:nvPicPr>
          <p:cNvPr id="21" name="Image 20" descr="C_jaune.png"/>
          <p:cNvPicPr>
            <a:picLocks noChangeAspect="1"/>
          </p:cNvPicPr>
          <p:nvPr/>
        </p:nvPicPr>
        <p:blipFill>
          <a:blip r:embed="rId5"/>
          <a:stretch>
            <a:fillRect/>
          </a:stretch>
        </p:blipFill>
        <p:spPr>
          <a:xfrm>
            <a:off x="1046049" y="5124367"/>
            <a:ext cx="341953" cy="677908"/>
          </a:xfrm>
          <a:prstGeom prst="rect">
            <a:avLst/>
          </a:prstGeom>
        </p:spPr>
      </p:pic>
      <p:pic>
        <p:nvPicPr>
          <p:cNvPr id="24" name="Image 23" descr="B_jaune.png"/>
          <p:cNvPicPr>
            <a:picLocks noChangeAspect="1"/>
          </p:cNvPicPr>
          <p:nvPr/>
        </p:nvPicPr>
        <p:blipFill>
          <a:blip r:embed="rId6"/>
          <a:stretch>
            <a:fillRect/>
          </a:stretch>
        </p:blipFill>
        <p:spPr>
          <a:xfrm>
            <a:off x="5234763" y="4069718"/>
            <a:ext cx="385849" cy="641007"/>
          </a:xfrm>
          <a:prstGeom prst="rect">
            <a:avLst/>
          </a:prstGeom>
        </p:spPr>
      </p:pic>
      <p:sp>
        <p:nvSpPr>
          <p:cNvPr id="25" name="Espace réservé du texte 25"/>
          <p:cNvSpPr txBox="1">
            <a:spLocks/>
          </p:cNvSpPr>
          <p:nvPr/>
        </p:nvSpPr>
        <p:spPr>
          <a:xfrm>
            <a:off x="5220725" y="4101522"/>
            <a:ext cx="3291840" cy="585216"/>
          </a:xfrm>
          <a:prstGeom prst="rect">
            <a:avLst/>
          </a:prstGeom>
        </p:spPr>
        <p:txBody>
          <a:bodyPr vert="horz" lIns="91440" tIns="45720" rIns="91440" bIns="45720" rtlCol="0" anchor="ctr">
            <a:noAutofit/>
          </a:bodyPr>
          <a:lstStyle>
            <a:lvl1pPr algn="ctr">
              <a:lnSpc>
                <a:spcPct val="90000"/>
              </a:lnSpc>
              <a:spcBef>
                <a:spcPts val="0"/>
              </a:spcBef>
              <a:defRPr sz="2000" cap="none">
                <a:solidFill>
                  <a:srgbClr val="FFF42D"/>
                </a:solidFill>
              </a:defRPr>
            </a:lvl1pPr>
          </a:lstStyle>
          <a:p>
            <a:pPr marL="0" marR="0" lvl="0" indent="0" algn="ctr" defTabSz="457200" rtl="0" eaLnBrk="1" fontAlgn="auto" latinLnBrk="0" hangingPunct="1">
              <a:lnSpc>
                <a:spcPct val="90000"/>
              </a:lnSpc>
              <a:spcBef>
                <a:spcPts val="0"/>
              </a:spcBef>
              <a:spcAft>
                <a:spcPts val="0"/>
              </a:spcAft>
              <a:buClrTx/>
              <a:buSzTx/>
              <a:buFont typeface="Arial"/>
              <a:buNone/>
              <a:tabLst/>
              <a:defRPr/>
            </a:pPr>
            <a:r>
              <a:rPr kumimoji="0" lang="fr-CA" sz="2000" b="1" i="0" u="none" strike="noStrike" kern="1200" cap="none" spc="0" normalizeH="0" baseline="0" noProof="0" dirty="0" smtClean="0">
                <a:ln>
                  <a:noFill/>
                </a:ln>
                <a:solidFill>
                  <a:srgbClr val="FFF42D"/>
                </a:solidFill>
                <a:effectLst/>
                <a:uLnTx/>
                <a:uFillTx/>
                <a:latin typeface="Helvetica"/>
                <a:ea typeface="+mn-ea"/>
                <a:cs typeface="Helvetica"/>
              </a:rPr>
              <a:t>Endorphine</a:t>
            </a:r>
            <a:endParaRPr kumimoji="0" lang="fr-CA" sz="2000" b="1" i="0" u="none" strike="noStrike" kern="1200" cap="none" spc="0" normalizeH="0" baseline="0" noProof="0" dirty="0">
              <a:ln>
                <a:noFill/>
              </a:ln>
              <a:solidFill>
                <a:srgbClr val="FFF42D"/>
              </a:solidFill>
              <a:effectLst/>
              <a:uLnTx/>
              <a:uFillTx/>
              <a:latin typeface="Helvetica"/>
              <a:ea typeface="+mn-ea"/>
              <a:cs typeface="Helvetica"/>
            </a:endParaRPr>
          </a:p>
        </p:txBody>
      </p:sp>
      <p:pic>
        <p:nvPicPr>
          <p:cNvPr id="23" name="Image 22" descr="bouton_quizz_bleu.png"/>
          <p:cNvPicPr>
            <a:picLocks noChangeAspect="1"/>
          </p:cNvPicPr>
          <p:nvPr/>
        </p:nvPicPr>
        <p:blipFill>
          <a:blip r:embed="rId3"/>
          <a:stretch>
            <a:fillRect/>
          </a:stretch>
        </p:blipFill>
        <p:spPr>
          <a:xfrm>
            <a:off x="4811083" y="5039779"/>
            <a:ext cx="4242306" cy="971931"/>
          </a:xfrm>
          <a:prstGeom prst="rect">
            <a:avLst/>
          </a:prstGeom>
        </p:spPr>
      </p:pic>
      <p:pic>
        <p:nvPicPr>
          <p:cNvPr id="34" name="Image 33" descr="D_jaune.png"/>
          <p:cNvPicPr>
            <a:picLocks noChangeAspect="1"/>
          </p:cNvPicPr>
          <p:nvPr/>
        </p:nvPicPr>
        <p:blipFill>
          <a:blip r:embed="rId7"/>
          <a:stretch>
            <a:fillRect/>
          </a:stretch>
        </p:blipFill>
        <p:spPr>
          <a:xfrm>
            <a:off x="5248656" y="5128051"/>
            <a:ext cx="370726" cy="639803"/>
          </a:xfrm>
          <a:prstGeom prst="rect">
            <a:avLst/>
          </a:prstGeom>
        </p:spPr>
      </p:pic>
      <p:sp>
        <p:nvSpPr>
          <p:cNvPr id="35" name="Espace réservé du texte 29"/>
          <p:cNvSpPr txBox="1">
            <a:spLocks/>
          </p:cNvSpPr>
          <p:nvPr/>
        </p:nvSpPr>
        <p:spPr>
          <a:xfrm>
            <a:off x="5220725" y="5198802"/>
            <a:ext cx="3291840" cy="585216"/>
          </a:xfrm>
          <a:prstGeom prst="rect">
            <a:avLst/>
          </a:prstGeom>
        </p:spPr>
        <p:txBody>
          <a:bodyPr vert="horz" lIns="91440" tIns="45720" rIns="91440" bIns="45720" rtlCol="0" anchor="ctr">
            <a:noAutofit/>
          </a:bodyPr>
          <a:lstStyle>
            <a:lvl1pPr algn="ctr">
              <a:lnSpc>
                <a:spcPct val="90000"/>
              </a:lnSpc>
              <a:spcBef>
                <a:spcPts val="0"/>
              </a:spcBef>
              <a:defRPr sz="2000" cap="none">
                <a:solidFill>
                  <a:srgbClr val="FFF42D"/>
                </a:solidFill>
              </a:defRPr>
            </a:lvl1pPr>
          </a:lstStyle>
          <a:p>
            <a:pPr>
              <a:defRPr/>
            </a:pPr>
            <a:r>
              <a:rPr lang="fr-FR" b="1" dirty="0" smtClean="0">
                <a:latin typeface="Helvetica"/>
                <a:cs typeface="Helvetica"/>
              </a:rPr>
              <a:t>Dopamine</a:t>
            </a:r>
            <a:endParaRPr kumimoji="0" lang="fr-CA" sz="2000" b="1" i="0" u="none" strike="noStrike" kern="1200" spc="0" normalizeH="0" baseline="0" noProof="0" dirty="0" smtClean="0">
              <a:ln>
                <a:noFill/>
              </a:ln>
              <a:solidFill>
                <a:srgbClr val="FFF42D"/>
              </a:solidFill>
              <a:effectLst/>
              <a:uLnTx/>
              <a:uFillTx/>
              <a:latin typeface="Helvetica"/>
              <a:ea typeface="+mn-ea"/>
              <a:cs typeface="Helvetica"/>
            </a:endParaRPr>
          </a:p>
        </p:txBody>
      </p:sp>
      <p:grpSp>
        <p:nvGrpSpPr>
          <p:cNvPr id="36" name="Grouper 27"/>
          <p:cNvGrpSpPr/>
          <p:nvPr/>
        </p:nvGrpSpPr>
        <p:grpSpPr>
          <a:xfrm>
            <a:off x="4851517" y="4786716"/>
            <a:ext cx="4040069" cy="1336878"/>
            <a:chOff x="4851517" y="4786716"/>
            <a:chExt cx="4040069" cy="1336878"/>
          </a:xfrm>
        </p:grpSpPr>
        <p:pic>
          <p:nvPicPr>
            <p:cNvPr id="37" name="Image 36" descr="bouton_allume.png"/>
            <p:cNvPicPr>
              <a:picLocks noChangeAspect="1"/>
            </p:cNvPicPr>
            <p:nvPr/>
          </p:nvPicPr>
          <p:blipFill>
            <a:blip r:embed="rId8"/>
            <a:srcRect l="5751" t="8085" r="3347" b="15319"/>
            <a:stretch>
              <a:fillRect/>
            </a:stretch>
          </p:blipFill>
          <p:spPr>
            <a:xfrm>
              <a:off x="4851517" y="4786716"/>
              <a:ext cx="4040069" cy="1336878"/>
            </a:xfrm>
            <a:prstGeom prst="rect">
              <a:avLst/>
            </a:prstGeom>
          </p:spPr>
        </p:pic>
        <p:sp>
          <p:nvSpPr>
            <p:cNvPr id="38" name="Espace réservé du texte 27"/>
            <p:cNvSpPr txBox="1">
              <a:spLocks/>
            </p:cNvSpPr>
            <p:nvPr/>
          </p:nvSpPr>
          <p:spPr>
            <a:xfrm>
              <a:off x="5220725" y="5198802"/>
              <a:ext cx="3291840" cy="585216"/>
            </a:xfrm>
            <a:prstGeom prst="rect">
              <a:avLst/>
            </a:prstGeom>
          </p:spPr>
          <p:txBody>
            <a:bodyPr vert="horz" lIns="91440" tIns="45720" rIns="91440" bIns="45720" rtlCol="0" anchor="ctr">
              <a:noAutofit/>
            </a:bodyPr>
            <a:lstStyle>
              <a:lvl1pPr algn="ctr">
                <a:lnSpc>
                  <a:spcPct val="90000"/>
                </a:lnSpc>
                <a:spcBef>
                  <a:spcPts val="0"/>
                </a:spcBef>
                <a:defRPr sz="2000" cap="none">
                  <a:solidFill>
                    <a:srgbClr val="C5241F"/>
                  </a:solidFill>
                </a:defRPr>
              </a:lvl1pPr>
            </a:lstStyle>
            <a:p>
              <a:pPr marL="0" marR="0" lvl="0" indent="0" algn="ctr" defTabSz="457200" rtl="0" eaLnBrk="1" fontAlgn="auto" latinLnBrk="0" hangingPunct="1">
                <a:lnSpc>
                  <a:spcPct val="90000"/>
                </a:lnSpc>
                <a:spcBef>
                  <a:spcPts val="0"/>
                </a:spcBef>
                <a:spcAft>
                  <a:spcPts val="0"/>
                </a:spcAft>
                <a:buClrTx/>
                <a:buSzTx/>
                <a:buFont typeface="Arial"/>
                <a:buNone/>
                <a:tabLst/>
                <a:defRPr/>
              </a:pPr>
              <a:r>
                <a:rPr kumimoji="0" lang="fr-CA" sz="2000" b="1" i="0" u="none" strike="noStrike" kern="1200" cap="none" spc="0" normalizeH="0" baseline="0" noProof="0" dirty="0" smtClean="0">
                  <a:ln>
                    <a:noFill/>
                  </a:ln>
                  <a:solidFill>
                    <a:srgbClr val="C5241F"/>
                  </a:solidFill>
                  <a:effectLst/>
                  <a:uLnTx/>
                  <a:uFillTx/>
                  <a:latin typeface="Helvetica"/>
                  <a:ea typeface="+mn-ea"/>
                  <a:cs typeface="Helvetica"/>
                </a:rPr>
                <a:t>Dopamine</a:t>
              </a:r>
              <a:endParaRPr kumimoji="0" lang="fr-CA" sz="2000" b="1" i="0" u="none" strike="noStrike" kern="1200" cap="none" spc="0" normalizeH="0" baseline="0" noProof="0" dirty="0">
                <a:ln>
                  <a:noFill/>
                </a:ln>
                <a:solidFill>
                  <a:srgbClr val="C5241F"/>
                </a:solidFill>
                <a:effectLst/>
                <a:uLnTx/>
                <a:uFillTx/>
                <a:latin typeface="Helvetica"/>
                <a:ea typeface="+mn-ea"/>
                <a:cs typeface="Helvetica"/>
              </a:endParaRPr>
            </a:p>
          </p:txBody>
        </p:sp>
        <p:pic>
          <p:nvPicPr>
            <p:cNvPr id="39" name="Image 38" descr="D_rouge.png"/>
            <p:cNvPicPr>
              <a:picLocks noChangeAspect="1"/>
            </p:cNvPicPr>
            <p:nvPr/>
          </p:nvPicPr>
          <p:blipFill>
            <a:blip r:embed="rId9"/>
            <a:stretch>
              <a:fillRect/>
            </a:stretch>
          </p:blipFill>
          <p:spPr>
            <a:xfrm>
              <a:off x="5253224" y="5130920"/>
              <a:ext cx="316992" cy="640080"/>
            </a:xfrm>
            <a:prstGeom prst="rect">
              <a:avLst/>
            </a:prstGeom>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Rôles </a:t>
            </a:r>
            <a:br>
              <a:rPr lang="fr-FR" dirty="0" smtClean="0"/>
            </a:br>
            <a:r>
              <a:rPr lang="fr-FR" dirty="0" smtClean="0"/>
              <a:t>de la dopamine</a:t>
            </a:r>
            <a:endParaRPr lang="fr-CA" dirty="0"/>
          </a:p>
        </p:txBody>
      </p:sp>
      <p:sp>
        <p:nvSpPr>
          <p:cNvPr id="5" name="Espace réservé du contenu 4"/>
          <p:cNvSpPr>
            <a:spLocks noGrp="1"/>
          </p:cNvSpPr>
          <p:nvPr>
            <p:ph idx="1"/>
          </p:nvPr>
        </p:nvSpPr>
        <p:spPr/>
        <p:txBody>
          <a:bodyPr/>
          <a:lstStyle/>
          <a:p>
            <a:pPr lvl="1"/>
            <a:r>
              <a:rPr lang="fr-FR" dirty="0" smtClean="0"/>
              <a:t>Impliquée dans</a:t>
            </a:r>
          </a:p>
          <a:p>
            <a:pPr lvl="2"/>
            <a:r>
              <a:rPr lang="fr-FR" dirty="0" smtClean="0"/>
              <a:t>Troubles psychotiques</a:t>
            </a:r>
          </a:p>
          <a:p>
            <a:pPr lvl="3"/>
            <a:r>
              <a:rPr lang="fr-FR" dirty="0" smtClean="0"/>
              <a:t>Surtout délire et hallucinations</a:t>
            </a:r>
          </a:p>
          <a:p>
            <a:pPr lvl="2"/>
            <a:r>
              <a:rPr lang="fr-FR" dirty="0" smtClean="0"/>
              <a:t>Attention, apprentissage, résolution de problèmes</a:t>
            </a:r>
          </a:p>
          <a:p>
            <a:pPr lvl="2"/>
            <a:r>
              <a:rPr lang="fr-FR" dirty="0" smtClean="0"/>
              <a:t>Motivation</a:t>
            </a:r>
          </a:p>
          <a:p>
            <a:pPr lvl="2"/>
            <a:r>
              <a:rPr lang="fr-FR" dirty="0" smtClean="0"/>
              <a:t>Récompense (plaisir)</a:t>
            </a:r>
          </a:p>
          <a:p>
            <a:pPr lvl="2"/>
            <a:r>
              <a:rPr lang="fr-FR" dirty="0" smtClean="0"/>
              <a:t>Humeur</a:t>
            </a:r>
          </a:p>
          <a:p>
            <a:pPr lvl="2"/>
            <a:r>
              <a:rPr lang="fr-FR" dirty="0" smtClean="0"/>
              <a:t>Mouvements</a:t>
            </a:r>
          </a:p>
        </p:txBody>
      </p:sp>
      <p:sp>
        <p:nvSpPr>
          <p:cNvPr id="15" name="Espace réservé du texte 14"/>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Neurones.png"/>
          <p:cNvPicPr>
            <a:picLocks noChangeAspect="1"/>
          </p:cNvPicPr>
          <p:nvPr/>
        </p:nvPicPr>
        <p:blipFill>
          <a:blip r:embed="rId3"/>
          <a:srcRect t="5895" r="1919" b="1312"/>
          <a:stretch>
            <a:fillRect/>
          </a:stretch>
        </p:blipFill>
        <p:spPr>
          <a:xfrm>
            <a:off x="1621583" y="1090083"/>
            <a:ext cx="6334312" cy="5317260"/>
          </a:xfrm>
          <a:prstGeom prst="rect">
            <a:avLst/>
          </a:prstGeom>
        </p:spPr>
      </p:pic>
      <p:sp>
        <p:nvSpPr>
          <p:cNvPr id="5" name="Titre 4"/>
          <p:cNvSpPr>
            <a:spLocks noGrp="1"/>
          </p:cNvSpPr>
          <p:nvPr>
            <p:ph type="title"/>
          </p:nvPr>
        </p:nvSpPr>
        <p:spPr/>
        <p:txBody>
          <a:bodyPr/>
          <a:lstStyle/>
          <a:p>
            <a:r>
              <a:rPr lang="fr-FR" smtClean="0"/>
              <a:t>Mécanisme d’action </a:t>
            </a:r>
            <a:br>
              <a:rPr lang="fr-FR" smtClean="0"/>
            </a:br>
            <a:r>
              <a:rPr lang="fr-FR" smtClean="0"/>
              <a:t>de la dopamine seule</a:t>
            </a:r>
            <a:endParaRPr lang="fr-CA" dirty="0"/>
          </a:p>
        </p:txBody>
      </p:sp>
      <p:sp>
        <p:nvSpPr>
          <p:cNvPr id="6" name="Espace réservé du texte 5"/>
          <p:cNvSpPr>
            <a:spLocks noGrp="1"/>
          </p:cNvSpPr>
          <p:nvPr>
            <p:ph type="body" sz="quarter" idx="13"/>
          </p:nvPr>
        </p:nvSpPr>
        <p:spPr/>
        <p:txBody>
          <a:bodyPr/>
          <a:lstStyle/>
          <a:p>
            <a:r>
              <a:rPr lang="fr-FR" dirty="0" smtClean="0"/>
              <a:t>Tiré des Ateliers « Les Choix du DJ » 2012</a:t>
            </a:r>
          </a:p>
        </p:txBody>
      </p:sp>
      <p:pic>
        <p:nvPicPr>
          <p:cNvPr id="19" name="Image 18" descr="boule verte.png"/>
          <p:cNvPicPr>
            <a:picLocks noChangeAspect="1"/>
          </p:cNvPicPr>
          <p:nvPr/>
        </p:nvPicPr>
        <p:blipFill>
          <a:blip r:embed="rId4"/>
          <a:stretch>
            <a:fillRect/>
          </a:stretch>
        </p:blipFill>
        <p:spPr>
          <a:xfrm>
            <a:off x="5831108" y="3408135"/>
            <a:ext cx="153940" cy="153940"/>
          </a:xfrm>
          <a:prstGeom prst="rect">
            <a:avLst/>
          </a:prstGeom>
        </p:spPr>
      </p:pic>
      <p:pic>
        <p:nvPicPr>
          <p:cNvPr id="21" name="Picture 13"/>
          <p:cNvPicPr>
            <a:picLocks noChangeAspect="1" noChangeArrowheads="1"/>
          </p:cNvPicPr>
          <p:nvPr/>
        </p:nvPicPr>
        <p:blipFill>
          <a:blip r:embed="rId5"/>
          <a:srcRect/>
          <a:stretch>
            <a:fillRect/>
          </a:stretch>
        </p:blipFill>
        <p:spPr bwMode="auto">
          <a:xfrm>
            <a:off x="3344762" y="1916113"/>
            <a:ext cx="123825" cy="423862"/>
          </a:xfrm>
          <a:prstGeom prst="rect">
            <a:avLst/>
          </a:prstGeom>
          <a:noFill/>
          <a:ln w="9525">
            <a:noFill/>
            <a:round/>
            <a:headEnd/>
            <a:tailEnd/>
          </a:ln>
        </p:spPr>
      </p:pic>
      <p:pic>
        <p:nvPicPr>
          <p:cNvPr id="22" name="Picture 13"/>
          <p:cNvPicPr>
            <a:picLocks noChangeAspect="1" noChangeArrowheads="1"/>
          </p:cNvPicPr>
          <p:nvPr/>
        </p:nvPicPr>
        <p:blipFill>
          <a:blip r:embed="rId5"/>
          <a:srcRect/>
          <a:stretch>
            <a:fillRect/>
          </a:stretch>
        </p:blipFill>
        <p:spPr bwMode="auto">
          <a:xfrm>
            <a:off x="3220755" y="2636912"/>
            <a:ext cx="123825" cy="423862"/>
          </a:xfrm>
          <a:prstGeom prst="rect">
            <a:avLst/>
          </a:prstGeom>
          <a:noFill/>
          <a:ln w="9525">
            <a:noFill/>
            <a:round/>
            <a:headEnd/>
            <a:tailEnd/>
          </a:ln>
        </p:spPr>
      </p:pic>
      <p:pic>
        <p:nvPicPr>
          <p:cNvPr id="23" name="Picture 13"/>
          <p:cNvPicPr>
            <a:picLocks noChangeAspect="1" noChangeArrowheads="1"/>
          </p:cNvPicPr>
          <p:nvPr/>
        </p:nvPicPr>
        <p:blipFill>
          <a:blip r:embed="rId5"/>
          <a:srcRect/>
          <a:stretch>
            <a:fillRect/>
          </a:stretch>
        </p:blipFill>
        <p:spPr bwMode="auto">
          <a:xfrm>
            <a:off x="3059832" y="3324851"/>
            <a:ext cx="123825" cy="423862"/>
          </a:xfrm>
          <a:prstGeom prst="rect">
            <a:avLst/>
          </a:prstGeom>
          <a:noFill/>
          <a:ln w="9525">
            <a:noFill/>
            <a:round/>
            <a:headEnd/>
            <a:tailEnd/>
          </a:ln>
        </p:spPr>
      </p:pic>
      <p:pic>
        <p:nvPicPr>
          <p:cNvPr id="24" name="Image 18" descr="boule verte.png"/>
          <p:cNvPicPr>
            <a:picLocks noChangeAspect="1"/>
          </p:cNvPicPr>
          <p:nvPr/>
        </p:nvPicPr>
        <p:blipFill>
          <a:blip r:embed="rId4"/>
          <a:stretch>
            <a:fillRect/>
          </a:stretch>
        </p:blipFill>
        <p:spPr>
          <a:xfrm>
            <a:off x="5796136" y="3635100"/>
            <a:ext cx="153940" cy="153940"/>
          </a:xfrm>
          <a:prstGeom prst="rect">
            <a:avLst/>
          </a:prstGeom>
        </p:spPr>
      </p:pic>
      <p:pic>
        <p:nvPicPr>
          <p:cNvPr id="37" name="Image 18" descr="boule verte.png"/>
          <p:cNvPicPr>
            <a:picLocks noChangeAspect="1"/>
          </p:cNvPicPr>
          <p:nvPr/>
        </p:nvPicPr>
        <p:blipFill>
          <a:blip r:embed="rId4"/>
          <a:stretch>
            <a:fillRect/>
          </a:stretch>
        </p:blipFill>
        <p:spPr>
          <a:xfrm>
            <a:off x="5953160" y="3536782"/>
            <a:ext cx="153940" cy="153940"/>
          </a:xfrm>
          <a:prstGeom prst="rect">
            <a:avLst/>
          </a:prstGeom>
        </p:spPr>
      </p:pic>
      <p:pic>
        <p:nvPicPr>
          <p:cNvPr id="38" name="Image 18" descr="boule verte.png"/>
          <p:cNvPicPr>
            <a:picLocks noChangeAspect="1"/>
          </p:cNvPicPr>
          <p:nvPr/>
        </p:nvPicPr>
        <p:blipFill>
          <a:blip r:embed="rId4"/>
          <a:stretch>
            <a:fillRect/>
          </a:stretch>
        </p:blipFill>
        <p:spPr>
          <a:xfrm>
            <a:off x="6182530" y="4221088"/>
            <a:ext cx="153940" cy="153940"/>
          </a:xfrm>
          <a:prstGeom prst="rect">
            <a:avLst/>
          </a:prstGeom>
        </p:spPr>
      </p:pic>
      <p:pic>
        <p:nvPicPr>
          <p:cNvPr id="39" name="Image 18" descr="boule verte.png"/>
          <p:cNvPicPr>
            <a:picLocks noChangeAspect="1"/>
          </p:cNvPicPr>
          <p:nvPr/>
        </p:nvPicPr>
        <p:blipFill>
          <a:blip r:embed="rId4"/>
          <a:stretch>
            <a:fillRect/>
          </a:stretch>
        </p:blipFill>
        <p:spPr>
          <a:xfrm>
            <a:off x="6336470" y="4365104"/>
            <a:ext cx="153940" cy="153940"/>
          </a:xfrm>
          <a:prstGeom prst="rect">
            <a:avLst/>
          </a:prstGeom>
        </p:spPr>
      </p:pic>
      <p:pic>
        <p:nvPicPr>
          <p:cNvPr id="40" name="Image 18" descr="boule verte.png"/>
          <p:cNvPicPr>
            <a:picLocks noChangeAspect="1"/>
          </p:cNvPicPr>
          <p:nvPr/>
        </p:nvPicPr>
        <p:blipFill>
          <a:blip r:embed="rId4"/>
          <a:stretch>
            <a:fillRect/>
          </a:stretch>
        </p:blipFill>
        <p:spPr>
          <a:xfrm>
            <a:off x="6039187" y="4971904"/>
            <a:ext cx="153940" cy="153940"/>
          </a:xfrm>
          <a:prstGeom prst="rect">
            <a:avLst/>
          </a:prstGeom>
        </p:spPr>
      </p:pic>
      <p:pic>
        <p:nvPicPr>
          <p:cNvPr id="41" name="Image 18" descr="boule verte.png"/>
          <p:cNvPicPr>
            <a:picLocks noChangeAspect="1"/>
          </p:cNvPicPr>
          <p:nvPr/>
        </p:nvPicPr>
        <p:blipFill>
          <a:blip r:embed="rId4"/>
          <a:stretch>
            <a:fillRect/>
          </a:stretch>
        </p:blipFill>
        <p:spPr>
          <a:xfrm>
            <a:off x="6336470" y="4971904"/>
            <a:ext cx="153940" cy="153940"/>
          </a:xfrm>
          <a:prstGeom prst="rect">
            <a:avLst/>
          </a:prstGeom>
        </p:spPr>
      </p:pic>
      <p:pic>
        <p:nvPicPr>
          <p:cNvPr id="42" name="Picture 13"/>
          <p:cNvPicPr>
            <a:picLocks noChangeAspect="1" noChangeArrowheads="1"/>
          </p:cNvPicPr>
          <p:nvPr/>
        </p:nvPicPr>
        <p:blipFill>
          <a:blip r:embed="rId5"/>
          <a:srcRect/>
          <a:stretch>
            <a:fillRect/>
          </a:stretch>
        </p:blipFill>
        <p:spPr bwMode="auto">
          <a:xfrm>
            <a:off x="2708967" y="4625012"/>
            <a:ext cx="123825" cy="423862"/>
          </a:xfrm>
          <a:prstGeom prst="rect">
            <a:avLst/>
          </a:prstGeom>
          <a:noFill/>
          <a:ln w="9525">
            <a:noFill/>
            <a:round/>
            <a:headEnd/>
            <a:tailEnd/>
          </a:ln>
        </p:spPr>
      </p:pic>
      <p:pic>
        <p:nvPicPr>
          <p:cNvPr id="43" name="Picture 13"/>
          <p:cNvPicPr>
            <a:picLocks noChangeAspect="1" noChangeArrowheads="1"/>
          </p:cNvPicPr>
          <p:nvPr/>
        </p:nvPicPr>
        <p:blipFill>
          <a:blip r:embed="rId5"/>
          <a:srcRect/>
          <a:stretch>
            <a:fillRect/>
          </a:stretch>
        </p:blipFill>
        <p:spPr bwMode="auto">
          <a:xfrm>
            <a:off x="2584960" y="5345811"/>
            <a:ext cx="123825" cy="423862"/>
          </a:xfrm>
          <a:prstGeom prst="rect">
            <a:avLst/>
          </a:prstGeom>
          <a:noFill/>
          <a:ln w="9525">
            <a:noFill/>
            <a:round/>
            <a:headEnd/>
            <a:tailEnd/>
          </a:ln>
        </p:spPr>
      </p:pic>
      <p:grpSp>
        <p:nvGrpSpPr>
          <p:cNvPr id="20" name="Grouper 19"/>
          <p:cNvGrpSpPr/>
          <p:nvPr/>
        </p:nvGrpSpPr>
        <p:grpSpPr>
          <a:xfrm>
            <a:off x="4237670" y="5555247"/>
            <a:ext cx="1141584" cy="289823"/>
            <a:chOff x="4237670" y="5555247"/>
            <a:chExt cx="1141584" cy="289823"/>
          </a:xfrm>
        </p:grpSpPr>
        <p:pic>
          <p:nvPicPr>
            <p:cNvPr id="17" name="Image 16" descr="boule verte.png"/>
            <p:cNvPicPr>
              <a:picLocks noChangeAspect="1"/>
            </p:cNvPicPr>
            <p:nvPr/>
          </p:nvPicPr>
          <p:blipFill>
            <a:blip r:embed="rId4"/>
            <a:stretch>
              <a:fillRect/>
            </a:stretch>
          </p:blipFill>
          <p:spPr>
            <a:xfrm>
              <a:off x="4237670" y="5614851"/>
              <a:ext cx="177800" cy="177800"/>
            </a:xfrm>
            <a:prstGeom prst="rect">
              <a:avLst/>
            </a:prstGeom>
          </p:spPr>
        </p:pic>
        <p:sp>
          <p:nvSpPr>
            <p:cNvPr id="18" name="Rectangle 17"/>
            <p:cNvSpPr/>
            <p:nvPr/>
          </p:nvSpPr>
          <p:spPr>
            <a:xfrm>
              <a:off x="4376243" y="5555247"/>
              <a:ext cx="1003011" cy="289823"/>
            </a:xfrm>
            <a:prstGeom prst="rect">
              <a:avLst/>
            </a:prstGeom>
          </p:spPr>
          <p:txBody>
            <a:bodyPr wrap="none">
              <a:spAutoFit/>
            </a:bodyPr>
            <a:lstStyle/>
            <a:p>
              <a:pPr lvl="0">
                <a:lnSpc>
                  <a:spcPct val="90000"/>
                </a:lnSpc>
              </a:pPr>
              <a:r>
                <a:rPr lang="fr-FR" sz="1400" dirty="0" smtClean="0">
                  <a:solidFill>
                    <a:srgbClr val="000000"/>
                  </a:solidFill>
                  <a:latin typeface="Helvetica"/>
                  <a:cs typeface="Helvetica"/>
                </a:rPr>
                <a:t>Dopamine</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5.55556E-7 7.17095E-8 L -0.01424 0.11612 " pathEditMode="relative" rAng="0" ptsTypes="AA">
                                      <p:cBhvr>
                                        <p:cTn id="16" dur="2000" fill="hold"/>
                                        <p:tgtEl>
                                          <p:spTgt spid="21"/>
                                        </p:tgtEl>
                                        <p:attrNameLst>
                                          <p:attrName>ppt_x</p:attrName>
                                          <p:attrName>ppt_y</p:attrName>
                                        </p:attrNameLst>
                                      </p:cBhvr>
                                      <p:rCtr x="-712" y="5806"/>
                                    </p:animMotion>
                                  </p:childTnLst>
                                </p:cTn>
                              </p:par>
                              <p:par>
                                <p:cTn id="17" presetID="42" presetClass="path" presetSubtype="0" accel="50000" decel="50000" fill="hold" nodeType="withEffect">
                                  <p:stCondLst>
                                    <p:cond delay="0"/>
                                  </p:stCondLst>
                                  <p:childTnLst>
                                    <p:animMotion origin="layout" path="M -3.33333E-6 -2.99098E-6 L -0.01649 0.09461 " pathEditMode="relative" rAng="0" ptsTypes="AA">
                                      <p:cBhvr>
                                        <p:cTn id="18" dur="2000" fill="hold"/>
                                        <p:tgtEl>
                                          <p:spTgt spid="22"/>
                                        </p:tgtEl>
                                        <p:attrNameLst>
                                          <p:attrName>ppt_x</p:attrName>
                                          <p:attrName>ppt_y</p:attrName>
                                        </p:attrNameLst>
                                      </p:cBhvr>
                                      <p:rCtr x="-833" y="4719"/>
                                    </p:animMotion>
                                  </p:childTnLst>
                                </p:cTn>
                              </p:par>
                              <p:par>
                                <p:cTn id="19" presetID="42" presetClass="path" presetSubtype="0" accel="50000" decel="50000" fill="hold" nodeType="withEffect">
                                  <p:stCondLst>
                                    <p:cond delay="0"/>
                                  </p:stCondLst>
                                  <p:childTnLst>
                                    <p:animMotion origin="layout" path="M 0.00122 -0.00555 L -0.02118 0.08403 " pathEditMode="relative" rAng="0" ptsTypes="AA">
                                      <p:cBhvr>
                                        <p:cTn id="20" dur="2000" fill="hold"/>
                                        <p:tgtEl>
                                          <p:spTgt spid="23"/>
                                        </p:tgtEl>
                                        <p:attrNameLst>
                                          <p:attrName>ppt_x</p:attrName>
                                          <p:attrName>ppt_y</p:attrName>
                                        </p:attrNameLst>
                                      </p:cBhvr>
                                      <p:rCtr x="-1128" y="4468"/>
                                    </p:animMotion>
                                  </p:childTnLst>
                                </p:cTn>
                              </p:par>
                            </p:childTnLst>
                          </p:cTn>
                        </p:par>
                        <p:par>
                          <p:cTn id="21" fill="hold">
                            <p:stCondLst>
                              <p:cond delay="2500"/>
                            </p:stCondLst>
                            <p:childTnLst>
                              <p:par>
                                <p:cTn id="22" presetID="42" presetClass="path" presetSubtype="0" accel="50000" decel="50000" fill="hold" nodeType="afterEffect">
                                  <p:stCondLst>
                                    <p:cond delay="0"/>
                                  </p:stCondLst>
                                  <p:childTnLst>
                                    <p:animMotion origin="layout" path="M -0.00017 -1.85185E-6 L 0.06893 -0.11157 " pathEditMode="relative" rAng="0" ptsTypes="AA">
                                      <p:cBhvr>
                                        <p:cTn id="23" dur="2000" fill="hold"/>
                                        <p:tgtEl>
                                          <p:spTgt spid="37"/>
                                        </p:tgtEl>
                                        <p:attrNameLst>
                                          <p:attrName>ppt_x</p:attrName>
                                          <p:attrName>ppt_y</p:attrName>
                                        </p:attrNameLst>
                                      </p:cBhvr>
                                      <p:rCtr x="3455" y="-5579"/>
                                    </p:animMotion>
                                  </p:childTnLst>
                                </p:cTn>
                              </p:par>
                            </p:childTnLst>
                          </p:cTn>
                        </p:par>
                        <p:par>
                          <p:cTn id="24" fill="hold">
                            <p:stCondLst>
                              <p:cond delay="4500"/>
                            </p:stCondLst>
                            <p:childTnLst>
                              <p:par>
                                <p:cTn id="25" presetID="10" presetClass="exit" presetSubtype="0" fill="hold" nodeType="after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childTnLst>
                          </p:cTn>
                        </p:par>
                        <p:par>
                          <p:cTn id="28" fill="hold">
                            <p:stCondLst>
                              <p:cond delay="5000"/>
                            </p:stCondLst>
                            <p:childTnLst>
                              <p:par>
                                <p:cTn id="29" presetID="42" presetClass="path" presetSubtype="0" accel="50000" decel="50000" fill="hold" nodeType="afterEffect">
                                  <p:stCondLst>
                                    <p:cond delay="0"/>
                                  </p:stCondLst>
                                  <p:childTnLst>
                                    <p:animMotion origin="layout" path="M 4.72222E-6 4.81481E-6 L 0.09809 0.00972 " pathEditMode="relative" rAng="0" ptsTypes="AA">
                                      <p:cBhvr>
                                        <p:cTn id="30" dur="2000" fill="hold"/>
                                        <p:tgtEl>
                                          <p:spTgt spid="39"/>
                                        </p:tgtEl>
                                        <p:attrNameLst>
                                          <p:attrName>ppt_x</p:attrName>
                                          <p:attrName>ppt_y</p:attrName>
                                        </p:attrNameLst>
                                      </p:cBhvr>
                                      <p:rCtr x="4896" y="486"/>
                                    </p:animMotion>
                                  </p:childTnLst>
                                </p:cTn>
                              </p:par>
                            </p:childTnLst>
                          </p:cTn>
                        </p:par>
                        <p:par>
                          <p:cTn id="31" fill="hold">
                            <p:stCondLst>
                              <p:cond delay="7000"/>
                            </p:stCondLst>
                            <p:childTnLst>
                              <p:par>
                                <p:cTn id="32" presetID="10" presetClass="exit" presetSubtype="0" fill="hold" nodeType="afterEffect">
                                  <p:stCondLst>
                                    <p:cond delay="0"/>
                                  </p:stCondLst>
                                  <p:childTnLst>
                                    <p:animEffect transition="out" filter="fade">
                                      <p:cBhvr>
                                        <p:cTn id="33" dur="500"/>
                                        <p:tgtEl>
                                          <p:spTgt spid="39"/>
                                        </p:tgtEl>
                                      </p:cBhvr>
                                    </p:animEffect>
                                    <p:set>
                                      <p:cBhvr>
                                        <p:cTn id="34" dur="1" fill="hold">
                                          <p:stCondLst>
                                            <p:cond delay="499"/>
                                          </p:stCondLst>
                                        </p:cTn>
                                        <p:tgtEl>
                                          <p:spTgt spid="39"/>
                                        </p:tgtEl>
                                        <p:attrNameLst>
                                          <p:attrName>style.visibility</p:attrName>
                                        </p:attrNameLst>
                                      </p:cBhvr>
                                      <p:to>
                                        <p:strVal val="hidden"/>
                                      </p:to>
                                    </p:set>
                                  </p:childTnLst>
                                </p:cTn>
                              </p:par>
                            </p:childTnLst>
                          </p:cTn>
                        </p:par>
                        <p:par>
                          <p:cTn id="35" fill="hold">
                            <p:stCondLst>
                              <p:cond delay="7500"/>
                            </p:stCondLst>
                            <p:childTnLst>
                              <p:par>
                                <p:cTn id="36" presetID="42" presetClass="path" presetSubtype="0" accel="50000" decel="50000" fill="hold" nodeType="afterEffect">
                                  <p:stCondLst>
                                    <p:cond delay="0"/>
                                  </p:stCondLst>
                                  <p:childTnLst>
                                    <p:animMotion origin="layout" path="M 4.72222E-6 -1.11111E-6 L 0.06649 0.03681 " pathEditMode="relative" rAng="0" ptsTypes="AA">
                                      <p:cBhvr>
                                        <p:cTn id="37" dur="2000" fill="hold"/>
                                        <p:tgtEl>
                                          <p:spTgt spid="41"/>
                                        </p:tgtEl>
                                        <p:attrNameLst>
                                          <p:attrName>ppt_x</p:attrName>
                                          <p:attrName>ppt_y</p:attrName>
                                        </p:attrNameLst>
                                      </p:cBhvr>
                                      <p:rCtr x="3316" y="1829"/>
                                    </p:animMotion>
                                  </p:childTnLst>
                                </p:cTn>
                              </p:par>
                            </p:childTnLst>
                          </p:cTn>
                        </p:par>
                        <p:par>
                          <p:cTn id="38" fill="hold">
                            <p:stCondLst>
                              <p:cond delay="9500"/>
                            </p:stCondLst>
                            <p:childTnLst>
                              <p:par>
                                <p:cTn id="39" presetID="10" presetClass="exit" presetSubtype="0" fill="hold" nodeType="afterEffect">
                                  <p:stCondLst>
                                    <p:cond delay="0"/>
                                  </p:stCondLst>
                                  <p:childTnLst>
                                    <p:animEffect transition="out" filter="fade">
                                      <p:cBhvr>
                                        <p:cTn id="40" dur="500"/>
                                        <p:tgtEl>
                                          <p:spTgt spid="41"/>
                                        </p:tgtEl>
                                      </p:cBhvr>
                                    </p:animEffect>
                                    <p:set>
                                      <p:cBhvr>
                                        <p:cTn id="41" dur="1" fill="hold">
                                          <p:stCondLst>
                                            <p:cond delay="499"/>
                                          </p:stCondLst>
                                        </p:cTn>
                                        <p:tgtEl>
                                          <p:spTgt spid="41"/>
                                        </p:tgtEl>
                                        <p:attrNameLst>
                                          <p:attrName>style.visibility</p:attrName>
                                        </p:attrNameLst>
                                      </p:cBhvr>
                                      <p:to>
                                        <p:strVal val="hidden"/>
                                      </p:to>
                                    </p:set>
                                  </p:childTnLst>
                                </p:cTn>
                              </p:par>
                            </p:childTnLst>
                          </p:cTn>
                        </p:par>
                        <p:par>
                          <p:cTn id="42" fill="hold">
                            <p:stCondLst>
                              <p:cond delay="10000"/>
                            </p:stCondLst>
                            <p:childTnLst>
                              <p:par>
                                <p:cTn id="43" presetID="42" presetClass="path" presetSubtype="0" accel="50000" decel="50000" fill="hold" nodeType="afterEffect">
                                  <p:stCondLst>
                                    <p:cond delay="0"/>
                                  </p:stCondLst>
                                  <p:childTnLst>
                                    <p:animMotion origin="layout" path="M 2.5E-6 -3.7037E-6 L 0.08611 -0.12592 " pathEditMode="relative" rAng="0" ptsTypes="AA">
                                      <p:cBhvr>
                                        <p:cTn id="44" dur="2000" fill="hold"/>
                                        <p:tgtEl>
                                          <p:spTgt spid="24"/>
                                        </p:tgtEl>
                                        <p:attrNameLst>
                                          <p:attrName>ppt_x</p:attrName>
                                          <p:attrName>ppt_y</p:attrName>
                                        </p:attrNameLst>
                                      </p:cBhvr>
                                      <p:rCtr x="4306" y="-6296"/>
                                    </p:animMotion>
                                  </p:childTnLst>
                                </p:cTn>
                              </p:par>
                            </p:childTnLst>
                          </p:cTn>
                        </p:par>
                        <p:par>
                          <p:cTn id="45" fill="hold">
                            <p:stCondLst>
                              <p:cond delay="12000"/>
                            </p:stCondLst>
                            <p:childTnLst>
                              <p:par>
                                <p:cTn id="46" presetID="10" presetClass="exit" presetSubtype="0" fill="hold" nodeType="after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par>
                          <p:cTn id="49" fill="hold">
                            <p:stCondLst>
                              <p:cond delay="12500"/>
                            </p:stCondLst>
                            <p:childTnLst>
                              <p:par>
                                <p:cTn id="50" presetID="42" presetClass="path" presetSubtype="0" accel="50000" decel="50000" fill="hold" nodeType="afterEffect">
                                  <p:stCondLst>
                                    <p:cond delay="0"/>
                                  </p:stCondLst>
                                  <p:childTnLst>
                                    <p:animMotion origin="layout" path="M 1.38889E-6 -3.7037E-7 L 0.11476 0.03079 " pathEditMode="relative" rAng="0" ptsTypes="AA">
                                      <p:cBhvr>
                                        <p:cTn id="51" dur="2000" fill="hold"/>
                                        <p:tgtEl>
                                          <p:spTgt spid="38"/>
                                        </p:tgtEl>
                                        <p:attrNameLst>
                                          <p:attrName>ppt_x</p:attrName>
                                          <p:attrName>ppt_y</p:attrName>
                                        </p:attrNameLst>
                                      </p:cBhvr>
                                      <p:rCtr x="5729" y="1528"/>
                                    </p:animMotion>
                                  </p:childTnLst>
                                </p:cTn>
                              </p:par>
                            </p:childTnLst>
                          </p:cTn>
                        </p:par>
                        <p:par>
                          <p:cTn id="52" fill="hold">
                            <p:stCondLst>
                              <p:cond delay="14500"/>
                            </p:stCondLst>
                            <p:childTnLst>
                              <p:par>
                                <p:cTn id="53" presetID="10" presetClass="exit" presetSubtype="0" fill="hold" nodeType="afterEffect">
                                  <p:stCondLst>
                                    <p:cond delay="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childTnLst>
                          </p:cTn>
                        </p:par>
                        <p:par>
                          <p:cTn id="56" fill="hold">
                            <p:stCondLst>
                              <p:cond delay="15000"/>
                            </p:stCondLst>
                            <p:childTnLst>
                              <p:par>
                                <p:cTn id="57" presetID="42" presetClass="path" presetSubtype="0" accel="50000" decel="50000" fill="hold" nodeType="afterEffect">
                                  <p:stCondLst>
                                    <p:cond delay="0"/>
                                  </p:stCondLst>
                                  <p:childTnLst>
                                    <p:animMotion origin="layout" path="M 1.11022E-16 -1.11111E-6 L 0.09896 0.03681 " pathEditMode="relative" rAng="0" ptsTypes="AA">
                                      <p:cBhvr>
                                        <p:cTn id="58" dur="2000" fill="hold"/>
                                        <p:tgtEl>
                                          <p:spTgt spid="40"/>
                                        </p:tgtEl>
                                        <p:attrNameLst>
                                          <p:attrName>ppt_x</p:attrName>
                                          <p:attrName>ppt_y</p:attrName>
                                        </p:attrNameLst>
                                      </p:cBhvr>
                                      <p:rCtr x="4948" y="1829"/>
                                    </p:animMotion>
                                  </p:childTnLst>
                                </p:cTn>
                              </p:par>
                            </p:childTnLst>
                          </p:cTn>
                        </p:par>
                        <p:par>
                          <p:cTn id="59" fill="hold">
                            <p:stCondLst>
                              <p:cond delay="17000"/>
                            </p:stCondLst>
                            <p:childTnLst>
                              <p:par>
                                <p:cTn id="60" presetID="10" presetClass="exit" presetSubtype="0" fill="hold" nodeType="afterEffect">
                                  <p:stCondLst>
                                    <p:cond delay="0"/>
                                  </p:stCondLst>
                                  <p:childTnLst>
                                    <p:animEffect transition="out" filter="fade">
                                      <p:cBhvr>
                                        <p:cTn id="61" dur="500"/>
                                        <p:tgtEl>
                                          <p:spTgt spid="40"/>
                                        </p:tgtEl>
                                      </p:cBhvr>
                                    </p:animEffect>
                                    <p:set>
                                      <p:cBhvr>
                                        <p:cTn id="62" dur="1" fill="hold">
                                          <p:stCondLst>
                                            <p:cond delay="499"/>
                                          </p:stCondLst>
                                        </p:cTn>
                                        <p:tgtEl>
                                          <p:spTgt spid="40"/>
                                        </p:tgtEl>
                                        <p:attrNameLst>
                                          <p:attrName>style.visibility</p:attrName>
                                        </p:attrNameLst>
                                      </p:cBhvr>
                                      <p:to>
                                        <p:strVal val="hidden"/>
                                      </p:to>
                                    </p:set>
                                  </p:childTnLst>
                                </p:cTn>
                              </p:par>
                            </p:childTnLst>
                          </p:cTn>
                        </p:par>
                        <p:par>
                          <p:cTn id="63" fill="hold">
                            <p:stCondLst>
                              <p:cond delay="17500"/>
                            </p:stCondLst>
                            <p:childTnLst>
                              <p:par>
                                <p:cTn id="64" presetID="10" presetClass="entr" presetSubtype="0" fill="hold"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par>
                          <p:cTn id="70" fill="hold">
                            <p:stCondLst>
                              <p:cond delay="18000"/>
                            </p:stCondLst>
                            <p:childTnLst>
                              <p:par>
                                <p:cTn id="71" presetID="42" presetClass="path" presetSubtype="0" accel="50000" decel="50000" fill="hold" nodeType="afterEffect">
                                  <p:stCondLst>
                                    <p:cond delay="0"/>
                                  </p:stCondLst>
                                  <p:childTnLst>
                                    <p:animMotion origin="layout" path="M 5.55556E-7 7.17095E-8 L -0.01424 0.11612 " pathEditMode="relative" rAng="0" ptsTypes="AA">
                                      <p:cBhvr>
                                        <p:cTn id="72" dur="2000" fill="hold"/>
                                        <p:tgtEl>
                                          <p:spTgt spid="42"/>
                                        </p:tgtEl>
                                        <p:attrNameLst>
                                          <p:attrName>ppt_x</p:attrName>
                                          <p:attrName>ppt_y</p:attrName>
                                        </p:attrNameLst>
                                      </p:cBhvr>
                                      <p:rCtr x="-712" y="5806"/>
                                    </p:animMotion>
                                  </p:childTnLst>
                                </p:cTn>
                              </p:par>
                              <p:par>
                                <p:cTn id="73" presetID="42" presetClass="path" presetSubtype="0" accel="50000" decel="50000" fill="hold" nodeType="withEffect">
                                  <p:stCondLst>
                                    <p:cond delay="0"/>
                                  </p:stCondLst>
                                  <p:childTnLst>
                                    <p:animMotion origin="layout" path="M 4.72222E-6 3.7037E-6 L -0.0099 0.08819 " pathEditMode="relative" rAng="0" ptsTypes="AA">
                                      <p:cBhvr>
                                        <p:cTn id="74" dur="2000" fill="hold"/>
                                        <p:tgtEl>
                                          <p:spTgt spid="43"/>
                                        </p:tgtEl>
                                        <p:attrNameLst>
                                          <p:attrName>ppt_x</p:attrName>
                                          <p:attrName>ppt_y</p:attrName>
                                        </p:attrNameLst>
                                      </p:cBhvr>
                                      <p:rCtr x="-503" y="43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descr="Neurones.png"/>
          <p:cNvPicPr>
            <a:picLocks noChangeAspect="1"/>
          </p:cNvPicPr>
          <p:nvPr/>
        </p:nvPicPr>
        <p:blipFill>
          <a:blip r:embed="rId3"/>
          <a:srcRect t="5895" r="1919" b="1312"/>
          <a:stretch>
            <a:fillRect/>
          </a:stretch>
        </p:blipFill>
        <p:spPr>
          <a:xfrm>
            <a:off x="1621583" y="1090083"/>
            <a:ext cx="6334312" cy="5317260"/>
          </a:xfrm>
          <a:prstGeom prst="rect">
            <a:avLst/>
          </a:prstGeom>
        </p:spPr>
      </p:pic>
      <p:sp>
        <p:nvSpPr>
          <p:cNvPr id="5" name="Titre 4"/>
          <p:cNvSpPr>
            <a:spLocks noGrp="1"/>
          </p:cNvSpPr>
          <p:nvPr>
            <p:ph type="title"/>
          </p:nvPr>
        </p:nvSpPr>
        <p:spPr>
          <a:xfrm>
            <a:off x="846666" y="228599"/>
            <a:ext cx="8297333" cy="939800"/>
          </a:xfrm>
        </p:spPr>
        <p:txBody>
          <a:bodyPr/>
          <a:lstStyle/>
          <a:p>
            <a:pPr lvl="0"/>
            <a:r>
              <a:rPr lang="fr-FR" dirty="0" smtClean="0"/>
              <a:t>Mécanisme d’action </a:t>
            </a:r>
            <a:br>
              <a:rPr lang="fr-FR" dirty="0" smtClean="0"/>
            </a:br>
            <a:r>
              <a:rPr lang="fr-FR" dirty="0" smtClean="0"/>
              <a:t>Psychose = tempête de dopamine </a:t>
            </a:r>
            <a:endParaRPr lang="fr-CA" dirty="0"/>
          </a:p>
        </p:txBody>
      </p:sp>
      <p:sp>
        <p:nvSpPr>
          <p:cNvPr id="6" name="Espace réservé du texte 5"/>
          <p:cNvSpPr>
            <a:spLocks noGrp="1"/>
          </p:cNvSpPr>
          <p:nvPr>
            <p:ph type="body" sz="quarter" idx="13"/>
          </p:nvPr>
        </p:nvSpPr>
        <p:spPr/>
        <p:txBody>
          <a:bodyPr/>
          <a:lstStyle/>
          <a:p>
            <a:r>
              <a:rPr lang="fr-FR" smtClean="0"/>
              <a:t>Tiré des Ateliers « Les Choix du DJ » 2012</a:t>
            </a:r>
            <a:endParaRPr lang="fr-FR" dirty="0" smtClean="0"/>
          </a:p>
        </p:txBody>
      </p:sp>
      <p:pic>
        <p:nvPicPr>
          <p:cNvPr id="35" name="Image 18" descr="boule verte.png"/>
          <p:cNvPicPr>
            <a:picLocks noChangeAspect="1"/>
          </p:cNvPicPr>
          <p:nvPr/>
        </p:nvPicPr>
        <p:blipFill>
          <a:blip r:embed="rId4"/>
          <a:stretch>
            <a:fillRect/>
          </a:stretch>
        </p:blipFill>
        <p:spPr>
          <a:xfrm>
            <a:off x="5796136" y="3594773"/>
            <a:ext cx="153940" cy="153940"/>
          </a:xfrm>
          <a:prstGeom prst="rect">
            <a:avLst/>
          </a:prstGeom>
        </p:spPr>
      </p:pic>
      <p:pic>
        <p:nvPicPr>
          <p:cNvPr id="38" name="Image 18" descr="boule verte.png"/>
          <p:cNvPicPr>
            <a:picLocks noChangeAspect="1"/>
          </p:cNvPicPr>
          <p:nvPr/>
        </p:nvPicPr>
        <p:blipFill>
          <a:blip r:embed="rId4"/>
          <a:stretch>
            <a:fillRect/>
          </a:stretch>
        </p:blipFill>
        <p:spPr>
          <a:xfrm>
            <a:off x="5913050" y="3377810"/>
            <a:ext cx="153940" cy="153940"/>
          </a:xfrm>
          <a:prstGeom prst="rect">
            <a:avLst/>
          </a:prstGeom>
        </p:spPr>
      </p:pic>
      <p:pic>
        <p:nvPicPr>
          <p:cNvPr id="39" name="Image 18" descr="boule verte.png"/>
          <p:cNvPicPr>
            <a:picLocks noChangeAspect="1"/>
          </p:cNvPicPr>
          <p:nvPr/>
        </p:nvPicPr>
        <p:blipFill>
          <a:blip r:embed="rId4"/>
          <a:stretch>
            <a:fillRect/>
          </a:stretch>
        </p:blipFill>
        <p:spPr>
          <a:xfrm>
            <a:off x="5983016" y="3553971"/>
            <a:ext cx="153940" cy="153940"/>
          </a:xfrm>
          <a:prstGeom prst="rect">
            <a:avLst/>
          </a:prstGeom>
        </p:spPr>
      </p:pic>
      <p:pic>
        <p:nvPicPr>
          <p:cNvPr id="41" name="Image 18" descr="boule verte.png"/>
          <p:cNvPicPr>
            <a:picLocks noChangeAspect="1"/>
          </p:cNvPicPr>
          <p:nvPr/>
        </p:nvPicPr>
        <p:blipFill>
          <a:blip r:embed="rId4"/>
          <a:stretch>
            <a:fillRect/>
          </a:stretch>
        </p:blipFill>
        <p:spPr>
          <a:xfrm>
            <a:off x="6485188" y="3202493"/>
            <a:ext cx="153940" cy="153940"/>
          </a:xfrm>
          <a:prstGeom prst="rect">
            <a:avLst/>
          </a:prstGeom>
        </p:spPr>
      </p:pic>
      <p:pic>
        <p:nvPicPr>
          <p:cNvPr id="44" name="Image 18" descr="boule verte.png"/>
          <p:cNvPicPr>
            <a:picLocks noChangeAspect="1"/>
          </p:cNvPicPr>
          <p:nvPr/>
        </p:nvPicPr>
        <p:blipFill>
          <a:blip r:embed="rId4"/>
          <a:stretch>
            <a:fillRect/>
          </a:stretch>
        </p:blipFill>
        <p:spPr>
          <a:xfrm>
            <a:off x="6259806" y="4283172"/>
            <a:ext cx="153940" cy="153940"/>
          </a:xfrm>
          <a:prstGeom prst="rect">
            <a:avLst/>
          </a:prstGeom>
        </p:spPr>
      </p:pic>
      <p:pic>
        <p:nvPicPr>
          <p:cNvPr id="48" name="Image 18" descr="boule verte.png"/>
          <p:cNvPicPr>
            <a:picLocks noChangeAspect="1"/>
          </p:cNvPicPr>
          <p:nvPr/>
        </p:nvPicPr>
        <p:blipFill>
          <a:blip r:embed="rId4"/>
          <a:stretch>
            <a:fillRect/>
          </a:stretch>
        </p:blipFill>
        <p:spPr>
          <a:xfrm>
            <a:off x="6562158" y="4034047"/>
            <a:ext cx="153940" cy="153940"/>
          </a:xfrm>
          <a:prstGeom prst="rect">
            <a:avLst/>
          </a:prstGeom>
        </p:spPr>
      </p:pic>
      <p:pic>
        <p:nvPicPr>
          <p:cNvPr id="49" name="Image 18" descr="boule verte.png"/>
          <p:cNvPicPr>
            <a:picLocks noChangeAspect="1"/>
          </p:cNvPicPr>
          <p:nvPr/>
        </p:nvPicPr>
        <p:blipFill>
          <a:blip r:embed="rId4"/>
          <a:stretch>
            <a:fillRect/>
          </a:stretch>
        </p:blipFill>
        <p:spPr>
          <a:xfrm>
            <a:off x="6041836" y="4972804"/>
            <a:ext cx="153940" cy="153940"/>
          </a:xfrm>
          <a:prstGeom prst="rect">
            <a:avLst/>
          </a:prstGeom>
        </p:spPr>
      </p:pic>
      <p:pic>
        <p:nvPicPr>
          <p:cNvPr id="52" name="Image 18" descr="boule verte.png"/>
          <p:cNvPicPr>
            <a:picLocks noChangeAspect="1"/>
          </p:cNvPicPr>
          <p:nvPr/>
        </p:nvPicPr>
        <p:blipFill>
          <a:blip r:embed="rId4"/>
          <a:stretch>
            <a:fillRect/>
          </a:stretch>
        </p:blipFill>
        <p:spPr>
          <a:xfrm>
            <a:off x="6562158" y="5488684"/>
            <a:ext cx="153940" cy="153940"/>
          </a:xfrm>
          <a:prstGeom prst="rect">
            <a:avLst/>
          </a:prstGeom>
        </p:spPr>
      </p:pic>
      <p:pic>
        <p:nvPicPr>
          <p:cNvPr id="53" name="Image 18" descr="boule verte.png"/>
          <p:cNvPicPr>
            <a:picLocks noChangeAspect="1"/>
          </p:cNvPicPr>
          <p:nvPr/>
        </p:nvPicPr>
        <p:blipFill>
          <a:blip r:embed="rId4"/>
          <a:stretch>
            <a:fillRect/>
          </a:stretch>
        </p:blipFill>
        <p:spPr>
          <a:xfrm>
            <a:off x="5895197" y="5517232"/>
            <a:ext cx="153940" cy="153940"/>
          </a:xfrm>
          <a:prstGeom prst="rect">
            <a:avLst/>
          </a:prstGeom>
        </p:spPr>
      </p:pic>
      <p:pic>
        <p:nvPicPr>
          <p:cNvPr id="54" name="Picture 13"/>
          <p:cNvPicPr>
            <a:picLocks noChangeAspect="1" noChangeArrowheads="1"/>
          </p:cNvPicPr>
          <p:nvPr/>
        </p:nvPicPr>
        <p:blipFill>
          <a:blip r:embed="rId5"/>
          <a:srcRect/>
          <a:stretch>
            <a:fillRect/>
          </a:stretch>
        </p:blipFill>
        <p:spPr bwMode="auto">
          <a:xfrm>
            <a:off x="3344762" y="1916113"/>
            <a:ext cx="123825" cy="423862"/>
          </a:xfrm>
          <a:prstGeom prst="rect">
            <a:avLst/>
          </a:prstGeom>
          <a:noFill/>
          <a:ln w="9525">
            <a:noFill/>
            <a:round/>
            <a:headEnd/>
            <a:tailEnd/>
          </a:ln>
        </p:spPr>
      </p:pic>
      <p:pic>
        <p:nvPicPr>
          <p:cNvPr id="55" name="Picture 13"/>
          <p:cNvPicPr>
            <a:picLocks noChangeAspect="1" noChangeArrowheads="1"/>
          </p:cNvPicPr>
          <p:nvPr/>
        </p:nvPicPr>
        <p:blipFill>
          <a:blip r:embed="rId5"/>
          <a:srcRect/>
          <a:stretch>
            <a:fillRect/>
          </a:stretch>
        </p:blipFill>
        <p:spPr bwMode="auto">
          <a:xfrm>
            <a:off x="3220755" y="2636912"/>
            <a:ext cx="123825" cy="423862"/>
          </a:xfrm>
          <a:prstGeom prst="rect">
            <a:avLst/>
          </a:prstGeom>
          <a:noFill/>
          <a:ln w="9525">
            <a:noFill/>
            <a:round/>
            <a:headEnd/>
            <a:tailEnd/>
          </a:ln>
        </p:spPr>
      </p:pic>
      <p:pic>
        <p:nvPicPr>
          <p:cNvPr id="56" name="Picture 13"/>
          <p:cNvPicPr>
            <a:picLocks noChangeAspect="1" noChangeArrowheads="1"/>
          </p:cNvPicPr>
          <p:nvPr/>
        </p:nvPicPr>
        <p:blipFill>
          <a:blip r:embed="rId5"/>
          <a:srcRect/>
          <a:stretch>
            <a:fillRect/>
          </a:stretch>
        </p:blipFill>
        <p:spPr bwMode="auto">
          <a:xfrm>
            <a:off x="3059832" y="3324851"/>
            <a:ext cx="123825" cy="423862"/>
          </a:xfrm>
          <a:prstGeom prst="rect">
            <a:avLst/>
          </a:prstGeom>
          <a:noFill/>
          <a:ln w="9525">
            <a:noFill/>
            <a:round/>
            <a:headEnd/>
            <a:tailEnd/>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4914" y="2582197"/>
            <a:ext cx="1944216" cy="3666235"/>
          </a:xfrm>
          <a:prstGeom prst="rect">
            <a:avLst/>
          </a:prstGeom>
        </p:spPr>
      </p:pic>
      <p:pic>
        <p:nvPicPr>
          <p:cNvPr id="26" name="Image 18" descr="boule verte.png"/>
          <p:cNvPicPr>
            <a:picLocks noChangeAspect="1"/>
          </p:cNvPicPr>
          <p:nvPr/>
        </p:nvPicPr>
        <p:blipFill>
          <a:blip r:embed="rId4"/>
          <a:stretch>
            <a:fillRect/>
          </a:stretch>
        </p:blipFill>
        <p:spPr>
          <a:xfrm>
            <a:off x="6432433" y="4394961"/>
            <a:ext cx="153940" cy="153940"/>
          </a:xfrm>
          <a:prstGeom prst="rect">
            <a:avLst/>
          </a:prstGeom>
        </p:spPr>
      </p:pic>
      <p:pic>
        <p:nvPicPr>
          <p:cNvPr id="27" name="Image 18" descr="boule verte.png"/>
          <p:cNvPicPr>
            <a:picLocks noChangeAspect="1"/>
          </p:cNvPicPr>
          <p:nvPr/>
        </p:nvPicPr>
        <p:blipFill>
          <a:blip r:embed="rId4"/>
          <a:stretch>
            <a:fillRect/>
          </a:stretch>
        </p:blipFill>
        <p:spPr>
          <a:xfrm>
            <a:off x="6190336" y="5197844"/>
            <a:ext cx="153940" cy="153940"/>
          </a:xfrm>
          <a:prstGeom prst="rect">
            <a:avLst/>
          </a:prstGeom>
        </p:spPr>
      </p:pic>
      <p:pic>
        <p:nvPicPr>
          <p:cNvPr id="30" name="Image 18" descr="boule verte.png"/>
          <p:cNvPicPr>
            <a:picLocks noChangeAspect="1"/>
          </p:cNvPicPr>
          <p:nvPr/>
        </p:nvPicPr>
        <p:blipFill>
          <a:blip r:embed="rId4"/>
          <a:stretch>
            <a:fillRect/>
          </a:stretch>
        </p:blipFill>
        <p:spPr>
          <a:xfrm>
            <a:off x="6336776" y="3426402"/>
            <a:ext cx="153940" cy="153940"/>
          </a:xfrm>
          <a:prstGeom prst="rect">
            <a:avLst/>
          </a:prstGeom>
        </p:spPr>
      </p:pic>
      <p:pic>
        <p:nvPicPr>
          <p:cNvPr id="31" name="Image 18" descr="boule verte.png"/>
          <p:cNvPicPr>
            <a:picLocks noChangeAspect="1"/>
          </p:cNvPicPr>
          <p:nvPr/>
        </p:nvPicPr>
        <p:blipFill>
          <a:blip r:embed="rId4"/>
          <a:stretch>
            <a:fillRect/>
          </a:stretch>
        </p:blipFill>
        <p:spPr>
          <a:xfrm>
            <a:off x="6004844" y="2924944"/>
            <a:ext cx="153940" cy="153940"/>
          </a:xfrm>
          <a:prstGeom prst="rect">
            <a:avLst/>
          </a:prstGeom>
        </p:spPr>
      </p:pic>
      <p:pic>
        <p:nvPicPr>
          <p:cNvPr id="32" name="Image 18" descr="boule verte.png"/>
          <p:cNvPicPr>
            <a:picLocks noChangeAspect="1"/>
          </p:cNvPicPr>
          <p:nvPr/>
        </p:nvPicPr>
        <p:blipFill>
          <a:blip r:embed="rId4"/>
          <a:stretch>
            <a:fillRect/>
          </a:stretch>
        </p:blipFill>
        <p:spPr>
          <a:xfrm>
            <a:off x="6809210" y="4840597"/>
            <a:ext cx="153940" cy="153940"/>
          </a:xfrm>
          <a:prstGeom prst="rect">
            <a:avLst/>
          </a:prstGeom>
        </p:spPr>
      </p:pic>
      <p:pic>
        <p:nvPicPr>
          <p:cNvPr id="33" name="Image 18" descr="boule verte.png"/>
          <p:cNvPicPr>
            <a:picLocks noChangeAspect="1"/>
          </p:cNvPicPr>
          <p:nvPr/>
        </p:nvPicPr>
        <p:blipFill>
          <a:blip r:embed="rId4"/>
          <a:stretch>
            <a:fillRect/>
          </a:stretch>
        </p:blipFill>
        <p:spPr>
          <a:xfrm>
            <a:off x="7032266" y="4710692"/>
            <a:ext cx="153940" cy="153940"/>
          </a:xfrm>
          <a:prstGeom prst="rect">
            <a:avLst/>
          </a:prstGeom>
        </p:spPr>
      </p:pic>
      <p:pic>
        <p:nvPicPr>
          <p:cNvPr id="34" name="Image 18" descr="boule verte.png"/>
          <p:cNvPicPr>
            <a:picLocks noChangeAspect="1"/>
          </p:cNvPicPr>
          <p:nvPr/>
        </p:nvPicPr>
        <p:blipFill>
          <a:blip r:embed="rId4"/>
          <a:stretch>
            <a:fillRect/>
          </a:stretch>
        </p:blipFill>
        <p:spPr>
          <a:xfrm>
            <a:off x="6732240" y="3788130"/>
            <a:ext cx="153940" cy="153940"/>
          </a:xfrm>
          <a:prstGeom prst="rect">
            <a:avLst/>
          </a:prstGeom>
        </p:spPr>
      </p:pic>
      <p:pic>
        <p:nvPicPr>
          <p:cNvPr id="37" name="Image 18" descr="boule verte.png"/>
          <p:cNvPicPr>
            <a:picLocks noChangeAspect="1"/>
          </p:cNvPicPr>
          <p:nvPr/>
        </p:nvPicPr>
        <p:blipFill>
          <a:blip r:embed="rId4"/>
          <a:stretch>
            <a:fillRect/>
          </a:stretch>
        </p:blipFill>
        <p:spPr>
          <a:xfrm>
            <a:off x="6336776" y="4952974"/>
            <a:ext cx="153940" cy="153940"/>
          </a:xfrm>
          <a:prstGeom prst="rect">
            <a:avLst/>
          </a:prstGeom>
        </p:spPr>
      </p:pic>
      <p:grpSp>
        <p:nvGrpSpPr>
          <p:cNvPr id="28" name="Grouper 27"/>
          <p:cNvGrpSpPr/>
          <p:nvPr/>
        </p:nvGrpSpPr>
        <p:grpSpPr>
          <a:xfrm>
            <a:off x="4237670" y="5555247"/>
            <a:ext cx="1141584" cy="289823"/>
            <a:chOff x="4237670" y="5555247"/>
            <a:chExt cx="1141584" cy="289823"/>
          </a:xfrm>
        </p:grpSpPr>
        <p:pic>
          <p:nvPicPr>
            <p:cNvPr id="29" name="Image 28" descr="boule verte.png"/>
            <p:cNvPicPr>
              <a:picLocks noChangeAspect="1"/>
            </p:cNvPicPr>
            <p:nvPr/>
          </p:nvPicPr>
          <p:blipFill>
            <a:blip r:embed="rId4"/>
            <a:stretch>
              <a:fillRect/>
            </a:stretch>
          </p:blipFill>
          <p:spPr>
            <a:xfrm>
              <a:off x="4237670" y="5614851"/>
              <a:ext cx="177800" cy="177800"/>
            </a:xfrm>
            <a:prstGeom prst="rect">
              <a:avLst/>
            </a:prstGeom>
          </p:spPr>
        </p:pic>
        <p:sp>
          <p:nvSpPr>
            <p:cNvPr id="40" name="Rectangle 39"/>
            <p:cNvSpPr/>
            <p:nvPr/>
          </p:nvSpPr>
          <p:spPr>
            <a:xfrm>
              <a:off x="4376243" y="5555247"/>
              <a:ext cx="1003011" cy="289823"/>
            </a:xfrm>
            <a:prstGeom prst="rect">
              <a:avLst/>
            </a:prstGeom>
          </p:spPr>
          <p:txBody>
            <a:bodyPr wrap="none">
              <a:spAutoFit/>
            </a:bodyPr>
            <a:lstStyle/>
            <a:p>
              <a:pPr lvl="0">
                <a:lnSpc>
                  <a:spcPct val="90000"/>
                </a:lnSpc>
              </a:pPr>
              <a:r>
                <a:rPr lang="fr-FR" sz="1400" dirty="0" smtClean="0">
                  <a:solidFill>
                    <a:srgbClr val="000000"/>
                  </a:solidFill>
                  <a:latin typeface="Helvetica"/>
                  <a:cs typeface="Helvetica"/>
                </a:rPr>
                <a:t>Dopamine</a:t>
              </a:r>
            </a:p>
          </p:txBody>
        </p:sp>
      </p:grpSp>
    </p:spTree>
    <p:extLst>
      <p:ext uri="{BB962C8B-B14F-4D97-AF65-F5344CB8AC3E}">
        <p14:creationId xmlns:p14="http://schemas.microsoft.com/office/powerpoint/2010/main" val="40249675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5.55556E-7 7.17095E-8 L -0.01424 0.11612 " pathEditMode="relative" rAng="0" ptsTypes="AA">
                                      <p:cBhvr>
                                        <p:cTn id="16" dur="2000" fill="hold"/>
                                        <p:tgtEl>
                                          <p:spTgt spid="54"/>
                                        </p:tgtEl>
                                        <p:attrNameLst>
                                          <p:attrName>ppt_x</p:attrName>
                                          <p:attrName>ppt_y</p:attrName>
                                        </p:attrNameLst>
                                      </p:cBhvr>
                                      <p:rCtr x="-712" y="5806"/>
                                    </p:animMotion>
                                  </p:childTnLst>
                                </p:cTn>
                              </p:par>
                              <p:par>
                                <p:cTn id="17" presetID="42" presetClass="path" presetSubtype="0" accel="50000" decel="50000" fill="hold" nodeType="withEffect">
                                  <p:stCondLst>
                                    <p:cond delay="0"/>
                                  </p:stCondLst>
                                  <p:childTnLst>
                                    <p:animMotion origin="layout" path="M -3.33333E-6 -2.99098E-6 L -0.01649 0.09461 " pathEditMode="relative" rAng="0" ptsTypes="AA">
                                      <p:cBhvr>
                                        <p:cTn id="18" dur="2000" fill="hold"/>
                                        <p:tgtEl>
                                          <p:spTgt spid="55"/>
                                        </p:tgtEl>
                                        <p:attrNameLst>
                                          <p:attrName>ppt_x</p:attrName>
                                          <p:attrName>ppt_y</p:attrName>
                                        </p:attrNameLst>
                                      </p:cBhvr>
                                      <p:rCtr x="-833" y="4719"/>
                                    </p:animMotion>
                                  </p:childTnLst>
                                </p:cTn>
                              </p:par>
                              <p:par>
                                <p:cTn id="19" presetID="42" presetClass="path" presetSubtype="0" accel="50000" decel="50000" fill="hold" nodeType="withEffect">
                                  <p:stCondLst>
                                    <p:cond delay="0"/>
                                  </p:stCondLst>
                                  <p:childTnLst>
                                    <p:animMotion origin="layout" path="M 0.00122 -0.00555 L -0.02118 0.08403 " pathEditMode="relative" rAng="0" ptsTypes="AA">
                                      <p:cBhvr>
                                        <p:cTn id="20" dur="2000" fill="hold"/>
                                        <p:tgtEl>
                                          <p:spTgt spid="56"/>
                                        </p:tgtEl>
                                        <p:attrNameLst>
                                          <p:attrName>ppt_x</p:attrName>
                                          <p:attrName>ppt_y</p:attrName>
                                        </p:attrNameLst>
                                      </p:cBhvr>
                                      <p:rCtr x="-1128" y="4468"/>
                                    </p:animMotion>
                                  </p:childTnLst>
                                </p:cTn>
                              </p:par>
                            </p:childTnLst>
                          </p:cTn>
                        </p:par>
                        <p:par>
                          <p:cTn id="21" fill="hold">
                            <p:stCondLst>
                              <p:cond delay="2500"/>
                            </p:stCondLst>
                            <p:childTnLst>
                              <p:par>
                                <p:cTn id="22" presetID="1" presetClass="entr" presetSubtype="0" fill="hold" nodeType="afterEffect">
                                  <p:stCondLst>
                                    <p:cond delay="0"/>
                                  </p:stCondLst>
                                  <p:childTnLst>
                                    <p:set>
                                      <p:cBhvr>
                                        <p:cTn id="23" dur="1" fill="hold">
                                          <p:stCondLst>
                                            <p:cond delay="9"/>
                                          </p:stCondLst>
                                        </p:cTn>
                                        <p:tgtEl>
                                          <p:spTgt spid="2"/>
                                        </p:tgtEl>
                                        <p:attrNameLst>
                                          <p:attrName>style.visibility</p:attrName>
                                        </p:attrNameLst>
                                      </p:cBhvr>
                                      <p:to>
                                        <p:strVal val="visible"/>
                                      </p:to>
                                    </p:set>
                                  </p:childTnLst>
                                </p:cTn>
                              </p:par>
                            </p:childTnLst>
                          </p:cTn>
                        </p:par>
                        <p:par>
                          <p:cTn id="24" fill="hold">
                            <p:stCondLst>
                              <p:cond delay="2510"/>
                            </p:stCondLst>
                            <p:childTnLst>
                              <p:par>
                                <p:cTn id="25" presetID="26" presetClass="emph" presetSubtype="0" fill="hold" nodeType="afterEffect">
                                  <p:stCondLst>
                                    <p:cond delay="0"/>
                                  </p:stCondLst>
                                  <p:childTnLst>
                                    <p:animEffect transition="out" filter="fade">
                                      <p:cBhvr>
                                        <p:cTn id="26" dur="500" tmFilter="0, 0; .2, .5; .8, .5; 1, 0"/>
                                        <p:tgtEl>
                                          <p:spTgt spid="2"/>
                                        </p:tgtEl>
                                      </p:cBhvr>
                                    </p:animEffect>
                                    <p:animScale>
                                      <p:cBhvr>
                                        <p:cTn id="27" dur="250" autoRev="1" fill="hold"/>
                                        <p:tgtEl>
                                          <p:spTgt spid="2"/>
                                        </p:tgtEl>
                                      </p:cBhvr>
                                      <p:by x="105000" y="105000"/>
                                    </p:animScale>
                                  </p:childTnLst>
                                </p:cTn>
                              </p:par>
                            </p:childTnLst>
                          </p:cTn>
                        </p:par>
                        <p:par>
                          <p:cTn id="28" fill="hold">
                            <p:stCondLst>
                              <p:cond delay="3010"/>
                            </p:stCondLst>
                            <p:childTnLst>
                              <p:par>
                                <p:cTn id="29" presetID="0" presetClass="path" presetSubtype="0" accel="50000" decel="50000" fill="hold" nodeType="afterEffect">
                                  <p:stCondLst>
                                    <p:cond delay="0"/>
                                  </p:stCondLst>
                                  <p:childTnLst>
                                    <p:animMotion origin="layout" path="M -3.05556E-6 -8.14815E-6 C 0.0007 -0.01019 0.00243 -0.0213 0.00938 -0.02709 C 0.01285 -0.03357 0.01962 -0.04028 0.025 -0.04376 C 0.0283 -0.05001 0.03594 -0.05163 0.04132 -0.05302 C 0.04844 -0.05278 0.05538 -0.05302 0.0625 -0.05209 C 0.06632 -0.05163 0.07083 -0.04584 0.075 -0.04468 C 0.0776 -0.04121 0.08142 -0.03681 0.08507 -0.03542 C 0.08785 -0.03172 0.09167 -0.02778 0.09375 -0.02292 C 0.09913 -0.01042 0.10122 0.00439 0.10781 0.01573 C 0.10799 0.01666 0.10903 0.02106 0.10938 0.02198 C 0.11024 0.02407 0.1125 0.02823 0.1125 0.02823 C 0.11372 0.03379 0.11632 0.04004 0.11875 0.0449 C 0.1217 0.05763 0.12622 0.06897 0.12969 0.08124 C 0.13038 0.08958 0.13125 0.10115 0.13594 0.1074 " pathEditMode="relative" ptsTypes="fffffffffffffA">
                                      <p:cBhvr>
                                        <p:cTn id="30" dur="2000" fill="hold"/>
                                        <p:tgtEl>
                                          <p:spTgt spid="35"/>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9.16667E-6 2.96296E-6 C 0.00782 -0.00278 0.01389 -0.00926 0.02188 -0.01157 C 0.02778 -0.01736 0.03942 -0.01782 0.04688 -0.01875 C 0.05487 -0.02106 0.06094 -0.0206 0.06945 -0.01991 C 0.07101 -0.01852 0.07258 -0.01713 0.07414 -0.01574 C 0.07501 -0.01505 0.07657 -0.01366 0.07657 -0.01366 C 0.08178 -0.00301 0.07362 -0.01852 0.08126 -0.00833 C 0.08282 -0.00625 0.08386 -0.00347 0.08508 -0.00116 C 0.09046 0.00903 0.09289 0.02361 0.09532 0.03542 C 0.09827 0.08079 0.08178 0.13935 0.10001 0.17708 C 0.10139 0.18333 0.10417 0.18843 0.10695 0.19375 C 0.10764 0.19514 0.10851 0.19676 0.10938 0.19792 C 0.11008 0.19884 0.11164 0.2 0.11164 0.2 " pathEditMode="relative" ptsTypes="ffffffffffffA">
                                      <p:cBhvr>
                                        <p:cTn id="32" dur="2000" fill="hold"/>
                                        <p:tgtEl>
                                          <p:spTgt spid="38"/>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00452 -0.0169 C 0.01216 -0.02639 0.01893 -0.0331 0.02952 -0.03565 C 0.06285 -0.03403 0.04497 -0.03565 0.05921 -0.03148 C 0.06841 -0.02523 0.0573 -0.03357 0.06389 -0.02616 C 0.06719 -0.02246 0.07136 -0.02037 0.07414 -0.01574 C 0.0783 -0.0088 0.08039 -0.00093 0.08421 0.00602 C 0.08542 0.01366 0.08768 0.02153 0.08976 0.02893 C 0.09132 0.04282 0.09046 0.05671 0.09202 0.0706 C 0.09254 0.09676 0.09271 0.12268 0.09445 0.14884 C 0.09462 0.17338 0.09462 0.19815 0.09514 0.22268 C 0.09532 0.22708 0.10434 0.24884 0.10851 0.24884 " pathEditMode="relative" ptsTypes="ffffffffffA">
                                      <p:cBhvr>
                                        <p:cTn id="34" dur="2000" fill="hold"/>
                                        <p:tgtEl>
                                          <p:spTgt spid="39"/>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0106 -0.00301 C 0.02153 -0.00185 0.02362 -0.00116 0.03091 0.00856 C 0.03282 0.01528 0.03629 0.02106 0.03872 0.02731 C 0.04046 0.03171 0.0415 0.03634 0.04271 0.04074 C 0.04462 0.05718 0.04393 0.04977 0.04497 0.06273 C 0.04549 0.08796 0.04132 0.1463 0.06303 0.16481 C 0.06494 0.16852 0.06598 0.17083 0.06928 0.17199 C 0.07153 0.17523 0.07362 0.17778 0.07622 0.18032 C 0.07744 0.18264 0.07848 0.18565 0.08091 0.18565 " pathEditMode="relative" ptsTypes="ffffffffA">
                                      <p:cBhvr>
                                        <p:cTn id="36" dur="2000" fill="hold"/>
                                        <p:tgtEl>
                                          <p:spTgt spid="41"/>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00885 0.03866 C 0.0033 0.04005 -0.00052 0.03958 0.00747 0.04699 C 0.00973 0.05787 0.00643 0.04468 0.0106 0.0544 C 0.01303 0.05995 0.01494 0.07569 0.01615 0.08241 C 0.02014 0.13079 0.01615 0.07893 0.01771 0.20949 C 0.01789 0.21852 0.02275 0.23194 0.02553 0.23981 C 0.02726 0.24491 0.03178 0.2544 0.03178 0.2544 C 0.03351 0.26435 0.03941 0.27268 0.04428 0.28032 C 0.04879 0.2875 0.04115 0.27917 0.05053 0.28773 C 0.05122 0.28843 0.05278 0.28981 0.05278 0.28981 C 0.05469 0.29352 0.05348 0.29213 0.05591 0.29398 " pathEditMode="relative" ptsTypes="ffffffffffA">
                                      <p:cBhvr>
                                        <p:cTn id="38" dur="2000" fill="hold"/>
                                        <p:tgtEl>
                                          <p:spTgt spid="41"/>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6.66667E-6 -8.51852E-6 C 0.00261 -0.00232 0.0033 -0.0051 0.00626 -0.00626 C 0.00834 -0.01042 0.01042 -0.01413 0.01181 -0.01876 C 0.01441 -0.047 0.01528 -0.06922 0.00313 -0.09075 C 0.00053 -0.09538 0.00122 -0.09746 -0.00225 -0.10209 C -0.00729 -0.12061 -0.01215 -0.13889 -0.01475 -0.15834 C -0.01458 -0.16343 -0.01579 -0.17501 -0.01093 -0.17917 C -0.01006 -0.17987 -0.0092 -0.18033 -0.0085 -0.18126 C -0.00763 -0.18218 -0.00711 -0.18357 -0.00624 -0.1845 C -0.00486 -0.18565 -0.00156 -0.18658 -0.00156 -0.18658 " pathEditMode="relative" ptsTypes="fffffffffA">
                                      <p:cBhvr>
                                        <p:cTn id="40" dur="2000" fill="hold"/>
                                        <p:tgtEl>
                                          <p:spTgt spid="48"/>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00937 0.0044 C 0.0151 0.00417 0.021 0.00486 0.02656 0.00347 C 0.02829 0.00301 0.03038 -0.00208 0.03125 -0.00393 C 0.03437 -0.00995 0.0375 -0.01551 0.04062 -0.02153 C 0.04149 -0.02523 0.0427 -0.02847 0.04375 -0.03194 C 0.04583 -0.05347 0.04774 -0.09305 0.0375 -0.11435 C 0.03559 -0.12315 0.03316 -0.13241 0.02968 -0.14028 C 0.02864 -0.14629 0.02673 -0.15092 0.02569 -0.15694 C 0.02482 -0.16829 0.02326 -0.17801 0.01718 -0.18611 C 0.01579 -0.19259 0.01336 -0.19861 0.01163 -0.20486 C 0.01163 -0.20764 0.0085 -0.2287 0.01406 -0.23611 C 0.01579 -0.23842 0.01788 -0.23819 0.01944 -0.24028 " pathEditMode="relative" ptsTypes="fffffffffffA">
                                      <p:cBhvr>
                                        <p:cTn id="42" dur="2000" fill="hold"/>
                                        <p:tgtEl>
                                          <p:spTgt spid="26"/>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00955 0.00092 C 0.01354 0.00185 0.01719 0.00324 0.02118 0.00393 C 0.03195 0.00324 0.03264 0.00393 0.03993 0.00092 C 0.04288 -0.00162 0.04531 -0.00301 0.04775 -0.00648 C 0.05035 -0.01829 0.05538 -0.02847 0.05868 -0.03982 C 0.06025 -0.04514 0.05972 -0.05139 0.06181 -0.05648 C 0.0632 -0.05972 0.06563 -0.06227 0.0665 -0.06574 C 0.0691 -0.07523 0.07518 -0.09028 0.08056 -0.09815 C 0.08247 -0.10509 0.08872 -0.10972 0.09306 -0.11366 C 0.09497 -0.11528 0.09705 -0.11482 0.09861 -0.1169 " pathEditMode="relative" ptsTypes="fffffffffA">
                                      <p:cBhvr>
                                        <p:cTn id="44" dur="2000" fill="hold"/>
                                        <p:tgtEl>
                                          <p:spTgt spid="44"/>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00938 0.00116 C 0.01511 -0.00023 0.01893 -0.00394 0.02431 -0.00602 C 0.02778 -0.00926 0.03021 -0.01343 0.03369 -0.01644 C 0.03421 -0.01759 0.03455 -0.01875 0.03525 -0.01968 C 0.03594 -0.0206 0.03698 -0.02083 0.03751 -0.02176 C 0.04185 -0.02894 0.04584 -0.0375 0.0493 -0.0456 C 0.05105 -0.04954 0.05382 -0.05208 0.05556 -0.05602 C 0.05764 -0.06088 0.05851 -0.06597 0.06093 -0.0706 C 0.06251 -0.07824 0.06285 -0.08565 0.06407 -0.09352 C 0.0658 -0.1044 0.06945 -0.11343 0.07032 -0.12477 C 0.07066 -0.1294 0.07066 -0.1338 0.07118 -0.13843 C 0.07153 -0.14213 0.07275 -0.14977 0.07275 -0.14977 C 0.07343 -0.1669 0.07466 -0.19051 0.08681 -0.20093 C 0.08768 -0.21852 0.08889 -0.22732 0.09462 -0.24259 C 0.09792 -0.25139 0.0993 -0.26134 0.10469 -0.26852 C 0.10626 -0.27431 0.10973 -0.27778 0.11337 -0.28102 C 0.11823 -0.2912 0.13195 -0.29259 0.13994 -0.29259 " pathEditMode="relative" ptsTypes="ffffffffffffffffA">
                                      <p:cBhvr>
                                        <p:cTn id="46" dur="2000" fill="hold"/>
                                        <p:tgtEl>
                                          <p:spTgt spid="53"/>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00903 0.00347 C 0.01614 0.00486 0.02309 0.00463 0.03021 0.00255 C 0.03177 0.00116 0.03333 -0.00023 0.03489 -0.00162 C 0.03593 -0.00255 0.03559 -0.00463 0.03646 -0.00579 C 0.03698 -0.00648 0.03802 -0.00648 0.03871 -0.00694 C 0.04236 -0.01412 0.04705 -0.0206 0.05052 -0.02778 C 0.05364 -0.04143 0.06284 -0.05602 0.07153 -0.06412 C 0.07552 -0.06782 0.07934 -0.07477 0.08403 -0.07662 C 0.08958 -0.08148 0.09722 -0.08171 0.10364 -0.08287 C 0.13055 -0.08148 0.11632 -0.0831 0.13021 -0.07778 C 0.13073 -0.07662 0.13177 -0.07454 0.13177 -0.07454 " pathEditMode="relative" ptsTypes="ffffffffffA">
                                      <p:cBhvr>
                                        <p:cTn id="48" dur="2000" fill="hold"/>
                                        <p:tgtEl>
                                          <p:spTgt spid="49"/>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00938 0.00093 C 0.01007 0.00023 0.01077 -0.00069 0.01164 -0.00116 C 0.01268 -0.00185 0.01389 -0.00162 0.01476 -0.00231 C 0.01736 -0.0044 0.01702 -0.00579 0.01875 -0.00856 C 0.02153 -0.01319 0.02552 -0.0162 0.02813 -0.02106 C 0.03021 -0.025 0.03056 -0.02847 0.03282 -0.03241 C 0.0349 -0.0419 0.0316 -0.02847 0.03594 -0.03866 C 0.03646 -0.03981 0.03629 -0.04143 0.03664 -0.04282 C 0.03802 -0.04745 0.0415 -0.05254 0.04445 -0.05532 C 0.04705 -0.06065 0.04966 -0.06574 0.05226 -0.07106 C 0.05434 -0.07546 0.05834 -0.07708 0.06164 -0.0794 C 0.07032 -0.08542 0.0783 -0.09352 0.0882 -0.09606 C 0.09532 -0.10208 0.10591 -0.10856 0.11476 -0.10856 " pathEditMode="relative" ptsTypes="ffffffffffffA">
                                      <p:cBhvr>
                                        <p:cTn id="50" dur="2000" fill="hold"/>
                                        <p:tgtEl>
                                          <p:spTgt spid="27"/>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00139 -0.01134 C 0.00191 -0.02361 0.00365 -0.03379 0.00608 -0.0456 C 0.00799 -0.06782 0.01441 -0.09004 0.01702 -0.11227 C 0.01858 -0.12523 0.02066 -0.13796 0.0224 -0.15092 C 0.02379 -0.16065 0.02361 -0.17176 0.02639 -0.18102 C 0.02709 -0.1949 0.02969 -0.21643 0.02327 -0.22893 C 0.02222 -0.23703 0.02136 -0.2449 0.01771 -0.25185 C 0.01684 -0.25555 0.01615 -0.2581 0.01459 -0.26134 C 0.01441 -0.26365 0.01459 -0.2662 0.01389 -0.26852 C 0.01354 -0.2699 0.01198 -0.27037 0.01146 -0.27176 C 0.00469 -0.29166 0.01215 -0.27639 0.00764 -0.28518 C 0.0066 -0.28981 0.00486 -0.29282 0.00295 -0.29676 C 0.00174 -0.3037 -0.00069 -0.30972 -0.0026 -0.31643 C -0.00347 -0.32245 -0.00469 -0.32801 -0.00729 -0.3331 C -0.0092 -0.34213 -0.00851 -0.33796 -0.00955 -0.3456 C -0.0092 -0.36342 -0.01163 -0.38518 0.00209 -0.39467 C 0.00417 -0.39606 0.00521 -0.39768 0.00764 -0.39768 " pathEditMode="relative" ptsTypes="ffffffffffffffffA">
                                      <p:cBhvr>
                                        <p:cTn id="52" dur="2000" fill="hold"/>
                                        <p:tgtEl>
                                          <p:spTgt spid="52"/>
                                        </p:tgtEl>
                                        <p:attrNameLst>
                                          <p:attrName>ppt_x</p:attrName>
                                          <p:attrName>ppt_y</p:attrName>
                                        </p:attrNameLst>
                                      </p:cBhvr>
                                    </p:animMotion>
                                  </p:childTnLst>
                                </p:cTn>
                              </p:par>
                            </p:childTnLst>
                          </p:cTn>
                        </p:par>
                        <p:par>
                          <p:cTn id="53" fill="hold">
                            <p:stCondLst>
                              <p:cond delay="5010"/>
                            </p:stCondLst>
                            <p:childTnLst>
                              <p:par>
                                <p:cTn id="54" presetID="10" presetClass="exit" presetSubtype="0" fill="hold" nodeType="afterEffect">
                                  <p:stCondLst>
                                    <p:cond delay="0"/>
                                  </p:stCondLst>
                                  <p:childTnLst>
                                    <p:animEffect transition="out" filter="fade">
                                      <p:cBhvr>
                                        <p:cTn id="55" dur="500"/>
                                        <p:tgtEl>
                                          <p:spTgt spid="39"/>
                                        </p:tgtEl>
                                      </p:cBhvr>
                                    </p:animEffect>
                                    <p:set>
                                      <p:cBhvr>
                                        <p:cTn id="56" dur="1" fill="hold">
                                          <p:stCondLst>
                                            <p:cond delay="499"/>
                                          </p:stCondLst>
                                        </p:cTn>
                                        <p:tgtEl>
                                          <p:spTgt spid="3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41"/>
                                        </p:tgtEl>
                                      </p:cBhvr>
                                    </p:animEffect>
                                    <p:set>
                                      <p:cBhvr>
                                        <p:cTn id="59" dur="1" fill="hold">
                                          <p:stCondLst>
                                            <p:cond delay="499"/>
                                          </p:stCondLst>
                                        </p:cTn>
                                        <p:tgtEl>
                                          <p:spTgt spid="41"/>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48"/>
                                        </p:tgtEl>
                                      </p:cBhvr>
                                    </p:animEffect>
                                    <p:set>
                                      <p:cBhvr>
                                        <p:cTn id="65" dur="1" fill="hold">
                                          <p:stCondLst>
                                            <p:cond delay="499"/>
                                          </p:stCondLst>
                                        </p:cTn>
                                        <p:tgtEl>
                                          <p:spTgt spid="48"/>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44"/>
                                        </p:tgtEl>
                                      </p:cBhvr>
                                    </p:animEffect>
                                    <p:set>
                                      <p:cBhvr>
                                        <p:cTn id="71" dur="1" fill="hold">
                                          <p:stCondLst>
                                            <p:cond delay="499"/>
                                          </p:stCondLst>
                                        </p:cTn>
                                        <p:tgtEl>
                                          <p:spTgt spid="4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7"/>
                                        </p:tgtEl>
                                      </p:cBhvr>
                                    </p:animEffect>
                                    <p:set>
                                      <p:cBhvr>
                                        <p:cTn id="80" dur="1" fill="hold">
                                          <p:stCondLst>
                                            <p:cond delay="499"/>
                                          </p:stCondLst>
                                        </p:cTn>
                                        <p:tgtEl>
                                          <p:spTgt spid="27"/>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52"/>
                                        </p:tgtEl>
                                      </p:cBhvr>
                                    </p:animEffect>
                                    <p:set>
                                      <p:cBhvr>
                                        <p:cTn id="83"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Mécanisme d’action</a:t>
            </a:r>
            <a:br>
              <a:rPr lang="fr-FR" dirty="0" smtClean="0"/>
            </a:br>
            <a:r>
              <a:rPr lang="fr-FR" dirty="0" smtClean="0"/>
              <a:t>des antipsychotiques</a:t>
            </a:r>
            <a:endParaRPr lang="fr-CA" dirty="0"/>
          </a:p>
        </p:txBody>
      </p:sp>
      <p:sp>
        <p:nvSpPr>
          <p:cNvPr id="6" name="Espace réservé du texte 5"/>
          <p:cNvSpPr>
            <a:spLocks noGrp="1"/>
          </p:cNvSpPr>
          <p:nvPr>
            <p:ph type="body" sz="quarter" idx="13"/>
          </p:nvPr>
        </p:nvSpPr>
        <p:spPr/>
        <p:txBody>
          <a:bodyPr/>
          <a:lstStyle/>
          <a:p>
            <a:r>
              <a:rPr lang="fr-FR" dirty="0" smtClean="0"/>
              <a:t>Tiré des Ateliers « Les Choix du DJ » 2012</a:t>
            </a:r>
          </a:p>
        </p:txBody>
      </p:sp>
      <p:pic>
        <p:nvPicPr>
          <p:cNvPr id="7" name="Image 6" descr="Neurones.png"/>
          <p:cNvPicPr>
            <a:picLocks noChangeAspect="1"/>
          </p:cNvPicPr>
          <p:nvPr/>
        </p:nvPicPr>
        <p:blipFill>
          <a:blip r:embed="rId3"/>
          <a:srcRect t="5895" r="1919" b="1312"/>
          <a:stretch>
            <a:fillRect/>
          </a:stretch>
        </p:blipFill>
        <p:spPr>
          <a:xfrm>
            <a:off x="1621583" y="1090083"/>
            <a:ext cx="6334312" cy="5317260"/>
          </a:xfrm>
          <a:prstGeom prst="rect">
            <a:avLst/>
          </a:prstGeom>
        </p:spPr>
      </p:pic>
      <p:pic>
        <p:nvPicPr>
          <p:cNvPr id="29" name="Image 19" descr="Gizmo rouge.png"/>
          <p:cNvPicPr>
            <a:picLocks noChangeAspect="1"/>
          </p:cNvPicPr>
          <p:nvPr/>
        </p:nvPicPr>
        <p:blipFill>
          <a:blip r:embed="rId4"/>
          <a:stretch>
            <a:fillRect/>
          </a:stretch>
        </p:blipFill>
        <p:spPr>
          <a:xfrm rot="12647659">
            <a:off x="5768888" y="2066491"/>
            <a:ext cx="324185" cy="225054"/>
          </a:xfrm>
          <a:prstGeom prst="rect">
            <a:avLst/>
          </a:prstGeom>
        </p:spPr>
      </p:pic>
      <p:pic>
        <p:nvPicPr>
          <p:cNvPr id="8" name="Picture 13"/>
          <p:cNvPicPr>
            <a:picLocks noChangeAspect="1" noChangeArrowheads="1"/>
          </p:cNvPicPr>
          <p:nvPr/>
        </p:nvPicPr>
        <p:blipFill>
          <a:blip r:embed="rId5"/>
          <a:srcRect/>
          <a:stretch>
            <a:fillRect/>
          </a:stretch>
        </p:blipFill>
        <p:spPr bwMode="auto">
          <a:xfrm>
            <a:off x="3344762" y="1916113"/>
            <a:ext cx="123825" cy="423862"/>
          </a:xfrm>
          <a:prstGeom prst="rect">
            <a:avLst/>
          </a:prstGeom>
          <a:noFill/>
          <a:ln w="9525">
            <a:noFill/>
            <a:round/>
            <a:headEnd/>
            <a:tailEnd/>
          </a:ln>
        </p:spPr>
      </p:pic>
      <p:pic>
        <p:nvPicPr>
          <p:cNvPr id="9" name="Picture 13"/>
          <p:cNvPicPr>
            <a:picLocks noChangeAspect="1" noChangeArrowheads="1"/>
          </p:cNvPicPr>
          <p:nvPr/>
        </p:nvPicPr>
        <p:blipFill>
          <a:blip r:embed="rId5"/>
          <a:srcRect/>
          <a:stretch>
            <a:fillRect/>
          </a:stretch>
        </p:blipFill>
        <p:spPr bwMode="auto">
          <a:xfrm>
            <a:off x="3220755" y="2636912"/>
            <a:ext cx="123825" cy="423862"/>
          </a:xfrm>
          <a:prstGeom prst="rect">
            <a:avLst/>
          </a:prstGeom>
          <a:noFill/>
          <a:ln w="9525">
            <a:noFill/>
            <a:round/>
            <a:headEnd/>
            <a:tailEnd/>
          </a:ln>
        </p:spPr>
      </p:pic>
      <p:pic>
        <p:nvPicPr>
          <p:cNvPr id="10" name="Picture 13"/>
          <p:cNvPicPr>
            <a:picLocks noChangeAspect="1" noChangeArrowheads="1"/>
          </p:cNvPicPr>
          <p:nvPr/>
        </p:nvPicPr>
        <p:blipFill>
          <a:blip r:embed="rId5"/>
          <a:srcRect/>
          <a:stretch>
            <a:fillRect/>
          </a:stretch>
        </p:blipFill>
        <p:spPr bwMode="auto">
          <a:xfrm>
            <a:off x="3059832" y="3324851"/>
            <a:ext cx="123825" cy="423862"/>
          </a:xfrm>
          <a:prstGeom prst="rect">
            <a:avLst/>
          </a:prstGeom>
          <a:noFill/>
          <a:ln w="9525">
            <a:noFill/>
            <a:round/>
            <a:headEnd/>
            <a:tailEnd/>
          </a:ln>
        </p:spPr>
      </p:pic>
      <p:pic>
        <p:nvPicPr>
          <p:cNvPr id="11" name="Image 18" descr="boule verte.png"/>
          <p:cNvPicPr>
            <a:picLocks noChangeAspect="1"/>
          </p:cNvPicPr>
          <p:nvPr/>
        </p:nvPicPr>
        <p:blipFill>
          <a:blip r:embed="rId6"/>
          <a:stretch>
            <a:fillRect/>
          </a:stretch>
        </p:blipFill>
        <p:spPr>
          <a:xfrm>
            <a:off x="5796136" y="3594773"/>
            <a:ext cx="153940" cy="153940"/>
          </a:xfrm>
          <a:prstGeom prst="rect">
            <a:avLst/>
          </a:prstGeom>
        </p:spPr>
      </p:pic>
      <p:pic>
        <p:nvPicPr>
          <p:cNvPr id="12" name="Image 18" descr="boule verte.png"/>
          <p:cNvPicPr>
            <a:picLocks noChangeAspect="1"/>
          </p:cNvPicPr>
          <p:nvPr/>
        </p:nvPicPr>
        <p:blipFill>
          <a:blip r:embed="rId6"/>
          <a:stretch>
            <a:fillRect/>
          </a:stretch>
        </p:blipFill>
        <p:spPr>
          <a:xfrm>
            <a:off x="5850904" y="3404444"/>
            <a:ext cx="153940" cy="153940"/>
          </a:xfrm>
          <a:prstGeom prst="rect">
            <a:avLst/>
          </a:prstGeom>
        </p:spPr>
      </p:pic>
      <p:pic>
        <p:nvPicPr>
          <p:cNvPr id="13" name="Image 18" descr="boule verte.png"/>
          <p:cNvPicPr>
            <a:picLocks noChangeAspect="1"/>
          </p:cNvPicPr>
          <p:nvPr/>
        </p:nvPicPr>
        <p:blipFill>
          <a:blip r:embed="rId6"/>
          <a:stretch>
            <a:fillRect/>
          </a:stretch>
        </p:blipFill>
        <p:spPr>
          <a:xfrm>
            <a:off x="5967172" y="3553971"/>
            <a:ext cx="153940" cy="153940"/>
          </a:xfrm>
          <a:prstGeom prst="rect">
            <a:avLst/>
          </a:prstGeom>
        </p:spPr>
      </p:pic>
      <p:pic>
        <p:nvPicPr>
          <p:cNvPr id="14" name="Image 18" descr="boule verte.png"/>
          <p:cNvPicPr>
            <a:picLocks noChangeAspect="1"/>
          </p:cNvPicPr>
          <p:nvPr/>
        </p:nvPicPr>
        <p:blipFill>
          <a:blip r:embed="rId6"/>
          <a:stretch>
            <a:fillRect/>
          </a:stretch>
        </p:blipFill>
        <p:spPr>
          <a:xfrm>
            <a:off x="6004844" y="2924944"/>
            <a:ext cx="153940" cy="153940"/>
          </a:xfrm>
          <a:prstGeom prst="rect">
            <a:avLst/>
          </a:prstGeom>
        </p:spPr>
      </p:pic>
      <p:pic>
        <p:nvPicPr>
          <p:cNvPr id="15" name="Image 18" descr="boule verte.png"/>
          <p:cNvPicPr>
            <a:picLocks noChangeAspect="1"/>
          </p:cNvPicPr>
          <p:nvPr/>
        </p:nvPicPr>
        <p:blipFill>
          <a:blip r:embed="rId6"/>
          <a:stretch>
            <a:fillRect/>
          </a:stretch>
        </p:blipFill>
        <p:spPr>
          <a:xfrm>
            <a:off x="6346175" y="3469441"/>
            <a:ext cx="153940" cy="153940"/>
          </a:xfrm>
          <a:prstGeom prst="rect">
            <a:avLst/>
          </a:prstGeom>
        </p:spPr>
      </p:pic>
      <p:pic>
        <p:nvPicPr>
          <p:cNvPr id="18" name="Image 18" descr="boule verte.png"/>
          <p:cNvPicPr>
            <a:picLocks noChangeAspect="1"/>
          </p:cNvPicPr>
          <p:nvPr/>
        </p:nvPicPr>
        <p:blipFill>
          <a:blip r:embed="rId6"/>
          <a:stretch>
            <a:fillRect/>
          </a:stretch>
        </p:blipFill>
        <p:spPr>
          <a:xfrm>
            <a:off x="6181092" y="4237569"/>
            <a:ext cx="153940" cy="153940"/>
          </a:xfrm>
          <a:prstGeom prst="rect">
            <a:avLst/>
          </a:prstGeom>
        </p:spPr>
      </p:pic>
      <p:pic>
        <p:nvPicPr>
          <p:cNvPr id="23" name="Image 18" descr="boule verte.png"/>
          <p:cNvPicPr>
            <a:picLocks noChangeAspect="1"/>
          </p:cNvPicPr>
          <p:nvPr/>
        </p:nvPicPr>
        <p:blipFill>
          <a:blip r:embed="rId6"/>
          <a:stretch>
            <a:fillRect/>
          </a:stretch>
        </p:blipFill>
        <p:spPr>
          <a:xfrm>
            <a:off x="6041836" y="4972804"/>
            <a:ext cx="153940" cy="153940"/>
          </a:xfrm>
          <a:prstGeom prst="rect">
            <a:avLst/>
          </a:prstGeom>
        </p:spPr>
      </p:pic>
      <p:pic>
        <p:nvPicPr>
          <p:cNvPr id="24" name="Image 18" descr="boule verte.png"/>
          <p:cNvPicPr>
            <a:picLocks noChangeAspect="1"/>
          </p:cNvPicPr>
          <p:nvPr/>
        </p:nvPicPr>
        <p:blipFill>
          <a:blip r:embed="rId6"/>
          <a:stretch>
            <a:fillRect/>
          </a:stretch>
        </p:blipFill>
        <p:spPr>
          <a:xfrm>
            <a:off x="6336776" y="4952974"/>
            <a:ext cx="153940" cy="153940"/>
          </a:xfrm>
          <a:prstGeom prst="rect">
            <a:avLst/>
          </a:prstGeom>
        </p:spPr>
      </p:pic>
      <p:pic>
        <p:nvPicPr>
          <p:cNvPr id="26" name="Image 18" descr="boule verte.png"/>
          <p:cNvPicPr>
            <a:picLocks noChangeAspect="1"/>
          </p:cNvPicPr>
          <p:nvPr/>
        </p:nvPicPr>
        <p:blipFill>
          <a:blip r:embed="rId6"/>
          <a:stretch>
            <a:fillRect/>
          </a:stretch>
        </p:blipFill>
        <p:spPr>
          <a:xfrm>
            <a:off x="6358129" y="4328956"/>
            <a:ext cx="153940" cy="153940"/>
          </a:xfrm>
          <a:prstGeom prst="rect">
            <a:avLst/>
          </a:prstGeom>
        </p:spPr>
      </p:pic>
      <p:pic>
        <p:nvPicPr>
          <p:cNvPr id="27" name="Image 18" descr="boule verte.png"/>
          <p:cNvPicPr>
            <a:picLocks noChangeAspect="1"/>
          </p:cNvPicPr>
          <p:nvPr/>
        </p:nvPicPr>
        <p:blipFill>
          <a:blip r:embed="rId6"/>
          <a:stretch>
            <a:fillRect/>
          </a:stretch>
        </p:blipFill>
        <p:spPr>
          <a:xfrm>
            <a:off x="5895197" y="5517232"/>
            <a:ext cx="153940" cy="153940"/>
          </a:xfrm>
          <a:prstGeom prst="rect">
            <a:avLst/>
          </a:prstGeom>
        </p:spPr>
      </p:pic>
      <p:pic>
        <p:nvPicPr>
          <p:cNvPr id="28" name="Image 19" descr="Gizmo rouge.png"/>
          <p:cNvPicPr>
            <a:picLocks noChangeAspect="1"/>
          </p:cNvPicPr>
          <p:nvPr/>
        </p:nvPicPr>
        <p:blipFill>
          <a:blip r:embed="rId4"/>
          <a:stretch>
            <a:fillRect/>
          </a:stretch>
        </p:blipFill>
        <p:spPr>
          <a:xfrm rot="17227274">
            <a:off x="5338079" y="2294713"/>
            <a:ext cx="324185" cy="225054"/>
          </a:xfrm>
          <a:prstGeom prst="rect">
            <a:avLst/>
          </a:prstGeom>
        </p:spPr>
      </p:pic>
      <p:pic>
        <p:nvPicPr>
          <p:cNvPr id="30" name="Picture 13"/>
          <p:cNvPicPr>
            <a:picLocks noChangeAspect="1" noChangeArrowheads="1"/>
          </p:cNvPicPr>
          <p:nvPr/>
        </p:nvPicPr>
        <p:blipFill>
          <a:blip r:embed="rId5"/>
          <a:srcRect/>
          <a:stretch>
            <a:fillRect/>
          </a:stretch>
        </p:blipFill>
        <p:spPr bwMode="auto">
          <a:xfrm>
            <a:off x="2708967" y="4625012"/>
            <a:ext cx="123825" cy="423862"/>
          </a:xfrm>
          <a:prstGeom prst="rect">
            <a:avLst/>
          </a:prstGeom>
          <a:noFill/>
          <a:ln w="9525">
            <a:noFill/>
            <a:round/>
            <a:headEnd/>
            <a:tailEnd/>
          </a:ln>
        </p:spPr>
      </p:pic>
      <p:pic>
        <p:nvPicPr>
          <p:cNvPr id="31" name="Picture 13"/>
          <p:cNvPicPr>
            <a:picLocks noChangeAspect="1" noChangeArrowheads="1"/>
          </p:cNvPicPr>
          <p:nvPr/>
        </p:nvPicPr>
        <p:blipFill>
          <a:blip r:embed="rId5"/>
          <a:srcRect/>
          <a:stretch>
            <a:fillRect/>
          </a:stretch>
        </p:blipFill>
        <p:spPr bwMode="auto">
          <a:xfrm>
            <a:off x="2584960" y="5345811"/>
            <a:ext cx="123825" cy="423862"/>
          </a:xfrm>
          <a:prstGeom prst="rect">
            <a:avLst/>
          </a:prstGeom>
          <a:noFill/>
          <a:ln w="9525">
            <a:noFill/>
            <a:round/>
            <a:headEnd/>
            <a:tailEnd/>
          </a:ln>
        </p:spPr>
      </p:pic>
      <p:grpSp>
        <p:nvGrpSpPr>
          <p:cNvPr id="22" name="Grouper 21"/>
          <p:cNvGrpSpPr/>
          <p:nvPr/>
        </p:nvGrpSpPr>
        <p:grpSpPr>
          <a:xfrm>
            <a:off x="4237670" y="5555247"/>
            <a:ext cx="1141584" cy="289823"/>
            <a:chOff x="4237670" y="5555247"/>
            <a:chExt cx="1141584" cy="289823"/>
          </a:xfrm>
        </p:grpSpPr>
        <p:pic>
          <p:nvPicPr>
            <p:cNvPr id="25" name="Image 24" descr="boule verte.png"/>
            <p:cNvPicPr>
              <a:picLocks noChangeAspect="1"/>
            </p:cNvPicPr>
            <p:nvPr/>
          </p:nvPicPr>
          <p:blipFill>
            <a:blip r:embed="rId6"/>
            <a:stretch>
              <a:fillRect/>
            </a:stretch>
          </p:blipFill>
          <p:spPr>
            <a:xfrm>
              <a:off x="4237670" y="5614851"/>
              <a:ext cx="177800" cy="177800"/>
            </a:xfrm>
            <a:prstGeom prst="rect">
              <a:avLst/>
            </a:prstGeom>
          </p:spPr>
        </p:pic>
        <p:sp>
          <p:nvSpPr>
            <p:cNvPr id="32" name="Rectangle 31"/>
            <p:cNvSpPr/>
            <p:nvPr/>
          </p:nvSpPr>
          <p:spPr>
            <a:xfrm>
              <a:off x="4376243" y="5555247"/>
              <a:ext cx="1003011" cy="289823"/>
            </a:xfrm>
            <a:prstGeom prst="rect">
              <a:avLst/>
            </a:prstGeom>
          </p:spPr>
          <p:txBody>
            <a:bodyPr wrap="none">
              <a:spAutoFit/>
            </a:bodyPr>
            <a:lstStyle/>
            <a:p>
              <a:pPr lvl="0">
                <a:lnSpc>
                  <a:spcPct val="90000"/>
                </a:lnSpc>
              </a:pPr>
              <a:r>
                <a:rPr lang="fr-FR" sz="1400" dirty="0" smtClean="0">
                  <a:solidFill>
                    <a:srgbClr val="000000"/>
                  </a:solidFill>
                  <a:latin typeface="Helvetica"/>
                  <a:cs typeface="Helvetica"/>
                </a:rPr>
                <a:t>Dopamine</a:t>
              </a:r>
            </a:p>
          </p:txBody>
        </p:sp>
      </p:grpSp>
      <p:grpSp>
        <p:nvGrpSpPr>
          <p:cNvPr id="37" name="Grouper 36"/>
          <p:cNvGrpSpPr/>
          <p:nvPr/>
        </p:nvGrpSpPr>
        <p:grpSpPr>
          <a:xfrm>
            <a:off x="4249296" y="5830666"/>
            <a:ext cx="1379275" cy="289823"/>
            <a:chOff x="4249296" y="5830666"/>
            <a:chExt cx="1379275" cy="289823"/>
          </a:xfrm>
        </p:grpSpPr>
        <p:pic>
          <p:nvPicPr>
            <p:cNvPr id="33" name="Image 32" descr="Gizmo rouge.png"/>
            <p:cNvPicPr>
              <a:picLocks noChangeAspect="1"/>
            </p:cNvPicPr>
            <p:nvPr/>
          </p:nvPicPr>
          <p:blipFill>
            <a:blip r:embed="rId4"/>
            <a:stretch>
              <a:fillRect/>
            </a:stretch>
          </p:blipFill>
          <p:spPr>
            <a:xfrm rot="16200000">
              <a:off x="4206327" y="5874759"/>
              <a:ext cx="281037" cy="195100"/>
            </a:xfrm>
            <a:prstGeom prst="rect">
              <a:avLst/>
            </a:prstGeom>
          </p:spPr>
        </p:pic>
        <p:sp>
          <p:nvSpPr>
            <p:cNvPr id="36" name="Rectangle 35"/>
            <p:cNvSpPr/>
            <p:nvPr/>
          </p:nvSpPr>
          <p:spPr>
            <a:xfrm>
              <a:off x="4376243" y="5830666"/>
              <a:ext cx="1252328" cy="289823"/>
            </a:xfrm>
            <a:prstGeom prst="rect">
              <a:avLst/>
            </a:prstGeom>
          </p:spPr>
          <p:txBody>
            <a:bodyPr wrap="none">
              <a:spAutoFit/>
            </a:bodyPr>
            <a:lstStyle/>
            <a:p>
              <a:pPr lvl="0">
                <a:lnSpc>
                  <a:spcPct val="90000"/>
                </a:lnSpc>
              </a:pPr>
              <a:r>
                <a:rPr lang="fr-FR" sz="1400" dirty="0" smtClean="0">
                  <a:solidFill>
                    <a:srgbClr val="000000"/>
                  </a:solidFill>
                  <a:latin typeface="Helvetica"/>
                  <a:cs typeface="Helvetica"/>
                </a:rPr>
                <a:t>Médicaments</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5.55556E-7 7.17095E-8 L -0.01424 0.11612 " pathEditMode="relative" rAng="0" ptsTypes="AA">
                                      <p:cBhvr>
                                        <p:cTn id="16" dur="2000" fill="hold"/>
                                        <p:tgtEl>
                                          <p:spTgt spid="8"/>
                                        </p:tgtEl>
                                        <p:attrNameLst>
                                          <p:attrName>ppt_x</p:attrName>
                                          <p:attrName>ppt_y</p:attrName>
                                        </p:attrNameLst>
                                      </p:cBhvr>
                                      <p:rCtr x="-712" y="5806"/>
                                    </p:animMotion>
                                  </p:childTnLst>
                                </p:cTn>
                              </p:par>
                              <p:par>
                                <p:cTn id="17" presetID="42" presetClass="path" presetSubtype="0" accel="50000" decel="50000" fill="hold" nodeType="withEffect">
                                  <p:stCondLst>
                                    <p:cond delay="0"/>
                                  </p:stCondLst>
                                  <p:childTnLst>
                                    <p:animMotion origin="layout" path="M -3.33333E-6 -2.99098E-6 L -0.01649 0.09461 " pathEditMode="relative" rAng="0" ptsTypes="AA">
                                      <p:cBhvr>
                                        <p:cTn id="18" dur="2000" fill="hold"/>
                                        <p:tgtEl>
                                          <p:spTgt spid="9"/>
                                        </p:tgtEl>
                                        <p:attrNameLst>
                                          <p:attrName>ppt_x</p:attrName>
                                          <p:attrName>ppt_y</p:attrName>
                                        </p:attrNameLst>
                                      </p:cBhvr>
                                      <p:rCtr x="-833" y="4719"/>
                                    </p:animMotion>
                                  </p:childTnLst>
                                </p:cTn>
                              </p:par>
                              <p:par>
                                <p:cTn id="19" presetID="42" presetClass="path" presetSubtype="0" accel="50000" decel="50000" fill="hold" nodeType="withEffect">
                                  <p:stCondLst>
                                    <p:cond delay="0"/>
                                  </p:stCondLst>
                                  <p:childTnLst>
                                    <p:animMotion origin="layout" path="M 0.00122 -0.00555 L -0.02118 0.08403 " pathEditMode="relative" rAng="0" ptsTypes="AA">
                                      <p:cBhvr>
                                        <p:cTn id="20" dur="2000" fill="hold"/>
                                        <p:tgtEl>
                                          <p:spTgt spid="10"/>
                                        </p:tgtEl>
                                        <p:attrNameLst>
                                          <p:attrName>ppt_x</p:attrName>
                                          <p:attrName>ppt_y</p:attrName>
                                        </p:attrNameLst>
                                      </p:cBhvr>
                                      <p:rCtr x="-1128" y="4468"/>
                                    </p:animMotion>
                                  </p:childTnLst>
                                </p:cTn>
                              </p:par>
                            </p:childTnLst>
                          </p:cTn>
                        </p:par>
                        <p:par>
                          <p:cTn id="21" fill="hold">
                            <p:stCondLst>
                              <p:cond delay="2500"/>
                            </p:stCondLst>
                            <p:childTnLst>
                              <p:par>
                                <p:cTn id="22" presetID="0" presetClass="path" presetSubtype="0" accel="50000" decel="50000" fill="hold" nodeType="afterEffect">
                                  <p:stCondLst>
                                    <p:cond delay="0"/>
                                  </p:stCondLst>
                                  <p:childTnLst>
                                    <p:animMotion origin="layout" path="M -2.22222E-6 -3.33333E-6 C 0.00313 0.00046 0.00625 0.00046 0.00921 0.00162 C 0.01494 0.00393 0.01928 0.01088 0.025 0.01366 C 0.03299 0.02407 0.02882 0.02153 0.03646 0.0243 C 0.03994 0.0287 0.04289 0.02986 0.04671 0.03333 C 0.0474 0.03495 0.04775 0.03704 0.04896 0.03796 C 0.05191 0.04074 0.06112 0.04213 0.06494 0.04398 C 0.06719 0.04699 0.0691 0.05069 0.07171 0.05301 C 0.07396 0.05509 0.07848 0.05903 0.07848 0.05903 C 0.08299 0.06852 0.09028 0.0743 0.09549 0.08333 C 0.09705 0.08611 0.09844 0.08935 0.1 0.09236 C 0.10105 0.09444 0.10348 0.09861 0.10348 0.09861 C 0.10504 0.10393 0.10678 0.1088 0.10921 0.11366 C 0.11094 0.12153 0.11511 0.12801 0.11823 0.13495 C 0.12066 0.14005 0.12188 0.14606 0.12396 0.15162 C 0.12657 0.15856 0.12691 0.16551 0.12848 0.17268 C 0.12987 0.1794 0.13212 0.18542 0.13299 0.19236 C 0.13455 0.20532 0.13525 0.21759 0.1375 0.23032 C 0.13785 0.25046 0.13733 0.27083 0.13872 0.29097 C 0.13907 0.29514 0.1481 0.29838 0.14896 0.29861 C 0.16164 0.30255 0.17726 0.30231 0.18872 0.31065 " pathEditMode="relative" ptsTypes="ffffffffffffffffffffA">
                                      <p:cBhvr>
                                        <p:cTn id="23" dur="2000" fill="hold"/>
                                        <p:tgtEl>
                                          <p:spTgt spid="28"/>
                                        </p:tgtEl>
                                        <p:attrNameLst>
                                          <p:attrName>ppt_x</p:attrName>
                                          <p:attrName>ppt_y</p:attrName>
                                        </p:attrNameLst>
                                      </p:cBhvr>
                                    </p:animMotion>
                                  </p:childTnLst>
                                </p:cTn>
                              </p:par>
                            </p:childTnLst>
                          </p:cTn>
                        </p:par>
                        <p:par>
                          <p:cTn id="24" fill="hold">
                            <p:stCondLst>
                              <p:cond delay="4500"/>
                            </p:stCondLst>
                            <p:childTnLst>
                              <p:par>
                                <p:cTn id="25" presetID="0" presetClass="path" presetSubtype="0" accel="50000" decel="50000" fill="hold" nodeType="afterEffect">
                                  <p:stCondLst>
                                    <p:cond delay="0"/>
                                  </p:stCondLst>
                                  <p:childTnLst>
                                    <p:animMotion origin="layout" path="M -0.00764 0.01875 C -0.00712 0.03542 -0.00764 0.06829 0.00017 0.08542 C 0.00139 0.0882 0.00347 0.09028 0.00486 0.09306 C 0.00729 0.10278 0.01302 0.11852 0.02066 0.12176 C 0.02535 0.12593 0.02917 0.1301 0.03438 0.13241 C 0.04375 0.13172 0.05452 0.13565 0.06267 0.1294 C 0.06545 0.12732 0.06858 0.11945 0.06962 0.11736 C 0.07031 0.11574 0.07188 0.11273 0.07188 0.11273 C 0.07327 0.10648 0.0757 0.10371 0.07865 0.09908 " pathEditMode="relative" ptsTypes="ffffffffA">
                                      <p:cBhvr>
                                        <p:cTn id="26" dur="2000" fill="hold"/>
                                        <p:tgtEl>
                                          <p:spTgt spid="29"/>
                                        </p:tgtEl>
                                        <p:attrNameLst>
                                          <p:attrName>ppt_x</p:attrName>
                                          <p:attrName>ppt_y</p:attrName>
                                        </p:attrNameLst>
                                      </p:cBhvr>
                                    </p:animMotion>
                                  </p:childTnLst>
                                </p:cTn>
                              </p:par>
                            </p:childTnLst>
                          </p:cTn>
                        </p:par>
                        <p:par>
                          <p:cTn id="27" fill="hold">
                            <p:stCondLst>
                              <p:cond delay="6500"/>
                            </p:stCondLst>
                            <p:childTnLst>
                              <p:par>
                                <p:cTn id="28" presetID="42" presetClass="path" presetSubtype="0" accel="50000" decel="50000" fill="hold" nodeType="afterEffect">
                                  <p:stCondLst>
                                    <p:cond delay="0"/>
                                  </p:stCondLst>
                                  <p:childTnLst>
                                    <p:animMotion origin="layout" path="M 4.16667E-6 -1.11111E-6 L 0.06406 0.13056 " pathEditMode="relative" rAng="0" ptsTypes="AA">
                                      <p:cBhvr>
                                        <p:cTn id="29" dur="2000" fill="hold"/>
                                        <p:tgtEl>
                                          <p:spTgt spid="26"/>
                                        </p:tgtEl>
                                        <p:attrNameLst>
                                          <p:attrName>ppt_x</p:attrName>
                                          <p:attrName>ppt_y</p:attrName>
                                        </p:attrNameLst>
                                      </p:cBhvr>
                                      <p:rCtr x="3194" y="6528"/>
                                    </p:animMotion>
                                  </p:childTnLst>
                                </p:cTn>
                              </p:par>
                            </p:childTnLst>
                          </p:cTn>
                        </p:par>
                        <p:par>
                          <p:cTn id="30" fill="hold">
                            <p:stCondLst>
                              <p:cond delay="8500"/>
                            </p:stCondLst>
                            <p:childTnLst>
                              <p:par>
                                <p:cTn id="31" presetID="0" presetClass="path" presetSubtype="0" accel="50000" decel="50000" fill="hold" nodeType="afterEffect">
                                  <p:stCondLst>
                                    <p:cond delay="0"/>
                                  </p:stCondLst>
                                  <p:childTnLst>
                                    <p:animMotion origin="layout" path="M -0.00017 -3.33333E-6 L 0.08489 -0.04537 L 0.01337 -0.1287 L 0.05989 -0.25902 L -0.01736 -0.24236 " pathEditMode="relative" ptsTypes="AAAAA">
                                      <p:cBhvr>
                                        <p:cTn id="32" dur="2000" fill="hold"/>
                                        <p:tgtEl>
                                          <p:spTgt spid="24"/>
                                        </p:tgtEl>
                                        <p:attrNameLst>
                                          <p:attrName>ppt_x</p:attrName>
                                          <p:attrName>ppt_y</p:attrName>
                                        </p:attrNameLst>
                                      </p:cBhvr>
                                    </p:animMotion>
                                  </p:childTnLst>
                                </p:cTn>
                              </p:par>
                              <p:par>
                                <p:cTn id="33" presetID="10" presetClass="exit" presetSubtype="0" fill="hold" nodeType="with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par>
                          <p:cTn id="36" fill="hold">
                            <p:stCondLst>
                              <p:cond delay="10500"/>
                            </p:stCondLst>
                            <p:childTnLst>
                              <p:par>
                                <p:cTn id="37" presetID="0" presetClass="path" presetSubtype="0" accel="50000" decel="50000" fill="hold" nodeType="afterEffect">
                                  <p:stCondLst>
                                    <p:cond delay="0"/>
                                  </p:stCondLst>
                                  <p:childTnLst>
                                    <p:animMotion origin="layout" path="M 2.5E-6 -0.01088 C 0.00087 -0.01574 0.00104 -0.01713 0.00225 -0.02107 C 0.00295 -0.02361 0.00469 -0.02871 0.00469 -0.02847 C 0.00555 -0.03611 0.00573 -0.03889 0.0092 -0.04491 C 0.01111 -0.05602 0.01753 -0.06134 0.02725 -0.06366 C 0.03489 -0.06343 0.04236 -0.06343 0.05 -0.06273 C 0.05746 -0.06181 0.04948 -0.06065 0.05694 -0.0588 C 0.06059 -0.05787 0.06441 -0.05787 0.06823 -0.05741 C 0.07187 -0.05625 0.07847 -0.05139 0.07847 -0.05116 C 0.07916 -0.05 0.07986 -0.04861 0.08073 -0.04746 C 0.08177 -0.04607 0.08333 -0.04514 0.0842 -0.04352 C 0.08489 -0.04236 0.08472 -0.04121 0.08524 -0.04005 C 0.08611 -0.0382 0.0875 -0.03658 0.08871 -0.03496 C 0.08906 -0.03079 0.08923 -0.02662 0.08975 -0.02222 C 0.09097 -0.01343 0.10069 -0.01088 0.10694 -0.00834 C 0.11406 -0.0088 0.12847 -0.00972 0.12847 -0.00949 " pathEditMode="relative" rAng="0" ptsTypes="fffffffffffffffA">
                                      <p:cBhvr>
                                        <p:cTn id="38" dur="2000" fill="hold"/>
                                        <p:tgtEl>
                                          <p:spTgt spid="13"/>
                                        </p:tgtEl>
                                        <p:attrNameLst>
                                          <p:attrName>ppt_x</p:attrName>
                                          <p:attrName>ppt_y</p:attrName>
                                        </p:attrNameLst>
                                      </p:cBhvr>
                                      <p:rCtr x="6424" y="-2523"/>
                                    </p:animMotion>
                                  </p:childTnLst>
                                </p:cTn>
                              </p:par>
                              <p:par>
                                <p:cTn id="39" presetID="0" presetClass="path" presetSubtype="0" accel="50000" decel="50000" fill="hold" nodeType="withEffect">
                                  <p:stCondLst>
                                    <p:cond delay="0"/>
                                  </p:stCondLst>
                                  <p:childTnLst>
                                    <p:animMotion origin="layout" path="M 0.00625 0.01296 C 0.00678 0.01968 0.01059 0.02523 0.01511 0.02824 C 0.01632 0.02917 0.01771 0.0294 0.01893 0.03009 C 0.01945 0.03032 0.02032 0.03079 0.02032 0.03079 C 0.02344 0.03403 0.02882 0.03565 0.03264 0.03634 C 0.03507 0.0375 0.03716 0.03958 0.03941 0.04097 C 0.0408 0.0419 0.04375 0.04282 0.04375 0.04282 C 0.04549 0.04398 0.04723 0.04468 0.04896 0.04537 C 0.05226 0.04838 0.05556 0.05116 0.05938 0.05255 C 0.06372 0.05625 0.06823 0.06019 0.07275 0.06366 C 0.07414 0.06597 0.07709 0.06759 0.07917 0.06875 C 0.08021 0.07037 0.08125 0.0713 0.08264 0.07245 C 0.08368 0.07546 0.08559 0.07731 0.08681 0.08009 C 0.08803 0.08287 0.08924 0.08588 0.09063 0.08866 C 0.09098 0.09051 0.09132 0.09236 0.09184 0.09421 C 0.09202 0.09583 0.09202 0.09722 0.09219 0.09884 C 0.09237 0.09977 0.09237 0.10093 0.09254 0.10185 C 0.09271 0.10463 0.09323 0.11019 0.09323 0.11019 C 0.09271 0.12593 0.09202 0.14213 0.08993 0.15787 C 0.08924 0.17361 0.09046 0.19074 0.08837 0.20625 C 0.08803 0.21644 0.08542 0.23194 0.08941 0.24097 C 0.08959 0.24514 0.08889 0.25741 0.09375 0.25926 C 0.09584 0.26736 0.10278 0.26991 0.10851 0.26991 " pathEditMode="relative" ptsTypes="ffffffffffffffffffffffA">
                                      <p:cBhvr>
                                        <p:cTn id="40" dur="2000" fill="hold"/>
                                        <p:tgtEl>
                                          <p:spTgt spid="14"/>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3.88889E-6 -1.40708E-6 C 0.00157 -0.0037 0.00556 -0.00949 0.00834 -0.01088 C 0.01146 -0.01435 0.01598 -0.01527 0.0198 -0.0162 C 0.02483 -0.01898 0.03056 -0.0206 0.03594 -0.02175 C 0.04046 -0.02152 0.0448 -0.02152 0.04914 -0.0206 C 0.05278 -0.01967 0.05539 -0.01574 0.05903 -0.01458 C 0.06511 -0.00764 0.07171 -0.00231 0.07605 0.00718 C 0.07622 0.0088 0.07605 0.01065 0.07639 0.01204 C 0.07657 0.01273 0.07743 0.01227 0.07778 0.01273 C 0.08004 0.01528 0.08299 0.01759 0.0849 0.02106 C 0.08802 0.02685 0.0908 0.03217 0.09271 0.03911 C 0.09289 0.04675 0.09271 0.05439 0.09341 0.06202 C 0.09358 0.06318 0.0948 0.06364 0.09532 0.06457 C 0.09671 0.06712 0.09757 0.07012 0.09844 0.0729 C 0.1007 0.07869 0.10174 0.08401 0.10243 0.09049 C 0.10296 0.10137 0.10382 0.11271 0.09948 0.12243 C 0.09688 0.13469 0.0974 0.14812 0.0948 0.16038 C 0.09427 0.16756 0.09323 0.17774 0.09046 0.18399 C 0.08976 0.18931 0.08907 0.19718 0.08664 0.20134 C 0.08594 0.20644 0.08455 0.21106 0.08368 0.21592 C 0.08316 0.21893 0.08368 0.21754 0.08282 0.22009 C 0.0823 0.22148 0.0816 0.22426 0.0816 0.22449 C 0.08125 0.22657 0.08091 0.22865 0.08021 0.23097 C 0.07969 0.23536 0.07934 0.23999 0.07813 0.24416 C 0.07639 0.25874 0.07309 0.2798 0.08125 0.29137 C 0.08177 0.29415 0.0823 0.29299 0.08368 0.29484 " pathEditMode="relative" rAng="0" ptsTypes="fffffffffffffffffffffffffA">
                                      <p:cBhvr>
                                        <p:cTn id="42" dur="2000" fill="hold"/>
                                        <p:tgtEl>
                                          <p:spTgt spid="12"/>
                                        </p:tgtEl>
                                        <p:attrNameLst>
                                          <p:attrName>ppt_x</p:attrName>
                                          <p:attrName>ppt_y</p:attrName>
                                        </p:attrNameLst>
                                      </p:cBhvr>
                                      <p:rCtr x="5191" y="13654"/>
                                    </p:animMotion>
                                  </p:childTnLst>
                                </p:cTn>
                              </p:par>
                            </p:childTnLst>
                          </p:cTn>
                        </p:par>
                        <p:par>
                          <p:cTn id="43" fill="hold">
                            <p:stCondLst>
                              <p:cond delay="12500"/>
                            </p:stCondLst>
                            <p:childTnLst>
                              <p:par>
                                <p:cTn id="44" presetID="10" presetClass="exit" presetSubtype="0" fill="hold" nodeType="after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par>
                          <p:cTn id="47" fill="hold">
                            <p:stCondLst>
                              <p:cond delay="13000"/>
                            </p:stCondLst>
                            <p:childTnLst>
                              <p:par>
                                <p:cTn id="48" presetID="0" presetClass="path" presetSubtype="0" accel="50000" decel="50000" fill="hold" nodeType="afterEffect">
                                  <p:stCondLst>
                                    <p:cond delay="0"/>
                                  </p:stCondLst>
                                  <p:childTnLst>
                                    <p:animMotion origin="layout" path="M 0.02362 0.23027 L 0.12778 0.21268 L 0.07118 0.12034 L 0.13455 0.04143 " pathEditMode="relative" ptsTypes="AAAA">
                                      <p:cBhvr>
                                        <p:cTn id="49" dur="2000" fill="hold"/>
                                        <p:tgtEl>
                                          <p:spTgt spid="12"/>
                                        </p:tgtEl>
                                        <p:attrNameLst>
                                          <p:attrName>ppt_x</p:attrName>
                                          <p:attrName>ppt_y</p:attrName>
                                        </p:attrNameLst>
                                      </p:cBhvr>
                                    </p:animMotion>
                                  </p:childTnLst>
                                </p:cTn>
                              </p:par>
                              <p:par>
                                <p:cTn id="50" presetID="0" presetClass="path" presetSubtype="0" accel="50000" decel="50000" fill="hold" nodeType="withEffect">
                                  <p:stCondLst>
                                    <p:cond delay="0"/>
                                  </p:stCondLst>
                                  <p:childTnLst>
                                    <p:animMotion origin="layout" path="M -5.55556E-7 1.47651E-6 L 0.08785 0.07475 C 0.08212 0.07938 0.0816 0.09049 0.07639 0.09535 C 0.07396 0.10252 0.06875 0.12034 0.06441 0.12543 C 0.06285 0.13029 0.05955 0.13446 0.05799 0.13955 C 0.05747 0.14487 0.0566 0.14881 0.05556 0.1539 C 0.05451 0.1657 0.05538 0.1775 0.05365 0.18908 C 0.05347 0.19046 0.05295 0.19139 0.05278 0.19232 C 0.05243 0.1944 0.05208 0.19625 0.05174 0.19833 C 0.05156 0.19995 0.05122 0.20273 0.05122 0.20296 C 0.05156 0.21268 0.05243 0.22101 0.05174 0.2305 C 0.05208 0.24184 0.05052 0.24693 0.05677 0.25272 C 0.05868 0.25457 0.05938 0.25596 0.06163 0.25596 " pathEditMode="relative" rAng="0" ptsTypes="AfffffffffffA">
                                      <p:cBhvr>
                                        <p:cTn id="51" dur="2000" fill="hold"/>
                                        <p:tgtEl>
                                          <p:spTgt spid="15"/>
                                        </p:tgtEl>
                                        <p:attrNameLst>
                                          <p:attrName>ppt_x</p:attrName>
                                          <p:attrName>ppt_y</p:attrName>
                                        </p:attrNameLst>
                                      </p:cBhvr>
                                      <p:rCtr x="4392" y="12798"/>
                                    </p:animMotion>
                                  </p:childTnLst>
                                </p:cTn>
                              </p:par>
                            </p:childTnLst>
                          </p:cTn>
                        </p:par>
                        <p:par>
                          <p:cTn id="52" fill="hold">
                            <p:stCondLst>
                              <p:cond delay="15000"/>
                            </p:stCondLst>
                            <p:childTnLst>
                              <p:par>
                                <p:cTn id="53" presetID="10"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42" presetClass="path" presetSubtype="0" accel="50000" decel="50000" fill="hold" nodeType="withEffect">
                                  <p:stCondLst>
                                    <p:cond delay="0"/>
                                  </p:stCondLst>
                                  <p:childTnLst>
                                    <p:animMotion origin="layout" path="M 5.55556E-7 7.17095E-8 L -0.01424 0.11612 " pathEditMode="relative" rAng="0" ptsTypes="AA">
                                      <p:cBhvr>
                                        <p:cTn id="60" dur="2000" fill="hold"/>
                                        <p:tgtEl>
                                          <p:spTgt spid="30"/>
                                        </p:tgtEl>
                                        <p:attrNameLst>
                                          <p:attrName>ppt_x</p:attrName>
                                          <p:attrName>ppt_y</p:attrName>
                                        </p:attrNameLst>
                                      </p:cBhvr>
                                      <p:rCtr x="-712" y="5806"/>
                                    </p:animMotion>
                                  </p:childTnLst>
                                </p:cTn>
                              </p:par>
                              <p:par>
                                <p:cTn id="61" presetID="42" presetClass="path" presetSubtype="0" accel="50000" decel="50000" fill="hold" nodeType="withEffect">
                                  <p:stCondLst>
                                    <p:cond delay="0"/>
                                  </p:stCondLst>
                                  <p:childTnLst>
                                    <p:animMotion origin="layout" path="M 4.72222E-6 3.7037E-6 L -0.0099 0.08819 " pathEditMode="relative" rAng="0" ptsTypes="AA">
                                      <p:cBhvr>
                                        <p:cTn id="62" dur="2000" fill="hold"/>
                                        <p:tgtEl>
                                          <p:spTgt spid="31"/>
                                        </p:tgtEl>
                                        <p:attrNameLst>
                                          <p:attrName>ppt_x</p:attrName>
                                          <p:attrName>ppt_y</p:attrName>
                                        </p:attrNameLst>
                                      </p:cBhvr>
                                      <p:rCtr x="-503" y="43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Efficacité </a:t>
            </a:r>
            <a:br>
              <a:rPr lang="fr-FR" dirty="0" smtClean="0"/>
            </a:br>
            <a:r>
              <a:rPr lang="fr-FR" dirty="0" smtClean="0"/>
              <a:t>des antipsychotiques</a:t>
            </a:r>
            <a:endParaRPr lang="fr-CA" dirty="0"/>
          </a:p>
        </p:txBody>
      </p:sp>
      <p:sp>
        <p:nvSpPr>
          <p:cNvPr id="5" name="Espace réservé du contenu 4"/>
          <p:cNvSpPr>
            <a:spLocks noGrp="1"/>
          </p:cNvSpPr>
          <p:nvPr>
            <p:ph idx="1"/>
          </p:nvPr>
        </p:nvSpPr>
        <p:spPr/>
        <p:txBody>
          <a:bodyPr/>
          <a:lstStyle/>
          <a:p>
            <a:pPr lvl="1"/>
            <a:r>
              <a:rPr lang="fr-FR" dirty="0" smtClean="0"/>
              <a:t>Améliorations possibles</a:t>
            </a:r>
          </a:p>
          <a:p>
            <a:pPr lvl="2"/>
            <a:r>
              <a:rPr lang="fr-CA" dirty="0" smtClean="0">
                <a:sym typeface="Wingdings"/>
              </a:rPr>
              <a:t>  </a:t>
            </a:r>
            <a:r>
              <a:rPr lang="fr-CA" dirty="0" smtClean="0"/>
              <a:t>  </a:t>
            </a:r>
            <a:r>
              <a:rPr lang="fr-FR" dirty="0" smtClean="0"/>
              <a:t>délire et hallucinations</a:t>
            </a:r>
          </a:p>
          <a:p>
            <a:pPr lvl="2"/>
            <a:r>
              <a:rPr lang="fr-FR" dirty="0" smtClean="0"/>
              <a:t>Idées plus claires, mieux organisées</a:t>
            </a:r>
          </a:p>
          <a:p>
            <a:pPr lvl="2"/>
            <a:r>
              <a:rPr lang="fr-FR" dirty="0" smtClean="0"/>
              <a:t>Meilleur sommeil</a:t>
            </a:r>
          </a:p>
          <a:p>
            <a:pPr lvl="2"/>
            <a:r>
              <a:rPr lang="fr-FR" dirty="0" smtClean="0"/>
              <a:t>    anxiété, calme</a:t>
            </a:r>
          </a:p>
          <a:p>
            <a:pPr lvl="2"/>
            <a:r>
              <a:rPr lang="fr-FR" dirty="0" smtClean="0"/>
              <a:t>Meilleure concentration</a:t>
            </a:r>
          </a:p>
          <a:p>
            <a:pPr lvl="2"/>
            <a:r>
              <a:rPr lang="fr-FR" dirty="0" smtClean="0"/>
              <a:t>Aide au rétablissement global </a:t>
            </a:r>
            <a:br>
              <a:rPr lang="fr-FR" dirty="0" smtClean="0"/>
            </a:br>
            <a:r>
              <a:rPr lang="fr-FR" dirty="0" smtClean="0"/>
              <a:t>(ex. : retour au travail, à l’école)</a:t>
            </a:r>
          </a:p>
        </p:txBody>
      </p:sp>
      <p:sp>
        <p:nvSpPr>
          <p:cNvPr id="13" name="Espace réservé du texte 12"/>
          <p:cNvSpPr>
            <a:spLocks noGrp="1"/>
          </p:cNvSpPr>
          <p:nvPr>
            <p:ph type="body" sz="quarter" idx="13"/>
          </p:nvPr>
        </p:nvSpPr>
        <p:spPr/>
        <p:txBody>
          <a:bodyPr/>
          <a:lstStyle/>
          <a:p>
            <a:endParaRPr lang="fr-CA"/>
          </a:p>
        </p:txBody>
      </p:sp>
      <p:sp>
        <p:nvSpPr>
          <p:cNvPr id="7" name="Flèche vers la droite 6"/>
          <p:cNvSpPr>
            <a:spLocks noChangeAspect="1"/>
          </p:cNvSpPr>
          <p:nvPr/>
        </p:nvSpPr>
        <p:spPr>
          <a:xfrm rot="5400000">
            <a:off x="1819034" y="1757092"/>
            <a:ext cx="313376" cy="256032"/>
          </a:xfrm>
          <a:prstGeom prst="rightArrow">
            <a:avLst>
              <a:gd name="adj1" fmla="val 53774"/>
              <a:gd name="adj2" fmla="val 5612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14" name="Flèche vers la droite 13"/>
          <p:cNvSpPr>
            <a:spLocks noChangeAspect="1"/>
          </p:cNvSpPr>
          <p:nvPr/>
        </p:nvSpPr>
        <p:spPr>
          <a:xfrm rot="5400000">
            <a:off x="1819034" y="2838308"/>
            <a:ext cx="313376" cy="256032"/>
          </a:xfrm>
          <a:prstGeom prst="rightArrow">
            <a:avLst>
              <a:gd name="adj1" fmla="val 53774"/>
              <a:gd name="adj2" fmla="val 5612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Interactions </a:t>
            </a:r>
            <a:br>
              <a:rPr lang="fr-FR" dirty="0" smtClean="0"/>
            </a:br>
            <a:r>
              <a:rPr lang="fr-FR" dirty="0" err="1" smtClean="0"/>
              <a:t>drogue-maladie</a:t>
            </a:r>
            <a:endParaRPr lang="fr-CA" dirty="0"/>
          </a:p>
        </p:txBody>
      </p:sp>
      <p:sp>
        <p:nvSpPr>
          <p:cNvPr id="5" name="Espace réservé du contenu 4"/>
          <p:cNvSpPr>
            <a:spLocks noGrp="1"/>
          </p:cNvSpPr>
          <p:nvPr>
            <p:ph idx="1"/>
          </p:nvPr>
        </p:nvSpPr>
        <p:spPr/>
        <p:txBody>
          <a:bodyPr/>
          <a:lstStyle/>
          <a:p>
            <a:pPr lvl="1"/>
            <a:r>
              <a:rPr lang="fr-FR" dirty="0" smtClean="0"/>
              <a:t>La drogue peut </a:t>
            </a:r>
          </a:p>
          <a:p>
            <a:pPr lvl="2"/>
            <a:r>
              <a:rPr lang="fr-FR" dirty="0" smtClean="0">
                <a:sym typeface="Wingdings"/>
              </a:rPr>
              <a:t>Mener à des problèmes de concentration</a:t>
            </a:r>
          </a:p>
          <a:p>
            <a:pPr lvl="2"/>
            <a:r>
              <a:rPr lang="fr-FR" dirty="0" smtClean="0">
                <a:sym typeface="Wingdings"/>
              </a:rPr>
              <a:t>Accélérer le début de la maladie</a:t>
            </a:r>
          </a:p>
          <a:p>
            <a:pPr lvl="2"/>
            <a:r>
              <a:rPr lang="fr-FR" dirty="0" smtClean="0">
                <a:sym typeface="Wingdings"/>
              </a:rPr>
              <a:t>    symptômes positifs (psychose)</a:t>
            </a:r>
          </a:p>
          <a:p>
            <a:pPr lvl="2"/>
            <a:r>
              <a:rPr lang="fr-FR" dirty="0" smtClean="0">
                <a:sym typeface="Wingdings"/>
              </a:rPr>
              <a:t>    nombre de rechutes psychotiques </a:t>
            </a:r>
            <a:br>
              <a:rPr lang="fr-FR" dirty="0" smtClean="0">
                <a:sym typeface="Wingdings"/>
              </a:rPr>
            </a:br>
            <a:r>
              <a:rPr lang="fr-FR" dirty="0" smtClean="0">
                <a:sym typeface="Wingdings"/>
              </a:rPr>
              <a:t>et </a:t>
            </a:r>
            <a:r>
              <a:rPr lang="fr-FR" dirty="0" err="1" smtClean="0">
                <a:sym typeface="Wingdings"/>
              </a:rPr>
              <a:t>réhospitalisations</a:t>
            </a:r>
            <a:endParaRPr lang="fr-FR" dirty="0" smtClean="0">
              <a:sym typeface="Wingdings"/>
            </a:endParaRPr>
          </a:p>
          <a:p>
            <a:pPr lvl="2"/>
            <a:r>
              <a:rPr lang="fr-FR" dirty="0" smtClean="0">
                <a:sym typeface="Wingdings"/>
              </a:rPr>
              <a:t>    temps de récupération s’il y a une rechute</a:t>
            </a:r>
          </a:p>
          <a:p>
            <a:pPr lvl="2"/>
            <a:r>
              <a:rPr lang="fr-FR" dirty="0" smtClean="0">
                <a:sym typeface="Wingdings"/>
              </a:rPr>
              <a:t>    qualité de vie et fonctionnement</a:t>
            </a:r>
          </a:p>
        </p:txBody>
      </p:sp>
      <p:sp>
        <p:nvSpPr>
          <p:cNvPr id="13" name="Espace réservé du texte 12"/>
          <p:cNvSpPr>
            <a:spLocks noGrp="1"/>
          </p:cNvSpPr>
          <p:nvPr>
            <p:ph type="body" sz="quarter" idx="13"/>
          </p:nvPr>
        </p:nvSpPr>
        <p:spPr/>
        <p:txBody>
          <a:bodyPr/>
          <a:lstStyle/>
          <a:p>
            <a:endParaRPr lang="fr-CA"/>
          </a:p>
        </p:txBody>
      </p:sp>
      <p:sp>
        <p:nvSpPr>
          <p:cNvPr id="14" name="Flèche vers la droite 13"/>
          <p:cNvSpPr>
            <a:spLocks noChangeAspect="1"/>
          </p:cNvSpPr>
          <p:nvPr/>
        </p:nvSpPr>
        <p:spPr>
          <a:xfrm rot="16200000" flipV="1">
            <a:off x="1819034" y="2413373"/>
            <a:ext cx="313376" cy="256032"/>
          </a:xfrm>
          <a:prstGeom prst="rightArrow">
            <a:avLst>
              <a:gd name="adj1" fmla="val 53774"/>
              <a:gd name="adj2" fmla="val 5612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8" name="Flèche vers la droite 7"/>
          <p:cNvSpPr>
            <a:spLocks noChangeAspect="1"/>
          </p:cNvSpPr>
          <p:nvPr/>
        </p:nvSpPr>
        <p:spPr>
          <a:xfrm rot="5400000">
            <a:off x="1819034" y="3861470"/>
            <a:ext cx="313376" cy="256032"/>
          </a:xfrm>
          <a:prstGeom prst="rightArrow">
            <a:avLst>
              <a:gd name="adj1" fmla="val 53774"/>
              <a:gd name="adj2" fmla="val 5612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9" name="Flèche vers la droite 8"/>
          <p:cNvSpPr>
            <a:spLocks noChangeAspect="1"/>
          </p:cNvSpPr>
          <p:nvPr/>
        </p:nvSpPr>
        <p:spPr>
          <a:xfrm rot="16200000" flipV="1">
            <a:off x="1819034" y="2767600"/>
            <a:ext cx="313376" cy="256032"/>
          </a:xfrm>
          <a:prstGeom prst="rightArrow">
            <a:avLst>
              <a:gd name="adj1" fmla="val 53774"/>
              <a:gd name="adj2" fmla="val 5612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10" name="Flèche vers la droite 9"/>
          <p:cNvSpPr>
            <a:spLocks noChangeAspect="1"/>
          </p:cNvSpPr>
          <p:nvPr/>
        </p:nvSpPr>
        <p:spPr>
          <a:xfrm rot="16200000" flipV="1">
            <a:off x="1819034" y="3441340"/>
            <a:ext cx="313376" cy="256032"/>
          </a:xfrm>
          <a:prstGeom prst="rightArrow">
            <a:avLst>
              <a:gd name="adj1" fmla="val 53774"/>
              <a:gd name="adj2" fmla="val 5612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6300" y="4572000"/>
            <a:ext cx="7391400" cy="685800"/>
          </a:xfrm>
          <a:prstGeom prst="rect">
            <a:avLst/>
          </a:prstGeom>
          <a:solidFill>
            <a:srgbClr val="155044">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latin typeface="Helvetica"/>
                <a:cs typeface="Helvetica"/>
              </a:rPr>
              <a:t>L</a:t>
            </a:r>
            <a:r>
              <a:rPr lang="fr-CA" sz="2800" b="1" dirty="0" smtClean="0">
                <a:latin typeface="Helvetica"/>
                <a:cs typeface="Helvetica"/>
              </a:rPr>
              <a:t>es différents degrés de consommation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Impact sur </a:t>
            </a:r>
            <a:br>
              <a:rPr lang="fr-FR" dirty="0" smtClean="0"/>
            </a:br>
            <a:r>
              <a:rPr lang="fr-FR" dirty="0" smtClean="0"/>
              <a:t>le rétablissement</a:t>
            </a:r>
            <a:endParaRPr lang="fr-CA" dirty="0"/>
          </a:p>
        </p:txBody>
      </p:sp>
      <p:sp>
        <p:nvSpPr>
          <p:cNvPr id="10" name="Espace réservé du texte 9"/>
          <p:cNvSpPr>
            <a:spLocks noGrp="1"/>
          </p:cNvSpPr>
          <p:nvPr>
            <p:ph type="body" sz="quarter" idx="13"/>
          </p:nvPr>
        </p:nvSpPr>
        <p:spPr/>
        <p:txBody>
          <a:bodyPr/>
          <a:lstStyle/>
          <a:p>
            <a:r>
              <a:rPr lang="fr-FR" dirty="0" smtClean="0"/>
              <a:t>Tiré des Ateliers « Les Choix du DJ » 2012</a:t>
            </a:r>
          </a:p>
        </p:txBody>
      </p:sp>
      <p:pic>
        <p:nvPicPr>
          <p:cNvPr id="11" name="Espace réservé du contenu 5" descr="retablissement.eps"/>
          <p:cNvPicPr>
            <a:picLocks noChangeAspect="1"/>
          </p:cNvPicPr>
          <p:nvPr/>
        </p:nvPicPr>
        <p:blipFill rotWithShape="1">
          <a:blip r:embed="rId3">
            <a:extLst>
              <a:ext uri="{28A0092B-C50C-407E-A947-70E740481C1C}">
                <a14:useLocalDpi xmlns:a14="http://schemas.microsoft.com/office/drawing/2010/main" val="0"/>
              </a:ext>
            </a:extLst>
          </a:blip>
          <a:srcRect t="6458" b="7971"/>
          <a:stretch/>
        </p:blipFill>
        <p:spPr bwMode="auto">
          <a:xfrm>
            <a:off x="670011" y="1170460"/>
            <a:ext cx="8206259" cy="528088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Interactions </a:t>
            </a:r>
            <a:br>
              <a:rPr lang="fr-FR" dirty="0" smtClean="0"/>
            </a:br>
            <a:r>
              <a:rPr lang="fr-FR" dirty="0" err="1" smtClean="0"/>
              <a:t>drogue-médicaments</a:t>
            </a:r>
            <a:endParaRPr lang="fr-CA" dirty="0"/>
          </a:p>
        </p:txBody>
      </p:sp>
      <p:sp>
        <p:nvSpPr>
          <p:cNvPr id="5" name="Espace réservé du contenu 4"/>
          <p:cNvSpPr>
            <a:spLocks noGrp="1"/>
          </p:cNvSpPr>
          <p:nvPr>
            <p:ph idx="1"/>
          </p:nvPr>
        </p:nvSpPr>
        <p:spPr/>
        <p:txBody>
          <a:bodyPr/>
          <a:lstStyle/>
          <a:p>
            <a:pPr lvl="1"/>
            <a:r>
              <a:rPr lang="fr-FR" dirty="0" smtClean="0"/>
              <a:t>La drogue peut</a:t>
            </a:r>
          </a:p>
          <a:p>
            <a:pPr lvl="2"/>
            <a:r>
              <a:rPr lang="fr-FR" dirty="0" smtClean="0"/>
              <a:t>    observance au traitement</a:t>
            </a:r>
          </a:p>
          <a:p>
            <a:pPr lvl="2"/>
            <a:r>
              <a:rPr lang="fr-FR" dirty="0" smtClean="0"/>
              <a:t>Mener à un oubli de prendre les médicaments</a:t>
            </a:r>
          </a:p>
          <a:p>
            <a:pPr lvl="2"/>
            <a:r>
              <a:rPr lang="fr-FR" dirty="0" smtClean="0"/>
              <a:t>    effet protecteur des médicaments</a:t>
            </a:r>
          </a:p>
          <a:p>
            <a:pPr lvl="3"/>
            <a:r>
              <a:rPr lang="fr-FR" dirty="0" smtClean="0"/>
              <a:t>Perte d’efficacité</a:t>
            </a:r>
          </a:p>
          <a:p>
            <a:pPr lvl="3"/>
            <a:r>
              <a:rPr lang="fr-FR" dirty="0" smtClean="0"/>
              <a:t>Risque de rechute psychotique</a:t>
            </a:r>
          </a:p>
          <a:p>
            <a:pPr lvl="2"/>
            <a:r>
              <a:rPr lang="fr-FR" dirty="0" smtClean="0"/>
              <a:t>    effets indésirables des médicaments </a:t>
            </a:r>
          </a:p>
          <a:p>
            <a:pPr lvl="3"/>
            <a:r>
              <a:rPr lang="fr-FR" dirty="0" smtClean="0"/>
              <a:t>Ex. : somnolence</a:t>
            </a:r>
          </a:p>
        </p:txBody>
      </p:sp>
      <p:sp>
        <p:nvSpPr>
          <p:cNvPr id="6" name="Espace réservé du texte 5"/>
          <p:cNvSpPr>
            <a:spLocks noGrp="1"/>
          </p:cNvSpPr>
          <p:nvPr>
            <p:ph type="body" sz="quarter" idx="13"/>
          </p:nvPr>
        </p:nvSpPr>
        <p:spPr/>
        <p:txBody>
          <a:bodyPr/>
          <a:lstStyle/>
          <a:p>
            <a:endParaRPr lang="fr-CA"/>
          </a:p>
        </p:txBody>
      </p:sp>
      <p:sp>
        <p:nvSpPr>
          <p:cNvPr id="7" name="Flèche vers la droite 6"/>
          <p:cNvSpPr>
            <a:spLocks noChangeAspect="1"/>
          </p:cNvSpPr>
          <p:nvPr/>
        </p:nvSpPr>
        <p:spPr>
          <a:xfrm rot="5400000">
            <a:off x="1819034" y="2460868"/>
            <a:ext cx="313376" cy="256032"/>
          </a:xfrm>
          <a:prstGeom prst="rightArrow">
            <a:avLst>
              <a:gd name="adj1" fmla="val 53774"/>
              <a:gd name="adj2" fmla="val 5612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8" name="Flèche vers la droite 7"/>
          <p:cNvSpPr>
            <a:spLocks noChangeAspect="1"/>
          </p:cNvSpPr>
          <p:nvPr/>
        </p:nvSpPr>
        <p:spPr>
          <a:xfrm rot="16200000" flipV="1">
            <a:off x="1819034" y="3571612"/>
            <a:ext cx="313376" cy="256032"/>
          </a:xfrm>
          <a:prstGeom prst="rightArrow">
            <a:avLst>
              <a:gd name="adj1" fmla="val 53774"/>
              <a:gd name="adj2" fmla="val 5612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9" name="Flèche vers la droite 8"/>
          <p:cNvSpPr>
            <a:spLocks noChangeAspect="1"/>
          </p:cNvSpPr>
          <p:nvPr/>
        </p:nvSpPr>
        <p:spPr>
          <a:xfrm rot="5400000">
            <a:off x="1819034" y="1745185"/>
            <a:ext cx="313376" cy="256032"/>
          </a:xfrm>
          <a:prstGeom prst="rightArrow">
            <a:avLst>
              <a:gd name="adj1" fmla="val 53774"/>
              <a:gd name="adj2" fmla="val 5612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Interactions</a:t>
            </a:r>
            <a:endParaRPr lang="fr-CA" dirty="0"/>
          </a:p>
        </p:txBody>
      </p:sp>
      <p:sp>
        <p:nvSpPr>
          <p:cNvPr id="3" name="Espace réservé du contenu 2"/>
          <p:cNvSpPr>
            <a:spLocks noGrp="1"/>
          </p:cNvSpPr>
          <p:nvPr>
            <p:ph idx="1"/>
          </p:nvPr>
        </p:nvSpPr>
        <p:spPr/>
        <p:txBody>
          <a:bodyPr/>
          <a:lstStyle/>
          <a:p>
            <a:pPr lvl="1"/>
            <a:r>
              <a:rPr lang="fr-FR" dirty="0" smtClean="0"/>
              <a:t>Fumée de cannabis et de cigarette</a:t>
            </a:r>
          </a:p>
          <a:p>
            <a:pPr lvl="2"/>
            <a:r>
              <a:rPr lang="fr-FR" dirty="0" smtClean="0">
                <a:sym typeface="Wingdings"/>
              </a:rPr>
              <a:t>    </a:t>
            </a:r>
            <a:r>
              <a:rPr lang="fr-FR" dirty="0" smtClean="0"/>
              <a:t>efficacité de l’</a:t>
            </a:r>
            <a:r>
              <a:rPr lang="fr-FR" dirty="0" err="1" smtClean="0"/>
              <a:t>olanzapine</a:t>
            </a:r>
            <a:r>
              <a:rPr lang="fr-FR" dirty="0" smtClean="0"/>
              <a:t> (</a:t>
            </a:r>
            <a:r>
              <a:rPr lang="fr-FR" dirty="0" err="1" smtClean="0"/>
              <a:t>Zyprexa</a:t>
            </a:r>
            <a:r>
              <a:rPr lang="fr-FR" baseline="30000" dirty="0" err="1" smtClean="0"/>
              <a:t>MD</a:t>
            </a:r>
            <a:r>
              <a:rPr lang="fr-FR" dirty="0" smtClean="0"/>
              <a:t>) </a:t>
            </a:r>
            <a:br>
              <a:rPr lang="fr-FR" dirty="0" smtClean="0"/>
            </a:br>
            <a:r>
              <a:rPr lang="fr-FR" dirty="0" smtClean="0"/>
              <a:t>et de la </a:t>
            </a:r>
            <a:r>
              <a:rPr lang="fr-FR" dirty="0" err="1" smtClean="0"/>
              <a:t>clozapine</a:t>
            </a:r>
            <a:r>
              <a:rPr lang="fr-FR" dirty="0" smtClean="0"/>
              <a:t> (</a:t>
            </a:r>
            <a:r>
              <a:rPr lang="fr-FR" dirty="0" err="1" smtClean="0"/>
              <a:t>Clozaril</a:t>
            </a:r>
            <a:r>
              <a:rPr lang="fr-FR" baseline="30000" dirty="0" err="1" smtClean="0"/>
              <a:t>MD</a:t>
            </a:r>
            <a:r>
              <a:rPr lang="fr-FR" dirty="0" smtClean="0"/>
              <a:t>)</a:t>
            </a:r>
          </a:p>
          <a:p>
            <a:pPr lvl="2">
              <a:spcAft>
                <a:spcPts val="1800"/>
              </a:spcAft>
            </a:pPr>
            <a:r>
              <a:rPr lang="fr-FR" dirty="0" smtClean="0"/>
              <a:t>Si la quantité consommée varie, il est important </a:t>
            </a:r>
            <a:br>
              <a:rPr lang="fr-FR" dirty="0" smtClean="0"/>
            </a:br>
            <a:r>
              <a:rPr lang="fr-FR" dirty="0" smtClean="0"/>
              <a:t>d’en discuter avec son médecin ou son pharmacien</a:t>
            </a:r>
          </a:p>
          <a:p>
            <a:pPr lvl="1"/>
            <a:r>
              <a:rPr lang="fr-FR" dirty="0" smtClean="0"/>
              <a:t>Caféine</a:t>
            </a:r>
          </a:p>
          <a:p>
            <a:pPr lvl="2"/>
            <a:r>
              <a:rPr lang="fr-FR" dirty="0" smtClean="0"/>
              <a:t>    toxicité de l’</a:t>
            </a:r>
            <a:r>
              <a:rPr lang="fr-FR" dirty="0" err="1" smtClean="0"/>
              <a:t>olanzapine</a:t>
            </a:r>
            <a:r>
              <a:rPr lang="fr-FR" dirty="0" smtClean="0"/>
              <a:t> (</a:t>
            </a:r>
            <a:r>
              <a:rPr lang="fr-FR" dirty="0" err="1" smtClean="0"/>
              <a:t>Zyprexa</a:t>
            </a:r>
            <a:r>
              <a:rPr lang="fr-FR" baseline="30000" dirty="0" err="1" smtClean="0"/>
              <a:t>MD</a:t>
            </a:r>
            <a:r>
              <a:rPr lang="fr-FR" dirty="0" smtClean="0"/>
              <a:t>) </a:t>
            </a:r>
            <a:br>
              <a:rPr lang="fr-FR" dirty="0" smtClean="0"/>
            </a:br>
            <a:r>
              <a:rPr lang="fr-FR" dirty="0" smtClean="0"/>
              <a:t>et de la </a:t>
            </a:r>
            <a:r>
              <a:rPr lang="fr-FR" dirty="0" err="1" smtClean="0"/>
              <a:t>clozapine</a:t>
            </a:r>
            <a:r>
              <a:rPr lang="fr-FR" dirty="0" smtClean="0"/>
              <a:t> (</a:t>
            </a:r>
            <a:r>
              <a:rPr lang="fr-FR" dirty="0" err="1" smtClean="0"/>
              <a:t>Clozaril</a:t>
            </a:r>
            <a:r>
              <a:rPr lang="fr-FR" baseline="30000" dirty="0" err="1" smtClean="0"/>
              <a:t>MD</a:t>
            </a:r>
            <a:r>
              <a:rPr lang="fr-FR" dirty="0" smtClean="0"/>
              <a:t>)</a:t>
            </a:r>
          </a:p>
          <a:p>
            <a:pPr lvl="2"/>
            <a:r>
              <a:rPr lang="fr-FR" dirty="0" smtClean="0"/>
              <a:t>Contenue en quantité importante dans les boissons énergisantes</a:t>
            </a:r>
            <a:endParaRPr lang="fr-CA" dirty="0"/>
          </a:p>
        </p:txBody>
      </p:sp>
      <p:sp>
        <p:nvSpPr>
          <p:cNvPr id="10" name="Espace réservé du texte 9"/>
          <p:cNvSpPr>
            <a:spLocks noGrp="1"/>
          </p:cNvSpPr>
          <p:nvPr>
            <p:ph type="body" sz="quarter" idx="13"/>
          </p:nvPr>
        </p:nvSpPr>
        <p:spPr/>
        <p:txBody>
          <a:bodyPr/>
          <a:lstStyle/>
          <a:p>
            <a:endParaRPr lang="fr-CA" dirty="0"/>
          </a:p>
        </p:txBody>
      </p:sp>
      <p:sp>
        <p:nvSpPr>
          <p:cNvPr id="11" name="Flèche vers la droite 10"/>
          <p:cNvSpPr>
            <a:spLocks noChangeAspect="1"/>
          </p:cNvSpPr>
          <p:nvPr/>
        </p:nvSpPr>
        <p:spPr>
          <a:xfrm rot="5400000">
            <a:off x="1819034" y="1734550"/>
            <a:ext cx="313376" cy="256032"/>
          </a:xfrm>
          <a:prstGeom prst="rightArrow">
            <a:avLst>
              <a:gd name="adj1" fmla="val 53774"/>
              <a:gd name="adj2" fmla="val 5612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12" name="Flèche vers la droite 11"/>
          <p:cNvSpPr>
            <a:spLocks noChangeAspect="1"/>
          </p:cNvSpPr>
          <p:nvPr/>
        </p:nvSpPr>
        <p:spPr>
          <a:xfrm rot="16200000" flipV="1">
            <a:off x="1819034" y="3677696"/>
            <a:ext cx="313376" cy="256032"/>
          </a:xfrm>
          <a:prstGeom prst="rightArrow">
            <a:avLst>
              <a:gd name="adj1" fmla="val 53774"/>
              <a:gd name="adj2" fmla="val 5612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Questions quiz</a:t>
            </a:r>
            <a:endParaRPr lang="fr-CA" dirty="0"/>
          </a:p>
        </p:txBody>
      </p:sp>
      <p:sp>
        <p:nvSpPr>
          <p:cNvPr id="3" name="Espace réservé du contenu 2"/>
          <p:cNvSpPr>
            <a:spLocks noGrp="1"/>
          </p:cNvSpPr>
          <p:nvPr>
            <p:ph idx="1"/>
          </p:nvPr>
        </p:nvSpPr>
        <p:spPr/>
        <p:txBody>
          <a:bodyPr/>
          <a:lstStyle/>
          <a:p>
            <a:pPr lvl="1"/>
            <a:r>
              <a:rPr lang="fr-FR" dirty="0" smtClean="0"/>
              <a:t>Quel fruit ou légume interagit avec la </a:t>
            </a:r>
            <a:r>
              <a:rPr lang="fr-FR" dirty="0" err="1" smtClean="0"/>
              <a:t>clozapine</a:t>
            </a:r>
            <a:r>
              <a:rPr lang="fr-FR" dirty="0" smtClean="0"/>
              <a:t>?</a:t>
            </a:r>
          </a:p>
          <a:p>
            <a:pPr lvl="2"/>
            <a:r>
              <a:rPr lang="fr-FR" dirty="0" smtClean="0"/>
              <a:t>Le jus de pamplemousse </a:t>
            </a:r>
          </a:p>
          <a:p>
            <a:pPr lvl="1"/>
            <a:endParaRPr lang="fr-FR" dirty="0" smtClean="0"/>
          </a:p>
          <a:p>
            <a:pPr lvl="1"/>
            <a:r>
              <a:rPr lang="fr-FR" dirty="0" smtClean="0"/>
              <a:t>Et la </a:t>
            </a:r>
            <a:r>
              <a:rPr lang="fr-FR" dirty="0" err="1" smtClean="0"/>
              <a:t>quétiapine</a:t>
            </a:r>
            <a:r>
              <a:rPr lang="fr-FR" dirty="0" smtClean="0"/>
              <a:t>?</a:t>
            </a:r>
          </a:p>
          <a:p>
            <a:pPr lvl="2"/>
            <a:r>
              <a:rPr lang="fr-FR" dirty="0" smtClean="0"/>
              <a:t>Le même fruit</a:t>
            </a:r>
            <a:endParaRPr lang="fr-CA" dirty="0"/>
          </a:p>
        </p:txBody>
      </p:sp>
      <p:sp>
        <p:nvSpPr>
          <p:cNvPr id="10" name="Espace réservé du texte 9"/>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Questions quiz</a:t>
            </a:r>
            <a:endParaRPr lang="fr-CA" dirty="0"/>
          </a:p>
        </p:txBody>
      </p:sp>
      <p:sp>
        <p:nvSpPr>
          <p:cNvPr id="3" name="Espace réservé du contenu 2"/>
          <p:cNvSpPr>
            <a:spLocks noGrp="1"/>
          </p:cNvSpPr>
          <p:nvPr>
            <p:ph idx="1"/>
          </p:nvPr>
        </p:nvSpPr>
        <p:spPr/>
        <p:txBody>
          <a:bodyPr/>
          <a:lstStyle/>
          <a:p>
            <a:pPr lvl="1"/>
            <a:r>
              <a:rPr lang="fr-FR" dirty="0" smtClean="0"/>
              <a:t>Quels sont les risques/conséquences de prendre de l’alcool avec les médicaments?</a:t>
            </a:r>
          </a:p>
          <a:p>
            <a:pPr lvl="2"/>
            <a:r>
              <a:rPr lang="fr-FR" dirty="0" smtClean="0"/>
              <a:t>    effets indésirables </a:t>
            </a:r>
          </a:p>
          <a:p>
            <a:pPr lvl="3">
              <a:spcAft>
                <a:spcPts val="600"/>
              </a:spcAft>
            </a:pPr>
            <a:r>
              <a:rPr lang="fr-FR" dirty="0" smtClean="0"/>
              <a:t>Ex. : somnolence, diminution de la pression artérielle</a:t>
            </a:r>
          </a:p>
          <a:p>
            <a:pPr lvl="2"/>
            <a:r>
              <a:rPr lang="fr-FR" dirty="0" smtClean="0"/>
              <a:t>Peut causer des psychoses en sevrage</a:t>
            </a:r>
          </a:p>
        </p:txBody>
      </p:sp>
      <p:sp>
        <p:nvSpPr>
          <p:cNvPr id="10" name="Espace réservé du texte 9"/>
          <p:cNvSpPr>
            <a:spLocks noGrp="1"/>
          </p:cNvSpPr>
          <p:nvPr>
            <p:ph type="body" sz="quarter" idx="13"/>
          </p:nvPr>
        </p:nvSpPr>
        <p:spPr/>
        <p:txBody>
          <a:bodyPr/>
          <a:lstStyle/>
          <a:p>
            <a:endParaRPr lang="fr-CA"/>
          </a:p>
        </p:txBody>
      </p:sp>
      <p:sp>
        <p:nvSpPr>
          <p:cNvPr id="5" name="Flèche vers la droite 4"/>
          <p:cNvSpPr>
            <a:spLocks noChangeAspect="1"/>
          </p:cNvSpPr>
          <p:nvPr/>
        </p:nvSpPr>
        <p:spPr>
          <a:xfrm rot="16200000" flipV="1">
            <a:off x="1819034" y="2088536"/>
            <a:ext cx="313376" cy="256032"/>
          </a:xfrm>
          <a:prstGeom prst="rightArrow">
            <a:avLst>
              <a:gd name="adj1" fmla="val 53774"/>
              <a:gd name="adj2" fmla="val 5612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86182" y="4572000"/>
            <a:ext cx="6171637" cy="685800"/>
          </a:xfrm>
          <a:prstGeom prst="rect">
            <a:avLst/>
          </a:prstGeom>
          <a:solidFill>
            <a:srgbClr val="565C13">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latin typeface="Helvetica"/>
                <a:cs typeface="Helvetica"/>
              </a:rPr>
              <a:t>Comment favoriser l’observance</a:t>
            </a:r>
            <a:endParaRPr lang="fr-CA" sz="2800" b="1" dirty="0" smtClean="0">
              <a:latin typeface="Helvetica"/>
              <a:cs typeface="Helvetic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faire </a:t>
            </a:r>
            <a:br>
              <a:rPr lang="fr-FR" dirty="0" smtClean="0"/>
            </a:br>
            <a:r>
              <a:rPr lang="fr-FR" dirty="0" smtClean="0"/>
              <a:t>si on consomme?</a:t>
            </a:r>
            <a:endParaRPr lang="fr-CA" dirty="0"/>
          </a:p>
        </p:txBody>
      </p:sp>
      <p:sp>
        <p:nvSpPr>
          <p:cNvPr id="3" name="Espace réservé du contenu 2"/>
          <p:cNvSpPr>
            <a:spLocks noGrp="1"/>
          </p:cNvSpPr>
          <p:nvPr>
            <p:ph idx="1"/>
          </p:nvPr>
        </p:nvSpPr>
        <p:spPr/>
        <p:txBody>
          <a:bodyPr/>
          <a:lstStyle/>
          <a:p>
            <a:pPr lvl="1"/>
            <a:r>
              <a:rPr lang="fr-FR" dirty="0" smtClean="0"/>
              <a:t>Alcool</a:t>
            </a:r>
          </a:p>
          <a:p>
            <a:pPr lvl="2"/>
            <a:r>
              <a:rPr lang="fr-FR" dirty="0" smtClean="0"/>
              <a:t>La modération a bien meilleur goût</a:t>
            </a:r>
          </a:p>
          <a:p>
            <a:pPr lvl="2"/>
            <a:r>
              <a:rPr lang="fr-FR" dirty="0" smtClean="0"/>
              <a:t>Planifier la consommation</a:t>
            </a:r>
          </a:p>
          <a:p>
            <a:pPr lvl="3">
              <a:spcAft>
                <a:spcPts val="1800"/>
              </a:spcAft>
            </a:pPr>
            <a:r>
              <a:rPr lang="fr-FR" dirty="0" smtClean="0"/>
              <a:t>Prendre un verre au souper </a:t>
            </a:r>
            <a:br>
              <a:rPr lang="fr-FR" dirty="0" smtClean="0"/>
            </a:br>
            <a:r>
              <a:rPr lang="fr-FR" dirty="0" smtClean="0"/>
              <a:t>et les médicaments au coucher</a:t>
            </a:r>
          </a:p>
          <a:p>
            <a:pPr lvl="1"/>
            <a:r>
              <a:rPr lang="fr-FR" dirty="0" smtClean="0"/>
              <a:t>Caféine</a:t>
            </a:r>
          </a:p>
          <a:p>
            <a:pPr lvl="2"/>
            <a:r>
              <a:rPr lang="fr-FR" dirty="0" smtClean="0"/>
              <a:t>Ne pas en consommer de façon excessive</a:t>
            </a:r>
          </a:p>
          <a:p>
            <a:pPr lvl="2"/>
            <a:r>
              <a:rPr lang="fr-FR" dirty="0" smtClean="0"/>
              <a:t>Être vigilant face à ses effets excitateurs </a:t>
            </a:r>
          </a:p>
          <a:p>
            <a:pPr lvl="2"/>
            <a:r>
              <a:rPr lang="fr-FR" dirty="0" smtClean="0"/>
              <a:t>Attention à la grande quantité de caféine </a:t>
            </a:r>
            <a:br>
              <a:rPr lang="fr-FR" dirty="0" smtClean="0"/>
            </a:br>
            <a:r>
              <a:rPr lang="fr-FR" dirty="0" smtClean="0"/>
              <a:t>dans les boissons énergisantes </a:t>
            </a:r>
          </a:p>
        </p:txBody>
      </p:sp>
      <p:sp>
        <p:nvSpPr>
          <p:cNvPr id="10" name="Espace réservé du texte 9"/>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 faire </a:t>
            </a:r>
            <a:br>
              <a:rPr lang="fr-FR" dirty="0" smtClean="0"/>
            </a:br>
            <a:r>
              <a:rPr lang="fr-FR" dirty="0" smtClean="0"/>
              <a:t>si on a consommé?</a:t>
            </a:r>
            <a:endParaRPr lang="fr-CA" dirty="0"/>
          </a:p>
        </p:txBody>
      </p:sp>
      <p:sp>
        <p:nvSpPr>
          <p:cNvPr id="3" name="Espace réservé du contenu 2"/>
          <p:cNvSpPr>
            <a:spLocks noGrp="1"/>
          </p:cNvSpPr>
          <p:nvPr>
            <p:ph idx="1"/>
          </p:nvPr>
        </p:nvSpPr>
        <p:spPr/>
        <p:txBody>
          <a:bodyPr/>
          <a:lstStyle/>
          <a:p>
            <a:pPr lvl="1"/>
            <a:r>
              <a:rPr lang="fr-FR" dirty="0" smtClean="0"/>
              <a:t>Cannabis et autres drogues</a:t>
            </a:r>
          </a:p>
          <a:p>
            <a:pPr lvl="2"/>
            <a:r>
              <a:rPr lang="fr-FR" dirty="0" smtClean="0"/>
              <a:t>De façon générale, il est mieux de prendre </a:t>
            </a:r>
            <a:br>
              <a:rPr lang="fr-FR" dirty="0" smtClean="0"/>
            </a:br>
            <a:r>
              <a:rPr lang="fr-FR" dirty="0" smtClean="0"/>
              <a:t>les médicaments malgré la consommation</a:t>
            </a:r>
          </a:p>
          <a:p>
            <a:pPr lvl="3"/>
            <a:r>
              <a:rPr lang="fr-FR" dirty="0" smtClean="0"/>
              <a:t>Éviter de choisir entre drogue et médicaments</a:t>
            </a:r>
          </a:p>
        </p:txBody>
      </p:sp>
      <p:sp>
        <p:nvSpPr>
          <p:cNvPr id="10" name="Espace réservé du texte 9"/>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cap="none" dirty="0" smtClean="0"/>
              <a:t>Toutefois… </a:t>
            </a:r>
            <a:br>
              <a:rPr lang="fr-FR" cap="none" dirty="0" smtClean="0"/>
            </a:br>
            <a:r>
              <a:rPr lang="fr-FR" cap="none" dirty="0" smtClean="0"/>
              <a:t>plusieurs personnes </a:t>
            </a:r>
            <a:br>
              <a:rPr lang="fr-FR" cap="none" dirty="0" smtClean="0"/>
            </a:br>
            <a:r>
              <a:rPr lang="fr-FR" cap="none" dirty="0" smtClean="0"/>
              <a:t>qui consomment ont </a:t>
            </a:r>
            <a:br>
              <a:rPr lang="fr-FR" cap="none" dirty="0" smtClean="0"/>
            </a:br>
            <a:r>
              <a:rPr lang="fr-FR" cap="none" dirty="0" smtClean="0"/>
              <a:t>de la difficulté à prendre </a:t>
            </a:r>
            <a:br>
              <a:rPr lang="fr-FR" cap="none" dirty="0" smtClean="0"/>
            </a:br>
            <a:r>
              <a:rPr lang="fr-FR" cap="none" dirty="0" smtClean="0"/>
              <a:t>les médicaments</a:t>
            </a:r>
            <a:r>
              <a:rPr lang="fr-FR" dirty="0" smtClean="0"/>
              <a:t>…</a:t>
            </a:r>
            <a:br>
              <a:rPr lang="fr-FR" dirty="0" smtClean="0"/>
            </a:br>
            <a:r>
              <a:rPr lang="fr-FR" dirty="0" smtClean="0"/>
              <a:t/>
            </a:r>
            <a:br>
              <a:rPr lang="fr-FR" dirty="0" smtClean="0"/>
            </a:br>
            <a:r>
              <a:rPr lang="fr-FR" cap="none" dirty="0" smtClean="0"/>
              <a:t>Quels sont vos trucs </a:t>
            </a:r>
            <a:br>
              <a:rPr lang="fr-FR" cap="none" dirty="0" smtClean="0"/>
            </a:br>
            <a:r>
              <a:rPr lang="fr-FR" cap="none" dirty="0" smtClean="0"/>
              <a:t>à vous?</a:t>
            </a:r>
            <a:endParaRPr lang="fr-CA" cap="none"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Trucs pour </a:t>
            </a:r>
            <a:br>
              <a:rPr lang="fr-FR" dirty="0" smtClean="0"/>
            </a:br>
            <a:r>
              <a:rPr lang="fr-FR" dirty="0" smtClean="0"/>
              <a:t>faciliter l’observance</a:t>
            </a:r>
            <a:endParaRPr lang="fr-CA" dirty="0"/>
          </a:p>
        </p:txBody>
      </p:sp>
      <p:sp>
        <p:nvSpPr>
          <p:cNvPr id="4" name="Espace réservé du contenu 3"/>
          <p:cNvSpPr>
            <a:spLocks noGrp="1"/>
          </p:cNvSpPr>
          <p:nvPr>
            <p:ph idx="1"/>
          </p:nvPr>
        </p:nvSpPr>
        <p:spPr/>
        <p:txBody>
          <a:bodyPr/>
          <a:lstStyle/>
          <a:p>
            <a:pPr lvl="1">
              <a:spcAft>
                <a:spcPts val="1200"/>
              </a:spcAft>
            </a:pPr>
            <a:r>
              <a:rPr lang="fr-FR" dirty="0" smtClean="0"/>
              <a:t>Simplifier le nombre de prises </a:t>
            </a:r>
            <a:br>
              <a:rPr lang="fr-FR" dirty="0" smtClean="0"/>
            </a:br>
            <a:r>
              <a:rPr lang="fr-FR" dirty="0" smtClean="0"/>
              <a:t>de médicaments par jour</a:t>
            </a:r>
          </a:p>
          <a:p>
            <a:pPr lvl="1">
              <a:spcAft>
                <a:spcPts val="1200"/>
              </a:spcAft>
            </a:pPr>
            <a:r>
              <a:rPr lang="fr-FR" dirty="0" smtClean="0"/>
              <a:t>Utiliser un pilulier/dosette/</a:t>
            </a:r>
            <a:r>
              <a:rPr lang="fr-FR" dirty="0" err="1" smtClean="0"/>
              <a:t>dispill</a:t>
            </a:r>
            <a:endParaRPr lang="fr-FR" dirty="0" smtClean="0"/>
          </a:p>
          <a:p>
            <a:pPr lvl="1"/>
            <a:r>
              <a:rPr lang="fr-FR" dirty="0" smtClean="0"/>
              <a:t>Associer la prise de médicaments </a:t>
            </a:r>
            <a:br>
              <a:rPr lang="fr-FR" dirty="0" smtClean="0"/>
            </a:br>
            <a:r>
              <a:rPr lang="fr-FR" dirty="0" smtClean="0"/>
              <a:t>à une action quotidienne</a:t>
            </a:r>
          </a:p>
          <a:p>
            <a:pPr lvl="2">
              <a:spcAft>
                <a:spcPts val="1200"/>
              </a:spcAft>
            </a:pPr>
            <a:r>
              <a:rPr lang="fr-FR" dirty="0" smtClean="0"/>
              <a:t>Ex. : après le brossage de dents</a:t>
            </a:r>
          </a:p>
          <a:p>
            <a:pPr lvl="1">
              <a:spcAft>
                <a:spcPts val="1200"/>
              </a:spcAft>
            </a:pPr>
            <a:r>
              <a:rPr lang="fr-FR" dirty="0" smtClean="0"/>
              <a:t>Utiliser une alarme</a:t>
            </a:r>
          </a:p>
          <a:p>
            <a:pPr lvl="1"/>
            <a:r>
              <a:rPr lang="fr-FR" dirty="0" smtClean="0"/>
              <a:t>Prendre un médicament par injection</a:t>
            </a:r>
          </a:p>
        </p:txBody>
      </p:sp>
      <p:sp>
        <p:nvSpPr>
          <p:cNvPr id="8" name="Espace réservé du texte 7"/>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t>Définitions</a:t>
            </a:r>
            <a:endParaRPr lang="fr-CA" dirty="0"/>
          </a:p>
        </p:txBody>
      </p:sp>
      <p:sp>
        <p:nvSpPr>
          <p:cNvPr id="5" name="Espace réservé du texte 4"/>
          <p:cNvSpPr>
            <a:spLocks noGrp="1"/>
          </p:cNvSpPr>
          <p:nvPr>
            <p:ph type="body" idx="1"/>
          </p:nvPr>
        </p:nvSpPr>
        <p:spPr/>
        <p:txBody>
          <a:bodyPr/>
          <a:lstStyle/>
          <a:p>
            <a:r>
              <a:rPr lang="fr-FR" dirty="0" smtClean="0"/>
              <a:t>Usage récréatif, abus, dépendance, tolérance, </a:t>
            </a:r>
            <a:br>
              <a:rPr lang="fr-FR" dirty="0" smtClean="0"/>
            </a:br>
            <a:r>
              <a:rPr lang="fr-FR" dirty="0" smtClean="0"/>
              <a:t>état de manque, désir obsédant</a:t>
            </a:r>
            <a:endParaRPr lang="fr-FR"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injection?</a:t>
            </a:r>
            <a:endParaRPr lang="fr-CA" dirty="0"/>
          </a:p>
        </p:txBody>
      </p:sp>
      <p:sp>
        <p:nvSpPr>
          <p:cNvPr id="3" name="Espace réservé du contenu 2"/>
          <p:cNvSpPr>
            <a:spLocks noGrp="1"/>
          </p:cNvSpPr>
          <p:nvPr>
            <p:ph idx="1"/>
          </p:nvPr>
        </p:nvSpPr>
        <p:spPr/>
        <p:txBody>
          <a:bodyPr/>
          <a:lstStyle/>
          <a:p>
            <a:pPr lvl="1"/>
            <a:r>
              <a:rPr lang="fr-FR" dirty="0" smtClean="0"/>
              <a:t>Avantages et bénéfices</a:t>
            </a:r>
          </a:p>
          <a:p>
            <a:pPr lvl="2"/>
            <a:r>
              <a:rPr lang="fr-FR" dirty="0" smtClean="0"/>
              <a:t>Aussi efficace que par la bouche </a:t>
            </a:r>
          </a:p>
          <a:p>
            <a:pPr lvl="2"/>
            <a:r>
              <a:rPr lang="fr-FR" dirty="0" smtClean="0"/>
              <a:t>Moins d’effets indésirables que par la bouche</a:t>
            </a:r>
          </a:p>
          <a:p>
            <a:pPr lvl="2"/>
            <a:r>
              <a:rPr lang="fr-FR" dirty="0" smtClean="0"/>
              <a:t>Évite l’oubli des médicaments si on consomme </a:t>
            </a:r>
            <a:br>
              <a:rPr lang="fr-FR" dirty="0" smtClean="0"/>
            </a:br>
            <a:r>
              <a:rPr lang="fr-FR" dirty="0" smtClean="0"/>
              <a:t>et les tensions avec les proches</a:t>
            </a:r>
          </a:p>
          <a:p>
            <a:pPr lvl="2"/>
            <a:r>
              <a:rPr lang="fr-FR" dirty="0" smtClean="0"/>
              <a:t>Évite de penser à la maladie quotidiennement</a:t>
            </a:r>
          </a:p>
          <a:p>
            <a:pPr lvl="2"/>
            <a:r>
              <a:rPr lang="fr-FR" dirty="0" smtClean="0"/>
              <a:t>Peut contribuer à diminuer le risque de rechute psychotique</a:t>
            </a:r>
          </a:p>
        </p:txBody>
      </p:sp>
      <p:sp>
        <p:nvSpPr>
          <p:cNvPr id="13" name="Espace réservé du texte 12"/>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Vrai ou faux? </a:t>
            </a:r>
            <a:endParaRPr lang="fr-CA" dirty="0"/>
          </a:p>
        </p:txBody>
      </p:sp>
      <p:sp>
        <p:nvSpPr>
          <p:cNvPr id="3" name="Espace réservé du contenu 2"/>
          <p:cNvSpPr>
            <a:spLocks noGrp="1"/>
          </p:cNvSpPr>
          <p:nvPr>
            <p:ph idx="1"/>
          </p:nvPr>
        </p:nvSpPr>
        <p:spPr/>
        <p:txBody>
          <a:bodyPr/>
          <a:lstStyle/>
          <a:p>
            <a:pPr marL="261938" indent="-261938"/>
            <a:r>
              <a:rPr lang="fr-FR" dirty="0" smtClean="0"/>
              <a:t>« Les injections sont une punition pour les personnes qui ne prennent pas leurs pilules »</a:t>
            </a:r>
          </a:p>
          <a:p>
            <a:endParaRPr lang="fr-FR" dirty="0" smtClean="0"/>
          </a:p>
          <a:p>
            <a:pPr lvl="1"/>
            <a:r>
              <a:rPr lang="fr-FR" dirty="0" smtClean="0"/>
              <a:t>Faux</a:t>
            </a:r>
          </a:p>
          <a:p>
            <a:pPr lvl="2"/>
            <a:r>
              <a:rPr lang="fr-FR" dirty="0" smtClean="0"/>
              <a:t>Plusieurs de personnes choisissent elles-mêmes </a:t>
            </a:r>
            <a:br>
              <a:rPr lang="fr-FR" dirty="0" smtClean="0"/>
            </a:br>
            <a:r>
              <a:rPr lang="fr-FR" dirty="0" smtClean="0"/>
              <a:t>de recevoir des injections</a:t>
            </a:r>
          </a:p>
          <a:p>
            <a:pPr lvl="2"/>
            <a:r>
              <a:rPr lang="fr-FR" dirty="0" smtClean="0"/>
              <a:t>Les experts recommandent d’utiliser les injections quand la personne le préfère</a:t>
            </a:r>
          </a:p>
        </p:txBody>
      </p:sp>
      <p:sp>
        <p:nvSpPr>
          <p:cNvPr id="11" name="Espace réservé du texte 10"/>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 injectable </a:t>
            </a:r>
            <a:br>
              <a:rPr lang="fr-FR" dirty="0" smtClean="0"/>
            </a:br>
            <a:r>
              <a:rPr lang="fr-FR" dirty="0" smtClean="0"/>
              <a:t>choisir?</a:t>
            </a:r>
            <a:endParaRPr lang="fr-CA" dirty="0"/>
          </a:p>
        </p:txBody>
      </p:sp>
      <p:sp>
        <p:nvSpPr>
          <p:cNvPr id="3" name="Espace réservé du contenu 2"/>
          <p:cNvSpPr>
            <a:spLocks noGrp="1"/>
          </p:cNvSpPr>
          <p:nvPr>
            <p:ph idx="1"/>
          </p:nvPr>
        </p:nvSpPr>
        <p:spPr/>
        <p:txBody>
          <a:bodyPr/>
          <a:lstStyle/>
          <a:p>
            <a:pPr lvl="1"/>
            <a:r>
              <a:rPr lang="fr-FR" dirty="0" smtClean="0"/>
              <a:t>Plusieurs critères </a:t>
            </a:r>
            <a:r>
              <a:rPr lang="fr-FR" dirty="0" err="1" smtClean="0"/>
              <a:t>évalués</a:t>
            </a:r>
            <a:r>
              <a:rPr lang="fr-FR" dirty="0" smtClean="0"/>
              <a:t> par le psychiatre </a:t>
            </a:r>
            <a:br>
              <a:rPr lang="fr-FR" dirty="0" smtClean="0"/>
            </a:br>
            <a:r>
              <a:rPr lang="fr-FR" dirty="0" smtClean="0"/>
              <a:t>et le pharmacien</a:t>
            </a:r>
          </a:p>
          <a:p>
            <a:pPr lvl="2"/>
            <a:r>
              <a:rPr lang="fr-FR" dirty="0" smtClean="0"/>
              <a:t>Symptômes de la personne</a:t>
            </a:r>
          </a:p>
          <a:p>
            <a:pPr lvl="2"/>
            <a:r>
              <a:rPr lang="fr-FR" dirty="0" smtClean="0"/>
              <a:t>Profil d’effets indésirables</a:t>
            </a:r>
          </a:p>
          <a:p>
            <a:pPr lvl="2"/>
            <a:r>
              <a:rPr lang="fr-FR" dirty="0" smtClean="0"/>
              <a:t>Adhésion au traitement</a:t>
            </a:r>
          </a:p>
          <a:p>
            <a:pPr lvl="2"/>
            <a:r>
              <a:rPr lang="fr-FR" dirty="0" smtClean="0"/>
              <a:t>Préférences de la personne</a:t>
            </a:r>
          </a:p>
          <a:p>
            <a:pPr lvl="2"/>
            <a:r>
              <a:rPr lang="fr-FR" dirty="0" smtClean="0"/>
              <a:t>Coût</a:t>
            </a:r>
          </a:p>
        </p:txBody>
      </p:sp>
      <p:sp>
        <p:nvSpPr>
          <p:cNvPr id="10" name="Espace réservé du texte 9"/>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Injectables </a:t>
            </a:r>
            <a:br>
              <a:rPr lang="fr-FR" dirty="0" smtClean="0"/>
            </a:br>
            <a:r>
              <a:rPr lang="fr-FR" dirty="0" smtClean="0"/>
              <a:t>disponibles</a:t>
            </a:r>
            <a:endParaRPr lang="fr-CA" dirty="0"/>
          </a:p>
        </p:txBody>
      </p:sp>
      <p:sp>
        <p:nvSpPr>
          <p:cNvPr id="3" name="Espace réservé du contenu 2"/>
          <p:cNvSpPr>
            <a:spLocks noGrp="1"/>
          </p:cNvSpPr>
          <p:nvPr>
            <p:ph idx="1"/>
          </p:nvPr>
        </p:nvSpPr>
        <p:spPr/>
        <p:txBody>
          <a:bodyPr/>
          <a:lstStyle/>
          <a:p>
            <a:pPr lvl="1"/>
            <a:r>
              <a:rPr lang="fr-FR" dirty="0" smtClean="0"/>
              <a:t>1</a:t>
            </a:r>
            <a:r>
              <a:rPr lang="fr-FR" baseline="30000" dirty="0" smtClean="0"/>
              <a:t>re</a:t>
            </a:r>
            <a:r>
              <a:rPr lang="fr-FR" dirty="0" smtClean="0"/>
              <a:t> génération</a:t>
            </a:r>
          </a:p>
          <a:p>
            <a:pPr lvl="2"/>
            <a:r>
              <a:rPr lang="fr-FR" dirty="0" err="1" smtClean="0"/>
              <a:t>Clopixol</a:t>
            </a:r>
            <a:r>
              <a:rPr lang="fr-FR" baseline="30000" dirty="0" err="1" smtClean="0"/>
              <a:t>MD</a:t>
            </a:r>
            <a:r>
              <a:rPr lang="fr-FR" dirty="0" smtClean="0"/>
              <a:t> Dépôt (</a:t>
            </a:r>
            <a:r>
              <a:rPr lang="fr-FR" dirty="0" err="1" smtClean="0"/>
              <a:t>décanoate</a:t>
            </a:r>
            <a:r>
              <a:rPr lang="fr-FR" dirty="0" smtClean="0"/>
              <a:t> de </a:t>
            </a:r>
            <a:r>
              <a:rPr lang="fr-FR" dirty="0" err="1" smtClean="0"/>
              <a:t>zuclopenthixol</a:t>
            </a:r>
            <a:r>
              <a:rPr lang="fr-FR" dirty="0" smtClean="0"/>
              <a:t>) </a:t>
            </a:r>
          </a:p>
          <a:p>
            <a:pPr lvl="2"/>
            <a:r>
              <a:rPr lang="fr-FR" dirty="0" err="1" smtClean="0"/>
              <a:t>Fluanxol</a:t>
            </a:r>
            <a:r>
              <a:rPr lang="fr-FR" baseline="30000" dirty="0" err="1" smtClean="0"/>
              <a:t>MD</a:t>
            </a:r>
            <a:r>
              <a:rPr lang="fr-FR" dirty="0" smtClean="0"/>
              <a:t> Dépôt (</a:t>
            </a:r>
            <a:r>
              <a:rPr lang="fr-FR" dirty="0" err="1" smtClean="0"/>
              <a:t>décanoate</a:t>
            </a:r>
            <a:r>
              <a:rPr lang="fr-FR" dirty="0" smtClean="0"/>
              <a:t> de </a:t>
            </a:r>
            <a:r>
              <a:rPr lang="fr-FR" dirty="0" err="1" smtClean="0"/>
              <a:t>flupenthixol</a:t>
            </a:r>
            <a:r>
              <a:rPr lang="fr-FR" dirty="0" smtClean="0"/>
              <a:t>)</a:t>
            </a:r>
          </a:p>
          <a:p>
            <a:pPr lvl="2"/>
            <a:r>
              <a:rPr lang="fr-FR" dirty="0" err="1" smtClean="0"/>
              <a:t>Haldol</a:t>
            </a:r>
            <a:r>
              <a:rPr lang="fr-FR" dirty="0" smtClean="0"/>
              <a:t> LA</a:t>
            </a:r>
            <a:r>
              <a:rPr lang="fr-FR" baseline="30000" dirty="0" smtClean="0"/>
              <a:t>MD</a:t>
            </a:r>
            <a:r>
              <a:rPr lang="fr-FR" dirty="0" smtClean="0"/>
              <a:t> (</a:t>
            </a:r>
            <a:r>
              <a:rPr lang="fr-FR" dirty="0" err="1" smtClean="0"/>
              <a:t>décanoate</a:t>
            </a:r>
            <a:r>
              <a:rPr lang="fr-FR" dirty="0" smtClean="0"/>
              <a:t> d’halopéridol)</a:t>
            </a:r>
          </a:p>
          <a:p>
            <a:pPr lvl="2"/>
            <a:r>
              <a:rPr lang="fr-FR" dirty="0" err="1" smtClean="0"/>
              <a:t>Modecate</a:t>
            </a:r>
            <a:r>
              <a:rPr lang="fr-FR" baseline="30000" dirty="0" err="1" smtClean="0"/>
              <a:t>MD</a:t>
            </a:r>
            <a:r>
              <a:rPr lang="fr-FR" dirty="0" smtClean="0"/>
              <a:t> (</a:t>
            </a:r>
            <a:r>
              <a:rPr lang="fr-FR" dirty="0" err="1" smtClean="0"/>
              <a:t>décanoate</a:t>
            </a:r>
            <a:r>
              <a:rPr lang="fr-FR" dirty="0" smtClean="0"/>
              <a:t> de </a:t>
            </a:r>
            <a:r>
              <a:rPr lang="fr-FR" dirty="0" err="1" smtClean="0"/>
              <a:t>fluphenazine</a:t>
            </a:r>
            <a:r>
              <a:rPr lang="fr-FR" dirty="0" smtClean="0"/>
              <a:t>)</a:t>
            </a:r>
          </a:p>
          <a:p>
            <a:pPr lvl="2"/>
            <a:r>
              <a:rPr lang="fr-FR" dirty="0" err="1" smtClean="0"/>
              <a:t>Piportil</a:t>
            </a:r>
            <a:r>
              <a:rPr lang="fr-FR" dirty="0" smtClean="0"/>
              <a:t> L4</a:t>
            </a:r>
            <a:r>
              <a:rPr lang="fr-FR" baseline="30000" dirty="0" smtClean="0"/>
              <a:t>MD</a:t>
            </a:r>
            <a:r>
              <a:rPr lang="fr-FR" dirty="0" smtClean="0"/>
              <a:t> (palmitate de </a:t>
            </a:r>
            <a:r>
              <a:rPr lang="fr-FR" dirty="0" err="1" smtClean="0"/>
              <a:t>pipotiazine</a:t>
            </a:r>
            <a:r>
              <a:rPr lang="fr-FR" dirty="0" smtClean="0"/>
              <a:t>)</a:t>
            </a:r>
          </a:p>
          <a:p>
            <a:pPr lvl="2"/>
            <a:endParaRPr lang="fr-FR" dirty="0" smtClean="0"/>
          </a:p>
          <a:p>
            <a:pPr lvl="1"/>
            <a:r>
              <a:rPr lang="fr-FR" dirty="0" smtClean="0"/>
              <a:t>2</a:t>
            </a:r>
            <a:r>
              <a:rPr lang="fr-FR" baseline="30000" dirty="0" smtClean="0"/>
              <a:t>e</a:t>
            </a:r>
            <a:r>
              <a:rPr lang="fr-FR" dirty="0" smtClean="0"/>
              <a:t> génération</a:t>
            </a:r>
          </a:p>
          <a:p>
            <a:pPr lvl="2"/>
            <a:r>
              <a:rPr lang="fr-FR" dirty="0" err="1" smtClean="0"/>
              <a:t>Invega</a:t>
            </a:r>
            <a:r>
              <a:rPr lang="fr-FR" dirty="0" smtClean="0"/>
              <a:t> </a:t>
            </a:r>
            <a:r>
              <a:rPr lang="fr-FR" dirty="0" err="1" smtClean="0"/>
              <a:t>Sustenna</a:t>
            </a:r>
            <a:r>
              <a:rPr lang="fr-FR" baseline="30000" dirty="0" err="1" smtClean="0"/>
              <a:t>MD</a:t>
            </a:r>
            <a:r>
              <a:rPr lang="fr-FR" dirty="0" smtClean="0"/>
              <a:t> (palmitate de </a:t>
            </a:r>
            <a:r>
              <a:rPr lang="fr-FR" dirty="0" err="1" smtClean="0"/>
              <a:t>palipéridone</a:t>
            </a:r>
            <a:r>
              <a:rPr lang="fr-FR" dirty="0" smtClean="0"/>
              <a:t>)</a:t>
            </a:r>
          </a:p>
          <a:p>
            <a:pPr lvl="2"/>
            <a:r>
              <a:rPr lang="fr-FR" dirty="0" err="1" smtClean="0"/>
              <a:t>Risperdal</a:t>
            </a:r>
            <a:r>
              <a:rPr lang="fr-FR" dirty="0" smtClean="0"/>
              <a:t> </a:t>
            </a:r>
            <a:r>
              <a:rPr lang="fr-FR" dirty="0" err="1" smtClean="0"/>
              <a:t>Consta</a:t>
            </a:r>
            <a:r>
              <a:rPr lang="fr-FR" baseline="30000" dirty="0" err="1" smtClean="0"/>
              <a:t>MD</a:t>
            </a:r>
            <a:r>
              <a:rPr lang="fr-FR" dirty="0" smtClean="0"/>
              <a:t> (</a:t>
            </a:r>
            <a:r>
              <a:rPr lang="fr-FR" dirty="0" err="1" smtClean="0"/>
              <a:t>rispéridone</a:t>
            </a:r>
            <a:r>
              <a:rPr lang="fr-FR" dirty="0" smtClean="0"/>
              <a:t> microsphères)</a:t>
            </a:r>
          </a:p>
        </p:txBody>
      </p:sp>
      <p:sp>
        <p:nvSpPr>
          <p:cNvPr id="13" name="Espace réservé du texte 12"/>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CA" dirty="0"/>
          </a:p>
        </p:txBody>
      </p:sp>
      <p:sp>
        <p:nvSpPr>
          <p:cNvPr id="3" name="Espace réservé du contenu 2"/>
          <p:cNvSpPr>
            <a:spLocks noGrp="1"/>
          </p:cNvSpPr>
          <p:nvPr>
            <p:ph idx="1"/>
          </p:nvPr>
        </p:nvSpPr>
        <p:spPr/>
        <p:txBody>
          <a:bodyPr/>
          <a:lstStyle/>
          <a:p>
            <a:pPr lvl="1">
              <a:spcAft>
                <a:spcPts val="1800"/>
              </a:spcAft>
            </a:pPr>
            <a:r>
              <a:rPr lang="fr-CA" dirty="0" smtClean="0"/>
              <a:t>Deux types de dépendance : </a:t>
            </a:r>
            <a:br>
              <a:rPr lang="fr-CA" dirty="0" smtClean="0"/>
            </a:br>
            <a:r>
              <a:rPr lang="fr-CA" dirty="0" smtClean="0"/>
              <a:t>psychologique et physique</a:t>
            </a:r>
            <a:endParaRPr lang="en-US" dirty="0" smtClean="0"/>
          </a:p>
          <a:p>
            <a:pPr lvl="1">
              <a:spcAft>
                <a:spcPts val="1800"/>
              </a:spcAft>
            </a:pPr>
            <a:r>
              <a:rPr lang="fr-CA" dirty="0" smtClean="0"/>
              <a:t>Une fois le cercle vicieux de la consommation établi, il est difficile de s’en sortir, mais avec </a:t>
            </a:r>
            <a:br>
              <a:rPr lang="fr-CA" dirty="0" smtClean="0"/>
            </a:br>
            <a:r>
              <a:rPr lang="fr-CA" dirty="0" smtClean="0"/>
              <a:t>de la persévérance, tout est possible!</a:t>
            </a:r>
            <a:endParaRPr lang="en-US" dirty="0" smtClean="0"/>
          </a:p>
          <a:p>
            <a:pPr lvl="1">
              <a:spcAft>
                <a:spcPts val="1800"/>
              </a:spcAft>
            </a:pPr>
            <a:r>
              <a:rPr lang="fr-CA" dirty="0" smtClean="0"/>
              <a:t>La consommation de drogue peut accélérer </a:t>
            </a:r>
            <a:br>
              <a:rPr lang="fr-CA" dirty="0" smtClean="0"/>
            </a:br>
            <a:r>
              <a:rPr lang="fr-CA" dirty="0" smtClean="0"/>
              <a:t>le début de la maladie, augmenter les symptômes et les risques de rechute </a:t>
            </a:r>
            <a:r>
              <a:rPr lang="fr-FR" dirty="0" smtClean="0"/>
              <a:t>psychotique</a:t>
            </a:r>
            <a:endParaRPr lang="en-US" dirty="0" smtClean="0"/>
          </a:p>
          <a:p>
            <a:pPr lvl="1">
              <a:spcAft>
                <a:spcPts val="1800"/>
              </a:spcAft>
            </a:pPr>
            <a:r>
              <a:rPr lang="fr-CA" dirty="0" smtClean="0"/>
              <a:t>Les antipsychotiques protègent contre </a:t>
            </a:r>
            <a:br>
              <a:rPr lang="fr-CA" dirty="0" smtClean="0"/>
            </a:br>
            <a:r>
              <a:rPr lang="fr-CA" dirty="0" smtClean="0"/>
              <a:t>le risque de rechute </a:t>
            </a:r>
            <a:r>
              <a:rPr lang="fr-FR" dirty="0" smtClean="0"/>
              <a:t>psychotique</a:t>
            </a:r>
          </a:p>
        </p:txBody>
      </p:sp>
      <p:sp>
        <p:nvSpPr>
          <p:cNvPr id="10" name="Espace réservé du texte 9"/>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Usage récréatif</a:t>
            </a:r>
            <a:endParaRPr lang="fr-CA" dirty="0"/>
          </a:p>
        </p:txBody>
      </p:sp>
      <p:sp>
        <p:nvSpPr>
          <p:cNvPr id="3" name="Espace réservé du contenu 2"/>
          <p:cNvSpPr>
            <a:spLocks noGrp="1"/>
          </p:cNvSpPr>
          <p:nvPr>
            <p:ph idx="1"/>
          </p:nvPr>
        </p:nvSpPr>
        <p:spPr/>
        <p:txBody>
          <a:bodyPr/>
          <a:lstStyle/>
          <a:p>
            <a:pPr lvl="1">
              <a:spcAft>
                <a:spcPts val="1200"/>
              </a:spcAft>
            </a:pPr>
            <a:r>
              <a:rPr lang="fr-FR" dirty="0" smtClean="0"/>
              <a:t>Consommer pour le plaisir et la détente</a:t>
            </a:r>
          </a:p>
          <a:p>
            <a:pPr lvl="1">
              <a:spcAft>
                <a:spcPts val="1200"/>
              </a:spcAft>
            </a:pPr>
            <a:r>
              <a:rPr lang="fr-FR" dirty="0" smtClean="0"/>
              <a:t>Durée de consommation limitée</a:t>
            </a:r>
          </a:p>
          <a:p>
            <a:pPr lvl="1">
              <a:spcAft>
                <a:spcPts val="1200"/>
              </a:spcAft>
            </a:pPr>
            <a:r>
              <a:rPr lang="fr-FR" dirty="0" smtClean="0"/>
              <a:t>La personne ne cherche pas et ne crée pas </a:t>
            </a:r>
            <a:br>
              <a:rPr lang="fr-FR" dirty="0" smtClean="0"/>
            </a:br>
            <a:r>
              <a:rPr lang="fr-FR" dirty="0" smtClean="0"/>
              <a:t>des situations propices à la consommation</a:t>
            </a:r>
          </a:p>
        </p:txBody>
      </p:sp>
      <p:sp>
        <p:nvSpPr>
          <p:cNvPr id="13" name="Espace réservé du texte 12"/>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Abus</a:t>
            </a:r>
            <a:endParaRPr lang="fr-CA" dirty="0"/>
          </a:p>
        </p:txBody>
      </p:sp>
      <p:sp>
        <p:nvSpPr>
          <p:cNvPr id="3" name="Espace réservé du contenu 2"/>
          <p:cNvSpPr>
            <a:spLocks noGrp="1"/>
          </p:cNvSpPr>
          <p:nvPr>
            <p:ph idx="1"/>
          </p:nvPr>
        </p:nvSpPr>
        <p:spPr/>
        <p:txBody>
          <a:bodyPr/>
          <a:lstStyle/>
          <a:p>
            <a:pPr lvl="1"/>
            <a:r>
              <a:rPr lang="fr-FR" dirty="0" smtClean="0"/>
              <a:t>Usage excessif ou inapproprié d’une substance </a:t>
            </a:r>
          </a:p>
          <a:p>
            <a:pPr lvl="1"/>
            <a:r>
              <a:rPr lang="fr-FR" dirty="0" smtClean="0"/>
              <a:t>Entraine une détresse ou une perturbation significative du fonctionnement </a:t>
            </a:r>
          </a:p>
          <a:p>
            <a:pPr lvl="2"/>
            <a:r>
              <a:rPr lang="fr-FR" dirty="0" smtClean="0"/>
              <a:t>Incapacité de remplir les obligations majeures </a:t>
            </a:r>
            <a:br>
              <a:rPr lang="fr-FR" dirty="0" smtClean="0"/>
            </a:br>
            <a:r>
              <a:rPr lang="fr-FR" dirty="0" smtClean="0"/>
              <a:t>(travail, école, maison)</a:t>
            </a:r>
          </a:p>
          <a:p>
            <a:pPr lvl="2"/>
            <a:r>
              <a:rPr lang="fr-FR" dirty="0" smtClean="0"/>
              <a:t>Utilisation répétée d’une substance </a:t>
            </a:r>
            <a:br>
              <a:rPr lang="fr-FR" dirty="0" smtClean="0"/>
            </a:br>
            <a:r>
              <a:rPr lang="fr-FR" dirty="0" smtClean="0"/>
              <a:t>dans des situations physiquement à risque</a:t>
            </a:r>
          </a:p>
          <a:p>
            <a:pPr lvl="2"/>
            <a:r>
              <a:rPr lang="fr-FR" dirty="0" smtClean="0"/>
              <a:t>Problèmes judiciaires multiples liés à l’utilisation </a:t>
            </a:r>
            <a:br>
              <a:rPr lang="fr-FR" dirty="0" smtClean="0"/>
            </a:br>
            <a:r>
              <a:rPr lang="fr-FR" dirty="0" smtClean="0"/>
              <a:t>d’une substance </a:t>
            </a:r>
          </a:p>
          <a:p>
            <a:pPr lvl="2"/>
            <a:r>
              <a:rPr lang="fr-FR" dirty="0" smtClean="0"/>
              <a:t>Problèmes interpersonnels ou sociaux récurrents </a:t>
            </a:r>
            <a:r>
              <a:rPr lang="fr-CA" dirty="0" smtClean="0"/>
              <a:t>causés ou exacerbés par les effets de la substance</a:t>
            </a:r>
            <a:endParaRPr lang="fr-FR" dirty="0" smtClean="0"/>
          </a:p>
        </p:txBody>
      </p:sp>
      <p:sp>
        <p:nvSpPr>
          <p:cNvPr id="19" name="Espace réservé du texte 18"/>
          <p:cNvSpPr>
            <a:spLocks noGrp="1"/>
          </p:cNvSpPr>
          <p:nvPr>
            <p:ph type="body" sz="quarter" idx="13"/>
          </p:nvPr>
        </p:nvSpPr>
        <p:spPr/>
        <p:txBody>
          <a:bodyPr/>
          <a:lstStyle/>
          <a:p>
            <a:endParaRPr lang="fr-CA"/>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tolérance</a:t>
            </a:r>
            <a:endParaRPr lang="fr-CA" dirty="0"/>
          </a:p>
        </p:txBody>
      </p:sp>
      <p:sp>
        <p:nvSpPr>
          <p:cNvPr id="3" name="Espace réservé du contenu 2"/>
          <p:cNvSpPr>
            <a:spLocks noGrp="1"/>
          </p:cNvSpPr>
          <p:nvPr>
            <p:ph idx="1"/>
          </p:nvPr>
        </p:nvSpPr>
        <p:spPr>
          <a:xfrm>
            <a:off x="1292014" y="1244601"/>
            <a:ext cx="7614919" cy="889000"/>
          </a:xfrm>
        </p:spPr>
        <p:txBody>
          <a:bodyPr/>
          <a:lstStyle/>
          <a:p>
            <a:pPr lvl="1"/>
            <a:r>
              <a:rPr lang="fr-FR" dirty="0" smtClean="0"/>
              <a:t>Adaptation graduelle du corps à une substance</a:t>
            </a:r>
          </a:p>
        </p:txBody>
      </p:sp>
      <p:sp>
        <p:nvSpPr>
          <p:cNvPr id="17" name="Espace réservé du texte 16"/>
          <p:cNvSpPr>
            <a:spLocks noGrp="1"/>
          </p:cNvSpPr>
          <p:nvPr>
            <p:ph type="body" sz="quarter" idx="13"/>
          </p:nvPr>
        </p:nvSpPr>
        <p:spPr/>
        <p:txBody>
          <a:bodyPr/>
          <a:lstStyle/>
          <a:p>
            <a:endParaRPr lang="fr-CA"/>
          </a:p>
        </p:txBody>
      </p:sp>
      <p:grpSp>
        <p:nvGrpSpPr>
          <p:cNvPr id="12" name="Grouper 11"/>
          <p:cNvGrpSpPr/>
          <p:nvPr/>
        </p:nvGrpSpPr>
        <p:grpSpPr>
          <a:xfrm>
            <a:off x="1296986" y="2819400"/>
            <a:ext cx="7342940" cy="2298026"/>
            <a:chOff x="1296986" y="2819400"/>
            <a:chExt cx="7342940" cy="2298026"/>
          </a:xfrm>
        </p:grpSpPr>
        <p:sp>
          <p:nvSpPr>
            <p:cNvPr id="6" name="Rectangle 5"/>
            <p:cNvSpPr/>
            <p:nvPr/>
          </p:nvSpPr>
          <p:spPr>
            <a:xfrm>
              <a:off x="1402621" y="3361220"/>
              <a:ext cx="7237305" cy="17562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9" name="Rectangle 8"/>
            <p:cNvSpPr/>
            <p:nvPr/>
          </p:nvSpPr>
          <p:spPr>
            <a:xfrm>
              <a:off x="1296986" y="2819400"/>
              <a:ext cx="4301177" cy="461665"/>
            </a:xfrm>
            <a:prstGeom prst="rect">
              <a:avLst/>
            </a:prstGeom>
          </p:spPr>
          <p:txBody>
            <a:bodyPr wrap="none">
              <a:spAutoFit/>
            </a:bodyPr>
            <a:lstStyle/>
            <a:p>
              <a:r>
                <a:rPr lang="fr-CA" sz="2400" b="1" dirty="0" smtClean="0">
                  <a:solidFill>
                    <a:srgbClr val="73B6A6">
                      <a:lumMod val="75000"/>
                    </a:srgbClr>
                  </a:solidFill>
                  <a:latin typeface="Helvetica"/>
                  <a:cs typeface="Helvetica"/>
                </a:rPr>
                <a:t>CONSÉQUENCE ASSOCIÉE</a:t>
              </a:r>
              <a:endParaRPr lang="fr-CA" dirty="0"/>
            </a:p>
          </p:txBody>
        </p:sp>
        <p:sp>
          <p:nvSpPr>
            <p:cNvPr id="10" name="Flèche vers la droite 9"/>
            <p:cNvSpPr/>
            <p:nvPr/>
          </p:nvSpPr>
          <p:spPr>
            <a:xfrm>
              <a:off x="1384081" y="3623710"/>
              <a:ext cx="2026379" cy="1231226"/>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smtClean="0">
                <a:latin typeface="Helvetica"/>
                <a:cs typeface="Helvetica"/>
              </a:endParaRPr>
            </a:p>
          </p:txBody>
        </p:sp>
        <p:sp>
          <p:nvSpPr>
            <p:cNvPr id="11" name="Rectangle 10"/>
            <p:cNvSpPr/>
            <p:nvPr/>
          </p:nvSpPr>
          <p:spPr>
            <a:xfrm>
              <a:off x="3680312" y="3476512"/>
              <a:ext cx="4826788" cy="1520395"/>
            </a:xfrm>
            <a:prstGeom prst="rect">
              <a:avLst/>
            </a:prstGeom>
          </p:spPr>
          <p:txBody>
            <a:bodyPr wrap="square" anchor="ctr">
              <a:noAutofit/>
            </a:bodyPr>
            <a:lstStyle/>
            <a:p>
              <a:r>
                <a:rPr lang="fr-FR" sz="2400" b="1" dirty="0" smtClean="0">
                  <a:solidFill>
                    <a:schemeClr val="bg1"/>
                  </a:solidFill>
                  <a:latin typeface="Helvetica"/>
                  <a:cs typeface="Helvetica"/>
                </a:rPr>
                <a:t>B</a:t>
              </a:r>
              <a:r>
                <a:rPr lang="fr-CA" sz="2400" b="1" dirty="0" err="1" smtClean="0">
                  <a:solidFill>
                    <a:schemeClr val="bg1"/>
                  </a:solidFill>
                  <a:latin typeface="Helvetica"/>
                  <a:cs typeface="Helvetica"/>
                </a:rPr>
                <a:t>esoin</a:t>
              </a:r>
              <a:r>
                <a:rPr lang="fr-CA" sz="2400" b="1" dirty="0" smtClean="0">
                  <a:solidFill>
                    <a:schemeClr val="bg1"/>
                  </a:solidFill>
                  <a:latin typeface="Helvetica"/>
                  <a:cs typeface="Helvetica"/>
                </a:rPr>
                <a:t> d'une plus grande dose pour produire le même effet</a:t>
              </a:r>
              <a:endParaRPr lang="fr-CA" dirty="0">
                <a:solidFill>
                  <a:schemeClr val="bg1"/>
                </a:solidFill>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É</a:t>
            </a:r>
            <a:r>
              <a:rPr lang="fr-CA" smtClean="0"/>
              <a:t>tat de manque</a:t>
            </a:r>
            <a:endParaRPr lang="fr-CA" dirty="0"/>
          </a:p>
        </p:txBody>
      </p:sp>
      <p:sp>
        <p:nvSpPr>
          <p:cNvPr id="3" name="Espace réservé du contenu 2"/>
          <p:cNvSpPr>
            <a:spLocks noGrp="1"/>
          </p:cNvSpPr>
          <p:nvPr>
            <p:ph idx="1"/>
          </p:nvPr>
        </p:nvSpPr>
        <p:spPr/>
        <p:txBody>
          <a:bodyPr/>
          <a:lstStyle/>
          <a:p>
            <a:pPr lvl="1"/>
            <a:r>
              <a:rPr lang="fr-FR" dirty="0" smtClean="0"/>
              <a:t>Ensemble des symptômes ressentis </a:t>
            </a:r>
            <a:br>
              <a:rPr lang="fr-FR" dirty="0" smtClean="0"/>
            </a:br>
            <a:r>
              <a:rPr lang="fr-FR" dirty="0" smtClean="0"/>
              <a:t>sur le plan physique et/ou psychologique</a:t>
            </a:r>
          </a:p>
          <a:p>
            <a:pPr lvl="1"/>
            <a:endParaRPr lang="fr-FR" dirty="0" smtClean="0"/>
          </a:p>
          <a:p>
            <a:pPr lvl="1"/>
            <a:r>
              <a:rPr lang="fr-FR" dirty="0" smtClean="0"/>
              <a:t>Manque psychologique</a:t>
            </a:r>
          </a:p>
          <a:p>
            <a:pPr lvl="2"/>
            <a:r>
              <a:rPr lang="fr-FR" dirty="0" smtClean="0"/>
              <a:t>Sensation désagréable de malaise ou d’angoisse</a:t>
            </a:r>
          </a:p>
          <a:p>
            <a:pPr lvl="2"/>
            <a:r>
              <a:rPr lang="fr-FR" dirty="0" smtClean="0"/>
              <a:t>Sensation d’être irritable, anxieux, agité, déprimé</a:t>
            </a:r>
          </a:p>
          <a:p>
            <a:pPr lvl="2"/>
            <a:r>
              <a:rPr lang="fr-FR" dirty="0" smtClean="0"/>
              <a:t>Constitue le noyau dur de la toxicomanie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É</a:t>
            </a:r>
            <a:r>
              <a:rPr lang="fr-CA" smtClean="0"/>
              <a:t>tat de manque</a:t>
            </a:r>
            <a:endParaRPr lang="fr-CA" dirty="0"/>
          </a:p>
        </p:txBody>
      </p:sp>
      <p:sp>
        <p:nvSpPr>
          <p:cNvPr id="3" name="Espace réservé du contenu 2"/>
          <p:cNvSpPr>
            <a:spLocks noGrp="1"/>
          </p:cNvSpPr>
          <p:nvPr>
            <p:ph idx="1"/>
          </p:nvPr>
        </p:nvSpPr>
        <p:spPr/>
        <p:txBody>
          <a:bodyPr/>
          <a:lstStyle/>
          <a:p>
            <a:pPr lvl="1"/>
            <a:r>
              <a:rPr lang="fr-FR" dirty="0" smtClean="0"/>
              <a:t>Manque physique</a:t>
            </a:r>
          </a:p>
          <a:p>
            <a:pPr lvl="2"/>
            <a:r>
              <a:rPr lang="fr-FR" dirty="0" smtClean="0"/>
              <a:t>Selon la substance consommée</a:t>
            </a:r>
          </a:p>
          <a:p>
            <a:pPr lvl="3"/>
            <a:r>
              <a:rPr lang="fr-FR" dirty="0" smtClean="0"/>
              <a:t>Douleur</a:t>
            </a:r>
          </a:p>
          <a:p>
            <a:pPr lvl="3"/>
            <a:r>
              <a:rPr lang="fr-FR" dirty="0" smtClean="0"/>
              <a:t>Transpiration</a:t>
            </a:r>
          </a:p>
          <a:p>
            <a:pPr lvl="3"/>
            <a:r>
              <a:rPr lang="fr-FR" dirty="0" smtClean="0"/>
              <a:t>Nausées, diarrhées </a:t>
            </a:r>
          </a:p>
          <a:p>
            <a:pPr lvl="3"/>
            <a:r>
              <a:rPr lang="fr-FR" dirty="0" smtClean="0"/>
              <a:t>Tremblements et même convulsions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Alibi Acapella - Louis-H">
      <a:dk1>
        <a:sysClr val="windowText" lastClr="000000"/>
      </a:dk1>
      <a:lt1>
        <a:sysClr val="window" lastClr="FFFFFF"/>
      </a:lt1>
      <a:dk2>
        <a:srgbClr val="6F7C2F"/>
      </a:dk2>
      <a:lt2>
        <a:srgbClr val="427B6F"/>
      </a:lt2>
      <a:accent1>
        <a:srgbClr val="73B6A6"/>
      </a:accent1>
      <a:accent2>
        <a:srgbClr val="A4AA2F"/>
      </a:accent2>
      <a:accent3>
        <a:srgbClr val="4C3368"/>
      </a:accent3>
      <a:accent4>
        <a:srgbClr val="5A4776"/>
      </a:accent4>
      <a:accent5>
        <a:srgbClr val="AF4928"/>
      </a:accent5>
      <a:accent6>
        <a:srgbClr val="CC5D22"/>
      </a:accent6>
      <a:hlink>
        <a:srgbClr val="73B6A6"/>
      </a:hlink>
      <a:folHlink>
        <a:srgbClr val="99999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defRPr dirty="0" smtClean="0">
            <a:latin typeface="Helvetica"/>
            <a:cs typeface="Helvetica"/>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tx1">
              <a:lumMod val="50000"/>
              <a:lumOff val="50000"/>
            </a:schemeClr>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95000"/>
          </a:lnSpc>
          <a:spcBef>
            <a:spcPts val="300"/>
          </a:spcBef>
          <a:defRPr sz="2200" dirty="0" err="1" smtClean="0">
            <a:latin typeface="Helvetica"/>
            <a:cs typeface="Helvetica"/>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945</TotalTime>
  <Words>2052</Words>
  <Application>Microsoft Macintosh PowerPoint</Application>
  <PresentationFormat>Présentation à l'écran (4:3)</PresentationFormat>
  <Paragraphs>374</Paragraphs>
  <Slides>44</Slides>
  <Notes>43</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Présentation PowerPoint</vt:lpstr>
      <vt:lpstr>Plan  de la présentation</vt:lpstr>
      <vt:lpstr>Présentation PowerPoint</vt:lpstr>
      <vt:lpstr>Définitions</vt:lpstr>
      <vt:lpstr>Usage récréatif</vt:lpstr>
      <vt:lpstr>Abus</vt:lpstr>
      <vt:lpstr>tolérance</vt:lpstr>
      <vt:lpstr>État de manque</vt:lpstr>
      <vt:lpstr>État de manque</vt:lpstr>
      <vt:lpstr>Désir obsédant (« craving »)</vt:lpstr>
      <vt:lpstr>dépendance</vt:lpstr>
      <vt:lpstr>Types de dépendance</vt:lpstr>
      <vt:lpstr>Les médicaments  causent-ils une dépendance?</vt:lpstr>
      <vt:lpstr>Les médicaments  causent-ils une dépendance?</vt:lpstr>
      <vt:lpstr>Rapport  avec le plaisir</vt:lpstr>
      <vt:lpstr>Modification  du rapport au désir</vt:lpstr>
      <vt:lpstr>Cycle de l’assuétude</vt:lpstr>
      <vt:lpstr>Cycle de consommation de la cocaïne </vt:lpstr>
      <vt:lpstr>Présentation PowerPoint</vt:lpstr>
      <vt:lpstr>Trouble psychotique Ex. : schizophrénie</vt:lpstr>
      <vt:lpstr>Histoire naturelle  de la schizophrénie</vt:lpstr>
      <vt:lpstr>Histoire naturelle  de la schizophrénie</vt:lpstr>
      <vt:lpstr>Quel est le neurotransmetteur  le plus impliqué dans  la psychose?</vt:lpstr>
      <vt:lpstr>Rôles  de la dopamine</vt:lpstr>
      <vt:lpstr>Mécanisme d’action  de la dopamine seule</vt:lpstr>
      <vt:lpstr>Mécanisme d’action  Psychose = tempête de dopamine </vt:lpstr>
      <vt:lpstr>Mécanisme d’action des antipsychotiques</vt:lpstr>
      <vt:lpstr>Efficacité  des antipsychotiques</vt:lpstr>
      <vt:lpstr>Interactions  drogue-maladie</vt:lpstr>
      <vt:lpstr>Impact sur  le rétablissement</vt:lpstr>
      <vt:lpstr>Interactions  drogue-médicaments</vt:lpstr>
      <vt:lpstr>Interactions</vt:lpstr>
      <vt:lpstr>Questions quiz</vt:lpstr>
      <vt:lpstr>Questions quiz</vt:lpstr>
      <vt:lpstr>Présentation PowerPoint</vt:lpstr>
      <vt:lpstr>Que faire  si on consomme?</vt:lpstr>
      <vt:lpstr>Que faire  si on a consommé?</vt:lpstr>
      <vt:lpstr>Toutefois…  plusieurs personnes  qui consomment ont  de la difficulté à prendre  les médicaments…  Quels sont vos trucs  à vous?</vt:lpstr>
      <vt:lpstr>Trucs pour  faciliter l’observance</vt:lpstr>
      <vt:lpstr>Une injection?</vt:lpstr>
      <vt:lpstr>Vrai ou faux? </vt:lpstr>
      <vt:lpstr>Quel injectable  choisir?</vt:lpstr>
      <vt:lpstr>Injectables  disponibles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Sophie Le Bigot</dc:creator>
  <cp:lastModifiedBy>Sophie Le Bigot</cp:lastModifiedBy>
  <cp:revision>82</cp:revision>
  <dcterms:created xsi:type="dcterms:W3CDTF">2013-12-20T21:46:25Z</dcterms:created>
  <dcterms:modified xsi:type="dcterms:W3CDTF">2014-01-13T19:28:37Z</dcterms:modified>
</cp:coreProperties>
</file>