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74" r:id="rId2"/>
    <p:sldId id="257" r:id="rId3"/>
    <p:sldId id="258" r:id="rId4"/>
    <p:sldId id="265" r:id="rId5"/>
    <p:sldId id="275" r:id="rId6"/>
    <p:sldId id="276" r:id="rId7"/>
    <p:sldId id="277" r:id="rId8"/>
    <p:sldId id="278" r:id="rId9"/>
    <p:sldId id="298" r:id="rId10"/>
    <p:sldId id="266" r:id="rId11"/>
    <p:sldId id="279" r:id="rId12"/>
    <p:sldId id="267" r:id="rId13"/>
    <p:sldId id="280" r:id="rId14"/>
    <p:sldId id="271" r:id="rId15"/>
    <p:sldId id="282" r:id="rId16"/>
    <p:sldId id="283" r:id="rId17"/>
    <p:sldId id="273" r:id="rId18"/>
    <p:sldId id="268" r:id="rId19"/>
    <p:sldId id="284" r:id="rId20"/>
    <p:sldId id="285" r:id="rId21"/>
    <p:sldId id="286" r:id="rId22"/>
    <p:sldId id="287" r:id="rId23"/>
    <p:sldId id="288" r:id="rId24"/>
    <p:sldId id="289" r:id="rId25"/>
    <p:sldId id="290" r:id="rId26"/>
    <p:sldId id="291" r:id="rId27"/>
    <p:sldId id="293" r:id="rId28"/>
    <p:sldId id="294" r:id="rId29"/>
    <p:sldId id="295" r:id="rId30"/>
    <p:sldId id="296" r:id="rId31"/>
    <p:sldId id="297" r:id="rId32"/>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2C"/>
    <a:srgbClr val="07472D"/>
    <a:srgbClr val="004020"/>
    <a:srgbClr val="E8E903"/>
    <a:srgbClr val="889132"/>
    <a:srgbClr val="86040B"/>
    <a:srgbClr val="6F0E0C"/>
    <a:srgbClr val="7E040A"/>
    <a:srgbClr val="5D0A05"/>
    <a:srgbClr val="7E0E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2894" autoAdjust="0"/>
  </p:normalViewPr>
  <p:slideViewPr>
    <p:cSldViewPr snapToObjects="1">
      <p:cViewPr>
        <p:scale>
          <a:sx n="147" d="100"/>
          <a:sy n="147" d="100"/>
        </p:scale>
        <p:origin x="-1384" y="-280"/>
      </p:cViewPr>
      <p:guideLst>
        <p:guide orient="horz"/>
        <p:guide pos="605"/>
      </p:guideLst>
    </p:cSldViewPr>
  </p:slideViewPr>
  <p:notesTextViewPr>
    <p:cViewPr>
      <p:scale>
        <a:sx n="100" d="100"/>
        <a:sy n="100" d="100"/>
      </p:scale>
      <p:origin x="0" y="0"/>
    </p:cViewPr>
  </p:notesTextViewPr>
  <p:sorterViewPr>
    <p:cViewPr>
      <p:scale>
        <a:sx n="120" d="100"/>
        <a:sy n="120" d="100"/>
      </p:scale>
      <p:origin x="0" y="904"/>
    </p:cViewPr>
  </p:sorterViewPr>
  <p:notesViewPr>
    <p:cSldViewPr snapToObjects="1">
      <p:cViewPr varScale="1">
        <p:scale>
          <a:sx n="168" d="100"/>
          <a:sy n="168" d="100"/>
        </p:scale>
        <p:origin x="-2712"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solidFill>
                  <a:srgbClr val="7F7F7F"/>
                </a:solidFill>
                <a:latin typeface="Arial"/>
                <a:cs typeface="Arial"/>
              </a:defRPr>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solidFill>
                  <a:srgbClr val="7F7F7F"/>
                </a:solidFill>
                <a:latin typeface="Arial"/>
                <a:cs typeface="Arial"/>
              </a:defRPr>
            </a:lvl1pPr>
          </a:lstStyle>
          <a:p>
            <a:fld id="{8F6AD5CA-FCE2-184C-92BE-892BB49B0012}" type="datetimeFigureOut">
              <a:rPr lang="fr-FR" smtClean="0"/>
              <a:pPr/>
              <a:t>2014-01-14</a:t>
            </a:fld>
            <a:endParaRPr lang="fr-CA"/>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solidFill>
                  <a:schemeClr val="tx1">
                    <a:lumMod val="50000"/>
                    <a:lumOff val="50000"/>
                  </a:schemeClr>
                </a:solidFill>
                <a:latin typeface="Arial"/>
                <a:cs typeface="Arial"/>
              </a:defRPr>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000">
                <a:solidFill>
                  <a:schemeClr val="tx1">
                    <a:lumMod val="50000"/>
                    <a:lumOff val="50000"/>
                  </a:schemeClr>
                </a:solidFill>
                <a:latin typeface="Arial"/>
                <a:cs typeface="Arial"/>
              </a:defRPr>
            </a:lvl1pPr>
          </a:lstStyle>
          <a:p>
            <a:fld id="{C056099C-704D-A64E-9F82-305156F41BA5}" type="slidenum">
              <a:rPr lang="fr-CA" smtClean="0"/>
              <a:pPr/>
              <a:t>‹#›</a:t>
            </a:fld>
            <a:endParaRPr lang="fr-CA"/>
          </a:p>
        </p:txBody>
      </p:sp>
    </p:spTree>
    <p:extLst>
      <p:ext uri="{BB962C8B-B14F-4D97-AF65-F5344CB8AC3E}">
        <p14:creationId xmlns:p14="http://schemas.microsoft.com/office/powerpoint/2010/main" val="41916449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Arial"/>
      </a:defRPr>
    </a:lvl1pPr>
    <a:lvl2pPr marL="117475" indent="-114300" algn="l" defTabSz="457200" rtl="0" eaLnBrk="1" latinLnBrk="0" hangingPunct="1">
      <a:buFont typeface="Arial"/>
      <a:buChar char="•"/>
      <a:defRPr sz="1100" kern="1200">
        <a:solidFill>
          <a:schemeClr val="tx1"/>
        </a:solidFill>
        <a:latin typeface="Arial"/>
        <a:ea typeface="+mn-ea"/>
        <a:cs typeface="Arial"/>
      </a:defRPr>
    </a:lvl2pPr>
    <a:lvl3pPr marL="227013" indent="-106363" algn="l" defTabSz="457200" rtl="0" eaLnBrk="1" latinLnBrk="0" hangingPunct="1">
      <a:buFont typeface="Arial"/>
      <a:buChar char="•"/>
      <a:defRPr sz="1000" kern="1200">
        <a:solidFill>
          <a:schemeClr val="tx1"/>
        </a:solidFill>
        <a:latin typeface="Arial"/>
        <a:ea typeface="+mn-ea"/>
        <a:cs typeface="Arial"/>
      </a:defRPr>
    </a:lvl3pPr>
    <a:lvl4pPr marL="344488" indent="-106363" algn="l" defTabSz="457200" rtl="0" eaLnBrk="1" latinLnBrk="0" hangingPunct="1">
      <a:buFont typeface="Arial"/>
      <a:buChar char="•"/>
      <a:defRPr sz="1000" kern="1200">
        <a:solidFill>
          <a:schemeClr val="tx1"/>
        </a:solidFill>
        <a:latin typeface="Arial"/>
        <a:ea typeface="+mn-ea"/>
        <a:cs typeface="Arial"/>
      </a:defRPr>
    </a:lvl4pPr>
    <a:lvl5pPr marL="454025" indent="-106363" algn="l" defTabSz="457200" rtl="0" eaLnBrk="1" latinLnBrk="0" hangingPunct="1">
      <a:buFont typeface="Arial"/>
      <a:buChar char="•"/>
      <a:defRPr sz="1000" kern="1200">
        <a:solidFill>
          <a:schemeClr val="tx1"/>
        </a:solidFill>
        <a:latin typeface="Arial"/>
        <a:ea typeface="+mn-ea"/>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Notes pour l’intervenant :</a:t>
            </a:r>
          </a:p>
          <a:p>
            <a:pPr>
              <a:spcBef>
                <a:spcPct val="0"/>
              </a:spcBef>
            </a:pPr>
            <a:r>
              <a:rPr lang="fr-CA" dirty="0" smtClean="0"/>
              <a:t>Tel que mentionné à la séance 2, la schizophrénie se caractérise par la présence de symptômes positifs et négatifs. Il est important de souligner que les troubles cognitifs sont fortement associés à cette maladie. Tous ces facteurs peuvent entraîner des difficultés sur le plan du fonctionnement occupationnel et avoir un impact sur les projets de vie.</a:t>
            </a:r>
          </a:p>
          <a:p>
            <a:pPr>
              <a:spcBef>
                <a:spcPct val="0"/>
              </a:spcBef>
            </a:pPr>
            <a:endParaRPr lang="fr-CA" dirty="0" smtClean="0"/>
          </a:p>
          <a:p>
            <a:pPr>
              <a:spcBef>
                <a:spcPct val="0"/>
              </a:spcBef>
            </a:pPr>
            <a:r>
              <a:rPr lang="fr-CA" dirty="0" smtClean="0"/>
              <a:t>Conseils d’animation :</a:t>
            </a:r>
          </a:p>
          <a:p>
            <a:pPr marL="0" marR="0" indent="0" algn="l" defTabSz="457200" rtl="0" eaLnBrk="1" fontAlgn="auto" latinLnBrk="0" hangingPunct="1">
              <a:lnSpc>
                <a:spcPct val="100000"/>
              </a:lnSpc>
              <a:spcBef>
                <a:spcPts val="0"/>
              </a:spcBef>
              <a:spcAft>
                <a:spcPts val="0"/>
              </a:spcAft>
              <a:buClrTx/>
              <a:buSzTx/>
              <a:buFontTx/>
              <a:buNone/>
              <a:tabLst/>
              <a:defRPr/>
            </a:pPr>
            <a:r>
              <a:rPr lang="fr-CA" dirty="0" smtClean="0"/>
              <a:t>Revoir la réponse 1 </a:t>
            </a:r>
            <a:r>
              <a:rPr lang="fr-FR" dirty="0" smtClean="0"/>
              <a:t>de l’exercice à domicile « Quels sont vos projets/objectifs</a:t>
            </a:r>
            <a:r>
              <a:rPr lang="fr-FR" baseline="0" dirty="0" smtClean="0"/>
              <a:t> »</a:t>
            </a:r>
            <a:r>
              <a:rPr lang="fr-FR" dirty="0" smtClean="0"/>
              <a:t>.</a:t>
            </a:r>
          </a:p>
          <a:p>
            <a:r>
              <a:rPr lang="fr-CA" dirty="0" smtClean="0"/>
              <a:t>Discuter avec les participants des objectifs décrits dans l’exercice et demander d’élaborer sur les facteurs qui les empêchent d’atteindre ces objectifs ou de faire plus souvent des choses qui les intéressent. Après la discussion : retour sur le fait que le facteur le plus déterminant sur l’autonomie, le fonctionnement social, le travail et les études serait les troubles cognitifs.</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4</a:t>
            </a:fld>
            <a:endParaRPr lang="fr-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Conseils d’animation :</a:t>
            </a:r>
          </a:p>
          <a:p>
            <a:pPr marL="0" marR="0" indent="0" algn="l" defTabSz="457200" rtl="0" eaLnBrk="1" fontAlgn="auto" latinLnBrk="0" hangingPunct="1">
              <a:lnSpc>
                <a:spcPct val="100000"/>
              </a:lnSpc>
              <a:spcBef>
                <a:spcPts val="0"/>
              </a:spcBef>
              <a:spcAft>
                <a:spcPts val="0"/>
              </a:spcAft>
              <a:buClrTx/>
              <a:buSzTx/>
              <a:buFontTx/>
              <a:buNone/>
              <a:tabLst/>
              <a:defRPr/>
            </a:pPr>
            <a:r>
              <a:rPr lang="fr-CA" dirty="0" smtClean="0"/>
              <a:t>À l’aide de l’exercice à domicile</a:t>
            </a:r>
            <a:r>
              <a:rPr lang="fr-CA" baseline="0" dirty="0" smtClean="0"/>
              <a:t> « </a:t>
            </a:r>
            <a:r>
              <a:rPr lang="fr-FR" dirty="0" smtClean="0"/>
              <a:t>Quelle(s) drogue(s) avez-vous l'habitude de consommer?</a:t>
            </a:r>
            <a:r>
              <a:rPr lang="fr-FR" baseline="0" dirty="0" smtClean="0"/>
              <a:t> »</a:t>
            </a:r>
            <a:r>
              <a:rPr lang="fr-CA" dirty="0" smtClean="0"/>
              <a:t>,</a:t>
            </a:r>
            <a:r>
              <a:rPr lang="fr-FR" dirty="0" smtClean="0">
                <a:solidFill>
                  <a:srgbClr val="FF0000"/>
                </a:solidFill>
              </a:rPr>
              <a:t> </a:t>
            </a:r>
            <a:r>
              <a:rPr lang="fr-CA" dirty="0" smtClean="0"/>
              <a:t>revoir les effets recherchés de la consommation de cannabis relevés par les participants. Procéder de la même façon pour les autres substances qui seront présentées.</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17</a:t>
            </a:fld>
            <a:endParaRPr lang="fr-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Conseils d’animation :</a:t>
            </a:r>
          </a:p>
          <a:p>
            <a:r>
              <a:rPr lang="fr-CA" dirty="0" smtClean="0"/>
              <a:t>À l’aide de l’exercice à domicile </a:t>
            </a:r>
            <a:r>
              <a:rPr lang="fr-CA" baseline="0" dirty="0" smtClean="0"/>
              <a:t>« </a:t>
            </a:r>
            <a:r>
              <a:rPr lang="fr-FR" dirty="0" smtClean="0"/>
              <a:t>Quelle(s) drogue(s) avez-vous l'habitude de consommer?</a:t>
            </a:r>
            <a:r>
              <a:rPr lang="fr-FR" baseline="0" dirty="0" smtClean="0"/>
              <a:t> »</a:t>
            </a:r>
            <a:r>
              <a:rPr lang="fr-CA" dirty="0" smtClean="0"/>
              <a:t>, revoir les effets indésirables de la consommation de cannabis relevés par les participants. Procéder de même pour les autres substances qui seront présentées.</a:t>
            </a:r>
            <a:endParaRPr lang="fr-FR" dirty="0" smtClean="0"/>
          </a:p>
          <a:p>
            <a:endParaRPr lang="fr-FR" dirty="0" smtClean="0"/>
          </a:p>
          <a:p>
            <a:r>
              <a:rPr lang="fr-FR" dirty="0" smtClean="0"/>
              <a:t>Saviez-vous que :</a:t>
            </a:r>
          </a:p>
          <a:p>
            <a:r>
              <a:rPr lang="fr-FR" dirty="0" smtClean="0"/>
              <a:t>Le cannabis peut contribuer à lever certaines inhibitions, par exemple avoir des relations sexuelles non protégées et essayer de nouvelles drogues.</a:t>
            </a:r>
          </a:p>
          <a:p>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Le cannabis synthétique peut se retrouver sur le marché sous le nom de « </a:t>
            </a:r>
            <a:r>
              <a:rPr lang="fr-FR" dirty="0" err="1" smtClean="0"/>
              <a:t>Spice</a:t>
            </a:r>
            <a:r>
              <a:rPr lang="fr-FR" dirty="0" smtClean="0"/>
              <a:t> » ou « Yucatan </a:t>
            </a:r>
            <a:r>
              <a:rPr lang="fr-FR" dirty="0" err="1" smtClean="0"/>
              <a:t>Fire</a:t>
            </a:r>
            <a:r>
              <a:rPr lang="fr-FR" dirty="0" smtClean="0"/>
              <a:t> ». Ces produits chimiques sont vaporisés sur un mélange d'herbes, d'épices ou de matériel végétal et peuvent être vendus en tant qu'encens dans certains dépanneurs. Le cannabis synthétique, considéré illégal par Santé Canada, peut avoir des effets semblables au cannabis quand il </a:t>
            </a:r>
            <a:r>
              <a:rPr lang="fr-FR" smtClean="0"/>
              <a:t>est fumé/inhalé</a:t>
            </a:r>
            <a:r>
              <a:rPr lang="fr-FR" dirty="0" smtClean="0"/>
              <a:t>. Il faut demeurer prudent avec ces produits : certaines composantes peuvent produire un effet puissant et imprévisible.</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18</a:t>
            </a:fld>
            <a:endParaRPr lang="fr-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r>
              <a:rPr lang="fr-FR" dirty="0" smtClean="0"/>
              <a:t>La durée de sevrage n’est pas mentionnée dans les références scientifiques. Il est connu que le cannabis s’accumule dans le corps, donc la durée du sevrage pourrait être dépendante du temps de consommation et du profil des individus. </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19</a:t>
            </a:fld>
            <a:endParaRPr lang="fr-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Notes pour l’intervenant :</a:t>
            </a:r>
          </a:p>
          <a:p>
            <a:r>
              <a:rPr lang="fr-CA" dirty="0" smtClean="0"/>
              <a:t>Ce syndrome est présent chez les consommateurs de cannabis et il est surtout marqué par un manque de motivation et d’intérêt, ainsi qu’une difficulté à prendre des initiatives.  </a:t>
            </a:r>
          </a:p>
          <a:p>
            <a:r>
              <a:rPr lang="fr-CA" dirty="0" smtClean="0"/>
              <a:t>Ce syndrome demeure controversé. Certains l’associent aux effets d’une consommation chronique de cannabis, mais d’autres l’associent au mode de vie des consommateurs de cannabis. Ce syndrome s’atténuerait après un certain délai à la suite de l’arrêt de la consommation.</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20</a:t>
            </a:fld>
            <a:endParaRPr lang="fr-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r>
              <a:rPr lang="fr-FR" dirty="0" smtClean="0"/>
              <a:t>La consommation de cannabis à long terme peut altérer différentes fonctions cognitives, mais son effet serait léger et moins prononcé que celui de l’alcool et la cocaïne. Il est important de tenir compte que ces effets s’ajoutent aux troubles cognitifs souvent déjà présents chez les personnes présentant un trouble psychotique.   </a:t>
            </a:r>
          </a:p>
          <a:p>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Certains déficits pourraient persister un certain temps après la période d’intoxication aigue (de quelques heures à quelques semaines) mais seraient généralement difficiles à mesurer et non cliniquement significatifs après un mois.  </a:t>
            </a:r>
          </a:p>
          <a:p>
            <a:endParaRPr lang="fr-FR" dirty="0" smtClean="0"/>
          </a:p>
          <a:p>
            <a:r>
              <a:rPr lang="fr-FR" dirty="0" smtClean="0"/>
              <a:t>Certains facteurs peuvent influencer les effets à long terme du cannabis, notamment la quantité et la durée de consommation. L’âge auquel un consommateur a commencé à consommer est particulièrement important. Un début à l’adolescence pourrait en effet perturber la maturation normale du cerveau, amenant des déficits neurocognitifs permanents.</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21</a:t>
            </a:fld>
            <a:endParaRPr lang="fr-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Le schéma montre la communication des neurones sans alcool, puis en présence d’alcool.</a:t>
            </a:r>
          </a:p>
          <a:p>
            <a:endParaRPr lang="fr-CA" dirty="0" smtClean="0"/>
          </a:p>
          <a:p>
            <a:r>
              <a:rPr lang="fr-CA" dirty="0" smtClean="0"/>
              <a:t>Conseils d’animation :</a:t>
            </a:r>
          </a:p>
          <a:p>
            <a:r>
              <a:rPr lang="fr-CA" dirty="0" smtClean="0"/>
              <a:t>Montrer d’abord aux participants l’animation « sans alcool » : le GABA diminue l’activité du neurone.</a:t>
            </a:r>
          </a:p>
          <a:p>
            <a:endParaRPr lang="fr-CA" dirty="0" smtClean="0"/>
          </a:p>
          <a:p>
            <a:r>
              <a:rPr lang="fr-CA" dirty="0" smtClean="0"/>
              <a:t>Montrer ensuite l’animation « avec alcool » : l’alcool permet une plus grande action du GABA. Cette action explique les effets de somnolence et de relaxation (anxiolytique) associés à l’alcool. </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23</a:t>
            </a:fld>
            <a:endParaRPr lang="fr-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dirty="0" smtClean="0"/>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24</a:t>
            </a:fld>
            <a:endParaRPr lang="fr-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Saviez-vous que :</a:t>
            </a:r>
          </a:p>
          <a:p>
            <a:r>
              <a:rPr lang="fr-FR" dirty="0" smtClean="0"/>
              <a:t>La dénutrition s’explique d’abord par l’absence de vitamines dans les boissons alcoolisées. L’appétit est aussi diminué en raison de l’apport calorique de l’alcool, ce qui augmente le risque de dénutrition. Pour pallier le manque de vitamines chez les personnes abusant de l’alcool, il est courant de prescrire de la thiamine sous forme orale ou intraveineuse et des </a:t>
            </a:r>
            <a:r>
              <a:rPr lang="fr-FR" dirty="0" err="1" smtClean="0"/>
              <a:t>multivitamines</a:t>
            </a:r>
            <a:r>
              <a:rPr lang="fr-FR" dirty="0" smtClean="0"/>
              <a:t>.</a:t>
            </a:r>
          </a:p>
          <a:p>
            <a:endParaRPr lang="fr-FR" dirty="0" smtClean="0"/>
          </a:p>
          <a:p>
            <a:r>
              <a:rPr lang="fr-FR" dirty="0" smtClean="0"/>
              <a:t>Dans les cas sévères, l’alcool peut causer une cirrhose hépatique et augmenter le risque de cancer du foie.</a:t>
            </a:r>
          </a:p>
          <a:p>
            <a:endParaRPr lang="fr-FR" dirty="0" smtClean="0"/>
          </a:p>
          <a:p>
            <a:r>
              <a:rPr lang="fr-FR" dirty="0" smtClean="0"/>
              <a:t>L’alcool a un effet dépresseur. Il diminue l’inhibition, peut augmenter l’impulsivité et est lié à un haut taux de suicide et d’homicide. </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25</a:t>
            </a:fld>
            <a:endParaRPr lang="fr-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Conseils d’animation :</a:t>
            </a:r>
          </a:p>
          <a:p>
            <a:r>
              <a:rPr lang="fr-FR" dirty="0" smtClean="0"/>
              <a:t>Il est important de mentionner aux participants que le sevrage à l’alcool effectué seul et sans soutien médical peut être dangereux pour la santé en raison des risques de convulsions. Il est fortement suggéré d’en parler à un intervenant avant d’entreprendre ce sevrage. </a:t>
            </a:r>
          </a:p>
          <a:p>
            <a:endParaRPr lang="fr-FR" dirty="0" smtClean="0"/>
          </a:p>
          <a:p>
            <a:r>
              <a:rPr lang="fr-FR" dirty="0" smtClean="0"/>
              <a:t>Saviez-vous que :</a:t>
            </a:r>
          </a:p>
          <a:p>
            <a:r>
              <a:rPr lang="fr-FR" dirty="0" smtClean="0"/>
              <a:t>La présence d’hallucinations et de convulsions est rapportée principalement lors d’un sevrage à l’alcool. </a:t>
            </a:r>
          </a:p>
          <a:p>
            <a:endParaRPr lang="fr-FR" dirty="0" smtClean="0"/>
          </a:p>
          <a:p>
            <a:r>
              <a:rPr lang="fr-FR" dirty="0" smtClean="0"/>
              <a:t>Quelques statistiques : hallucinations dans 10 à 25 % des cas, surtout visuelles, mais aussi auditives et tactiles. Convulsions chez 3 à 15 % des personnes. Mal épileptique dans 1 à 7 % des cas.</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26</a:t>
            </a:fld>
            <a:endParaRPr lang="fr-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Conseils d’animation :</a:t>
            </a:r>
          </a:p>
          <a:p>
            <a:r>
              <a:rPr lang="fr-FR" dirty="0" smtClean="0"/>
              <a:t>Exemple de question : avez-vous déjà eu des problèmes cognitifs après avoir consommé de l’alcool?</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27</a:t>
            </a:fld>
            <a:endParaRPr lang="fr-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r>
              <a:rPr lang="fr-FR" dirty="0" smtClean="0"/>
              <a:t>Les fonctions exécutives peuvent être particulièrement touchées dans les troubles psychotiques comme la schizophrénie. Elles constituent en quelque sorte le patron du cerveau, qui gère les autres fonctions cognitives. Les fonctions exécutives sont généralement associées au lobe frontal et permettent d’atteindre des objectifs, de s’adapter à de nouvelles situations, de résoudre des problèmes et de prendre des décisions.  </a:t>
            </a:r>
          </a:p>
          <a:p>
            <a:endParaRPr lang="fr-FR" dirty="0" smtClean="0"/>
          </a:p>
          <a:p>
            <a:r>
              <a:rPr lang="fr-FR" dirty="0" smtClean="0"/>
              <a:t>Exemple concret illustrant l’utilisation des fonctions exécutives au quotidien :</a:t>
            </a:r>
          </a:p>
          <a:p>
            <a:pPr lvl="1"/>
            <a:r>
              <a:rPr lang="fr-FR" dirty="0" smtClean="0"/>
              <a:t>Objectif : se rendre à l’heure à un nouvel endroit</a:t>
            </a:r>
          </a:p>
          <a:p>
            <a:pPr lvl="1"/>
            <a:r>
              <a:rPr lang="fr-FR" dirty="0" smtClean="0"/>
              <a:t>Stratégies :</a:t>
            </a:r>
          </a:p>
          <a:p>
            <a:pPr marL="285750" lvl="2" indent="-165100">
              <a:buFont typeface="+mj-lt"/>
              <a:buAutoNum type="arabicPeriod"/>
            </a:pPr>
            <a:r>
              <a:rPr lang="fr-FR" dirty="0" smtClean="0"/>
              <a:t>Prendre le temps d’y réfléchir   </a:t>
            </a:r>
          </a:p>
          <a:p>
            <a:pPr marL="285750" lvl="2" indent="-165100">
              <a:buFont typeface="+mj-lt"/>
              <a:buAutoNum type="arabicPeriod"/>
            </a:pPr>
            <a:r>
              <a:rPr lang="fr-FR" dirty="0" smtClean="0"/>
              <a:t>Planifier comment se rendre à l’endroit  </a:t>
            </a:r>
          </a:p>
          <a:p>
            <a:pPr marL="285750" lvl="2" indent="-165100">
              <a:buFont typeface="+mj-lt"/>
              <a:buAutoNum type="arabicPeriod"/>
            </a:pPr>
            <a:r>
              <a:rPr lang="fr-FR" dirty="0" smtClean="0"/>
              <a:t>Organiser les étapes pour le faire (ex. : trouver le trajet, le moyen pour y aller)  </a:t>
            </a:r>
          </a:p>
          <a:p>
            <a:pPr marL="285750" lvl="2" indent="-165100">
              <a:buFont typeface="+mj-lt"/>
              <a:buAutoNum type="arabicPeriod"/>
            </a:pPr>
            <a:r>
              <a:rPr lang="fr-FR" dirty="0" smtClean="0"/>
              <a:t>Trouver une nouvelle solution réaliste si ce qui était planifié ne fonctionne pas, </a:t>
            </a:r>
            <a:br>
              <a:rPr lang="fr-FR" dirty="0" smtClean="0"/>
            </a:br>
            <a:r>
              <a:rPr lang="fr-FR" dirty="0" smtClean="0"/>
              <a:t>être flexible (ex. : l’auto ne démarre pas)</a:t>
            </a:r>
          </a:p>
          <a:p>
            <a:pPr marL="285750" lvl="2" indent="-165100">
              <a:buFont typeface="+mj-lt"/>
              <a:buAutoNum type="arabicPeriod"/>
            </a:pPr>
            <a:r>
              <a:rPr lang="fr-FR" dirty="0" smtClean="0"/>
              <a:t>Vérifier si l’objectif est atteint</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6</a:t>
            </a:fld>
            <a:endParaRPr lang="fr-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r>
              <a:rPr lang="fr-FR" dirty="0" smtClean="0"/>
              <a:t>Les effets de l’alcool sont plus significatifs et plus persistants que ceux du cannabis. L’alcool a un potentiel neurotoxique. Consommer une grande quantité d’alcool de façon prolongée peut atteindre un ensemble de fonctions cognitives de façon assez prononcée. </a:t>
            </a:r>
          </a:p>
          <a:p>
            <a:endParaRPr lang="fr-FR" dirty="0" smtClean="0"/>
          </a:p>
          <a:p>
            <a:r>
              <a:rPr lang="fr-FR" dirty="0" smtClean="0"/>
              <a:t>Exemple d’une tâche qui requiert les fonctions </a:t>
            </a:r>
            <a:r>
              <a:rPr lang="fr-FR" dirty="0" err="1" smtClean="0"/>
              <a:t>visuo-spatiales</a:t>
            </a:r>
            <a:r>
              <a:rPr lang="fr-FR" dirty="0" smtClean="0"/>
              <a:t> : assembler un meuble acheté au magasin Ikea.</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28</a:t>
            </a:fld>
            <a:endParaRPr lang="fr-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smtClean="0"/>
              <a:t>Notes pour l’intervenant :</a:t>
            </a:r>
          </a:p>
          <a:p>
            <a:r>
              <a:rPr lang="fr-CA" dirty="0" smtClean="0"/>
              <a:t>Les effets </a:t>
            </a:r>
            <a:r>
              <a:rPr lang="fr-CA" dirty="0" smtClean="0">
                <a:sym typeface="Wingdings" pitchFamily="2" charset="2"/>
              </a:rPr>
              <a:t>peuvent généralement se résorber (au moins en partie), mais cela peut prendre du temps (même plus d’un an). Les effets de l’alcool peuvent aussi dépendre d’un ensemble de facteurs comme le sexe, l’âge de début de consommation, l’âge actuel, la quantité consommée et la nutrition.</a:t>
            </a:r>
          </a:p>
          <a:p>
            <a:r>
              <a:rPr lang="fr-CA" dirty="0" smtClean="0">
                <a:sym typeface="Wingdings" pitchFamily="2" charset="2"/>
              </a:rPr>
              <a:t>L’alcool a aussi des effets sur un ensemble de systèmes et pourrait avoir des impacts plus permanents (ex. : fragilisation de la vascularisation du cerveau). </a:t>
            </a:r>
          </a:p>
          <a:p>
            <a:endParaRPr lang="fr-CA" dirty="0" smtClean="0"/>
          </a:p>
          <a:p>
            <a:r>
              <a:rPr lang="en-US" dirty="0" smtClean="0"/>
              <a:t>Complications plus graves :</a:t>
            </a:r>
          </a:p>
          <a:p>
            <a:pPr lvl="1"/>
            <a:r>
              <a:rPr lang="en-US" dirty="0" smtClean="0"/>
              <a:t>Un </a:t>
            </a:r>
            <a:r>
              <a:rPr lang="en-US" dirty="0" err="1" smtClean="0"/>
              <a:t>pourcentage</a:t>
            </a:r>
            <a:r>
              <a:rPr lang="en-US" dirty="0" smtClean="0"/>
              <a:t> </a:t>
            </a:r>
            <a:r>
              <a:rPr lang="en-US" dirty="0" err="1" smtClean="0"/>
              <a:t>élevé</a:t>
            </a:r>
            <a:r>
              <a:rPr lang="en-US" dirty="0" smtClean="0"/>
              <a:t> de </a:t>
            </a:r>
            <a:r>
              <a:rPr lang="en-US" dirty="0" err="1" smtClean="0"/>
              <a:t>personnes</a:t>
            </a:r>
            <a:r>
              <a:rPr lang="en-US" dirty="0" smtClean="0"/>
              <a:t> </a:t>
            </a:r>
            <a:r>
              <a:rPr lang="en-US" dirty="0" err="1" smtClean="0"/>
              <a:t>abusant</a:t>
            </a:r>
            <a:r>
              <a:rPr lang="en-US" dirty="0" smtClean="0"/>
              <a:t> de </a:t>
            </a:r>
            <a:r>
              <a:rPr lang="en-US" dirty="0" err="1" smtClean="0"/>
              <a:t>l’alcool</a:t>
            </a:r>
            <a:r>
              <a:rPr lang="en-US" dirty="0" smtClean="0"/>
              <a:t> </a:t>
            </a:r>
            <a:r>
              <a:rPr lang="en-US" dirty="0" err="1" smtClean="0"/>
              <a:t>ont</a:t>
            </a:r>
            <a:r>
              <a:rPr lang="en-US" dirty="0" smtClean="0"/>
              <a:t> un </a:t>
            </a:r>
            <a:r>
              <a:rPr lang="en-US" dirty="0" err="1" smtClean="0"/>
              <a:t>déficit</a:t>
            </a:r>
            <a:r>
              <a:rPr lang="en-US" dirty="0" smtClean="0"/>
              <a:t> en thiamine et </a:t>
            </a:r>
            <a:r>
              <a:rPr lang="en-US" dirty="0" err="1" smtClean="0"/>
              <a:t>certains</a:t>
            </a:r>
            <a:r>
              <a:rPr lang="en-US" dirty="0" smtClean="0"/>
              <a:t> </a:t>
            </a:r>
            <a:r>
              <a:rPr lang="en-US" dirty="0" err="1" smtClean="0"/>
              <a:t>présentent</a:t>
            </a:r>
            <a:r>
              <a:rPr lang="en-US" dirty="0" smtClean="0"/>
              <a:t> un trouble </a:t>
            </a:r>
            <a:r>
              <a:rPr lang="en-US" dirty="0" err="1" smtClean="0"/>
              <a:t>sérieux</a:t>
            </a:r>
            <a:r>
              <a:rPr lang="en-US" dirty="0" smtClean="0"/>
              <a:t> </a:t>
            </a:r>
            <a:r>
              <a:rPr lang="en-US" dirty="0" err="1" smtClean="0"/>
              <a:t>appelé</a:t>
            </a:r>
            <a:r>
              <a:rPr lang="en-US" dirty="0" smtClean="0"/>
              <a:t> Syndrome de </a:t>
            </a:r>
            <a:r>
              <a:rPr lang="en-US" dirty="0" err="1" smtClean="0"/>
              <a:t>Wernicke</a:t>
            </a:r>
            <a:r>
              <a:rPr lang="en-US" dirty="0" smtClean="0"/>
              <a:t>–</a:t>
            </a:r>
            <a:r>
              <a:rPr lang="en-US" dirty="0" err="1" smtClean="0"/>
              <a:t>Korsakoff</a:t>
            </a:r>
            <a:r>
              <a:rPr lang="en-US" dirty="0" smtClean="0"/>
              <a:t>. </a:t>
            </a:r>
            <a:r>
              <a:rPr lang="fr-CA" dirty="0" smtClean="0"/>
              <a:t>Il s’agit d’un épisode confusionnel appelé « encéphalopathie de Wernicke », fréquemment suivi du syndrome de Korsakoff (surtout marqué par une amnésie importante).</a:t>
            </a:r>
          </a:p>
          <a:p>
            <a:pPr lvl="1"/>
            <a:r>
              <a:rPr lang="fr-CA" dirty="0" smtClean="0"/>
              <a:t>Chez la personne âgée, la consommation chronique d’alcool peut amener un syndrome démentiel, appelé démence alcoolique.</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29</a:t>
            </a:fld>
            <a:endParaRPr lang="fr-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Notes pour </a:t>
            </a:r>
            <a:r>
              <a:rPr lang="en-US" dirty="0" err="1" smtClean="0"/>
              <a:t>l’intervenant</a:t>
            </a:r>
            <a:r>
              <a:rPr lang="en-US" dirty="0" smtClean="0"/>
              <a:t> :</a:t>
            </a:r>
          </a:p>
          <a:p>
            <a:r>
              <a:rPr lang="en-US" dirty="0" err="1" smtClean="0"/>
              <a:t>Cette</a:t>
            </a:r>
            <a:r>
              <a:rPr lang="en-US" dirty="0" smtClean="0"/>
              <a:t> image met en relief </a:t>
            </a:r>
            <a:r>
              <a:rPr lang="en-US" dirty="0" err="1" smtClean="0"/>
              <a:t>certains</a:t>
            </a:r>
            <a:r>
              <a:rPr lang="en-US" dirty="0" smtClean="0"/>
              <a:t> </a:t>
            </a:r>
            <a:r>
              <a:rPr lang="en-US" dirty="0" err="1" smtClean="0"/>
              <a:t>effets</a:t>
            </a:r>
            <a:r>
              <a:rPr lang="en-US" dirty="0" smtClean="0"/>
              <a:t> de </a:t>
            </a:r>
            <a:r>
              <a:rPr lang="en-US" dirty="0" err="1" smtClean="0"/>
              <a:t>l’alcool</a:t>
            </a:r>
            <a:r>
              <a:rPr lang="en-US" dirty="0" smtClean="0"/>
              <a:t> </a:t>
            </a:r>
            <a:r>
              <a:rPr lang="en-US" dirty="0" err="1" smtClean="0"/>
              <a:t>sur</a:t>
            </a:r>
            <a:r>
              <a:rPr lang="en-US" dirty="0" smtClean="0"/>
              <a:t> le </a:t>
            </a:r>
            <a:r>
              <a:rPr lang="en-US" dirty="0" err="1" smtClean="0"/>
              <a:t>cerveau</a:t>
            </a:r>
            <a:r>
              <a:rPr lang="en-US" dirty="0" smtClean="0"/>
              <a:t>. Elle compare le </a:t>
            </a:r>
            <a:r>
              <a:rPr lang="en-US" dirty="0" err="1" smtClean="0"/>
              <a:t>cerveau</a:t>
            </a:r>
            <a:r>
              <a:rPr lang="en-US" dirty="0" smtClean="0"/>
              <a:t> et les </a:t>
            </a:r>
            <a:r>
              <a:rPr lang="en-US" dirty="0" err="1" smtClean="0"/>
              <a:t>dommages</a:t>
            </a:r>
            <a:r>
              <a:rPr lang="en-US" dirty="0" smtClean="0"/>
              <a:t> </a:t>
            </a:r>
            <a:r>
              <a:rPr lang="en-US" dirty="0" err="1" smtClean="0"/>
              <a:t>subis</a:t>
            </a:r>
            <a:r>
              <a:rPr lang="en-US" dirty="0" smtClean="0"/>
              <a:t> </a:t>
            </a:r>
            <a:r>
              <a:rPr lang="en-US" dirty="0" err="1" smtClean="0"/>
              <a:t>d’une</a:t>
            </a:r>
            <a:r>
              <a:rPr lang="en-US" dirty="0" smtClean="0"/>
              <a:t> </a:t>
            </a:r>
            <a:r>
              <a:rPr lang="en-US" dirty="0" err="1" smtClean="0"/>
              <a:t>personne</a:t>
            </a:r>
            <a:r>
              <a:rPr lang="en-US" dirty="0" smtClean="0"/>
              <a:t> </a:t>
            </a:r>
            <a:r>
              <a:rPr lang="en-US" dirty="0" err="1" smtClean="0"/>
              <a:t>dépendante</a:t>
            </a:r>
            <a:r>
              <a:rPr lang="en-US" dirty="0" smtClean="0"/>
              <a:t> </a:t>
            </a:r>
            <a:r>
              <a:rPr lang="en-US" dirty="0" err="1" smtClean="0"/>
              <a:t>à</a:t>
            </a:r>
            <a:r>
              <a:rPr lang="en-US" dirty="0" smtClean="0"/>
              <a:t> </a:t>
            </a:r>
            <a:r>
              <a:rPr lang="en-US" dirty="0" err="1" smtClean="0"/>
              <a:t>l’alcool</a:t>
            </a:r>
            <a:r>
              <a:rPr lang="en-US" dirty="0" smtClean="0"/>
              <a:t> </a:t>
            </a:r>
            <a:r>
              <a:rPr lang="en-US" dirty="0" err="1" smtClean="0"/>
              <a:t>à</a:t>
            </a:r>
            <a:r>
              <a:rPr lang="en-US" dirty="0" smtClean="0"/>
              <a:t> </a:t>
            </a:r>
            <a:r>
              <a:rPr lang="en-US" dirty="0" err="1" smtClean="0"/>
              <a:t>celui</a:t>
            </a:r>
            <a:r>
              <a:rPr lang="en-US" dirty="0" smtClean="0"/>
              <a:t> d’un </a:t>
            </a:r>
            <a:r>
              <a:rPr lang="en-US" dirty="0" err="1" smtClean="0"/>
              <a:t>sujet</a:t>
            </a:r>
            <a:r>
              <a:rPr lang="en-US" dirty="0" smtClean="0"/>
              <a:t> en santé. Sur </a:t>
            </a:r>
            <a:r>
              <a:rPr lang="en-US" dirty="0" err="1" smtClean="0"/>
              <a:t>l’image</a:t>
            </a:r>
            <a:r>
              <a:rPr lang="en-US" dirty="0" smtClean="0"/>
              <a:t> de gauche, </a:t>
            </a:r>
            <a:r>
              <a:rPr lang="en-US" dirty="0" err="1" smtClean="0"/>
              <a:t>il</a:t>
            </a:r>
            <a:r>
              <a:rPr lang="en-US" dirty="0" smtClean="0"/>
              <a:t> </a:t>
            </a:r>
            <a:r>
              <a:rPr lang="en-US" dirty="0" err="1" smtClean="0"/>
              <a:t>est</a:t>
            </a:r>
            <a:r>
              <a:rPr lang="en-US" dirty="0" smtClean="0"/>
              <a:t> possible de </a:t>
            </a:r>
            <a:r>
              <a:rPr lang="en-US" dirty="0" err="1" smtClean="0"/>
              <a:t>remarquer</a:t>
            </a:r>
            <a:r>
              <a:rPr lang="en-US" dirty="0" smtClean="0"/>
              <a:t> </a:t>
            </a:r>
            <a:r>
              <a:rPr lang="en-US" dirty="0" err="1" smtClean="0"/>
              <a:t>une</a:t>
            </a:r>
            <a:r>
              <a:rPr lang="en-US" dirty="0" smtClean="0"/>
              <a:t> </a:t>
            </a:r>
            <a:r>
              <a:rPr lang="en-US" dirty="0" err="1" smtClean="0"/>
              <a:t>atrophie</a:t>
            </a:r>
            <a:r>
              <a:rPr lang="en-US" dirty="0" smtClean="0"/>
              <a:t> diffuse du </a:t>
            </a:r>
            <a:r>
              <a:rPr lang="en-US" dirty="0" err="1" smtClean="0"/>
              <a:t>cerveau</a:t>
            </a:r>
            <a:r>
              <a:rPr lang="en-US" dirty="0" smtClean="0"/>
              <a:t> et un </a:t>
            </a:r>
            <a:r>
              <a:rPr lang="en-US" dirty="0" err="1" smtClean="0"/>
              <a:t>élargissement</a:t>
            </a:r>
            <a:r>
              <a:rPr lang="en-US" dirty="0" smtClean="0"/>
              <a:t> des </a:t>
            </a:r>
            <a:r>
              <a:rPr lang="en-US" dirty="0" err="1" smtClean="0"/>
              <a:t>ventricules</a:t>
            </a:r>
            <a:r>
              <a:rPr lang="en-US" dirty="0" smtClean="0"/>
              <a:t>. </a:t>
            </a:r>
            <a:endParaRPr lang="fr-CA" dirty="0" smtClean="0"/>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30</a:t>
            </a:fld>
            <a:endParaRPr lang="fr-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0" fontAlgn="base" hangingPunct="0">
              <a:spcBef>
                <a:spcPct val="30000"/>
              </a:spcBef>
              <a:spcAft>
                <a:spcPct val="0"/>
              </a:spcAft>
              <a:defRPr/>
            </a:pPr>
            <a:r>
              <a:rPr lang="fr-FR" dirty="0"/>
              <a:t>Notes pour l’intervenant : </a:t>
            </a:r>
          </a:p>
          <a:p>
            <a:pPr eaLnBrk="0" fontAlgn="base" hangingPunct="0">
              <a:spcBef>
                <a:spcPct val="30000"/>
              </a:spcBef>
              <a:spcAft>
                <a:spcPct val="0"/>
              </a:spcAft>
              <a:defRPr/>
            </a:pPr>
            <a:r>
              <a:rPr lang="fr-FR" dirty="0"/>
              <a:t>Rappeler aux participants de consulter « </a:t>
            </a:r>
            <a:r>
              <a:rPr lang="fr-FR" dirty="0" smtClean="0"/>
              <a:t>l’Annexe</a:t>
            </a:r>
            <a:r>
              <a:rPr lang="fr-FR" baseline="0" dirty="0" smtClean="0"/>
              <a:t> –</a:t>
            </a:r>
            <a:r>
              <a:rPr lang="fr-FR" baseline="0" smtClean="0"/>
              <a:t> </a:t>
            </a:r>
            <a:r>
              <a:rPr lang="fr-FR" smtClean="0"/>
              <a:t>Impacts </a:t>
            </a:r>
            <a:r>
              <a:rPr lang="fr-FR" dirty="0"/>
              <a:t>des drogues » qui se trouve dans le guide de l’intervenant et le </a:t>
            </a:r>
            <a:r>
              <a:rPr lang="tr-TR" dirty="0"/>
              <a:t>cahier</a:t>
            </a:r>
            <a:r>
              <a:rPr lang="fr-FR" dirty="0"/>
              <a:t> du participant</a:t>
            </a:r>
            <a:r>
              <a:rPr lang="fr-FR" dirty="0" smtClean="0"/>
              <a:t>.</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31</a:t>
            </a:fld>
            <a:endParaRPr lang="fr-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r>
              <a:rPr lang="fr-FR" dirty="0" smtClean="0"/>
              <a:t>D’autres fonctions cognitives sont souvent atteintes dans la schizophrénie : </a:t>
            </a:r>
          </a:p>
          <a:p>
            <a:pPr lvl="1"/>
            <a:r>
              <a:rPr lang="fr-FR" b="1" dirty="0" smtClean="0"/>
              <a:t>Mémoire </a:t>
            </a:r>
            <a:r>
              <a:rPr lang="fr-FR" dirty="0" smtClean="0"/>
              <a:t>: capacité à se souvenir, à apprendre (ex. : apprendre un nouveau trajet, se rappeler ce que l’intervenant a dit hier).</a:t>
            </a:r>
          </a:p>
          <a:p>
            <a:pPr lvl="1"/>
            <a:r>
              <a:rPr lang="fr-FR" b="1" dirty="0" smtClean="0"/>
              <a:t>Attention </a:t>
            </a:r>
            <a:r>
              <a:rPr lang="fr-FR" dirty="0" smtClean="0"/>
              <a:t>: nécessaire pour effectuer une multitude d’activités (ex. : lire, écouter un film, conduire, discuter). Permet de se concentrer sur une longue période et d’éviter les distractions.   </a:t>
            </a:r>
          </a:p>
          <a:p>
            <a:pPr lvl="1"/>
            <a:r>
              <a:rPr lang="fr-FR" b="1" dirty="0" smtClean="0"/>
              <a:t>Mémoire à court terme / Mémoire de travail </a:t>
            </a:r>
            <a:r>
              <a:rPr lang="fr-FR" dirty="0" smtClean="0"/>
              <a:t>: capacité à garder l’information active en tête, retenir l’information sur une courte période et manipuler cette information (ex. : retenir le prix de deux choses à acheter et les additionner, retenir ce que le professeur dit pendant que j’écris).</a:t>
            </a:r>
          </a:p>
          <a:p>
            <a:pPr lvl="1"/>
            <a:r>
              <a:rPr lang="fr-FR" b="1" dirty="0" smtClean="0"/>
              <a:t>Cognition sociale </a:t>
            </a:r>
            <a:r>
              <a:rPr lang="fr-FR" dirty="0" smtClean="0"/>
              <a:t>: ensemble des processus cognitifs qui permettent de bien comprendre les autres et d’interagir avec eux. (ex. : comprendre qu’un ami est triste en regardant son visage, saisir qu’une personne souhaite mettre fin à une discussion en fonction des gestes qu’elle pose, comme prendre ses clés).</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7</a:t>
            </a:fld>
            <a:endParaRPr lang="fr-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En plus des déficits notés dans les troubles psychotiques s’ajoutent les effets associés à la consommation de drogue; sur le plan des symptômes positifs, négatifs</a:t>
            </a:r>
            <a:r>
              <a:rPr lang="fr-FR" baseline="0" dirty="0" smtClean="0"/>
              <a:t> et de la cognition</a:t>
            </a:r>
            <a:r>
              <a:rPr lang="fr-FR" dirty="0" smtClean="0"/>
              <a:t>. Par conséquent, la consommation de drogue peut avoir un impact important sur le fonctionnement occupationnel et les projets de vie.</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8</a:t>
            </a:fld>
            <a:endParaRPr lang="fr-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 </a:t>
            </a:r>
          </a:p>
          <a:p>
            <a:r>
              <a:rPr lang="fr-FR" dirty="0" smtClean="0"/>
              <a:t>Cette liste est non exhaustive et regroupe les principales substances retrouvées dans chacune des classes de drogue. Il est possible de consulter </a:t>
            </a:r>
            <a:br>
              <a:rPr lang="fr-FR" dirty="0" smtClean="0"/>
            </a:br>
            <a:r>
              <a:rPr lang="fr-FR" dirty="0" smtClean="0"/>
              <a:t>« l’Annexe – Classification des drogues » dans le guide de l’intervenant et le cahier du participant pour avoir plus de détails. </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10</a:t>
            </a:fld>
            <a:endParaRPr lang="fr-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r>
              <a:rPr lang="fr-FR" dirty="0" smtClean="0"/>
              <a:t>Lorsqu’une personne court, des endorphines sont libérées (hormone du plaisir) et activent le centre</a:t>
            </a:r>
            <a:r>
              <a:rPr lang="fr-FR" baseline="0" dirty="0" smtClean="0"/>
              <a:t> du plaisir</a:t>
            </a:r>
            <a:r>
              <a:rPr lang="fr-FR" dirty="0" smtClean="0"/>
              <a:t> par la dopamine (ce qui permet de ressentir un bien-être, un calme et une relaxation associés au plaisir de l’activité). Ce système est également géré par les besoins primaires (faim, soif) et est essentiel pour vivre et ressentir du plaisir au quotidien.</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12</a:t>
            </a:fld>
            <a:endParaRPr lang="fr-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r>
              <a:rPr lang="fr-FR" dirty="0" smtClean="0"/>
              <a:t>La présence de drogues perturbe cet équilibre fragile qu’est le système de récompense. Celui-ci n’est alors plus géré par la satisfaction des besoins comme la faim et la soif. Par exemple, les amphétamines stimulent directement et de façon plus puissante le centre du plaisir et ce, sans action de l’endorphine. Comme la drogue est trop puissante, le cerveau se protège en diminuant sa sensibilité, ce qui peut expliquer pourquoi les consommateurs ont de la difficulté à ressentir du plaisir lorsqu’ils sont en manque. Toutes les drogues influent sur ce système à différents niveaux. </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13</a:t>
            </a:fld>
            <a:endParaRPr lang="fr-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Notes pour l’intervenant :</a:t>
            </a:r>
          </a:p>
          <a:p>
            <a:r>
              <a:rPr lang="fr-CA" dirty="0" smtClean="0"/>
              <a:t>Cette image montre qu’à long terme, la consommation finit par perturber la dopamine dans le centre du plaisir.</a:t>
            </a:r>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14</a:t>
            </a:fld>
            <a:endParaRPr lang="fr-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dirty="0" smtClean="0"/>
              <a:t>Le schéma montre la communication des neurones </a:t>
            </a:r>
            <a:r>
              <a:rPr lang="fr-FR" dirty="0" smtClean="0"/>
              <a:t> dans le centre du plaisir </a:t>
            </a:r>
            <a:r>
              <a:rPr lang="fr-CA" dirty="0" smtClean="0"/>
              <a:t>sans cannabis, puis avec cannabis.</a:t>
            </a:r>
          </a:p>
          <a:p>
            <a:endParaRPr lang="fr-CA" dirty="0" smtClean="0"/>
          </a:p>
          <a:p>
            <a:r>
              <a:rPr lang="fr-CA" dirty="0" smtClean="0"/>
              <a:t>Conseils d’animation : </a:t>
            </a:r>
          </a:p>
          <a:p>
            <a:r>
              <a:rPr lang="fr-CA" dirty="0" smtClean="0"/>
              <a:t>Montrer d’abord aux participants l’animation « sans cannabis » : l’effet du neurotransmetteur GABA est d’empêcher la libération de dopamine. </a:t>
            </a:r>
          </a:p>
          <a:p>
            <a:r>
              <a:rPr lang="fr-CA" dirty="0" smtClean="0"/>
              <a:t>Montrer ensuite l’animation « avec cannabis » : le cannabis bloque le neurotransmetteur GABA et active la libération de dopamine dans le centre du plaisir. Cette augmentation de dopamine peut accroître le risque de psychose et entraîner une dépendance à la drogue.</a:t>
            </a:r>
          </a:p>
          <a:p>
            <a:endParaRPr lang="fr-CA" dirty="0" smtClean="0"/>
          </a:p>
          <a:p>
            <a:r>
              <a:rPr lang="fr-CA" dirty="0" smtClean="0"/>
              <a:t>Saviez-vous que :</a:t>
            </a:r>
          </a:p>
          <a:p>
            <a:r>
              <a:rPr lang="fr-FR" dirty="0" smtClean="0"/>
              <a:t>Les récepteurs </a:t>
            </a:r>
            <a:r>
              <a:rPr lang="fr-FR" dirty="0" err="1" smtClean="0"/>
              <a:t>cannabinoïdes</a:t>
            </a:r>
            <a:r>
              <a:rPr lang="fr-FR" dirty="0" smtClean="0"/>
              <a:t> sont présents un peu partout dans le cerveau. Le cannabis interagit avec ces récepteurs et en module leurs effets pour produire une sensation d'euphorie, de relaxation et une amplification des perceptions.</a:t>
            </a:r>
            <a:endParaRPr lang="fr-CA" dirty="0" smtClean="0"/>
          </a:p>
        </p:txBody>
      </p:sp>
      <p:sp>
        <p:nvSpPr>
          <p:cNvPr id="4" name="Espace réservé du numéro de diapositive 3"/>
          <p:cNvSpPr>
            <a:spLocks noGrp="1"/>
          </p:cNvSpPr>
          <p:nvPr>
            <p:ph type="sldNum" sz="quarter" idx="10"/>
          </p:nvPr>
        </p:nvSpPr>
        <p:spPr/>
        <p:txBody>
          <a:bodyPr/>
          <a:lstStyle/>
          <a:p>
            <a:fld id="{C056099C-704D-A64E-9F82-305156F41BA5}" type="slidenum">
              <a:rPr lang="fr-CA" smtClean="0"/>
              <a:pPr/>
              <a:t>16</a:t>
            </a:fld>
            <a:endParaRPr lang="fr-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3" name="Image 2" descr="page_couvert_impact_1.jpg"/>
          <p:cNvPicPr>
            <a:picLocks noChangeAspect="1"/>
          </p:cNvPicPr>
          <p:nvPr userDrawn="1"/>
        </p:nvPicPr>
        <p:blipFill>
          <a:blip r:embed="rId2"/>
          <a:stretch>
            <a:fillRect/>
          </a:stretch>
        </p:blipFill>
        <p:spPr>
          <a:xfrm>
            <a:off x="0" y="0"/>
            <a:ext cx="9144000" cy="6858001"/>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846667" y="228599"/>
            <a:ext cx="8068332" cy="939800"/>
          </a:xfrm>
        </p:spPr>
        <p:txBody>
          <a:bodyPr>
            <a:noAutofit/>
          </a:bodyPr>
          <a:lstStyle/>
          <a:p>
            <a:r>
              <a:rPr lang="fr-CA" smtClean="0"/>
              <a:t>Cliquez et modifiez le titre</a:t>
            </a:r>
            <a:endParaRPr lang="fr-CA"/>
          </a:p>
        </p:txBody>
      </p:sp>
      <p:sp>
        <p:nvSpPr>
          <p:cNvPr id="3" name="Espace réservé du contenu 2"/>
          <p:cNvSpPr>
            <a:spLocks noGrp="1"/>
          </p:cNvSpPr>
          <p:nvPr>
            <p:ph sz="half" idx="1"/>
          </p:nvPr>
        </p:nvSpPr>
        <p:spPr>
          <a:xfrm>
            <a:off x="1289304" y="1243584"/>
            <a:ext cx="3772686" cy="5148072"/>
          </a:xfrm>
        </p:spPr>
        <p:txBody>
          <a:bodyPr>
            <a:noAutofit/>
          </a:bodyPr>
          <a:lstStyle>
            <a:lvl1pPr>
              <a:defRPr sz="2400"/>
            </a:lvl1pPr>
            <a:lvl2pPr>
              <a:defRPr sz="2400"/>
            </a:lvl2pPr>
            <a:lvl3pPr>
              <a:defRPr sz="2200"/>
            </a:lvl3pPr>
            <a:lvl4pPr>
              <a:defRPr sz="2200"/>
            </a:lvl4pPr>
            <a:lvl5pPr>
              <a:defRPr sz="2000"/>
            </a:lvl5pPr>
            <a:lvl6pPr>
              <a:defRPr sz="1800"/>
            </a:lvl6pPr>
            <a:lvl7pPr>
              <a:defRPr sz="1800"/>
            </a:lvl7pPr>
            <a:lvl8pPr>
              <a:defRPr sz="1800"/>
            </a:lvl8pPr>
            <a:lvl9pPr>
              <a:defRPr sz="1800"/>
            </a:lvl9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4" name="Espace réservé du contenu 3"/>
          <p:cNvSpPr>
            <a:spLocks noGrp="1"/>
          </p:cNvSpPr>
          <p:nvPr>
            <p:ph sz="half" idx="2"/>
          </p:nvPr>
        </p:nvSpPr>
        <p:spPr>
          <a:xfrm>
            <a:off x="5142313" y="1243584"/>
            <a:ext cx="3772686" cy="5148072"/>
          </a:xfrm>
        </p:spPr>
        <p:txBody>
          <a:bodyPr>
            <a:noAutofit/>
          </a:bodyPr>
          <a:lstStyle>
            <a:lvl1pPr>
              <a:defRPr sz="2400"/>
            </a:lvl1pPr>
            <a:lvl2pPr>
              <a:defRPr sz="2400"/>
            </a:lvl2pPr>
            <a:lvl3pPr>
              <a:defRPr sz="2200"/>
            </a:lvl3pPr>
            <a:lvl4pPr>
              <a:defRPr sz="2200"/>
            </a:lvl4pPr>
            <a:lvl5pPr>
              <a:defRPr sz="2000"/>
            </a:lvl5pPr>
            <a:lvl6pPr>
              <a:defRPr sz="1800"/>
            </a:lvl6pPr>
            <a:lvl7pPr>
              <a:defRPr sz="1800"/>
            </a:lvl7pPr>
            <a:lvl8pPr>
              <a:defRPr sz="1800"/>
            </a:lvl8pPr>
            <a:lvl9pPr>
              <a:defRPr sz="1800"/>
            </a:lvl9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6" name="Espace réservé du pied de page 5"/>
          <p:cNvSpPr>
            <a:spLocks noGrp="1"/>
          </p:cNvSpPr>
          <p:nvPr>
            <p:ph type="ftr" sz="quarter" idx="11"/>
          </p:nvPr>
        </p:nvSpPr>
        <p:spPr/>
        <p:txBody>
          <a:bodyPr>
            <a:noAutofit/>
          </a:bodyPr>
          <a:lstStyle/>
          <a:p>
            <a:endParaRPr lang="fr-CA"/>
          </a:p>
        </p:txBody>
      </p:sp>
      <p:sp>
        <p:nvSpPr>
          <p:cNvPr id="7" name="Espace réservé du numéro de diapositive 6"/>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9" name="Espace réservé du texte 8"/>
          <p:cNvSpPr>
            <a:spLocks noGrp="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chemeClr val="tx1"/>
                </a:solidFill>
              </a:defRPr>
            </a:lvl1pPr>
          </a:lstStyle>
          <a:p>
            <a:pPr lvl="0"/>
            <a:r>
              <a:rPr lang="fr-CA" dirty="0" smtClean="0"/>
              <a:t>Cliquez pour modifier les styles du texte du masque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pic>
        <p:nvPicPr>
          <p:cNvPr id="8" name="Image 7" descr="Fond_Mauve_OLD_PPT.jpg"/>
          <p:cNvPicPr>
            <a:picLocks noChangeAspect="1"/>
          </p:cNvPicPr>
          <p:nvPr userDrawn="1"/>
        </p:nvPicPr>
        <p:blipFill>
          <a:blip r:embed="rId2"/>
          <a:stretch>
            <a:fillRect/>
          </a:stretch>
        </p:blipFill>
        <p:spPr>
          <a:xfrm>
            <a:off x="0" y="0"/>
            <a:ext cx="9144000" cy="6858000"/>
          </a:xfrm>
          <a:prstGeom prst="rect">
            <a:avLst/>
          </a:prstGeom>
        </p:spPr>
      </p:pic>
      <p:sp>
        <p:nvSpPr>
          <p:cNvPr id="2" name="Titre 1"/>
          <p:cNvSpPr>
            <a:spLocks noGrp="1"/>
          </p:cNvSpPr>
          <p:nvPr>
            <p:ph type="title"/>
          </p:nvPr>
        </p:nvSpPr>
        <p:spPr>
          <a:xfrm>
            <a:off x="499534" y="1058333"/>
            <a:ext cx="8068332" cy="939800"/>
          </a:xfrm>
        </p:spPr>
        <p:txBody>
          <a:bodyPr>
            <a:noAutofit/>
          </a:bodyPr>
          <a:lstStyle>
            <a:lvl1pPr>
              <a:defRPr>
                <a:solidFill>
                  <a:schemeClr val="bg1"/>
                </a:solidFill>
              </a:defRPr>
            </a:lvl1pPr>
          </a:lstStyle>
          <a:p>
            <a:r>
              <a:rPr lang="fr-CA" dirty="0" smtClean="0"/>
              <a:t>Cliquez et modifiez le titre</a:t>
            </a:r>
            <a:endParaRPr lang="fr-CA" dirty="0"/>
          </a:p>
        </p:txBody>
      </p:sp>
      <p:sp>
        <p:nvSpPr>
          <p:cNvPr id="3" name="Espace réservé du contenu 2"/>
          <p:cNvSpPr>
            <a:spLocks noGrp="1"/>
          </p:cNvSpPr>
          <p:nvPr>
            <p:ph sz="half" idx="1"/>
          </p:nvPr>
        </p:nvSpPr>
        <p:spPr>
          <a:xfrm>
            <a:off x="738972" y="2142067"/>
            <a:ext cx="3240361" cy="4249588"/>
          </a:xfrm>
        </p:spPr>
        <p:txBody>
          <a:bodyPr>
            <a:noAutofit/>
          </a:bodyPr>
          <a:lstStyle>
            <a:lvl1pPr>
              <a:defRPr sz="2000" cap="all">
                <a:solidFill>
                  <a:schemeClr val="accent1"/>
                </a:solidFill>
              </a:defRPr>
            </a:lvl1pPr>
            <a:lvl2pPr>
              <a:spcBef>
                <a:spcPts val="900"/>
              </a:spcBef>
              <a:spcAft>
                <a:spcPts val="0"/>
              </a:spcAft>
              <a:defRPr sz="2400">
                <a:solidFill>
                  <a:schemeClr val="bg1"/>
                </a:solidFill>
              </a:defRPr>
            </a:lvl2pPr>
            <a:lvl3pPr>
              <a:spcBef>
                <a:spcPts val="900"/>
              </a:spcBef>
              <a:defRPr sz="2000">
                <a:solidFill>
                  <a:schemeClr val="accent1"/>
                </a:solidFill>
              </a:defRPr>
            </a:lvl3pPr>
            <a:lvl4pPr>
              <a:defRPr sz="2000">
                <a:solidFill>
                  <a:schemeClr val="accent1"/>
                </a:solidFill>
              </a:defRPr>
            </a:lvl4pPr>
            <a:lvl5pPr>
              <a:defRPr sz="1800">
                <a:solidFill>
                  <a:schemeClr val="accent1"/>
                </a:solidFill>
              </a:defRPr>
            </a:lvl5pPr>
            <a:lvl6pPr>
              <a:defRPr sz="1800"/>
            </a:lvl6pPr>
            <a:lvl7pPr>
              <a:defRPr sz="1800"/>
            </a:lvl7pPr>
            <a:lvl8pPr>
              <a:defRPr sz="1800"/>
            </a:lvl8pPr>
            <a:lvl9pPr>
              <a:defRPr sz="1800"/>
            </a:lvl9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4" name="Espace réservé du contenu 3"/>
          <p:cNvSpPr>
            <a:spLocks noGrp="1"/>
          </p:cNvSpPr>
          <p:nvPr>
            <p:ph sz="half" idx="2"/>
          </p:nvPr>
        </p:nvSpPr>
        <p:spPr>
          <a:xfrm>
            <a:off x="4024712" y="2142067"/>
            <a:ext cx="3246120" cy="4249588"/>
          </a:xfrm>
        </p:spPr>
        <p:txBody>
          <a:bodyPr>
            <a:noAutofit/>
          </a:bodyPr>
          <a:lstStyle>
            <a:lvl1pPr>
              <a:defRPr sz="2000" cap="all">
                <a:solidFill>
                  <a:schemeClr val="accent1"/>
                </a:solidFill>
              </a:defRPr>
            </a:lvl1pPr>
            <a:lvl2pPr>
              <a:spcBef>
                <a:spcPts val="900"/>
              </a:spcBef>
              <a:spcAft>
                <a:spcPts val="0"/>
              </a:spcAft>
              <a:defRPr sz="2400">
                <a:solidFill>
                  <a:schemeClr val="bg1"/>
                </a:solidFill>
              </a:defRPr>
            </a:lvl2pPr>
            <a:lvl3pPr>
              <a:defRPr sz="2000">
                <a:solidFill>
                  <a:schemeClr val="accent1"/>
                </a:solidFill>
              </a:defRPr>
            </a:lvl3pPr>
            <a:lvl4pPr>
              <a:defRPr sz="2000">
                <a:solidFill>
                  <a:schemeClr val="accent1"/>
                </a:solidFill>
              </a:defRPr>
            </a:lvl4pPr>
            <a:lvl5pPr>
              <a:defRPr sz="1800">
                <a:solidFill>
                  <a:schemeClr val="accent1"/>
                </a:solidFill>
              </a:defRPr>
            </a:lvl5pPr>
            <a:lvl6pPr>
              <a:defRPr sz="1800"/>
            </a:lvl6pPr>
            <a:lvl7pPr>
              <a:defRPr sz="1800"/>
            </a:lvl7pPr>
            <a:lvl8pPr>
              <a:defRPr sz="1800"/>
            </a:lvl8pPr>
            <a:lvl9pPr>
              <a:defRPr sz="1800"/>
            </a:lvl9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6" name="Espace réservé du pied de page 5"/>
          <p:cNvSpPr>
            <a:spLocks noGrp="1"/>
          </p:cNvSpPr>
          <p:nvPr>
            <p:ph type="ftr" sz="quarter" idx="11"/>
          </p:nvPr>
        </p:nvSpPr>
        <p:spPr/>
        <p:txBody>
          <a:bodyPr>
            <a:noAutofit/>
          </a:bodyPr>
          <a:lstStyle/>
          <a:p>
            <a:endParaRPr lang="fr-CA"/>
          </a:p>
        </p:txBody>
      </p:sp>
      <p:sp>
        <p:nvSpPr>
          <p:cNvPr id="7" name="Espace réservé du numéro de diapositive 6"/>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9" name="Espace réservé du texte 8"/>
          <p:cNvSpPr>
            <a:spLocks noGrp="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chemeClr val="tx1"/>
                </a:solidFill>
              </a:defRPr>
            </a:lvl1pPr>
          </a:lstStyle>
          <a:p>
            <a:pPr lvl="0"/>
            <a:r>
              <a:rPr lang="fr-CA" dirty="0" smtClean="0"/>
              <a:t>Cliquez pour modifier les styles du texte du masque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Deux contenus">
    <p:spTree>
      <p:nvGrpSpPr>
        <p:cNvPr id="1" name=""/>
        <p:cNvGrpSpPr/>
        <p:nvPr/>
      </p:nvGrpSpPr>
      <p:grpSpPr>
        <a:xfrm>
          <a:off x="0" y="0"/>
          <a:ext cx="0" cy="0"/>
          <a:chOff x="0" y="0"/>
          <a:chExt cx="0" cy="0"/>
        </a:xfrm>
      </p:grpSpPr>
      <p:pic>
        <p:nvPicPr>
          <p:cNvPr id="10" name="Image 9" descr="Fond_Orange_OLD_PPT.jpg"/>
          <p:cNvPicPr>
            <a:picLocks noChangeAspect="1"/>
          </p:cNvPicPr>
          <p:nvPr userDrawn="1"/>
        </p:nvPicPr>
        <p:blipFill>
          <a:blip r:embed="rId2"/>
          <a:stretch>
            <a:fillRect/>
          </a:stretch>
        </p:blipFill>
        <p:spPr>
          <a:xfrm>
            <a:off x="0" y="0"/>
            <a:ext cx="9144000" cy="6858001"/>
          </a:xfrm>
          <a:prstGeom prst="rect">
            <a:avLst/>
          </a:prstGeom>
        </p:spPr>
      </p:pic>
      <p:sp>
        <p:nvSpPr>
          <p:cNvPr id="2" name="Titre 1"/>
          <p:cNvSpPr>
            <a:spLocks noGrp="1"/>
          </p:cNvSpPr>
          <p:nvPr>
            <p:ph type="title"/>
          </p:nvPr>
        </p:nvSpPr>
        <p:spPr>
          <a:xfrm>
            <a:off x="499534" y="1058333"/>
            <a:ext cx="8068332" cy="939800"/>
          </a:xfrm>
        </p:spPr>
        <p:txBody>
          <a:bodyPr>
            <a:noAutofit/>
          </a:bodyPr>
          <a:lstStyle>
            <a:lvl1pPr>
              <a:defRPr>
                <a:solidFill>
                  <a:schemeClr val="bg1"/>
                </a:solidFill>
              </a:defRPr>
            </a:lvl1pPr>
          </a:lstStyle>
          <a:p>
            <a:r>
              <a:rPr lang="fr-CA" dirty="0" smtClean="0"/>
              <a:t>Cliquez et modifiez le titre</a:t>
            </a:r>
            <a:endParaRPr lang="fr-CA" dirty="0"/>
          </a:p>
        </p:txBody>
      </p:sp>
      <p:sp>
        <p:nvSpPr>
          <p:cNvPr id="3" name="Espace réservé du contenu 2"/>
          <p:cNvSpPr>
            <a:spLocks noGrp="1"/>
          </p:cNvSpPr>
          <p:nvPr>
            <p:ph sz="half" idx="1"/>
          </p:nvPr>
        </p:nvSpPr>
        <p:spPr>
          <a:xfrm>
            <a:off x="738972" y="2142067"/>
            <a:ext cx="7828894" cy="4249588"/>
          </a:xfrm>
        </p:spPr>
        <p:txBody>
          <a:bodyPr>
            <a:noAutofit/>
          </a:bodyPr>
          <a:lstStyle>
            <a:lvl1pPr>
              <a:defRPr sz="2000" cap="all">
                <a:solidFill>
                  <a:schemeClr val="accent1"/>
                </a:solidFill>
              </a:defRPr>
            </a:lvl1pPr>
            <a:lvl2pPr>
              <a:spcBef>
                <a:spcPts val="900"/>
              </a:spcBef>
              <a:spcAft>
                <a:spcPts val="0"/>
              </a:spcAft>
              <a:defRPr sz="2400">
                <a:solidFill>
                  <a:schemeClr val="bg1"/>
                </a:solidFill>
              </a:defRPr>
            </a:lvl2pPr>
            <a:lvl3pPr>
              <a:spcBef>
                <a:spcPts val="900"/>
              </a:spcBef>
              <a:defRPr sz="2000">
                <a:solidFill>
                  <a:schemeClr val="accent1"/>
                </a:solidFill>
              </a:defRPr>
            </a:lvl3pPr>
            <a:lvl4pPr>
              <a:defRPr sz="2000">
                <a:solidFill>
                  <a:schemeClr val="accent1"/>
                </a:solidFill>
              </a:defRPr>
            </a:lvl4pPr>
            <a:lvl5pPr>
              <a:defRPr sz="1800">
                <a:solidFill>
                  <a:schemeClr val="accent1"/>
                </a:solidFill>
              </a:defRPr>
            </a:lvl5pPr>
            <a:lvl6pPr>
              <a:defRPr sz="1800"/>
            </a:lvl6pPr>
            <a:lvl7pPr>
              <a:defRPr sz="1800"/>
            </a:lvl7pPr>
            <a:lvl8pPr>
              <a:defRPr sz="1800"/>
            </a:lvl8pPr>
            <a:lvl9pPr>
              <a:defRPr sz="1800"/>
            </a:lvl9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6" name="Espace réservé du pied de page 5"/>
          <p:cNvSpPr>
            <a:spLocks noGrp="1"/>
          </p:cNvSpPr>
          <p:nvPr>
            <p:ph type="ftr" sz="quarter" idx="11"/>
          </p:nvPr>
        </p:nvSpPr>
        <p:spPr/>
        <p:txBody>
          <a:bodyPr>
            <a:noAutofit/>
          </a:bodyPr>
          <a:lstStyle/>
          <a:p>
            <a:endParaRPr lang="fr-CA"/>
          </a:p>
        </p:txBody>
      </p:sp>
      <p:sp>
        <p:nvSpPr>
          <p:cNvPr id="7" name="Espace réservé du numéro de diapositive 6"/>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9" name="Espace réservé du texte 8"/>
          <p:cNvSpPr>
            <a:spLocks noGrp="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chemeClr val="tx1"/>
                </a:solidFill>
              </a:defRPr>
            </a:lvl1pPr>
          </a:lstStyle>
          <a:p>
            <a:pPr lvl="0"/>
            <a:r>
              <a:rPr lang="fr-CA" dirty="0" smtClean="0"/>
              <a:t>Cliquez pour modifier les styles du texte du masque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46667" y="228599"/>
            <a:ext cx="8068332" cy="939800"/>
          </a:xfrm>
        </p:spPr>
        <p:txBody>
          <a:bodyPr>
            <a:noAutofit/>
          </a:bodyPr>
          <a:lstStyle>
            <a:lvl1pPr>
              <a:defRPr/>
            </a:lvl1pPr>
          </a:lstStyle>
          <a:p>
            <a:r>
              <a:rPr lang="fr-CA" smtClean="0"/>
              <a:t>Cliquez et modifiez le titre</a:t>
            </a:r>
            <a:endParaRPr lang="fr-CA"/>
          </a:p>
        </p:txBody>
      </p:sp>
      <p:sp>
        <p:nvSpPr>
          <p:cNvPr id="3" name="Espace réservé du texte 2"/>
          <p:cNvSpPr>
            <a:spLocks noGrp="1"/>
          </p:cNvSpPr>
          <p:nvPr>
            <p:ph type="body" idx="1"/>
          </p:nvPr>
        </p:nvSpPr>
        <p:spPr>
          <a:xfrm>
            <a:off x="1289304" y="1535113"/>
            <a:ext cx="3776472" cy="639762"/>
          </a:xfrm>
          <a:noFill/>
        </p:spPr>
        <p:txBody>
          <a:bodyPr anchor="b">
            <a:noAutofit/>
          </a:bodyPr>
          <a:lstStyle>
            <a:lvl1pPr marL="0" indent="0">
              <a:buNone/>
              <a:defRPr sz="1800" b="1"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dirty="0" smtClean="0"/>
              <a:t>Cliquez pour modifier les styles du texte du masque</a:t>
            </a:r>
          </a:p>
        </p:txBody>
      </p:sp>
      <p:sp>
        <p:nvSpPr>
          <p:cNvPr id="4" name="Espace réservé du contenu 3"/>
          <p:cNvSpPr>
            <a:spLocks noGrp="1"/>
          </p:cNvSpPr>
          <p:nvPr>
            <p:ph sz="half" idx="2"/>
          </p:nvPr>
        </p:nvSpPr>
        <p:spPr>
          <a:xfrm>
            <a:off x="1289304" y="2174875"/>
            <a:ext cx="3776472" cy="3951288"/>
          </a:xfrm>
        </p:spPr>
        <p:txBody>
          <a:bodyPr>
            <a:no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CA"/>
          </a:p>
        </p:txBody>
      </p:sp>
      <p:sp>
        <p:nvSpPr>
          <p:cNvPr id="5" name="Espace réservé du texte 4"/>
          <p:cNvSpPr>
            <a:spLocks noGrp="1"/>
          </p:cNvSpPr>
          <p:nvPr>
            <p:ph type="body" sz="quarter" idx="3"/>
          </p:nvPr>
        </p:nvSpPr>
        <p:spPr>
          <a:xfrm>
            <a:off x="5138527" y="1535113"/>
            <a:ext cx="3776472" cy="639762"/>
          </a:xfrm>
          <a:noFill/>
        </p:spPr>
        <p:txBody>
          <a:bodyPr anchor="b">
            <a:noAutofit/>
          </a:bodyPr>
          <a:lstStyle>
            <a:lvl1pPr marL="0" indent="0">
              <a:buNone/>
              <a:defRPr sz="1800" b="1"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dirty="0" smtClean="0"/>
              <a:t>Cliquez pour modifier les styles du texte du masque</a:t>
            </a:r>
          </a:p>
        </p:txBody>
      </p:sp>
      <p:sp>
        <p:nvSpPr>
          <p:cNvPr id="6" name="Espace réservé du contenu 5"/>
          <p:cNvSpPr>
            <a:spLocks noGrp="1"/>
          </p:cNvSpPr>
          <p:nvPr>
            <p:ph sz="quarter" idx="4"/>
          </p:nvPr>
        </p:nvSpPr>
        <p:spPr>
          <a:xfrm>
            <a:off x="5138527" y="2174875"/>
            <a:ext cx="3776472" cy="3951288"/>
          </a:xfrm>
        </p:spPr>
        <p:txBody>
          <a:bodyPr>
            <a:no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CA"/>
          </a:p>
        </p:txBody>
      </p:sp>
      <p:sp>
        <p:nvSpPr>
          <p:cNvPr id="8" name="Espace réservé du pied de page 7"/>
          <p:cNvSpPr>
            <a:spLocks noGrp="1"/>
          </p:cNvSpPr>
          <p:nvPr>
            <p:ph type="ftr" sz="quarter" idx="11"/>
          </p:nvPr>
        </p:nvSpPr>
        <p:spPr/>
        <p:txBody>
          <a:bodyPr>
            <a:noAutofit/>
          </a:bodyPr>
          <a:lstStyle/>
          <a:p>
            <a:endParaRPr lang="fr-CA"/>
          </a:p>
        </p:txBody>
      </p:sp>
      <p:sp>
        <p:nvSpPr>
          <p:cNvPr id="9" name="Espace réservé du numéro de diapositive 8"/>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11" name="Espace réservé du texte 10"/>
          <p:cNvSpPr>
            <a:spLocks noGrp="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rgbClr val="000000"/>
                </a:solidFill>
              </a:defRPr>
            </a:lvl1pPr>
          </a:lstStyle>
          <a:p>
            <a:pPr lvl="0"/>
            <a:r>
              <a:rPr lang="fr-CA" dirty="0" smtClean="0"/>
              <a:t>Cliquez pour modifier les styles du texte du masque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10" name="Image 9" descr="bande_Vert_OLD_PPT.jpg"/>
          <p:cNvPicPr>
            <a:picLocks noChangeAspect="1"/>
          </p:cNvPicPr>
          <p:nvPr userDrawn="1"/>
        </p:nvPicPr>
        <p:blipFill>
          <a:blip r:embed="rId2"/>
          <a:stretch>
            <a:fillRect/>
          </a:stretch>
        </p:blipFill>
        <p:spPr>
          <a:xfrm>
            <a:off x="0" y="-1"/>
            <a:ext cx="593725" cy="6858001"/>
          </a:xfrm>
          <a:prstGeom prst="rect">
            <a:avLst/>
          </a:prstGeom>
        </p:spPr>
      </p:pic>
      <p:sp>
        <p:nvSpPr>
          <p:cNvPr id="2" name="Titre 1"/>
          <p:cNvSpPr>
            <a:spLocks noGrp="1"/>
          </p:cNvSpPr>
          <p:nvPr>
            <p:ph type="title"/>
          </p:nvPr>
        </p:nvSpPr>
        <p:spPr/>
        <p:txBody>
          <a:bodyPr>
            <a:noAutofit/>
          </a:bodyPr>
          <a:lstStyle/>
          <a:p>
            <a:r>
              <a:rPr lang="fr-CA" smtClean="0"/>
              <a:t>Cliquez et modifiez le titre</a:t>
            </a:r>
            <a:endParaRPr lang="fr-CA"/>
          </a:p>
        </p:txBody>
      </p:sp>
      <p:sp>
        <p:nvSpPr>
          <p:cNvPr id="4" name="Espace réservé du pied de page 3"/>
          <p:cNvSpPr>
            <a:spLocks noGrp="1"/>
          </p:cNvSpPr>
          <p:nvPr>
            <p:ph type="ftr" sz="quarter" idx="11"/>
          </p:nvPr>
        </p:nvSpPr>
        <p:spPr/>
        <p:txBody>
          <a:bodyPr>
            <a:noAutofit/>
          </a:bodyPr>
          <a:lstStyle/>
          <a:p>
            <a:endParaRPr lang="fr-CA"/>
          </a:p>
        </p:txBody>
      </p:sp>
      <p:sp>
        <p:nvSpPr>
          <p:cNvPr id="5" name="Espace réservé du numéro de diapositive 4"/>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8" name="Espace réservé du texte 7"/>
          <p:cNvSpPr>
            <a:spLocks noGrp="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rgbClr val="000000"/>
                </a:solidFill>
              </a:defRPr>
            </a:lvl1pPr>
          </a:lstStyle>
          <a:p>
            <a:pPr lvl="0"/>
            <a:r>
              <a:rPr lang="fr-CA" dirty="0" smtClean="0"/>
              <a:t>Cliquez pour modifier les styles du texte du masque</a:t>
            </a:r>
            <a:endParaRPr lang="fr-CA" dirty="0"/>
          </a:p>
        </p:txBody>
      </p:sp>
      <p:grpSp>
        <p:nvGrpSpPr>
          <p:cNvPr id="11" name="Grouper 10"/>
          <p:cNvGrpSpPr/>
          <p:nvPr userDrawn="1"/>
        </p:nvGrpSpPr>
        <p:grpSpPr>
          <a:xfrm>
            <a:off x="0" y="294089"/>
            <a:ext cx="790101" cy="804672"/>
            <a:chOff x="0" y="294089"/>
            <a:chExt cx="790101" cy="804672"/>
          </a:xfrm>
        </p:grpSpPr>
        <p:sp>
          <p:nvSpPr>
            <p:cNvPr id="12" name="Rectangle 11"/>
            <p:cNvSpPr/>
            <p:nvPr userDrawn="1"/>
          </p:nvSpPr>
          <p:spPr>
            <a:xfrm>
              <a:off x="0" y="294089"/>
              <a:ext cx="593725" cy="804672"/>
            </a:xfrm>
            <a:prstGeom prst="rect">
              <a:avLst/>
            </a:prstGeom>
            <a:solidFill>
              <a:srgbClr val="252A10">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3" name="Rectangle 12"/>
            <p:cNvSpPr/>
            <p:nvPr userDrawn="1"/>
          </p:nvSpPr>
          <p:spPr>
            <a:xfrm>
              <a:off x="586932" y="294089"/>
              <a:ext cx="203169" cy="804672"/>
            </a:xfrm>
            <a:prstGeom prst="rect">
              <a:avLst/>
            </a:prstGeom>
            <a:solidFill>
              <a:srgbClr val="788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pic>
        <p:nvPicPr>
          <p:cNvPr id="10" name="Image 9" descr="bande_Turquoise_OLD_PPT.jpg"/>
          <p:cNvPicPr>
            <a:picLocks noChangeAspect="1"/>
          </p:cNvPicPr>
          <p:nvPr userDrawn="1"/>
        </p:nvPicPr>
        <p:blipFill>
          <a:blip r:embed="rId2"/>
          <a:stretch>
            <a:fillRect/>
          </a:stretch>
        </p:blipFill>
        <p:spPr>
          <a:xfrm>
            <a:off x="0" y="0"/>
            <a:ext cx="593725" cy="6858000"/>
          </a:xfrm>
          <a:prstGeom prst="rect">
            <a:avLst/>
          </a:prstGeom>
        </p:spPr>
      </p:pic>
      <p:sp>
        <p:nvSpPr>
          <p:cNvPr id="2" name="Titre 1"/>
          <p:cNvSpPr>
            <a:spLocks noGrp="1"/>
          </p:cNvSpPr>
          <p:nvPr>
            <p:ph type="title"/>
          </p:nvPr>
        </p:nvSpPr>
        <p:spPr/>
        <p:txBody>
          <a:bodyPr>
            <a:noAutofit/>
          </a:bodyPr>
          <a:lstStyle>
            <a:lvl1pPr>
              <a:defRPr>
                <a:solidFill>
                  <a:schemeClr val="accent2"/>
                </a:solidFill>
              </a:defRPr>
            </a:lvl1pPr>
          </a:lstStyle>
          <a:p>
            <a:r>
              <a:rPr lang="fr-CA" dirty="0" smtClean="0"/>
              <a:t>Cliquez et modifiez le titre</a:t>
            </a:r>
            <a:endParaRPr lang="fr-CA" dirty="0"/>
          </a:p>
        </p:txBody>
      </p:sp>
      <p:sp>
        <p:nvSpPr>
          <p:cNvPr id="4" name="Espace réservé du pied de page 3"/>
          <p:cNvSpPr>
            <a:spLocks noGrp="1"/>
          </p:cNvSpPr>
          <p:nvPr>
            <p:ph type="ftr" sz="quarter" idx="11"/>
          </p:nvPr>
        </p:nvSpPr>
        <p:spPr/>
        <p:txBody>
          <a:bodyPr>
            <a:noAutofit/>
          </a:bodyPr>
          <a:lstStyle/>
          <a:p>
            <a:endParaRPr lang="fr-CA"/>
          </a:p>
        </p:txBody>
      </p:sp>
      <p:sp>
        <p:nvSpPr>
          <p:cNvPr id="5" name="Espace réservé du numéro de diapositive 4"/>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7" name="Espace réservé du texte 6"/>
          <p:cNvSpPr>
            <a:spLocks noGrp="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rgbClr val="000000"/>
                </a:solidFill>
              </a:defRPr>
            </a:lvl1pPr>
          </a:lstStyle>
          <a:p>
            <a:pPr lvl="0"/>
            <a:r>
              <a:rPr lang="fr-CA" dirty="0" smtClean="0"/>
              <a:t>Cliquez pour modifier les styles du texte du masque</a:t>
            </a:r>
            <a:endParaRPr lang="fr-CA" dirty="0"/>
          </a:p>
        </p:txBody>
      </p:sp>
      <p:grpSp>
        <p:nvGrpSpPr>
          <p:cNvPr id="11" name="Grouper 10"/>
          <p:cNvGrpSpPr/>
          <p:nvPr userDrawn="1"/>
        </p:nvGrpSpPr>
        <p:grpSpPr>
          <a:xfrm>
            <a:off x="0" y="294089"/>
            <a:ext cx="790101" cy="804672"/>
            <a:chOff x="0" y="294089"/>
            <a:chExt cx="790101" cy="804672"/>
          </a:xfrm>
        </p:grpSpPr>
        <p:sp>
          <p:nvSpPr>
            <p:cNvPr id="12" name="Rectangle 11"/>
            <p:cNvSpPr/>
            <p:nvPr userDrawn="1"/>
          </p:nvSpPr>
          <p:spPr>
            <a:xfrm>
              <a:off x="0" y="294089"/>
              <a:ext cx="593725" cy="804672"/>
            </a:xfrm>
            <a:prstGeom prst="rect">
              <a:avLst/>
            </a:prstGeom>
            <a:solidFill>
              <a:srgbClr val="0D352A">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3" name="Rectangle 12"/>
            <p:cNvSpPr/>
            <p:nvPr userDrawn="1"/>
          </p:nvSpPr>
          <p:spPr>
            <a:xfrm>
              <a:off x="586932" y="294089"/>
              <a:ext cx="203169" cy="804672"/>
            </a:xfrm>
            <a:prstGeom prst="rect">
              <a:avLst/>
            </a:prstGeom>
            <a:solidFill>
              <a:srgbClr val="4382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lvl1pPr>
              <a:defRPr>
                <a:solidFill>
                  <a:srgbClr val="A4AA2F"/>
                </a:solidFill>
              </a:defRPr>
            </a:lvl1pPr>
          </a:lstStyle>
          <a:p>
            <a:r>
              <a:rPr lang="fr-CA" dirty="0" smtClean="0"/>
              <a:t>Cliquez et modifiez le titre</a:t>
            </a:r>
            <a:endParaRPr lang="fr-CA" dirty="0"/>
          </a:p>
        </p:txBody>
      </p:sp>
      <p:sp>
        <p:nvSpPr>
          <p:cNvPr id="4" name="Espace réservé du pied de page 3"/>
          <p:cNvSpPr>
            <a:spLocks noGrp="1"/>
          </p:cNvSpPr>
          <p:nvPr>
            <p:ph type="ftr" sz="quarter" idx="11"/>
          </p:nvPr>
        </p:nvSpPr>
        <p:spPr/>
        <p:txBody>
          <a:bodyPr>
            <a:noAutofit/>
          </a:bodyPr>
          <a:lstStyle/>
          <a:p>
            <a:endParaRPr lang="fr-CA"/>
          </a:p>
        </p:txBody>
      </p:sp>
      <p:sp>
        <p:nvSpPr>
          <p:cNvPr id="5" name="Espace réservé du numéro de diapositive 4"/>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7" name="Espace réservé du texte 6"/>
          <p:cNvSpPr>
            <a:spLocks noGrp="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rgbClr val="000000"/>
                </a:solidFill>
              </a:defRPr>
            </a:lvl1pPr>
          </a:lstStyle>
          <a:p>
            <a:pPr lvl="0"/>
            <a:r>
              <a:rPr lang="fr-CA" dirty="0" smtClean="0"/>
              <a:t>Cliquez pour modifier les styles du texte du masque</a:t>
            </a:r>
            <a:endParaRPr lang="fr-CA"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re seul">
    <p:bg>
      <p:bgPr>
        <a:solidFill>
          <a:schemeClr val="accent1"/>
        </a:solidFill>
        <a:effectLst/>
      </p:bgPr>
    </p:bg>
    <p:spTree>
      <p:nvGrpSpPr>
        <p:cNvPr id="1" name=""/>
        <p:cNvGrpSpPr/>
        <p:nvPr/>
      </p:nvGrpSpPr>
      <p:grpSpPr>
        <a:xfrm>
          <a:off x="0" y="0"/>
          <a:ext cx="0" cy="0"/>
          <a:chOff x="0" y="0"/>
          <a:chExt cx="0" cy="0"/>
        </a:xfrm>
      </p:grpSpPr>
      <p:pic>
        <p:nvPicPr>
          <p:cNvPr id="10" name="Image 9" descr="bande_Turquoise_OLD_PPT.jpg"/>
          <p:cNvPicPr>
            <a:picLocks noChangeAspect="1"/>
          </p:cNvPicPr>
          <p:nvPr userDrawn="1"/>
        </p:nvPicPr>
        <p:blipFill>
          <a:blip r:embed="rId2"/>
          <a:stretch>
            <a:fillRect/>
          </a:stretch>
        </p:blipFill>
        <p:spPr>
          <a:xfrm>
            <a:off x="0" y="0"/>
            <a:ext cx="593725" cy="6858000"/>
          </a:xfrm>
          <a:prstGeom prst="rect">
            <a:avLst/>
          </a:prstGeom>
        </p:spPr>
      </p:pic>
      <p:sp>
        <p:nvSpPr>
          <p:cNvPr id="2" name="Titre 1"/>
          <p:cNvSpPr>
            <a:spLocks noGrp="1"/>
          </p:cNvSpPr>
          <p:nvPr>
            <p:ph type="title"/>
          </p:nvPr>
        </p:nvSpPr>
        <p:spPr/>
        <p:txBody>
          <a:bodyPr>
            <a:noAutofit/>
          </a:bodyPr>
          <a:lstStyle>
            <a:lvl1pPr>
              <a:defRPr>
                <a:solidFill>
                  <a:schemeClr val="bg1"/>
                </a:solidFill>
              </a:defRPr>
            </a:lvl1pPr>
          </a:lstStyle>
          <a:p>
            <a:r>
              <a:rPr lang="fr-CA" smtClean="0"/>
              <a:t>Cliquez et modifiez le titre</a:t>
            </a:r>
            <a:endParaRPr lang="fr-CA"/>
          </a:p>
        </p:txBody>
      </p:sp>
      <p:sp>
        <p:nvSpPr>
          <p:cNvPr id="4" name="Espace réservé du pied de page 3"/>
          <p:cNvSpPr>
            <a:spLocks noGrp="1"/>
          </p:cNvSpPr>
          <p:nvPr>
            <p:ph type="ftr" sz="quarter" idx="11"/>
          </p:nvPr>
        </p:nvSpPr>
        <p:spPr/>
        <p:txBody>
          <a:bodyPr>
            <a:noAutofit/>
          </a:bodyPr>
          <a:lstStyle/>
          <a:p>
            <a:endParaRPr lang="fr-CA"/>
          </a:p>
        </p:txBody>
      </p:sp>
      <p:sp>
        <p:nvSpPr>
          <p:cNvPr id="5" name="Espace réservé du numéro de diapositive 4"/>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7" name="Espace réservé du texte 6"/>
          <p:cNvSpPr>
            <a:spLocks noGrp="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rgbClr val="000000"/>
                </a:solidFill>
              </a:defRPr>
            </a:lvl1pPr>
          </a:lstStyle>
          <a:p>
            <a:pPr lvl="0"/>
            <a:r>
              <a:rPr lang="fr-CA" dirty="0" smtClean="0"/>
              <a:t>Cliquez pour modifier les styles du texte du masque</a:t>
            </a:r>
            <a:endParaRPr lang="fr-CA" dirty="0"/>
          </a:p>
        </p:txBody>
      </p:sp>
      <p:grpSp>
        <p:nvGrpSpPr>
          <p:cNvPr id="11" name="Grouper 10"/>
          <p:cNvGrpSpPr/>
          <p:nvPr userDrawn="1"/>
        </p:nvGrpSpPr>
        <p:grpSpPr>
          <a:xfrm>
            <a:off x="0" y="294089"/>
            <a:ext cx="790101" cy="804672"/>
            <a:chOff x="0" y="294089"/>
            <a:chExt cx="790101" cy="804672"/>
          </a:xfrm>
        </p:grpSpPr>
        <p:sp>
          <p:nvSpPr>
            <p:cNvPr id="12" name="Rectangle 11"/>
            <p:cNvSpPr/>
            <p:nvPr userDrawn="1"/>
          </p:nvSpPr>
          <p:spPr>
            <a:xfrm>
              <a:off x="0" y="294089"/>
              <a:ext cx="593725" cy="804672"/>
            </a:xfrm>
            <a:prstGeom prst="rect">
              <a:avLst/>
            </a:prstGeom>
            <a:solidFill>
              <a:srgbClr val="0D352A">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3" name="Rectangle 12"/>
            <p:cNvSpPr/>
            <p:nvPr userDrawn="1"/>
          </p:nvSpPr>
          <p:spPr>
            <a:xfrm>
              <a:off x="586932" y="294089"/>
              <a:ext cx="203169" cy="804672"/>
            </a:xfrm>
            <a:prstGeom prst="rect">
              <a:avLst/>
            </a:prstGeom>
            <a:solidFill>
              <a:srgbClr val="4382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noAutofit/>
          </a:bodyPr>
          <a:lstStyle/>
          <a:p>
            <a:endParaRPr lang="fr-CA"/>
          </a:p>
        </p:txBody>
      </p:sp>
      <p:sp>
        <p:nvSpPr>
          <p:cNvPr id="4" name="Espace réservé du numéro de diapositive 3"/>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6" name="Espace réservé du texte 5"/>
          <p:cNvSpPr>
            <a:spLocks noGrp="1" noChangeAspect="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rgbClr val="000000"/>
                </a:solidFill>
              </a:defRPr>
            </a:lvl1pPr>
          </a:lstStyle>
          <a:p>
            <a:pPr lvl="0"/>
            <a:r>
              <a:rPr lang="fr-CA" dirty="0" smtClean="0"/>
              <a:t>Cliquez pour modifier les styles du texte du masque</a:t>
            </a:r>
            <a:endParaRPr lang="fr-CA"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596128" y="1965960"/>
            <a:ext cx="3013457" cy="4191001"/>
          </a:xfrm>
        </p:spPr>
        <p:txBody>
          <a:bodyPr>
            <a:noAutofit/>
          </a:bodyPr>
          <a:lstStyle>
            <a:lvl1pPr marL="169863" indent="-169863">
              <a:spcBef>
                <a:spcPts val="600"/>
              </a:spcBef>
              <a:buFont typeface="Arial"/>
              <a:buChar char="•"/>
              <a:defRPr sz="1600">
                <a:solidFill>
                  <a:srgbClr val="FFFFFF"/>
                </a:solidFill>
              </a:defRPr>
            </a:lvl1pPr>
            <a:lvl2pPr marL="347663" indent="-169863">
              <a:buFont typeface="Lucida Grande"/>
              <a:buChar char="−"/>
              <a:defRPr sz="1600" b="0">
                <a:solidFill>
                  <a:srgbClr val="FFFFFF"/>
                </a:solidFill>
              </a:defRPr>
            </a:lvl2pPr>
            <a:lvl3pPr marL="515938" indent="-169863">
              <a:buFont typeface="Arial"/>
              <a:buChar char="•"/>
              <a:tabLst/>
              <a:defRPr sz="1600">
                <a:solidFill>
                  <a:srgbClr val="FFFFFF"/>
                </a:solidFill>
              </a:defRPr>
            </a:lvl3pPr>
            <a:lvl4pPr marL="685800" indent="-169863">
              <a:defRPr sz="1200"/>
            </a:lvl4pPr>
            <a:lvl5pPr>
              <a:defRPr sz="1200"/>
            </a:lvl5pPr>
            <a:lvl6pPr>
              <a:defRPr sz="2000"/>
            </a:lvl6pPr>
            <a:lvl7pPr>
              <a:defRPr sz="2000"/>
            </a:lvl7pPr>
            <a:lvl8pPr>
              <a:defRPr sz="2000"/>
            </a:lvl8pPr>
            <a:lvl9pPr>
              <a:defRPr sz="2000"/>
            </a:lvl9pPr>
          </a:lstStyle>
          <a:p>
            <a:pPr lvl="0"/>
            <a:r>
              <a:rPr lang="fr-CA" dirty="0" smtClean="0"/>
              <a:t>Cliquez pour modifier les styles du texte du masque</a:t>
            </a:r>
          </a:p>
          <a:p>
            <a:pPr lvl="1"/>
            <a:r>
              <a:rPr lang="fr-CA" dirty="0" smtClean="0"/>
              <a:t>Deuxième niveau</a:t>
            </a:r>
          </a:p>
          <a:p>
            <a:pPr lvl="2"/>
            <a:r>
              <a:rPr lang="fr-CA" dirty="0" smtClean="0"/>
              <a:t>Troisième niveau</a:t>
            </a:r>
          </a:p>
        </p:txBody>
      </p:sp>
      <p:sp>
        <p:nvSpPr>
          <p:cNvPr id="6" name="Espace réservé du pied de page 5"/>
          <p:cNvSpPr>
            <a:spLocks noGrp="1"/>
          </p:cNvSpPr>
          <p:nvPr>
            <p:ph type="ftr" sz="quarter" idx="11"/>
          </p:nvPr>
        </p:nvSpPr>
        <p:spPr/>
        <p:txBody>
          <a:bodyPr>
            <a:noAutofit/>
          </a:bodyPr>
          <a:lstStyle/>
          <a:p>
            <a:endParaRPr lang="fr-CA"/>
          </a:p>
        </p:txBody>
      </p:sp>
      <p:sp>
        <p:nvSpPr>
          <p:cNvPr id="7" name="Espace réservé du numéro de diapositive 6"/>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9" name="Espace réservé du texte 8"/>
          <p:cNvSpPr>
            <a:spLocks noGrp="1"/>
          </p:cNvSpPr>
          <p:nvPr>
            <p:ph type="body" sz="quarter" idx="13"/>
          </p:nvPr>
        </p:nvSpPr>
        <p:spPr>
          <a:xfrm>
            <a:off x="1335024" y="6428232"/>
            <a:ext cx="7571232" cy="310896"/>
          </a:xfrm>
        </p:spPr>
        <p:txBody>
          <a:bodyPr anchor="ctr">
            <a:noAutofit/>
          </a:bodyPr>
          <a:lstStyle>
            <a:lvl1pPr algn="r">
              <a:lnSpc>
                <a:spcPct val="90000"/>
              </a:lnSpc>
              <a:spcBef>
                <a:spcPts val="0"/>
              </a:spcBef>
              <a:defRPr sz="1400" b="0">
                <a:solidFill>
                  <a:srgbClr val="000000"/>
                </a:solidFill>
              </a:defRPr>
            </a:lvl1pPr>
          </a:lstStyle>
          <a:p>
            <a:pPr lvl="0"/>
            <a:r>
              <a:rPr lang="fr-CA" dirty="0" smtClean="0"/>
              <a:t>Cliquez pour modifier les styles du texte du masque</a:t>
            </a:r>
          </a:p>
        </p:txBody>
      </p:sp>
      <p:sp>
        <p:nvSpPr>
          <p:cNvPr id="11" name="Titre 10"/>
          <p:cNvSpPr>
            <a:spLocks noGrp="1"/>
          </p:cNvSpPr>
          <p:nvPr>
            <p:ph type="title"/>
          </p:nvPr>
        </p:nvSpPr>
        <p:spPr/>
        <p:txBody>
          <a:bodyPr>
            <a:noAutofit/>
          </a:bodyPr>
          <a:lstStyle/>
          <a:p>
            <a:r>
              <a:rPr lang="fr-CA" smtClean="0"/>
              <a:t>Cliquez et modifiez le titre</a:t>
            </a:r>
            <a:endParaRPr lang="fr-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13" name="Image 12" descr="bande_Turquoise_OLD_PPT.jpg"/>
          <p:cNvPicPr>
            <a:picLocks noChangeAspect="1"/>
          </p:cNvPicPr>
          <p:nvPr userDrawn="1"/>
        </p:nvPicPr>
        <p:blipFill>
          <a:blip r:embed="rId2"/>
          <a:stretch>
            <a:fillRect/>
          </a:stretch>
        </p:blipFill>
        <p:spPr>
          <a:xfrm>
            <a:off x="0" y="0"/>
            <a:ext cx="593725" cy="6858000"/>
          </a:xfrm>
          <a:prstGeom prst="rect">
            <a:avLst/>
          </a:prstGeom>
        </p:spPr>
      </p:pic>
      <p:sp>
        <p:nvSpPr>
          <p:cNvPr id="2" name="Titre 1"/>
          <p:cNvSpPr>
            <a:spLocks noGrp="1"/>
          </p:cNvSpPr>
          <p:nvPr>
            <p:ph type="title"/>
          </p:nvPr>
        </p:nvSpPr>
        <p:spPr/>
        <p:txBody>
          <a:bodyPr>
            <a:noAutofit/>
          </a:bodyPr>
          <a:lstStyle>
            <a:lvl1pPr>
              <a:defRPr>
                <a:solidFill>
                  <a:schemeClr val="accent2"/>
                </a:solidFill>
              </a:defRPr>
            </a:lvl1pPr>
          </a:lstStyle>
          <a:p>
            <a:r>
              <a:rPr lang="fr-CA" dirty="0" smtClean="0"/>
              <a:t>Cliquez et modifiez le titre</a:t>
            </a:r>
            <a:endParaRPr lang="fr-CA" dirty="0"/>
          </a:p>
        </p:txBody>
      </p:sp>
      <p:sp>
        <p:nvSpPr>
          <p:cNvPr id="3" name="Espace réservé du contenu 2"/>
          <p:cNvSpPr>
            <a:spLocks noGrp="1"/>
          </p:cNvSpPr>
          <p:nvPr>
            <p:ph idx="1"/>
          </p:nvPr>
        </p:nvSpPr>
        <p:spPr>
          <a:xfrm>
            <a:off x="1292014" y="1244600"/>
            <a:ext cx="7614919" cy="5146515"/>
          </a:xfrm>
        </p:spPr>
        <p:txBody>
          <a:bodyPr>
            <a:noAutofit/>
          </a:bodyPr>
          <a:lstStyle>
            <a:lvl1pPr>
              <a:defRPr>
                <a:solidFill>
                  <a:schemeClr val="accent1">
                    <a:lumMod val="75000"/>
                  </a:schemeClr>
                </a:solidFill>
              </a:defRPr>
            </a:lvl1pPr>
            <a:lvl2pPr>
              <a:defRPr>
                <a:solidFill>
                  <a:schemeClr val="accent1">
                    <a:lumMod val="75000"/>
                  </a:schemeClr>
                </a:solidFill>
              </a:defRPr>
            </a:lvl2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5" name="Espace réservé du pied de page 4"/>
          <p:cNvSpPr>
            <a:spLocks noGrp="1"/>
          </p:cNvSpPr>
          <p:nvPr>
            <p:ph type="ftr" sz="quarter" idx="11"/>
          </p:nvPr>
        </p:nvSpPr>
        <p:spPr/>
        <p:txBody>
          <a:bodyPr>
            <a:noAutofit/>
          </a:bodyPr>
          <a:lstStyle/>
          <a:p>
            <a:endParaRPr lang="fr-CA"/>
          </a:p>
        </p:txBody>
      </p:sp>
      <p:sp>
        <p:nvSpPr>
          <p:cNvPr id="6" name="Espace réservé du numéro de diapositive 5"/>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11" name="Espace réservé du texte 10"/>
          <p:cNvSpPr>
            <a:spLocks noGrp="1"/>
          </p:cNvSpPr>
          <p:nvPr>
            <p:ph type="body" sz="quarter" idx="13"/>
          </p:nvPr>
        </p:nvSpPr>
        <p:spPr>
          <a:xfrm>
            <a:off x="1337732" y="6426198"/>
            <a:ext cx="7569201" cy="304800"/>
          </a:xfrm>
        </p:spPr>
        <p:txBody>
          <a:bodyPr anchor="ctr">
            <a:noAutofit/>
          </a:bodyPr>
          <a:lstStyle>
            <a:lvl1pPr algn="r">
              <a:lnSpc>
                <a:spcPct val="90000"/>
              </a:lnSpc>
              <a:spcBef>
                <a:spcPts val="0"/>
              </a:spcBef>
              <a:defRPr sz="1400" b="0">
                <a:solidFill>
                  <a:schemeClr val="tx1"/>
                </a:solidFill>
              </a:defRPr>
            </a:lvl1pPr>
          </a:lstStyle>
          <a:p>
            <a:pPr lvl="0"/>
            <a:r>
              <a:rPr lang="fr-CA" dirty="0" smtClean="0"/>
              <a:t>Cliquez pour modifier les styles du texte du masque</a:t>
            </a:r>
          </a:p>
        </p:txBody>
      </p:sp>
      <p:grpSp>
        <p:nvGrpSpPr>
          <p:cNvPr id="17" name="Grouper 16"/>
          <p:cNvGrpSpPr/>
          <p:nvPr userDrawn="1"/>
        </p:nvGrpSpPr>
        <p:grpSpPr>
          <a:xfrm>
            <a:off x="0" y="294089"/>
            <a:ext cx="790101" cy="804672"/>
            <a:chOff x="0" y="294089"/>
            <a:chExt cx="790101" cy="804672"/>
          </a:xfrm>
        </p:grpSpPr>
        <p:sp>
          <p:nvSpPr>
            <p:cNvPr id="14" name="Rectangle 13"/>
            <p:cNvSpPr/>
            <p:nvPr userDrawn="1"/>
          </p:nvSpPr>
          <p:spPr>
            <a:xfrm>
              <a:off x="0" y="294089"/>
              <a:ext cx="593725" cy="804672"/>
            </a:xfrm>
            <a:prstGeom prst="rect">
              <a:avLst/>
            </a:prstGeom>
            <a:solidFill>
              <a:srgbClr val="0D352A">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6" name="Rectangle 15"/>
            <p:cNvSpPr/>
            <p:nvPr userDrawn="1"/>
          </p:nvSpPr>
          <p:spPr>
            <a:xfrm>
              <a:off x="586932" y="294089"/>
              <a:ext cx="203169" cy="804672"/>
            </a:xfrm>
            <a:prstGeom prst="rect">
              <a:avLst/>
            </a:prstGeom>
            <a:solidFill>
              <a:srgbClr val="4382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46667" y="957634"/>
            <a:ext cx="8068332" cy="939800"/>
          </a:xfrm>
        </p:spPr>
        <p:txBody>
          <a:bodyPr/>
          <a:lstStyle/>
          <a:p>
            <a:r>
              <a:rPr lang="fr-CA" dirty="0" smtClean="0"/>
              <a:t>Cliquez et modifiez le titre</a:t>
            </a:r>
            <a:endParaRPr lang="fr-CA" dirty="0"/>
          </a:p>
        </p:txBody>
      </p:sp>
      <p:sp>
        <p:nvSpPr>
          <p:cNvPr id="3" name="Espace réservé du pied de page 2"/>
          <p:cNvSpPr>
            <a:spLocks noGrp="1"/>
          </p:cNvSpPr>
          <p:nvPr>
            <p:ph type="ftr" sz="quarter" idx="10"/>
          </p:nvPr>
        </p:nvSpPr>
        <p:spPr/>
        <p:txBody>
          <a:bodyPr/>
          <a:lstStyle/>
          <a:p>
            <a:endParaRPr lang="fr-CA" dirty="0"/>
          </a:p>
        </p:txBody>
      </p:sp>
      <p:sp>
        <p:nvSpPr>
          <p:cNvPr id="4" name="Espace réservé du numéro de diapositive 3"/>
          <p:cNvSpPr>
            <a:spLocks noGrp="1"/>
          </p:cNvSpPr>
          <p:nvPr>
            <p:ph type="sldNum" sz="quarter" idx="11"/>
          </p:nvPr>
        </p:nvSpPr>
        <p:spPr/>
        <p:txBody>
          <a:bodyPr/>
          <a:lstStyle/>
          <a:p>
            <a:fld id="{1DE90ECF-2FE1-1244-8CD0-0237FC961887}" type="slidenum">
              <a:rPr lang="fr-CA" smtClean="0"/>
              <a:pPr/>
              <a:t>‹#›</a:t>
            </a:fld>
            <a:endParaRPr lang="fr-CA" dirty="0"/>
          </a:p>
        </p:txBody>
      </p:sp>
      <p:sp>
        <p:nvSpPr>
          <p:cNvPr id="7" name="Espace réservé du texte 6"/>
          <p:cNvSpPr>
            <a:spLocks noGrp="1"/>
          </p:cNvSpPr>
          <p:nvPr>
            <p:ph type="body" sz="quarter" idx="12"/>
          </p:nvPr>
        </p:nvSpPr>
        <p:spPr>
          <a:xfrm>
            <a:off x="1975104" y="2174641"/>
            <a:ext cx="6939895" cy="4249676"/>
          </a:xfrm>
        </p:spPr>
        <p:txBody>
          <a:bodyPr/>
          <a:lstStyle>
            <a:lvl1pPr>
              <a:defRPr>
                <a:solidFill>
                  <a:schemeClr val="bg1"/>
                </a:solidFill>
              </a:defRPr>
            </a:lvl1pPr>
            <a:lvl2pPr>
              <a:spcAft>
                <a:spcPts val="0"/>
              </a:spcAft>
              <a:buFont typeface="Lucida Grande"/>
              <a:buChar char="−"/>
              <a:defRPr b="0">
                <a:solidFill>
                  <a:srgbClr val="000000"/>
                </a:solidFill>
              </a:defRPr>
            </a:lvl2pPr>
          </a:lstStyle>
          <a:p>
            <a:pPr lvl="0"/>
            <a:r>
              <a:rPr lang="fr-CA" dirty="0" smtClean="0"/>
              <a:t>Cliquez pour modifier les styles du texte du masque</a:t>
            </a:r>
          </a:p>
          <a:p>
            <a:pPr lvl="1"/>
            <a:r>
              <a:rPr lang="fr-CA" dirty="0" smtClean="0"/>
              <a:t>Deuxième niveau</a:t>
            </a:r>
          </a:p>
        </p:txBody>
      </p:sp>
      <p:sp>
        <p:nvSpPr>
          <p:cNvPr id="6" name="Rectangle 5"/>
          <p:cNvSpPr/>
          <p:nvPr userDrawn="1"/>
        </p:nvSpPr>
        <p:spPr>
          <a:xfrm>
            <a:off x="0" y="1012381"/>
            <a:ext cx="807163" cy="799249"/>
          </a:xfrm>
          <a:prstGeom prst="rect">
            <a:avLst/>
          </a:prstGeom>
          <a:solidFill>
            <a:srgbClr val="4382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lvl1pPr>
              <a:defRPr>
                <a:solidFill>
                  <a:schemeClr val="accent2"/>
                </a:solidFill>
              </a:defRPr>
            </a:lvl1pPr>
          </a:lstStyle>
          <a:p>
            <a:r>
              <a:rPr lang="fr-CA" dirty="0" smtClean="0"/>
              <a:t>Cliquez et modifiez le titre</a:t>
            </a:r>
            <a:endParaRPr lang="fr-CA" dirty="0"/>
          </a:p>
        </p:txBody>
      </p:sp>
      <p:sp>
        <p:nvSpPr>
          <p:cNvPr id="3" name="Espace réservé du contenu 2"/>
          <p:cNvSpPr>
            <a:spLocks noGrp="1"/>
          </p:cNvSpPr>
          <p:nvPr>
            <p:ph idx="1"/>
          </p:nvPr>
        </p:nvSpPr>
        <p:spPr>
          <a:xfrm>
            <a:off x="1292014" y="1244600"/>
            <a:ext cx="7614919" cy="5146515"/>
          </a:xfrm>
        </p:spPr>
        <p:txBody>
          <a:bodyPr>
            <a:noAutofit/>
          </a:bodyPr>
          <a:lstStyle>
            <a:lvl1pPr>
              <a:defRPr>
                <a:solidFill>
                  <a:schemeClr val="accent1">
                    <a:lumMod val="75000"/>
                  </a:schemeClr>
                </a:solidFill>
              </a:defRPr>
            </a:lvl1pPr>
            <a:lvl2pPr>
              <a:defRPr>
                <a:solidFill>
                  <a:schemeClr val="accent1">
                    <a:lumMod val="75000"/>
                  </a:schemeClr>
                </a:solidFill>
              </a:defRPr>
            </a:lvl2p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5" name="Espace réservé du pied de page 4"/>
          <p:cNvSpPr>
            <a:spLocks noGrp="1"/>
          </p:cNvSpPr>
          <p:nvPr>
            <p:ph type="ftr" sz="quarter" idx="11"/>
          </p:nvPr>
        </p:nvSpPr>
        <p:spPr/>
        <p:txBody>
          <a:bodyPr>
            <a:noAutofit/>
          </a:bodyPr>
          <a:lstStyle/>
          <a:p>
            <a:endParaRPr lang="fr-CA"/>
          </a:p>
        </p:txBody>
      </p:sp>
      <p:sp>
        <p:nvSpPr>
          <p:cNvPr id="6" name="Espace réservé du numéro de diapositive 5"/>
          <p:cNvSpPr>
            <a:spLocks noGrp="1"/>
          </p:cNvSpPr>
          <p:nvPr>
            <p:ph type="sldNum" sz="quarter" idx="12"/>
          </p:nvPr>
        </p:nvSpPr>
        <p:spPr/>
        <p:txBody>
          <a:bodyPr>
            <a:noAutofit/>
          </a:bodyPr>
          <a:lstStyle/>
          <a:p>
            <a:fld id="{1DE90ECF-2FE1-1244-8CD0-0237FC961887}" type="slidenum">
              <a:rPr lang="fr-CA" smtClean="0"/>
              <a:pPr/>
              <a:t>‹#›</a:t>
            </a:fld>
            <a:endParaRPr lang="fr-CA"/>
          </a:p>
        </p:txBody>
      </p:sp>
      <p:sp>
        <p:nvSpPr>
          <p:cNvPr id="11" name="Espace réservé du texte 10"/>
          <p:cNvSpPr>
            <a:spLocks noGrp="1"/>
          </p:cNvSpPr>
          <p:nvPr>
            <p:ph type="body" sz="quarter" idx="13"/>
          </p:nvPr>
        </p:nvSpPr>
        <p:spPr>
          <a:xfrm>
            <a:off x="1337732" y="6426198"/>
            <a:ext cx="7569201" cy="304800"/>
          </a:xfrm>
        </p:spPr>
        <p:txBody>
          <a:bodyPr anchor="ctr">
            <a:noAutofit/>
          </a:bodyPr>
          <a:lstStyle>
            <a:lvl1pPr algn="r">
              <a:lnSpc>
                <a:spcPct val="90000"/>
              </a:lnSpc>
              <a:spcBef>
                <a:spcPts val="0"/>
              </a:spcBef>
              <a:defRPr sz="1400" b="0">
                <a:solidFill>
                  <a:schemeClr val="tx1"/>
                </a:solidFill>
              </a:defRPr>
            </a:lvl1pPr>
          </a:lstStyle>
          <a:p>
            <a:pPr lvl="0"/>
            <a:r>
              <a:rPr lang="fr-CA" dirty="0" smtClean="0"/>
              <a:t>Cliquez pour modifier les styles du texte du masque</a:t>
            </a:r>
          </a:p>
        </p:txBody>
      </p:sp>
      <p:pic>
        <p:nvPicPr>
          <p:cNvPr id="14" name="Image 13" descr="bande_Vert_OLD_PPT.jpg"/>
          <p:cNvPicPr>
            <a:picLocks noChangeAspect="1"/>
          </p:cNvPicPr>
          <p:nvPr userDrawn="1"/>
        </p:nvPicPr>
        <p:blipFill>
          <a:blip r:embed="rId2"/>
          <a:stretch>
            <a:fillRect/>
          </a:stretch>
        </p:blipFill>
        <p:spPr>
          <a:xfrm>
            <a:off x="0" y="-1"/>
            <a:ext cx="593725" cy="6858001"/>
          </a:xfrm>
          <a:prstGeom prst="rect">
            <a:avLst/>
          </a:prstGeom>
        </p:spPr>
      </p:pic>
      <p:grpSp>
        <p:nvGrpSpPr>
          <p:cNvPr id="18" name="Grouper 17"/>
          <p:cNvGrpSpPr/>
          <p:nvPr userDrawn="1"/>
        </p:nvGrpSpPr>
        <p:grpSpPr>
          <a:xfrm>
            <a:off x="0" y="294089"/>
            <a:ext cx="790101" cy="804672"/>
            <a:chOff x="0" y="294089"/>
            <a:chExt cx="790101" cy="804672"/>
          </a:xfrm>
        </p:grpSpPr>
        <p:sp>
          <p:nvSpPr>
            <p:cNvPr id="19" name="Rectangle 18"/>
            <p:cNvSpPr/>
            <p:nvPr userDrawn="1"/>
          </p:nvSpPr>
          <p:spPr>
            <a:xfrm>
              <a:off x="0" y="294089"/>
              <a:ext cx="593725" cy="804672"/>
            </a:xfrm>
            <a:prstGeom prst="rect">
              <a:avLst/>
            </a:prstGeom>
            <a:solidFill>
              <a:srgbClr val="252A10">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20" name="Rectangle 19"/>
            <p:cNvSpPr/>
            <p:nvPr userDrawn="1"/>
          </p:nvSpPr>
          <p:spPr>
            <a:xfrm>
              <a:off x="586932" y="294089"/>
              <a:ext cx="203169" cy="804672"/>
            </a:xfrm>
            <a:prstGeom prst="rect">
              <a:avLst/>
            </a:prstGeom>
            <a:solidFill>
              <a:srgbClr val="7883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8" name="Image 7" descr="Fond_Turquoise_OLD_PPT.jpg"/>
          <p:cNvPicPr>
            <a:picLocks noChangeAspect="1"/>
          </p:cNvPicPr>
          <p:nvPr userDrawn="1"/>
        </p:nvPicPr>
        <p:blipFill>
          <a:blip r:embed="rId2"/>
          <a:stretch>
            <a:fillRect/>
          </a:stretch>
        </p:blipFill>
        <p:spPr>
          <a:xfrm>
            <a:off x="0" y="0"/>
            <a:ext cx="9144001" cy="6858001"/>
          </a:xfrm>
          <a:prstGeom prst="rect">
            <a:avLst/>
          </a:prstGeom>
        </p:spPr>
      </p:pic>
      <p:sp>
        <p:nvSpPr>
          <p:cNvPr id="7" name="Rectangle 6"/>
          <p:cNvSpPr/>
          <p:nvPr userDrawn="1"/>
        </p:nvSpPr>
        <p:spPr>
          <a:xfrm>
            <a:off x="1507177" y="2700172"/>
            <a:ext cx="7636823" cy="1593795"/>
          </a:xfrm>
          <a:prstGeom prst="rect">
            <a:avLst/>
          </a:prstGeom>
          <a:solidFill>
            <a:srgbClr val="0B2921">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2" name="Titre 1"/>
          <p:cNvSpPr>
            <a:spLocks noGrp="1"/>
          </p:cNvSpPr>
          <p:nvPr>
            <p:ph type="title"/>
          </p:nvPr>
        </p:nvSpPr>
        <p:spPr>
          <a:xfrm>
            <a:off x="1625600" y="2726267"/>
            <a:ext cx="7518401" cy="1524000"/>
          </a:xfrm>
        </p:spPr>
        <p:txBody>
          <a:bodyPr anchor="ctr">
            <a:noAutofit/>
          </a:bodyPr>
          <a:lstStyle>
            <a:lvl1pPr algn="l">
              <a:lnSpc>
                <a:spcPct val="90000"/>
              </a:lnSpc>
              <a:defRPr sz="4400" b="1" cap="all">
                <a:solidFill>
                  <a:schemeClr val="bg1"/>
                </a:solidFill>
              </a:defRPr>
            </a:lvl1pPr>
          </a:lstStyle>
          <a:p>
            <a:r>
              <a:rPr lang="fr-CA" dirty="0" smtClean="0"/>
              <a:t>Cliquez et modifiez le titre</a:t>
            </a:r>
            <a:endParaRPr lang="fr-CA" dirty="0"/>
          </a:p>
        </p:txBody>
      </p:sp>
      <p:sp>
        <p:nvSpPr>
          <p:cNvPr id="3" name="Espace réservé du texte 2"/>
          <p:cNvSpPr>
            <a:spLocks noGrp="1"/>
          </p:cNvSpPr>
          <p:nvPr>
            <p:ph type="body" idx="1"/>
          </p:nvPr>
        </p:nvSpPr>
        <p:spPr>
          <a:xfrm>
            <a:off x="1618489" y="4512736"/>
            <a:ext cx="7525511" cy="1499616"/>
          </a:xfrm>
        </p:spPr>
        <p:txBody>
          <a:bodyPr anchor="t">
            <a:noAutofit/>
          </a:bodyPr>
          <a:lstStyle>
            <a:lvl1pPr marL="0" indent="0" algn="l">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dirty="0" smtClean="0"/>
              <a:t>Cliquez pour modifier les styles du texte du masque</a:t>
            </a:r>
          </a:p>
        </p:txBody>
      </p:sp>
      <p:sp>
        <p:nvSpPr>
          <p:cNvPr id="5" name="Espace réservé du pied de page 4"/>
          <p:cNvSpPr>
            <a:spLocks noGrp="1"/>
          </p:cNvSpPr>
          <p:nvPr>
            <p:ph type="ftr" sz="quarter" idx="11"/>
          </p:nvPr>
        </p:nvSpPr>
        <p:spPr/>
        <p:txBody>
          <a:bodyPr>
            <a:noAutofit/>
          </a:bodyPr>
          <a:lstStyle>
            <a:lvl1pPr>
              <a:defRPr>
                <a:solidFill>
                  <a:schemeClr val="bg1"/>
                </a:solidFill>
              </a:defRPr>
            </a:lvl1pPr>
          </a:lstStyle>
          <a:p>
            <a:endParaRPr lang="fr-CA"/>
          </a:p>
        </p:txBody>
      </p:sp>
      <p:sp>
        <p:nvSpPr>
          <p:cNvPr id="6" name="Espace réservé du numéro de diapositive 5"/>
          <p:cNvSpPr>
            <a:spLocks noGrp="1"/>
          </p:cNvSpPr>
          <p:nvPr>
            <p:ph type="sldNum" sz="quarter" idx="12"/>
          </p:nvPr>
        </p:nvSpPr>
        <p:spPr/>
        <p:txBody>
          <a:bodyPr>
            <a:noAutofit/>
          </a:bodyPr>
          <a:lstStyle>
            <a:lvl1pPr>
              <a:defRPr>
                <a:solidFill>
                  <a:schemeClr val="bg1"/>
                </a:solidFill>
              </a:defRPr>
            </a:lvl1pPr>
          </a:lstStyle>
          <a:p>
            <a:fld id="{1DE90ECF-2FE1-1244-8CD0-0237FC961887}" type="slidenum">
              <a:rPr lang="fr-CA" smtClean="0"/>
              <a:pPr/>
              <a:t>‹#›</a:t>
            </a:fld>
            <a:endParaRPr lang="fr-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En-tête de section">
    <p:spTree>
      <p:nvGrpSpPr>
        <p:cNvPr id="1" name=""/>
        <p:cNvGrpSpPr/>
        <p:nvPr/>
      </p:nvGrpSpPr>
      <p:grpSpPr>
        <a:xfrm>
          <a:off x="0" y="0"/>
          <a:ext cx="0" cy="0"/>
          <a:chOff x="0" y="0"/>
          <a:chExt cx="0" cy="0"/>
        </a:xfrm>
      </p:grpSpPr>
      <p:pic>
        <p:nvPicPr>
          <p:cNvPr id="9" name="Image 8" descr="Fond_Vert_OLD_PPT.jpg"/>
          <p:cNvPicPr>
            <a:picLocks noChangeAspect="1"/>
          </p:cNvPicPr>
          <p:nvPr userDrawn="1"/>
        </p:nvPicPr>
        <p:blipFill>
          <a:blip r:embed="rId2"/>
          <a:stretch>
            <a:fillRect/>
          </a:stretch>
        </p:blipFill>
        <p:spPr>
          <a:xfrm>
            <a:off x="0" y="0"/>
            <a:ext cx="9144001" cy="6858001"/>
          </a:xfrm>
          <a:prstGeom prst="rect">
            <a:avLst/>
          </a:prstGeom>
        </p:spPr>
      </p:pic>
      <p:sp>
        <p:nvSpPr>
          <p:cNvPr id="7" name="Rectangle 6"/>
          <p:cNvSpPr/>
          <p:nvPr userDrawn="1"/>
        </p:nvSpPr>
        <p:spPr>
          <a:xfrm>
            <a:off x="1507176" y="2700172"/>
            <a:ext cx="7636823" cy="1593795"/>
          </a:xfrm>
          <a:prstGeom prst="rect">
            <a:avLst/>
          </a:prstGeom>
          <a:solidFill>
            <a:schemeClr val="tx2">
              <a:lumMod val="50000"/>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2" name="Titre 1"/>
          <p:cNvSpPr>
            <a:spLocks noGrp="1"/>
          </p:cNvSpPr>
          <p:nvPr>
            <p:ph type="title"/>
          </p:nvPr>
        </p:nvSpPr>
        <p:spPr>
          <a:xfrm>
            <a:off x="1625600" y="2726267"/>
            <a:ext cx="7518401" cy="1524000"/>
          </a:xfrm>
        </p:spPr>
        <p:txBody>
          <a:bodyPr anchor="ctr">
            <a:noAutofit/>
          </a:bodyPr>
          <a:lstStyle>
            <a:lvl1pPr algn="l">
              <a:lnSpc>
                <a:spcPct val="90000"/>
              </a:lnSpc>
              <a:defRPr sz="4400" b="1" cap="all">
                <a:solidFill>
                  <a:schemeClr val="bg1"/>
                </a:solidFill>
              </a:defRPr>
            </a:lvl1pPr>
          </a:lstStyle>
          <a:p>
            <a:r>
              <a:rPr lang="fr-CA" dirty="0" smtClean="0"/>
              <a:t>Cliquez et modifiez le titre</a:t>
            </a:r>
            <a:endParaRPr lang="fr-CA" dirty="0"/>
          </a:p>
        </p:txBody>
      </p:sp>
      <p:sp>
        <p:nvSpPr>
          <p:cNvPr id="3" name="Espace réservé du texte 2"/>
          <p:cNvSpPr>
            <a:spLocks noGrp="1"/>
          </p:cNvSpPr>
          <p:nvPr>
            <p:ph type="body" idx="1"/>
          </p:nvPr>
        </p:nvSpPr>
        <p:spPr>
          <a:xfrm>
            <a:off x="1618489" y="4512736"/>
            <a:ext cx="7525511" cy="1499616"/>
          </a:xfrm>
        </p:spPr>
        <p:txBody>
          <a:bodyPr anchor="t">
            <a:noAutofit/>
          </a:bodyPr>
          <a:lstStyle>
            <a:lvl1pPr marL="0" indent="0" algn="l">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dirty="0" smtClean="0"/>
              <a:t>Cliquez pour modifier les styles du texte du masque</a:t>
            </a:r>
          </a:p>
        </p:txBody>
      </p:sp>
      <p:sp>
        <p:nvSpPr>
          <p:cNvPr id="5" name="Espace réservé du pied de page 4"/>
          <p:cNvSpPr>
            <a:spLocks noGrp="1"/>
          </p:cNvSpPr>
          <p:nvPr>
            <p:ph type="ftr" sz="quarter" idx="11"/>
          </p:nvPr>
        </p:nvSpPr>
        <p:spPr/>
        <p:txBody>
          <a:bodyPr>
            <a:noAutofit/>
          </a:bodyPr>
          <a:lstStyle>
            <a:lvl1pPr>
              <a:defRPr>
                <a:solidFill>
                  <a:schemeClr val="bg1"/>
                </a:solidFill>
              </a:defRPr>
            </a:lvl1pPr>
          </a:lstStyle>
          <a:p>
            <a:endParaRPr lang="fr-CA"/>
          </a:p>
        </p:txBody>
      </p:sp>
      <p:sp>
        <p:nvSpPr>
          <p:cNvPr id="6" name="Espace réservé du numéro de diapositive 5"/>
          <p:cNvSpPr>
            <a:spLocks noGrp="1"/>
          </p:cNvSpPr>
          <p:nvPr>
            <p:ph type="sldNum" sz="quarter" idx="12"/>
          </p:nvPr>
        </p:nvSpPr>
        <p:spPr/>
        <p:txBody>
          <a:bodyPr>
            <a:noAutofit/>
          </a:bodyPr>
          <a:lstStyle>
            <a:lvl1pPr>
              <a:defRPr>
                <a:solidFill>
                  <a:schemeClr val="bg1"/>
                </a:solidFill>
              </a:defRPr>
            </a:lvl1pPr>
          </a:lstStyle>
          <a:p>
            <a:fld id="{1DE90ECF-2FE1-1244-8CD0-0237FC961887}" type="slidenum">
              <a:rPr lang="fr-CA" smtClean="0"/>
              <a:pPr/>
              <a:t>‹#›</a:t>
            </a:fld>
            <a:endParaRPr lang="fr-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n-tête de section">
    <p:bg>
      <p:bgPr>
        <a:solidFill>
          <a:schemeClr val="accent1"/>
        </a:solidFill>
        <a:effectLst/>
      </p:bgPr>
    </p:bg>
    <p:spTree>
      <p:nvGrpSpPr>
        <p:cNvPr id="1" name=""/>
        <p:cNvGrpSpPr/>
        <p:nvPr/>
      </p:nvGrpSpPr>
      <p:grpSpPr>
        <a:xfrm>
          <a:off x="0" y="0"/>
          <a:ext cx="0" cy="0"/>
          <a:chOff x="0" y="0"/>
          <a:chExt cx="0" cy="0"/>
        </a:xfrm>
      </p:grpSpPr>
      <p:pic>
        <p:nvPicPr>
          <p:cNvPr id="7" name="Image 6" descr="Fond_Turquoise_OLD_PPT.jpg"/>
          <p:cNvPicPr>
            <a:picLocks noChangeAspect="1"/>
          </p:cNvPicPr>
          <p:nvPr userDrawn="1"/>
        </p:nvPicPr>
        <p:blipFill>
          <a:blip r:embed="rId2"/>
          <a:srcRect r="79683"/>
          <a:stretch>
            <a:fillRect/>
          </a:stretch>
        </p:blipFill>
        <p:spPr>
          <a:xfrm>
            <a:off x="0" y="0"/>
            <a:ext cx="1857829" cy="6858001"/>
          </a:xfrm>
          <a:prstGeom prst="rect">
            <a:avLst/>
          </a:prstGeom>
        </p:spPr>
      </p:pic>
      <p:sp>
        <p:nvSpPr>
          <p:cNvPr id="2" name="Titre 1"/>
          <p:cNvSpPr>
            <a:spLocks noGrp="1"/>
          </p:cNvSpPr>
          <p:nvPr>
            <p:ph type="title"/>
          </p:nvPr>
        </p:nvSpPr>
        <p:spPr>
          <a:xfrm>
            <a:off x="2106390" y="321732"/>
            <a:ext cx="7037612" cy="6239935"/>
          </a:xfrm>
        </p:spPr>
        <p:txBody>
          <a:bodyPr anchor="ctr">
            <a:noAutofit/>
          </a:bodyPr>
          <a:lstStyle>
            <a:lvl1pPr algn="l">
              <a:lnSpc>
                <a:spcPct val="90000"/>
              </a:lnSpc>
              <a:defRPr sz="3600" b="1" cap="all">
                <a:solidFill>
                  <a:schemeClr val="bg1"/>
                </a:solidFill>
              </a:defRPr>
            </a:lvl1pPr>
          </a:lstStyle>
          <a:p>
            <a:r>
              <a:rPr lang="fr-CA" dirty="0" smtClean="0"/>
              <a:t>Cliquez et modifiez le titre</a:t>
            </a:r>
            <a:endParaRPr lang="fr-CA" dirty="0"/>
          </a:p>
        </p:txBody>
      </p:sp>
      <p:sp>
        <p:nvSpPr>
          <p:cNvPr id="5" name="Espace réservé du pied de page 4"/>
          <p:cNvSpPr>
            <a:spLocks noGrp="1"/>
          </p:cNvSpPr>
          <p:nvPr>
            <p:ph type="ftr" sz="quarter" idx="11"/>
          </p:nvPr>
        </p:nvSpPr>
        <p:spPr/>
        <p:txBody>
          <a:bodyPr>
            <a:noAutofit/>
          </a:bodyPr>
          <a:lstStyle>
            <a:lvl1pPr>
              <a:defRPr>
                <a:solidFill>
                  <a:schemeClr val="bg1"/>
                </a:solidFill>
              </a:defRPr>
            </a:lvl1pPr>
          </a:lstStyle>
          <a:p>
            <a:endParaRPr lang="fr-CA"/>
          </a:p>
        </p:txBody>
      </p:sp>
      <p:sp>
        <p:nvSpPr>
          <p:cNvPr id="6" name="Espace réservé du numéro de diapositive 5"/>
          <p:cNvSpPr>
            <a:spLocks noGrp="1"/>
          </p:cNvSpPr>
          <p:nvPr>
            <p:ph type="sldNum" sz="quarter" idx="12"/>
          </p:nvPr>
        </p:nvSpPr>
        <p:spPr/>
        <p:txBody>
          <a:bodyPr>
            <a:noAutofit/>
          </a:bodyPr>
          <a:lstStyle>
            <a:lvl1pPr>
              <a:defRPr>
                <a:solidFill>
                  <a:schemeClr val="bg1"/>
                </a:solidFill>
              </a:defRPr>
            </a:lvl1pPr>
          </a:lstStyle>
          <a:p>
            <a:fld id="{1DE90ECF-2FE1-1244-8CD0-0237FC961887}" type="slidenum">
              <a:rPr lang="fr-CA" smtClean="0"/>
              <a:pPr/>
              <a:t>‹#›</a:t>
            </a:fld>
            <a:endParaRPr lang="fr-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En-tête de section">
    <p:bg>
      <p:bgPr>
        <a:solidFill>
          <a:schemeClr val="accent2"/>
        </a:solidFill>
        <a:effectLst/>
      </p:bgPr>
    </p:bg>
    <p:spTree>
      <p:nvGrpSpPr>
        <p:cNvPr id="1" name=""/>
        <p:cNvGrpSpPr/>
        <p:nvPr/>
      </p:nvGrpSpPr>
      <p:grpSpPr>
        <a:xfrm>
          <a:off x="0" y="0"/>
          <a:ext cx="0" cy="0"/>
          <a:chOff x="0" y="0"/>
          <a:chExt cx="0" cy="0"/>
        </a:xfrm>
      </p:grpSpPr>
      <p:pic>
        <p:nvPicPr>
          <p:cNvPr id="8" name="Image 7" descr="Fond_Vert_OLD_PPT.jpg"/>
          <p:cNvPicPr>
            <a:picLocks noChangeAspect="1"/>
          </p:cNvPicPr>
          <p:nvPr userDrawn="1"/>
        </p:nvPicPr>
        <p:blipFill>
          <a:blip r:embed="rId2"/>
          <a:srcRect r="79682"/>
          <a:stretch>
            <a:fillRect/>
          </a:stretch>
        </p:blipFill>
        <p:spPr>
          <a:xfrm>
            <a:off x="0" y="0"/>
            <a:ext cx="1857829" cy="6858001"/>
          </a:xfrm>
          <a:prstGeom prst="rect">
            <a:avLst/>
          </a:prstGeom>
        </p:spPr>
      </p:pic>
      <p:sp>
        <p:nvSpPr>
          <p:cNvPr id="2" name="Titre 1"/>
          <p:cNvSpPr>
            <a:spLocks noGrp="1"/>
          </p:cNvSpPr>
          <p:nvPr>
            <p:ph type="title"/>
          </p:nvPr>
        </p:nvSpPr>
        <p:spPr>
          <a:xfrm>
            <a:off x="2106390" y="321732"/>
            <a:ext cx="7037612" cy="6239935"/>
          </a:xfrm>
        </p:spPr>
        <p:txBody>
          <a:bodyPr anchor="ctr">
            <a:noAutofit/>
          </a:bodyPr>
          <a:lstStyle>
            <a:lvl1pPr algn="l">
              <a:lnSpc>
                <a:spcPct val="90000"/>
              </a:lnSpc>
              <a:defRPr sz="3600" b="1" cap="all">
                <a:solidFill>
                  <a:schemeClr val="bg1"/>
                </a:solidFill>
              </a:defRPr>
            </a:lvl1pPr>
          </a:lstStyle>
          <a:p>
            <a:r>
              <a:rPr lang="fr-CA" dirty="0" smtClean="0"/>
              <a:t>Cliquez et modifiez le titre</a:t>
            </a:r>
            <a:endParaRPr lang="fr-CA" dirty="0"/>
          </a:p>
        </p:txBody>
      </p:sp>
      <p:sp>
        <p:nvSpPr>
          <p:cNvPr id="5" name="Espace réservé du pied de page 4"/>
          <p:cNvSpPr>
            <a:spLocks noGrp="1"/>
          </p:cNvSpPr>
          <p:nvPr>
            <p:ph type="ftr" sz="quarter" idx="11"/>
          </p:nvPr>
        </p:nvSpPr>
        <p:spPr/>
        <p:txBody>
          <a:bodyPr>
            <a:noAutofit/>
          </a:bodyPr>
          <a:lstStyle>
            <a:lvl1pPr>
              <a:defRPr>
                <a:solidFill>
                  <a:schemeClr val="bg1"/>
                </a:solidFill>
              </a:defRPr>
            </a:lvl1pPr>
          </a:lstStyle>
          <a:p>
            <a:endParaRPr lang="fr-CA"/>
          </a:p>
        </p:txBody>
      </p:sp>
      <p:sp>
        <p:nvSpPr>
          <p:cNvPr id="6" name="Espace réservé du numéro de diapositive 5"/>
          <p:cNvSpPr>
            <a:spLocks noGrp="1"/>
          </p:cNvSpPr>
          <p:nvPr>
            <p:ph type="sldNum" sz="quarter" idx="12"/>
          </p:nvPr>
        </p:nvSpPr>
        <p:spPr/>
        <p:txBody>
          <a:bodyPr>
            <a:noAutofit/>
          </a:bodyPr>
          <a:lstStyle>
            <a:lvl1pPr>
              <a:defRPr>
                <a:solidFill>
                  <a:schemeClr val="bg1"/>
                </a:solidFill>
              </a:defRPr>
            </a:lvl1pPr>
          </a:lstStyle>
          <a:p>
            <a:fld id="{1DE90ECF-2FE1-1244-8CD0-0237FC961887}" type="slidenum">
              <a:rPr lang="fr-CA" smtClean="0"/>
              <a:pPr/>
              <a:t>‹#›</a:t>
            </a:fld>
            <a:endParaRPr lang="fr-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3_En-tête de section">
    <p:spTree>
      <p:nvGrpSpPr>
        <p:cNvPr id="1" name=""/>
        <p:cNvGrpSpPr/>
        <p:nvPr/>
      </p:nvGrpSpPr>
      <p:grpSpPr>
        <a:xfrm>
          <a:off x="0" y="0"/>
          <a:ext cx="0" cy="0"/>
          <a:chOff x="0" y="0"/>
          <a:chExt cx="0" cy="0"/>
        </a:xfrm>
      </p:grpSpPr>
      <p:pic>
        <p:nvPicPr>
          <p:cNvPr id="9" name="Image 8" descr="Fond_Orange_OLD_PPT.jpg"/>
          <p:cNvPicPr>
            <a:picLocks noChangeAspect="1"/>
          </p:cNvPicPr>
          <p:nvPr userDrawn="1"/>
        </p:nvPicPr>
        <p:blipFill>
          <a:blip r:embed="rId2"/>
          <a:stretch>
            <a:fillRect/>
          </a:stretch>
        </p:blipFill>
        <p:spPr>
          <a:xfrm>
            <a:off x="0" y="0"/>
            <a:ext cx="9144000" cy="6858000"/>
          </a:xfrm>
          <a:prstGeom prst="rect">
            <a:avLst/>
          </a:prstGeom>
        </p:spPr>
      </p:pic>
      <p:sp>
        <p:nvSpPr>
          <p:cNvPr id="8" name="Rectangle 7"/>
          <p:cNvSpPr>
            <a:spLocks noChangeAspect="1"/>
          </p:cNvSpPr>
          <p:nvPr userDrawn="1"/>
        </p:nvSpPr>
        <p:spPr>
          <a:xfrm>
            <a:off x="1508760" y="2697480"/>
            <a:ext cx="7644383" cy="1600200"/>
          </a:xfrm>
          <a:prstGeom prst="rect">
            <a:avLst/>
          </a:prstGeom>
          <a:solidFill>
            <a:srgbClr val="86040B">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1200"/>
              </a:spcAft>
              <a:buFont typeface="Arial"/>
              <a:buChar char="•"/>
            </a:pPr>
            <a:endParaRPr lang="fr-CA" dirty="0" smtClean="0">
              <a:latin typeface="Helvetica"/>
              <a:cs typeface="Helvetica"/>
            </a:endParaRPr>
          </a:p>
        </p:txBody>
      </p:sp>
      <p:sp>
        <p:nvSpPr>
          <p:cNvPr id="2" name="Titre 1"/>
          <p:cNvSpPr>
            <a:spLocks noGrp="1"/>
          </p:cNvSpPr>
          <p:nvPr>
            <p:ph type="title"/>
          </p:nvPr>
        </p:nvSpPr>
        <p:spPr>
          <a:xfrm>
            <a:off x="1625600" y="2726267"/>
            <a:ext cx="7518401" cy="1524000"/>
          </a:xfrm>
        </p:spPr>
        <p:txBody>
          <a:bodyPr anchor="ctr">
            <a:noAutofit/>
          </a:bodyPr>
          <a:lstStyle>
            <a:lvl1pPr algn="l">
              <a:lnSpc>
                <a:spcPct val="90000"/>
              </a:lnSpc>
              <a:defRPr sz="4400" b="1" cap="all">
                <a:solidFill>
                  <a:schemeClr val="bg1"/>
                </a:solidFill>
              </a:defRPr>
            </a:lvl1pPr>
          </a:lstStyle>
          <a:p>
            <a:r>
              <a:rPr lang="fr-CA" dirty="0" smtClean="0"/>
              <a:t>Cliquez et modifiez le titre</a:t>
            </a:r>
            <a:endParaRPr lang="fr-CA" dirty="0"/>
          </a:p>
        </p:txBody>
      </p:sp>
      <p:sp>
        <p:nvSpPr>
          <p:cNvPr id="3" name="Espace réservé du texte 2"/>
          <p:cNvSpPr>
            <a:spLocks noGrp="1"/>
          </p:cNvSpPr>
          <p:nvPr>
            <p:ph type="body" idx="1"/>
          </p:nvPr>
        </p:nvSpPr>
        <p:spPr>
          <a:xfrm>
            <a:off x="1618489" y="4512736"/>
            <a:ext cx="7525511" cy="1499616"/>
          </a:xfrm>
        </p:spPr>
        <p:txBody>
          <a:bodyPr anchor="t">
            <a:noAutofit/>
          </a:bodyPr>
          <a:lstStyle>
            <a:lvl1pPr marL="0" indent="0" algn="l">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dirty="0" smtClean="0"/>
              <a:t>Cliquez pour modifier les styles du texte du masque</a:t>
            </a:r>
          </a:p>
        </p:txBody>
      </p:sp>
      <p:sp>
        <p:nvSpPr>
          <p:cNvPr id="5" name="Espace réservé du pied de page 4"/>
          <p:cNvSpPr>
            <a:spLocks noGrp="1"/>
          </p:cNvSpPr>
          <p:nvPr>
            <p:ph type="ftr" sz="quarter" idx="11"/>
          </p:nvPr>
        </p:nvSpPr>
        <p:spPr/>
        <p:txBody>
          <a:bodyPr>
            <a:noAutofit/>
          </a:bodyPr>
          <a:lstStyle>
            <a:lvl1pPr>
              <a:defRPr>
                <a:solidFill>
                  <a:schemeClr val="bg1"/>
                </a:solidFill>
              </a:defRPr>
            </a:lvl1pPr>
          </a:lstStyle>
          <a:p>
            <a:endParaRPr lang="fr-CA"/>
          </a:p>
        </p:txBody>
      </p:sp>
      <p:sp>
        <p:nvSpPr>
          <p:cNvPr id="6" name="Espace réservé du numéro de diapositive 5"/>
          <p:cNvSpPr>
            <a:spLocks noGrp="1"/>
          </p:cNvSpPr>
          <p:nvPr>
            <p:ph type="sldNum" sz="quarter" idx="12"/>
          </p:nvPr>
        </p:nvSpPr>
        <p:spPr/>
        <p:txBody>
          <a:bodyPr>
            <a:noAutofit/>
          </a:bodyPr>
          <a:lstStyle>
            <a:lvl1pPr>
              <a:defRPr>
                <a:solidFill>
                  <a:schemeClr val="bg1"/>
                </a:solidFill>
              </a:defRPr>
            </a:lvl1pPr>
          </a:lstStyle>
          <a:p>
            <a:fld id="{1DE90ECF-2FE1-1244-8CD0-0237FC961887}" type="slidenum">
              <a:rPr lang="fr-CA" smtClean="0"/>
              <a:pPr/>
              <a:t>‹#›</a:t>
            </a:fld>
            <a:endParaRPr lang="fr-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En-tête de section">
    <p:spTree>
      <p:nvGrpSpPr>
        <p:cNvPr id="1" name=""/>
        <p:cNvGrpSpPr/>
        <p:nvPr/>
      </p:nvGrpSpPr>
      <p:grpSpPr>
        <a:xfrm>
          <a:off x="0" y="0"/>
          <a:ext cx="0" cy="0"/>
          <a:chOff x="0" y="0"/>
          <a:chExt cx="0" cy="0"/>
        </a:xfrm>
      </p:grpSpPr>
      <p:pic>
        <p:nvPicPr>
          <p:cNvPr id="7" name="Image 6" descr="Fond_Mauve_OLD_PPT.jpg"/>
          <p:cNvPicPr>
            <a:picLocks noChangeAspect="1"/>
          </p:cNvPicPr>
          <p:nvPr userDrawn="1"/>
        </p:nvPicPr>
        <p:blipFill>
          <a:blip r:embed="rId2"/>
          <a:stretch>
            <a:fillRect/>
          </a:stretch>
        </p:blipFill>
        <p:spPr>
          <a:xfrm>
            <a:off x="0" y="0"/>
            <a:ext cx="9144000" cy="6858000"/>
          </a:xfrm>
          <a:prstGeom prst="rect">
            <a:avLst/>
          </a:prstGeom>
        </p:spPr>
      </p:pic>
      <p:sp>
        <p:nvSpPr>
          <p:cNvPr id="9" name="Rectangle 8"/>
          <p:cNvSpPr/>
          <p:nvPr userDrawn="1"/>
        </p:nvSpPr>
        <p:spPr>
          <a:xfrm>
            <a:off x="1508760" y="2697480"/>
            <a:ext cx="7644383" cy="1600200"/>
          </a:xfrm>
          <a:prstGeom prst="rect">
            <a:avLst/>
          </a:prstGeom>
          <a:solidFill>
            <a:srgbClr val="10032C">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 typeface="Arial"/>
              <a:buChar char="•"/>
            </a:pPr>
            <a:endParaRPr lang="fr-CA" dirty="0" smtClean="0">
              <a:latin typeface="Helvetica"/>
              <a:cs typeface="Helvetica"/>
            </a:endParaRPr>
          </a:p>
        </p:txBody>
      </p:sp>
      <p:sp>
        <p:nvSpPr>
          <p:cNvPr id="2" name="Titre 1"/>
          <p:cNvSpPr>
            <a:spLocks noGrp="1"/>
          </p:cNvSpPr>
          <p:nvPr>
            <p:ph type="title"/>
          </p:nvPr>
        </p:nvSpPr>
        <p:spPr>
          <a:xfrm>
            <a:off x="1625600" y="2726267"/>
            <a:ext cx="7518401" cy="1524000"/>
          </a:xfrm>
        </p:spPr>
        <p:txBody>
          <a:bodyPr anchor="ctr">
            <a:noAutofit/>
          </a:bodyPr>
          <a:lstStyle>
            <a:lvl1pPr algn="l">
              <a:lnSpc>
                <a:spcPct val="90000"/>
              </a:lnSpc>
              <a:defRPr sz="4400" b="1" cap="all">
                <a:solidFill>
                  <a:schemeClr val="bg1"/>
                </a:solidFill>
              </a:defRPr>
            </a:lvl1pPr>
          </a:lstStyle>
          <a:p>
            <a:r>
              <a:rPr lang="fr-CA" dirty="0" smtClean="0"/>
              <a:t>Cliquez et modifiez le titre</a:t>
            </a:r>
            <a:endParaRPr lang="fr-CA" dirty="0"/>
          </a:p>
        </p:txBody>
      </p:sp>
      <p:sp>
        <p:nvSpPr>
          <p:cNvPr id="3" name="Espace réservé du texte 2"/>
          <p:cNvSpPr>
            <a:spLocks noGrp="1"/>
          </p:cNvSpPr>
          <p:nvPr>
            <p:ph type="body" idx="1"/>
          </p:nvPr>
        </p:nvSpPr>
        <p:spPr>
          <a:xfrm>
            <a:off x="1618489" y="4512736"/>
            <a:ext cx="7525511" cy="1499616"/>
          </a:xfrm>
        </p:spPr>
        <p:txBody>
          <a:bodyPr anchor="t">
            <a:noAutofit/>
          </a:bodyPr>
          <a:lstStyle>
            <a:lvl1pPr marL="0" indent="0" algn="l">
              <a:buNone/>
              <a:defRPr sz="2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dirty="0" smtClean="0"/>
              <a:t>Cliquez pour modifier les styles du texte du masque</a:t>
            </a:r>
          </a:p>
        </p:txBody>
      </p:sp>
      <p:sp>
        <p:nvSpPr>
          <p:cNvPr id="5" name="Espace réservé du pied de page 4"/>
          <p:cNvSpPr>
            <a:spLocks noGrp="1"/>
          </p:cNvSpPr>
          <p:nvPr>
            <p:ph type="ftr" sz="quarter" idx="11"/>
          </p:nvPr>
        </p:nvSpPr>
        <p:spPr/>
        <p:txBody>
          <a:bodyPr>
            <a:noAutofit/>
          </a:bodyPr>
          <a:lstStyle>
            <a:lvl1pPr>
              <a:defRPr>
                <a:solidFill>
                  <a:schemeClr val="bg1"/>
                </a:solidFill>
              </a:defRPr>
            </a:lvl1pPr>
          </a:lstStyle>
          <a:p>
            <a:endParaRPr lang="fr-CA"/>
          </a:p>
        </p:txBody>
      </p:sp>
      <p:sp>
        <p:nvSpPr>
          <p:cNvPr id="6" name="Espace réservé du numéro de diapositive 5"/>
          <p:cNvSpPr>
            <a:spLocks noGrp="1"/>
          </p:cNvSpPr>
          <p:nvPr>
            <p:ph type="sldNum" sz="quarter" idx="12"/>
          </p:nvPr>
        </p:nvSpPr>
        <p:spPr/>
        <p:txBody>
          <a:bodyPr>
            <a:noAutofit/>
          </a:bodyPr>
          <a:lstStyle>
            <a:lvl1pPr>
              <a:defRPr>
                <a:solidFill>
                  <a:schemeClr val="bg1"/>
                </a:solidFill>
              </a:defRPr>
            </a:lvl1pPr>
          </a:lstStyle>
          <a:p>
            <a:fld id="{1DE90ECF-2FE1-1244-8CD0-0237FC961887}" type="slidenum">
              <a:rPr lang="fr-CA" smtClean="0"/>
              <a:pPr/>
              <a:t>‹#›</a:t>
            </a:fld>
            <a:endParaRPr lang="fr-CA"/>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46667" y="228599"/>
            <a:ext cx="8068332" cy="939800"/>
          </a:xfrm>
          <a:prstGeom prst="rect">
            <a:avLst/>
          </a:prstGeom>
        </p:spPr>
        <p:txBody>
          <a:bodyPr vert="horz" lIns="91440" tIns="45720" rIns="91440" bIns="45720" rtlCol="0" anchor="ctr">
            <a:noAutofit/>
          </a:bodyPr>
          <a:lstStyle/>
          <a:p>
            <a:r>
              <a:rPr lang="fr-CA" dirty="0" smtClean="0"/>
              <a:t>Cliquez et modifiez le titre</a:t>
            </a:r>
            <a:endParaRPr lang="fr-CA" dirty="0"/>
          </a:p>
        </p:txBody>
      </p:sp>
      <p:sp>
        <p:nvSpPr>
          <p:cNvPr id="3" name="Espace réservé du texte 2"/>
          <p:cNvSpPr>
            <a:spLocks noGrp="1"/>
          </p:cNvSpPr>
          <p:nvPr>
            <p:ph type="body" idx="1"/>
          </p:nvPr>
        </p:nvSpPr>
        <p:spPr>
          <a:xfrm>
            <a:off x="1292014" y="1244600"/>
            <a:ext cx="7614919" cy="5146515"/>
          </a:xfrm>
          <a:prstGeom prst="rect">
            <a:avLst/>
          </a:prstGeom>
        </p:spPr>
        <p:txBody>
          <a:bodyPr vert="horz" lIns="91440" tIns="45720" rIns="91440" bIns="45720" rtlCol="0">
            <a:noAutofit/>
          </a:bodyPr>
          <a:lstStyle/>
          <a:p>
            <a:pPr lvl="0"/>
            <a:r>
              <a:rPr lang="fr-CA" dirty="0" smtClean="0"/>
              <a:t>Cliquez pour modifier les styles du texte du masque</a:t>
            </a:r>
          </a:p>
          <a:p>
            <a:pPr lvl="1"/>
            <a:r>
              <a:rPr lang="fr-CA" dirty="0" smtClean="0"/>
              <a:t>Deuxième niveau</a:t>
            </a:r>
          </a:p>
          <a:p>
            <a:pPr lvl="2"/>
            <a:r>
              <a:rPr lang="fr-CA" dirty="0" smtClean="0"/>
              <a:t>Troisième niveau</a:t>
            </a:r>
          </a:p>
          <a:p>
            <a:pPr lvl="3"/>
            <a:r>
              <a:rPr lang="fr-CA" dirty="0" smtClean="0"/>
              <a:t>Quatrième niveau</a:t>
            </a:r>
          </a:p>
          <a:p>
            <a:pPr lvl="4"/>
            <a:r>
              <a:rPr lang="fr-CA" dirty="0" smtClean="0"/>
              <a:t>Cinquième niveau</a:t>
            </a:r>
            <a:endParaRPr lang="fr-CA" dirty="0"/>
          </a:p>
        </p:txBody>
      </p:sp>
      <p:sp>
        <p:nvSpPr>
          <p:cNvPr id="5" name="Espace réservé du pied de page 4"/>
          <p:cNvSpPr>
            <a:spLocks noGrp="1"/>
          </p:cNvSpPr>
          <p:nvPr>
            <p:ph type="ftr" sz="quarter" idx="3"/>
          </p:nvPr>
        </p:nvSpPr>
        <p:spPr>
          <a:xfrm>
            <a:off x="846666" y="6621992"/>
            <a:ext cx="3369969" cy="236008"/>
          </a:xfrm>
          <a:prstGeom prst="rect">
            <a:avLst/>
          </a:prstGeom>
        </p:spPr>
        <p:txBody>
          <a:bodyPr vert="horz" lIns="91440" tIns="45720" rIns="91440" bIns="45720" rtlCol="0" anchor="ctr">
            <a:noAutofit/>
          </a:bodyPr>
          <a:lstStyle>
            <a:lvl1pPr algn="l">
              <a:defRPr sz="800">
                <a:solidFill>
                  <a:schemeClr val="bg1">
                    <a:lumMod val="65000"/>
                  </a:schemeClr>
                </a:solidFill>
                <a:latin typeface="Helvetica"/>
                <a:cs typeface="Helvetica"/>
              </a:defRPr>
            </a:lvl1pPr>
          </a:lstStyle>
          <a:p>
            <a:endParaRPr lang="fr-CA" dirty="0"/>
          </a:p>
        </p:txBody>
      </p:sp>
      <p:sp>
        <p:nvSpPr>
          <p:cNvPr id="6" name="Espace réservé du numéro de diapositive 5"/>
          <p:cNvSpPr>
            <a:spLocks noGrp="1"/>
          </p:cNvSpPr>
          <p:nvPr>
            <p:ph type="sldNum" sz="quarter" idx="4"/>
          </p:nvPr>
        </p:nvSpPr>
        <p:spPr>
          <a:xfrm>
            <a:off x="4385734" y="6621992"/>
            <a:ext cx="372533" cy="236008"/>
          </a:xfrm>
          <a:prstGeom prst="rect">
            <a:avLst/>
          </a:prstGeom>
        </p:spPr>
        <p:txBody>
          <a:bodyPr vert="horz" lIns="91440" tIns="45720" rIns="91440" bIns="45720" rtlCol="0" anchor="ctr">
            <a:noAutofit/>
          </a:bodyPr>
          <a:lstStyle>
            <a:lvl1pPr algn="ctr">
              <a:defRPr sz="800">
                <a:solidFill>
                  <a:schemeClr val="bg1">
                    <a:lumMod val="65000"/>
                  </a:schemeClr>
                </a:solidFill>
                <a:latin typeface="Helvetica"/>
                <a:cs typeface="Helvetica"/>
              </a:defRPr>
            </a:lvl1pPr>
          </a:lstStyle>
          <a:p>
            <a:fld id="{1DE90ECF-2FE1-1244-8CD0-0237FC961887}" type="slidenum">
              <a:rPr lang="fr-CA" smtClean="0"/>
              <a:pPr/>
              <a:t>‹#›</a:t>
            </a:fld>
            <a:endParaRPr lang="fr-CA"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0" r:id="rId3"/>
    <p:sldLayoutId id="2147483651" r:id="rId4"/>
    <p:sldLayoutId id="2147483665" r:id="rId5"/>
    <p:sldLayoutId id="2147483661" r:id="rId6"/>
    <p:sldLayoutId id="2147483671" r:id="rId7"/>
    <p:sldLayoutId id="2147483667" r:id="rId8"/>
    <p:sldLayoutId id="2147483669" r:id="rId9"/>
    <p:sldLayoutId id="2147483652" r:id="rId10"/>
    <p:sldLayoutId id="2147483664" r:id="rId11"/>
    <p:sldLayoutId id="2147483668" r:id="rId12"/>
    <p:sldLayoutId id="2147483653" r:id="rId13"/>
    <p:sldLayoutId id="2147483654" r:id="rId14"/>
    <p:sldLayoutId id="2147483662" r:id="rId15"/>
    <p:sldLayoutId id="2147483666" r:id="rId16"/>
    <p:sldLayoutId id="2147483658" r:id="rId17"/>
    <p:sldLayoutId id="2147483655" r:id="rId18"/>
    <p:sldLayoutId id="2147483656" r:id="rId19"/>
    <p:sldLayoutId id="2147483663" r:id="rId20"/>
  </p:sldLayoutIdLst>
  <p:timing>
    <p:tnLst>
      <p:par>
        <p:cTn xmlns:p14="http://schemas.microsoft.com/office/powerpoint/2010/main" id="1" dur="indefinite" restart="never" nodeType="tmRoot"/>
      </p:par>
    </p:tnLst>
  </p:timing>
  <p:txStyles>
    <p:titleStyle>
      <a:lvl1pPr algn="l" defTabSz="457200" rtl="0" eaLnBrk="1" latinLnBrk="0" hangingPunct="1">
        <a:lnSpc>
          <a:spcPct val="85000"/>
        </a:lnSpc>
        <a:spcBef>
          <a:spcPct val="0"/>
        </a:spcBef>
        <a:buNone/>
        <a:defRPr sz="3400" b="1" kern="1200" cap="all">
          <a:solidFill>
            <a:schemeClr val="accent2"/>
          </a:solidFill>
          <a:latin typeface="Helvetica"/>
          <a:ea typeface="+mj-ea"/>
          <a:cs typeface="Helvetica"/>
        </a:defRPr>
      </a:lvl1pPr>
    </p:titleStyle>
    <p:bodyStyle>
      <a:lvl1pPr marL="0" indent="0" algn="l" defTabSz="457200" rtl="0" eaLnBrk="1" latinLnBrk="0" hangingPunct="1">
        <a:lnSpc>
          <a:spcPct val="95000"/>
        </a:lnSpc>
        <a:spcBef>
          <a:spcPts val="300"/>
        </a:spcBef>
        <a:buFont typeface="Arial"/>
        <a:buNone/>
        <a:defRPr sz="2400" b="1" kern="1200">
          <a:solidFill>
            <a:schemeClr val="accent1">
              <a:lumMod val="75000"/>
            </a:schemeClr>
          </a:solidFill>
          <a:latin typeface="Helvetica"/>
          <a:ea typeface="+mn-ea"/>
          <a:cs typeface="Helvetica"/>
        </a:defRPr>
      </a:lvl1pPr>
      <a:lvl2pPr marL="228600" indent="-228600" algn="l" defTabSz="457200" rtl="0" eaLnBrk="1" latinLnBrk="0" hangingPunct="1">
        <a:lnSpc>
          <a:spcPct val="95000"/>
        </a:lnSpc>
        <a:spcBef>
          <a:spcPts val="300"/>
        </a:spcBef>
        <a:buFont typeface="Arial"/>
        <a:buChar char="•"/>
        <a:defRPr sz="2400" b="1" kern="1200">
          <a:solidFill>
            <a:schemeClr val="accent1">
              <a:lumMod val="75000"/>
            </a:schemeClr>
          </a:solidFill>
          <a:latin typeface="Helvetica"/>
          <a:ea typeface="+mn-ea"/>
          <a:cs typeface="Helvetica"/>
        </a:defRPr>
      </a:lvl2pPr>
      <a:lvl3pPr marL="457200" indent="-228600" algn="l" defTabSz="457200" rtl="0" eaLnBrk="1" latinLnBrk="0" hangingPunct="1">
        <a:lnSpc>
          <a:spcPct val="95000"/>
        </a:lnSpc>
        <a:spcBef>
          <a:spcPts val="300"/>
        </a:spcBef>
        <a:buFont typeface="Lucida Grande"/>
        <a:buChar char="−"/>
        <a:tabLst/>
        <a:defRPr sz="2200" kern="1200">
          <a:solidFill>
            <a:schemeClr val="tx1"/>
          </a:solidFill>
          <a:latin typeface="Helvetica"/>
          <a:ea typeface="+mn-ea"/>
          <a:cs typeface="Helvetica"/>
        </a:defRPr>
      </a:lvl3pPr>
      <a:lvl4pPr marL="685800" indent="-228600" algn="l" defTabSz="457200" rtl="0" eaLnBrk="1" latinLnBrk="0" hangingPunct="1">
        <a:lnSpc>
          <a:spcPct val="95000"/>
        </a:lnSpc>
        <a:spcBef>
          <a:spcPts val="600"/>
        </a:spcBef>
        <a:buFont typeface="Arial"/>
        <a:buChar char="•"/>
        <a:defRPr sz="2200" kern="1200">
          <a:solidFill>
            <a:schemeClr val="tx1"/>
          </a:solidFill>
          <a:latin typeface="Helvetica"/>
          <a:ea typeface="+mn-ea"/>
          <a:cs typeface="Helvetica"/>
        </a:defRPr>
      </a:lvl4pPr>
      <a:lvl5pPr marL="914400" indent="-228600" algn="l" defTabSz="457200" rtl="0" eaLnBrk="1" latinLnBrk="0" hangingPunct="1">
        <a:lnSpc>
          <a:spcPct val="95000"/>
        </a:lnSpc>
        <a:spcBef>
          <a:spcPts val="9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4.jpeg"/><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9.png"/><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5.png"/><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26.tiff"/><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cadre_texture.jpg"/>
          <p:cNvPicPr>
            <a:picLocks noChangeAspect="1"/>
          </p:cNvPicPr>
          <p:nvPr/>
        </p:nvPicPr>
        <p:blipFill>
          <a:blip r:embed="rId3">
            <a:alphaModFix amt="76000"/>
          </a:blip>
          <a:stretch>
            <a:fillRect/>
          </a:stretch>
        </p:blipFill>
        <p:spPr>
          <a:xfrm rot="16200000" flipH="1">
            <a:off x="1943143" y="-859856"/>
            <a:ext cx="5645104" cy="8564258"/>
          </a:xfrm>
          <a:prstGeom prst="rect">
            <a:avLst/>
          </a:prstGeom>
        </p:spPr>
      </p:pic>
      <p:sp>
        <p:nvSpPr>
          <p:cNvPr id="12" name="Rectangle 11"/>
          <p:cNvSpPr/>
          <p:nvPr/>
        </p:nvSpPr>
        <p:spPr>
          <a:xfrm>
            <a:off x="1066800" y="990600"/>
            <a:ext cx="7124700" cy="48161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6" name="Espace réservé du texte 5"/>
          <p:cNvSpPr>
            <a:spLocks noGrp="1"/>
          </p:cNvSpPr>
          <p:nvPr>
            <p:ph type="body" sz="quarter" idx="13"/>
          </p:nvPr>
        </p:nvSpPr>
        <p:spPr/>
        <p:txBody>
          <a:bodyPr/>
          <a:lstStyle/>
          <a:p>
            <a:endParaRPr lang="fr-CA"/>
          </a:p>
        </p:txBody>
      </p:sp>
      <p:graphicFrame>
        <p:nvGraphicFramePr>
          <p:cNvPr id="11" name="Tableau 10"/>
          <p:cNvGraphicFramePr>
            <a:graphicFrameLocks noGrp="1"/>
          </p:cNvGraphicFramePr>
          <p:nvPr/>
        </p:nvGraphicFramePr>
        <p:xfrm>
          <a:off x="1246895" y="1164556"/>
          <a:ext cx="6754105" cy="4461005"/>
        </p:xfrm>
        <a:graphic>
          <a:graphicData uri="http://schemas.openxmlformats.org/drawingml/2006/table">
            <a:tbl>
              <a:tblPr firstRow="1" bandRow="1">
                <a:tableStyleId>{5C22544A-7EE6-4342-B048-85BDC9FD1C3A}</a:tableStyleId>
              </a:tblPr>
              <a:tblGrid>
                <a:gridCol w="2040086"/>
                <a:gridCol w="1981200"/>
                <a:gridCol w="2732819"/>
              </a:tblGrid>
              <a:tr h="731690">
                <a:tc>
                  <a:txBody>
                    <a:bodyPr/>
                    <a:lstStyle/>
                    <a:p>
                      <a:pPr algn="ctr"/>
                      <a:r>
                        <a:rPr lang="fr-CA" sz="2000" cap="all" noProof="0" dirty="0" smtClean="0">
                          <a:latin typeface="Helvetica"/>
                          <a:cs typeface="Helvetica"/>
                        </a:rPr>
                        <a:t>Dépresseurs</a:t>
                      </a:r>
                      <a:endParaRPr lang="fr-CA" sz="2000" cap="all" noProof="0" dirty="0">
                        <a:latin typeface="Helvetica"/>
                        <a:cs typeface="Helvetica"/>
                      </a:endParaRPr>
                    </a:p>
                  </a:txBody>
                  <a:tcPr marL="0" marR="0" anchor="ctr">
                    <a:lnL w="38100" cap="flat" cmpd="sng" algn="ctr">
                      <a:noFill/>
                      <a:prstDash val="solid"/>
                      <a:round/>
                      <a:headEnd type="none" w="med" len="med"/>
                      <a:tailEnd type="none" w="med" len="med"/>
                    </a:lnL>
                    <a:lnR w="38100" cap="flat" cmpd="sng" algn="ctr">
                      <a:solidFill>
                        <a:prstClr val="white"/>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bg2"/>
                    </a:solidFill>
                  </a:tcPr>
                </a:tc>
                <a:tc>
                  <a:txBody>
                    <a:bodyPr/>
                    <a:lstStyle/>
                    <a:p>
                      <a:pPr algn="ctr"/>
                      <a:r>
                        <a:rPr lang="fr-CA" sz="2000" cap="all" noProof="0" dirty="0" smtClean="0">
                          <a:latin typeface="Helvetica"/>
                          <a:cs typeface="Helvetica"/>
                        </a:rPr>
                        <a:t>Stimulants</a:t>
                      </a:r>
                      <a:endParaRPr lang="fr-CA" sz="2000" cap="all" noProof="0" dirty="0">
                        <a:latin typeface="Helvetica"/>
                        <a:cs typeface="Helvetica"/>
                      </a:endParaRPr>
                    </a:p>
                  </a:txBody>
                  <a:tcPr marL="0" marR="0" anchor="ctr">
                    <a:lnL w="38100" cap="flat" cmpd="sng" algn="ctr">
                      <a:solidFill>
                        <a:prstClr val="white"/>
                      </a:solidFill>
                      <a:prstDash val="solid"/>
                      <a:round/>
                      <a:headEnd type="none" w="med" len="med"/>
                      <a:tailEnd type="none" w="med" len="med"/>
                    </a:lnL>
                    <a:lnR w="38100" cap="flat" cmpd="sng" algn="ctr">
                      <a:solidFill>
                        <a:prstClr val="white"/>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bg2"/>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sz="2000" cap="all" noProof="0" dirty="0" smtClean="0">
                          <a:latin typeface="Helvetica"/>
                          <a:cs typeface="Helvetica"/>
                        </a:rPr>
                        <a:t>Perturbateurs</a:t>
                      </a:r>
                      <a:r>
                        <a:rPr lang="fr-FR" sz="2000" cap="all" noProof="0" dirty="0" smtClean="0">
                          <a:latin typeface="Helvetica"/>
                          <a:cs typeface="Helvetica"/>
                        </a:rPr>
                        <a:t>/</a:t>
                      </a:r>
                      <a:br>
                        <a:rPr lang="fr-FR" sz="2000" cap="all" noProof="0" dirty="0" smtClean="0">
                          <a:latin typeface="Helvetica"/>
                          <a:cs typeface="Helvetica"/>
                        </a:rPr>
                      </a:br>
                      <a:r>
                        <a:rPr lang="fr-FR" sz="2000" cap="all" noProof="0" dirty="0" smtClean="0">
                          <a:latin typeface="Helvetica"/>
                          <a:cs typeface="Helvetica"/>
                        </a:rPr>
                        <a:t>HALLUCINOGÈNES</a:t>
                      </a:r>
                      <a:endParaRPr lang="fr-CA" sz="2000" cap="all" noProof="0" dirty="0">
                        <a:latin typeface="Helvetica"/>
                        <a:cs typeface="Helvetica"/>
                      </a:endParaRPr>
                    </a:p>
                  </a:txBody>
                  <a:tcPr marL="0" marR="0" anchor="ctr">
                    <a:lnL w="38100" cap="flat" cmpd="sng" algn="ctr">
                      <a:solidFill>
                        <a:prstClr val="white"/>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bg2"/>
                    </a:solidFill>
                  </a:tcPr>
                </a:tc>
              </a:tr>
              <a:tr h="1108035">
                <a:tc>
                  <a:txBody>
                    <a:bodyPr/>
                    <a:lstStyle/>
                    <a:p>
                      <a:pPr marL="147638" indent="-111125">
                        <a:buSzPct val="90000"/>
                        <a:buFont typeface="Arial"/>
                        <a:buChar char="•"/>
                      </a:pPr>
                      <a:r>
                        <a:rPr lang="fr-CA" sz="1400" noProof="0" dirty="0" smtClean="0">
                          <a:latin typeface="Helvetica"/>
                          <a:cs typeface="Helvetica"/>
                        </a:rPr>
                        <a:t>Diminuent le niveau d'éveil et d'activité du cerveau</a:t>
                      </a:r>
                      <a:endParaRPr lang="fr-CA" sz="1400" noProof="0" dirty="0">
                        <a:latin typeface="Helvetica"/>
                        <a:cs typeface="Helvetica"/>
                      </a:endParaRPr>
                    </a:p>
                  </a:txBody>
                  <a:tcPr marL="0" marR="0" marT="91440">
                    <a:lnL w="38100" cap="flat" cmpd="sng" algn="ctr">
                      <a:noFill/>
                      <a:prstDash val="solid"/>
                      <a:round/>
                      <a:headEnd type="none" w="med" len="med"/>
                      <a:tailEnd type="none" w="med" len="med"/>
                    </a:lnL>
                    <a:lnR w="38100" cap="flat" cmpd="sng" algn="ctr">
                      <a:solidFill>
                        <a:prstClr val="white"/>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accent2"/>
                    </a:solidFill>
                  </a:tcPr>
                </a:tc>
                <a:tc>
                  <a:txBody>
                    <a:bodyPr/>
                    <a:lstStyle/>
                    <a:p>
                      <a:pPr marL="166688" indent="-111125">
                        <a:buSzPct val="90000"/>
                        <a:buFont typeface="Arial"/>
                        <a:buChar char="•"/>
                      </a:pPr>
                      <a:r>
                        <a:rPr lang="fr-CA" sz="1400" noProof="0" smtClean="0">
                          <a:latin typeface="Helvetica"/>
                          <a:cs typeface="Helvetica"/>
                        </a:rPr>
                        <a:t>Augmentent</a:t>
                      </a:r>
                      <a:r>
                        <a:rPr lang="fr-CA" sz="1400" baseline="0" noProof="0" smtClean="0">
                          <a:latin typeface="Helvetica"/>
                          <a:cs typeface="Helvetica"/>
                        </a:rPr>
                        <a:t> le niveau d'éveil et accélèrent l'activité du cerveau</a:t>
                      </a:r>
                      <a:endParaRPr lang="fr-CA" sz="1400" noProof="0">
                        <a:latin typeface="Helvetica"/>
                        <a:cs typeface="Helvetica"/>
                      </a:endParaRPr>
                    </a:p>
                  </a:txBody>
                  <a:tcPr marL="0" marR="0" marT="91440">
                    <a:lnL w="38100" cap="flat" cmpd="sng" algn="ctr">
                      <a:solidFill>
                        <a:prstClr val="white"/>
                      </a:solidFill>
                      <a:prstDash val="solid"/>
                      <a:round/>
                      <a:headEnd type="none" w="med" len="med"/>
                      <a:tailEnd type="none" w="med" len="med"/>
                    </a:lnL>
                    <a:lnR w="38100" cap="flat" cmpd="sng" algn="ctr">
                      <a:solidFill>
                        <a:prstClr val="white"/>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accent2"/>
                    </a:solidFill>
                  </a:tcPr>
                </a:tc>
                <a:tc>
                  <a:txBody>
                    <a:bodyPr/>
                    <a:lstStyle/>
                    <a:p>
                      <a:pPr marL="166688" indent="-111125">
                        <a:buSzPct val="90000"/>
                        <a:buFont typeface="Arial"/>
                        <a:buChar char="•"/>
                      </a:pPr>
                      <a:r>
                        <a:rPr lang="fr-CA" sz="1400" noProof="0" dirty="0" smtClean="0">
                          <a:latin typeface="Helvetica"/>
                          <a:cs typeface="Helvetica"/>
                        </a:rPr>
                        <a:t>Modifient</a:t>
                      </a:r>
                      <a:r>
                        <a:rPr lang="fr-CA" sz="1400" baseline="0" noProof="0" dirty="0" smtClean="0">
                          <a:latin typeface="Helvetica"/>
                          <a:cs typeface="Helvetica"/>
                        </a:rPr>
                        <a:t> de façon importante</a:t>
                      </a:r>
                      <a:br>
                        <a:rPr lang="fr-CA" sz="1400" baseline="0" noProof="0" dirty="0" smtClean="0">
                          <a:latin typeface="Helvetica"/>
                          <a:cs typeface="Helvetica"/>
                        </a:rPr>
                      </a:br>
                      <a:r>
                        <a:rPr lang="fr-CA" sz="1400" baseline="0" noProof="0" dirty="0" smtClean="0">
                          <a:latin typeface="Helvetica"/>
                          <a:cs typeface="Helvetica"/>
                        </a:rPr>
                        <a:t> le cerveau, surtout au niveau de l'humeur, et altèrent les sens</a:t>
                      </a:r>
                      <a:endParaRPr lang="fr-CA" sz="1400" noProof="0" dirty="0">
                        <a:latin typeface="Helvetica"/>
                        <a:cs typeface="Helvetica"/>
                      </a:endParaRPr>
                    </a:p>
                  </a:txBody>
                  <a:tcPr marL="0" marR="0" marT="91440">
                    <a:lnL w="38100" cap="flat" cmpd="sng" algn="ctr">
                      <a:solidFill>
                        <a:prstClr val="white"/>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solidFill>
                        <a:prstClr val="white"/>
                      </a:solidFill>
                      <a:prstDash val="solid"/>
                      <a:round/>
                      <a:headEnd type="none" w="med" len="med"/>
                      <a:tailEnd type="none" w="med" len="med"/>
                    </a:lnB>
                    <a:solidFill>
                      <a:schemeClr val="accent2"/>
                    </a:solidFill>
                  </a:tcPr>
                </a:tc>
              </a:tr>
              <a:tr h="370840">
                <a:tc>
                  <a:txBody>
                    <a:bodyPr/>
                    <a:lstStyle/>
                    <a:p>
                      <a:pPr marL="139700" marR="0" indent="-111125" algn="l" defTabSz="457200" rtl="0" eaLnBrk="1" fontAlgn="auto" latinLnBrk="0" hangingPunct="1">
                        <a:lnSpc>
                          <a:spcPct val="100000"/>
                        </a:lnSpc>
                        <a:spcBef>
                          <a:spcPts val="0"/>
                        </a:spcBef>
                        <a:spcAft>
                          <a:spcPts val="800"/>
                        </a:spcAft>
                        <a:buClrTx/>
                        <a:buSzPct val="90000"/>
                        <a:buFont typeface="Arial"/>
                        <a:buChar char="•"/>
                        <a:tabLst/>
                        <a:defRPr/>
                      </a:pPr>
                      <a:r>
                        <a:rPr kumimoji="0" lang="fr-CA" sz="1400" b="0" i="0" u="none" strike="noStrike" kern="1200" cap="none" spc="0" normalizeH="0" baseline="0" noProof="0" dirty="0" smtClean="0">
                          <a:ln>
                            <a:noFill/>
                          </a:ln>
                          <a:solidFill>
                            <a:prstClr val="black"/>
                          </a:solidFill>
                          <a:effectLst/>
                          <a:uLnTx/>
                          <a:uFillTx/>
                          <a:latin typeface="Helvetica"/>
                          <a:ea typeface="+mn-ea"/>
                          <a:cs typeface="Helvetica"/>
                        </a:rPr>
                        <a:t>Alcool</a:t>
                      </a:r>
                    </a:p>
                    <a:p>
                      <a:pPr marL="139700" marR="0" indent="-111125" algn="l" defTabSz="457200" rtl="0" eaLnBrk="1" fontAlgn="auto" latinLnBrk="0" hangingPunct="1">
                        <a:lnSpc>
                          <a:spcPct val="100000"/>
                        </a:lnSpc>
                        <a:spcBef>
                          <a:spcPts val="0"/>
                        </a:spcBef>
                        <a:spcAft>
                          <a:spcPts val="800"/>
                        </a:spcAft>
                        <a:buClrTx/>
                        <a:buSzPct val="90000"/>
                        <a:buFont typeface="Arial"/>
                        <a:buChar char="•"/>
                        <a:tabLst/>
                        <a:defRPr/>
                      </a:pPr>
                      <a:r>
                        <a:rPr kumimoji="0" lang="fr-CA" sz="1400" b="0" i="0" u="none" strike="noStrike" kern="1200" cap="none" spc="0" normalizeH="0" baseline="0" noProof="0" dirty="0" smtClean="0">
                          <a:ln>
                            <a:noFill/>
                          </a:ln>
                          <a:solidFill>
                            <a:prstClr val="black"/>
                          </a:solidFill>
                          <a:effectLst/>
                          <a:uLnTx/>
                          <a:uFillTx/>
                          <a:latin typeface="Helvetica"/>
                          <a:ea typeface="+mn-ea"/>
                          <a:cs typeface="Helvetica"/>
                        </a:rPr>
                        <a:t>Morphine et </a:t>
                      </a:r>
                      <a:br>
                        <a:rPr kumimoji="0" lang="fr-CA" sz="1400" b="0" i="0" u="none" strike="noStrike" kern="1200" cap="none" spc="0" normalizeH="0" baseline="0" noProof="0" dirty="0" smtClean="0">
                          <a:ln>
                            <a:noFill/>
                          </a:ln>
                          <a:solidFill>
                            <a:prstClr val="black"/>
                          </a:solidFill>
                          <a:effectLst/>
                          <a:uLnTx/>
                          <a:uFillTx/>
                          <a:latin typeface="Helvetica"/>
                          <a:ea typeface="+mn-ea"/>
                          <a:cs typeface="Helvetica"/>
                        </a:rPr>
                      </a:br>
                      <a:r>
                        <a:rPr kumimoji="0" lang="fr-CA" sz="1400" b="0" i="0" u="none" strike="noStrike" kern="1200" cap="none" spc="0" normalizeH="0" baseline="0" noProof="0" dirty="0" smtClean="0">
                          <a:ln>
                            <a:noFill/>
                          </a:ln>
                          <a:solidFill>
                            <a:prstClr val="black"/>
                          </a:solidFill>
                          <a:effectLst/>
                          <a:uLnTx/>
                          <a:uFillTx/>
                          <a:latin typeface="Helvetica"/>
                          <a:ea typeface="+mn-ea"/>
                          <a:cs typeface="Helvetica"/>
                        </a:rPr>
                        <a:t>ses dérivés</a:t>
                      </a:r>
                    </a:p>
                    <a:p>
                      <a:pPr marL="139700" marR="0" indent="-111125" algn="l" defTabSz="457200" rtl="0" eaLnBrk="1" fontAlgn="auto" latinLnBrk="0" hangingPunct="1">
                        <a:lnSpc>
                          <a:spcPct val="100000"/>
                        </a:lnSpc>
                        <a:spcBef>
                          <a:spcPts val="0"/>
                        </a:spcBef>
                        <a:spcAft>
                          <a:spcPts val="800"/>
                        </a:spcAft>
                        <a:buClrTx/>
                        <a:buSzPct val="90000"/>
                        <a:buFont typeface="Arial"/>
                        <a:buChar char="•"/>
                        <a:tabLst/>
                        <a:defRPr/>
                      </a:pPr>
                      <a:r>
                        <a:rPr kumimoji="0" lang="fr-CA" sz="1400" b="0" i="0" u="none" strike="noStrike" kern="1200" cap="none" spc="0" normalizeH="0" baseline="0" noProof="0" dirty="0" smtClean="0">
                          <a:ln>
                            <a:noFill/>
                          </a:ln>
                          <a:solidFill>
                            <a:prstClr val="black"/>
                          </a:solidFill>
                          <a:effectLst/>
                          <a:uLnTx/>
                          <a:uFillTx/>
                          <a:latin typeface="Helvetica"/>
                          <a:ea typeface="+mn-ea"/>
                          <a:cs typeface="Helvetica"/>
                        </a:rPr>
                        <a:t>Méthadone</a:t>
                      </a:r>
                    </a:p>
                    <a:p>
                      <a:pPr marL="139700" marR="0" indent="-111125" algn="l" defTabSz="457200" rtl="0" eaLnBrk="1" fontAlgn="auto" latinLnBrk="0" hangingPunct="1">
                        <a:lnSpc>
                          <a:spcPct val="100000"/>
                        </a:lnSpc>
                        <a:spcBef>
                          <a:spcPts val="0"/>
                        </a:spcBef>
                        <a:spcAft>
                          <a:spcPts val="800"/>
                        </a:spcAft>
                        <a:buClrTx/>
                        <a:buSzPct val="90000"/>
                        <a:buFont typeface="Arial"/>
                        <a:buChar char="•"/>
                        <a:tabLst/>
                        <a:defRPr/>
                      </a:pPr>
                      <a:r>
                        <a:rPr kumimoji="0" lang="fr-CA" sz="1400" b="0" i="0" u="none" strike="noStrike" kern="1200" cap="none" spc="0" normalizeH="0" baseline="0" noProof="0" dirty="0" smtClean="0">
                          <a:ln>
                            <a:noFill/>
                          </a:ln>
                          <a:solidFill>
                            <a:prstClr val="black"/>
                          </a:solidFill>
                          <a:effectLst/>
                          <a:uLnTx/>
                          <a:uFillTx/>
                          <a:latin typeface="Helvetica"/>
                          <a:ea typeface="+mn-ea"/>
                          <a:cs typeface="Helvetica"/>
                        </a:rPr>
                        <a:t>Héroïne</a:t>
                      </a:r>
                    </a:p>
                    <a:p>
                      <a:pPr marL="139700" marR="0" indent="-111125" algn="l" defTabSz="457200" rtl="0" eaLnBrk="1" fontAlgn="auto" latinLnBrk="0" hangingPunct="1">
                        <a:lnSpc>
                          <a:spcPct val="100000"/>
                        </a:lnSpc>
                        <a:spcBef>
                          <a:spcPts val="0"/>
                        </a:spcBef>
                        <a:spcAft>
                          <a:spcPts val="800"/>
                        </a:spcAft>
                        <a:buClrTx/>
                        <a:buSzPct val="90000"/>
                        <a:buFont typeface="Arial"/>
                        <a:buChar char="•"/>
                        <a:tabLst/>
                        <a:defRPr/>
                      </a:pPr>
                      <a:r>
                        <a:rPr kumimoji="0" lang="fr-CA" sz="1400" b="0" i="0" u="none" strike="noStrike" kern="1200" cap="none" spc="0" normalizeH="0" baseline="0" noProof="0" dirty="0" smtClean="0">
                          <a:ln>
                            <a:noFill/>
                          </a:ln>
                          <a:solidFill>
                            <a:prstClr val="black"/>
                          </a:solidFill>
                          <a:effectLst/>
                          <a:uLnTx/>
                          <a:uFillTx/>
                          <a:latin typeface="Helvetica"/>
                          <a:ea typeface="+mn-ea"/>
                          <a:cs typeface="Helvetica"/>
                        </a:rPr>
                        <a:t>Benzodiazépines </a:t>
                      </a:r>
                      <a:br>
                        <a:rPr kumimoji="0" lang="fr-CA" sz="1400" b="0" i="0" u="none" strike="noStrike" kern="1200" cap="none" spc="0" normalizeH="0" baseline="0" noProof="0" dirty="0" smtClean="0">
                          <a:ln>
                            <a:noFill/>
                          </a:ln>
                          <a:solidFill>
                            <a:prstClr val="black"/>
                          </a:solidFill>
                          <a:effectLst/>
                          <a:uLnTx/>
                          <a:uFillTx/>
                          <a:latin typeface="Helvetica"/>
                          <a:ea typeface="+mn-ea"/>
                          <a:cs typeface="Helvetica"/>
                        </a:rPr>
                      </a:br>
                      <a:r>
                        <a:rPr kumimoji="0" lang="fr-CA" sz="1400" b="0" i="0" u="none" strike="noStrike" kern="1200" cap="none" spc="0" normalizeH="0" baseline="0" noProof="0" dirty="0" smtClean="0">
                          <a:ln>
                            <a:noFill/>
                          </a:ln>
                          <a:solidFill>
                            <a:prstClr val="black"/>
                          </a:solidFill>
                          <a:effectLst/>
                          <a:uLnTx/>
                          <a:uFillTx/>
                          <a:latin typeface="Helvetica"/>
                          <a:ea typeface="+mn-ea"/>
                          <a:cs typeface="Helvetica"/>
                        </a:rPr>
                        <a:t>(ex. : </a:t>
                      </a:r>
                      <a:r>
                        <a:rPr kumimoji="0" lang="fr-CA" sz="1400" b="0" i="0" u="none" strike="noStrike" kern="1200" cap="none" spc="0" normalizeH="0" baseline="0" noProof="0" dirty="0" err="1" smtClean="0">
                          <a:ln>
                            <a:noFill/>
                          </a:ln>
                          <a:solidFill>
                            <a:prstClr val="black"/>
                          </a:solidFill>
                          <a:effectLst/>
                          <a:uLnTx/>
                          <a:uFillTx/>
                          <a:latin typeface="Helvetica"/>
                          <a:ea typeface="+mn-ea"/>
                          <a:cs typeface="Helvetica"/>
                        </a:rPr>
                        <a:t>Ativan</a:t>
                      </a:r>
                      <a:r>
                        <a:rPr kumimoji="0" lang="fr-CA" sz="1400" b="0" i="0" u="none" strike="noStrike" kern="1200" cap="none" spc="0" normalizeH="0" baseline="30000" noProof="0" dirty="0" err="1" smtClean="0">
                          <a:ln>
                            <a:noFill/>
                          </a:ln>
                          <a:solidFill>
                            <a:prstClr val="black"/>
                          </a:solidFill>
                          <a:effectLst/>
                          <a:uLnTx/>
                          <a:uFillTx/>
                          <a:latin typeface="Helvetica"/>
                          <a:ea typeface="+mn-ea"/>
                          <a:cs typeface="Helvetica"/>
                        </a:rPr>
                        <a:t>MD</a:t>
                      </a:r>
                      <a:r>
                        <a:rPr kumimoji="0" lang="fr-CA" sz="1400" b="0" i="0" u="none" strike="noStrike" kern="1200" cap="none" spc="0" normalizeH="0" baseline="0" noProof="0" dirty="0" smtClean="0">
                          <a:ln>
                            <a:noFill/>
                          </a:ln>
                          <a:solidFill>
                            <a:prstClr val="black"/>
                          </a:solidFill>
                          <a:effectLst/>
                          <a:uLnTx/>
                          <a:uFillTx/>
                          <a:latin typeface="Helvetica"/>
                          <a:ea typeface="+mn-ea"/>
                          <a:cs typeface="Helvetica"/>
                        </a:rPr>
                        <a:t>)</a:t>
                      </a:r>
                    </a:p>
                    <a:p>
                      <a:pPr marL="139700" marR="0" indent="-111125" algn="l" defTabSz="457200" rtl="0" eaLnBrk="1" fontAlgn="auto" latinLnBrk="0" hangingPunct="1">
                        <a:lnSpc>
                          <a:spcPct val="100000"/>
                        </a:lnSpc>
                        <a:spcBef>
                          <a:spcPts val="0"/>
                        </a:spcBef>
                        <a:spcAft>
                          <a:spcPts val="800"/>
                        </a:spcAft>
                        <a:buClrTx/>
                        <a:buSzPct val="90000"/>
                        <a:buFont typeface="Arial"/>
                        <a:buChar char="•"/>
                        <a:tabLst/>
                        <a:defRPr/>
                      </a:pPr>
                      <a:r>
                        <a:rPr kumimoji="0" lang="fr-CA" sz="1400" b="0" i="0" u="none" strike="noStrike" kern="1200" cap="none" spc="0" normalizeH="0" baseline="0" noProof="0" dirty="0" smtClean="0">
                          <a:ln>
                            <a:noFill/>
                          </a:ln>
                          <a:solidFill>
                            <a:prstClr val="black"/>
                          </a:solidFill>
                          <a:effectLst/>
                          <a:uLnTx/>
                          <a:uFillTx/>
                          <a:latin typeface="Helvetica"/>
                          <a:ea typeface="+mn-ea"/>
                          <a:cs typeface="Helvetica"/>
                        </a:rPr>
                        <a:t>GHB</a:t>
                      </a:r>
                    </a:p>
                    <a:p>
                      <a:pPr marL="139700" marR="0" indent="-111125" algn="l" defTabSz="457200" rtl="0" eaLnBrk="1" fontAlgn="auto" latinLnBrk="0" hangingPunct="1">
                        <a:lnSpc>
                          <a:spcPct val="100000"/>
                        </a:lnSpc>
                        <a:spcBef>
                          <a:spcPts val="0"/>
                        </a:spcBef>
                        <a:spcAft>
                          <a:spcPts val="800"/>
                        </a:spcAft>
                        <a:buClrTx/>
                        <a:buSzPct val="90000"/>
                        <a:buFont typeface="Arial"/>
                        <a:buChar char="•"/>
                        <a:tabLst/>
                        <a:defRPr/>
                      </a:pPr>
                      <a:r>
                        <a:rPr kumimoji="0" lang="fr-CA" sz="1400" b="0" i="0" u="none" strike="noStrike" kern="1200" cap="none" spc="0" normalizeH="0" baseline="0" noProof="0" dirty="0" smtClean="0">
                          <a:ln>
                            <a:noFill/>
                          </a:ln>
                          <a:solidFill>
                            <a:prstClr val="black"/>
                          </a:solidFill>
                          <a:effectLst/>
                          <a:uLnTx/>
                          <a:uFillTx/>
                          <a:latin typeface="Helvetica"/>
                          <a:ea typeface="+mn-ea"/>
                          <a:cs typeface="Helvetica"/>
                        </a:rPr>
                        <a:t>Solvants</a:t>
                      </a:r>
                      <a:endParaRPr lang="fr-CA" noProof="0" dirty="0">
                        <a:latin typeface="Helvetica"/>
                        <a:cs typeface="Helvetica"/>
                      </a:endParaRPr>
                    </a:p>
                  </a:txBody>
                  <a:tcPr marL="0" marR="0">
                    <a:lnL w="38100" cap="flat" cmpd="sng" algn="ctr">
                      <a:noFill/>
                      <a:prstDash val="solid"/>
                      <a:round/>
                      <a:headEnd type="none" w="med" len="med"/>
                      <a:tailEnd type="none" w="med" len="med"/>
                    </a:lnL>
                    <a:lnR w="38100" cap="flat" cmpd="sng" algn="ctr">
                      <a:solidFill>
                        <a:prstClr val="white"/>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tc>
                  <a:txBody>
                    <a:bodyPr/>
                    <a:lstStyle/>
                    <a:p>
                      <a:pPr marL="166688" marR="0" indent="-111125" algn="l" defTabSz="457200" rtl="0" eaLnBrk="1" fontAlgn="auto" latinLnBrk="0" hangingPunct="1">
                        <a:lnSpc>
                          <a:spcPct val="100000"/>
                        </a:lnSpc>
                        <a:spcBef>
                          <a:spcPts val="0"/>
                        </a:spcBef>
                        <a:spcAft>
                          <a:spcPts val="800"/>
                        </a:spcAft>
                        <a:buClrTx/>
                        <a:buSzPct val="90000"/>
                        <a:buFont typeface="Arial"/>
                        <a:buChar char="•"/>
                        <a:tabLst/>
                        <a:defRPr/>
                      </a:pPr>
                      <a:r>
                        <a:rPr kumimoji="0" lang="fr-CA" sz="1400" b="0" i="0" u="none" strike="noStrike" kern="1200" cap="none" spc="0" normalizeH="0" baseline="0" noProof="0" smtClean="0">
                          <a:ln>
                            <a:noFill/>
                          </a:ln>
                          <a:solidFill>
                            <a:prstClr val="black"/>
                          </a:solidFill>
                          <a:effectLst/>
                          <a:uLnTx/>
                          <a:uFillTx/>
                          <a:latin typeface="Helvetica"/>
                          <a:ea typeface="+mn-ea"/>
                          <a:cs typeface="Helvetica"/>
                        </a:rPr>
                        <a:t>Cocaïne</a:t>
                      </a:r>
                    </a:p>
                    <a:p>
                      <a:pPr marL="166688" marR="0" indent="-111125" algn="l" defTabSz="457200" rtl="0" eaLnBrk="1" fontAlgn="auto" latinLnBrk="0" hangingPunct="1">
                        <a:lnSpc>
                          <a:spcPct val="100000"/>
                        </a:lnSpc>
                        <a:spcBef>
                          <a:spcPts val="0"/>
                        </a:spcBef>
                        <a:spcAft>
                          <a:spcPts val="800"/>
                        </a:spcAft>
                        <a:buClrTx/>
                        <a:buSzPct val="90000"/>
                        <a:buFont typeface="Arial"/>
                        <a:buChar char="•"/>
                        <a:tabLst/>
                        <a:defRPr/>
                      </a:pPr>
                      <a:r>
                        <a:rPr kumimoji="0" lang="fr-CA" sz="1400" b="0" i="0" u="none" strike="noStrike" kern="1200" cap="none" spc="0" normalizeH="0" baseline="0" noProof="0" smtClean="0">
                          <a:ln>
                            <a:noFill/>
                          </a:ln>
                          <a:solidFill>
                            <a:prstClr val="black"/>
                          </a:solidFill>
                          <a:effectLst/>
                          <a:uLnTx/>
                          <a:uFillTx/>
                          <a:latin typeface="Helvetica"/>
                          <a:ea typeface="+mn-ea"/>
                          <a:cs typeface="Helvetica"/>
                        </a:rPr>
                        <a:t>Amphétamines, métamphétamines</a:t>
                      </a:r>
                    </a:p>
                    <a:p>
                      <a:pPr marL="166688" marR="0" indent="-111125" algn="l" defTabSz="457200" rtl="0" eaLnBrk="1" fontAlgn="auto" latinLnBrk="0" hangingPunct="1">
                        <a:lnSpc>
                          <a:spcPct val="100000"/>
                        </a:lnSpc>
                        <a:spcBef>
                          <a:spcPts val="0"/>
                        </a:spcBef>
                        <a:spcAft>
                          <a:spcPts val="800"/>
                        </a:spcAft>
                        <a:buClrTx/>
                        <a:buSzPct val="90000"/>
                        <a:buFont typeface="Arial"/>
                        <a:buChar char="•"/>
                        <a:tabLst/>
                        <a:defRPr/>
                      </a:pPr>
                      <a:r>
                        <a:rPr kumimoji="0" lang="fr-CA" sz="1400" b="0" i="0" u="none" strike="noStrike" kern="1200" cap="none" spc="0" normalizeH="0" baseline="0" noProof="0" smtClean="0">
                          <a:ln>
                            <a:noFill/>
                          </a:ln>
                          <a:solidFill>
                            <a:prstClr val="black"/>
                          </a:solidFill>
                          <a:effectLst/>
                          <a:uLnTx/>
                          <a:uFillTx/>
                          <a:latin typeface="Helvetica"/>
                          <a:ea typeface="+mn-ea"/>
                          <a:cs typeface="Helvetica"/>
                        </a:rPr>
                        <a:t>Ritalin</a:t>
                      </a:r>
                      <a:r>
                        <a:rPr kumimoji="0" lang="fr-CA" sz="1400" b="0" i="0" u="none" strike="noStrike" kern="1200" cap="none" spc="0" normalizeH="0" baseline="30000" noProof="0" smtClean="0">
                          <a:ln>
                            <a:noFill/>
                          </a:ln>
                          <a:solidFill>
                            <a:prstClr val="black"/>
                          </a:solidFill>
                          <a:effectLst/>
                          <a:uLnTx/>
                          <a:uFillTx/>
                          <a:latin typeface="Helvetica"/>
                          <a:ea typeface="+mn-ea"/>
                          <a:cs typeface="Helvetica"/>
                        </a:rPr>
                        <a:t>MD</a:t>
                      </a:r>
                    </a:p>
                    <a:p>
                      <a:pPr marL="166688" marR="0" indent="-111125" algn="l" defTabSz="457200" rtl="0" eaLnBrk="1" fontAlgn="auto" latinLnBrk="0" hangingPunct="1">
                        <a:lnSpc>
                          <a:spcPct val="100000"/>
                        </a:lnSpc>
                        <a:spcBef>
                          <a:spcPts val="0"/>
                        </a:spcBef>
                        <a:spcAft>
                          <a:spcPts val="800"/>
                        </a:spcAft>
                        <a:buClrTx/>
                        <a:buSzPct val="90000"/>
                        <a:buFont typeface="Arial"/>
                        <a:buChar char="•"/>
                        <a:tabLst/>
                        <a:defRPr/>
                      </a:pPr>
                      <a:r>
                        <a:rPr kumimoji="0" lang="fr-CA" sz="1400" b="0" i="0" u="none" strike="noStrike" kern="1200" cap="none" spc="0" normalizeH="0" baseline="0" noProof="0" smtClean="0">
                          <a:ln>
                            <a:noFill/>
                          </a:ln>
                          <a:solidFill>
                            <a:prstClr val="black"/>
                          </a:solidFill>
                          <a:effectLst/>
                          <a:uLnTx/>
                          <a:uFillTx/>
                          <a:latin typeface="Helvetica"/>
                          <a:ea typeface="+mn-ea"/>
                          <a:cs typeface="Helvetica"/>
                        </a:rPr>
                        <a:t>Nicotine</a:t>
                      </a:r>
                    </a:p>
                    <a:p>
                      <a:pPr marL="166688" marR="0" indent="-111125" algn="l" defTabSz="457200" rtl="0" eaLnBrk="1" fontAlgn="auto" latinLnBrk="0" hangingPunct="1">
                        <a:lnSpc>
                          <a:spcPct val="100000"/>
                        </a:lnSpc>
                        <a:spcBef>
                          <a:spcPts val="0"/>
                        </a:spcBef>
                        <a:spcAft>
                          <a:spcPts val="800"/>
                        </a:spcAft>
                        <a:buClrTx/>
                        <a:buSzPct val="90000"/>
                        <a:buFont typeface="Arial"/>
                        <a:buChar char="•"/>
                        <a:tabLst/>
                        <a:defRPr/>
                      </a:pPr>
                      <a:r>
                        <a:rPr kumimoji="0" lang="fr-CA" sz="1400" b="0" i="0" u="none" strike="noStrike" kern="1200" cap="none" spc="0" normalizeH="0" baseline="0" noProof="0" smtClean="0">
                          <a:ln>
                            <a:noFill/>
                          </a:ln>
                          <a:solidFill>
                            <a:prstClr val="black"/>
                          </a:solidFill>
                          <a:effectLst/>
                          <a:uLnTx/>
                          <a:uFillTx/>
                          <a:latin typeface="Helvetica"/>
                          <a:ea typeface="+mn-ea"/>
                          <a:cs typeface="Helvetica"/>
                        </a:rPr>
                        <a:t>Caféine </a:t>
                      </a:r>
                      <a:endParaRPr lang="fr-CA" noProof="0">
                        <a:latin typeface="Helvetica"/>
                        <a:cs typeface="Helvetica"/>
                      </a:endParaRPr>
                    </a:p>
                  </a:txBody>
                  <a:tcPr marL="0" marR="0">
                    <a:lnL w="38100" cap="flat" cmpd="sng" algn="ctr">
                      <a:solidFill>
                        <a:prstClr val="white"/>
                      </a:solidFill>
                      <a:prstDash val="solid"/>
                      <a:round/>
                      <a:headEnd type="none" w="med" len="med"/>
                      <a:tailEnd type="none" w="med" len="med"/>
                    </a:lnL>
                    <a:lnR w="38100" cap="flat" cmpd="sng" algn="ctr">
                      <a:solidFill>
                        <a:prstClr val="white"/>
                      </a:solid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tc>
                  <a:txBody>
                    <a:bodyPr/>
                    <a:lstStyle/>
                    <a:p>
                      <a:pPr marL="166688" marR="0" indent="-111125" algn="l" defTabSz="457200" rtl="0" eaLnBrk="1" fontAlgn="auto" latinLnBrk="0" hangingPunct="1">
                        <a:lnSpc>
                          <a:spcPct val="100000"/>
                        </a:lnSpc>
                        <a:spcBef>
                          <a:spcPts val="0"/>
                        </a:spcBef>
                        <a:spcAft>
                          <a:spcPts val="800"/>
                        </a:spcAft>
                        <a:buClrTx/>
                        <a:buSzPct val="90000"/>
                        <a:buFont typeface="Arial"/>
                        <a:buChar char="•"/>
                        <a:tabLst/>
                        <a:defRPr/>
                      </a:pPr>
                      <a:r>
                        <a:rPr kumimoji="0" lang="fr-CA" sz="1400" b="0" i="0" u="none" strike="noStrike" kern="1200" cap="none" spc="0" normalizeH="0" baseline="0" noProof="0" dirty="0" smtClean="0">
                          <a:ln>
                            <a:noFill/>
                          </a:ln>
                          <a:solidFill>
                            <a:prstClr val="black"/>
                          </a:solidFill>
                          <a:effectLst/>
                          <a:uLnTx/>
                          <a:uFillTx/>
                          <a:latin typeface="Helvetica"/>
                          <a:ea typeface="+mn-ea"/>
                          <a:cs typeface="Helvetica"/>
                        </a:rPr>
                        <a:t>Cannabis</a:t>
                      </a:r>
                    </a:p>
                    <a:p>
                      <a:pPr marL="166688" marR="0" indent="-111125" algn="l" defTabSz="457200" rtl="0" eaLnBrk="1" fontAlgn="auto" latinLnBrk="0" hangingPunct="1">
                        <a:lnSpc>
                          <a:spcPct val="100000"/>
                        </a:lnSpc>
                        <a:spcBef>
                          <a:spcPts val="0"/>
                        </a:spcBef>
                        <a:spcAft>
                          <a:spcPts val="800"/>
                        </a:spcAft>
                        <a:buClrTx/>
                        <a:buSzPct val="90000"/>
                        <a:buFont typeface="Arial"/>
                        <a:buChar char="•"/>
                        <a:tabLst/>
                        <a:defRPr/>
                      </a:pPr>
                      <a:r>
                        <a:rPr kumimoji="0" lang="fr-CA" sz="1400" b="0" i="0" u="none" strike="noStrike" kern="1200" cap="none" spc="0" normalizeH="0" baseline="0" noProof="0" dirty="0" smtClean="0">
                          <a:ln>
                            <a:noFill/>
                          </a:ln>
                          <a:solidFill>
                            <a:prstClr val="black"/>
                          </a:solidFill>
                          <a:effectLst/>
                          <a:uLnTx/>
                          <a:uFillTx/>
                          <a:latin typeface="Helvetica"/>
                          <a:ea typeface="+mn-ea"/>
                          <a:cs typeface="Helvetica"/>
                        </a:rPr>
                        <a:t>Champignons magiques</a:t>
                      </a:r>
                    </a:p>
                    <a:p>
                      <a:pPr marL="166688" marR="0" indent="-111125" algn="l" defTabSz="457200" rtl="0" eaLnBrk="1" fontAlgn="auto" latinLnBrk="0" hangingPunct="1">
                        <a:lnSpc>
                          <a:spcPct val="100000"/>
                        </a:lnSpc>
                        <a:spcBef>
                          <a:spcPts val="0"/>
                        </a:spcBef>
                        <a:spcAft>
                          <a:spcPts val="800"/>
                        </a:spcAft>
                        <a:buClrTx/>
                        <a:buSzPct val="90000"/>
                        <a:buFont typeface="Arial"/>
                        <a:buChar char="•"/>
                        <a:tabLst/>
                        <a:defRPr/>
                      </a:pPr>
                      <a:r>
                        <a:rPr kumimoji="0" lang="fr-CA" sz="1400" b="0" i="0" u="none" strike="noStrike" kern="1200" cap="none" spc="0" normalizeH="0" baseline="0" noProof="0" dirty="0" smtClean="0">
                          <a:ln>
                            <a:noFill/>
                          </a:ln>
                          <a:solidFill>
                            <a:prstClr val="black"/>
                          </a:solidFill>
                          <a:effectLst/>
                          <a:uLnTx/>
                          <a:uFillTx/>
                          <a:latin typeface="Helvetica"/>
                          <a:ea typeface="+mn-ea"/>
                          <a:cs typeface="Helvetica"/>
                        </a:rPr>
                        <a:t>PCP/mescaline</a:t>
                      </a:r>
                    </a:p>
                    <a:p>
                      <a:pPr marL="166688" marR="0" indent="-111125" algn="l" defTabSz="457200" rtl="0" eaLnBrk="1" fontAlgn="auto" latinLnBrk="0" hangingPunct="1">
                        <a:lnSpc>
                          <a:spcPct val="100000"/>
                        </a:lnSpc>
                        <a:spcBef>
                          <a:spcPts val="0"/>
                        </a:spcBef>
                        <a:spcAft>
                          <a:spcPts val="800"/>
                        </a:spcAft>
                        <a:buClrTx/>
                        <a:buSzPct val="90000"/>
                        <a:buFont typeface="Arial"/>
                        <a:buChar char="•"/>
                        <a:tabLst/>
                        <a:defRPr/>
                      </a:pPr>
                      <a:r>
                        <a:rPr kumimoji="0" lang="fr-CA" sz="1400" b="0" i="0" u="none" strike="noStrike" kern="1200" cap="none" spc="0" normalizeH="0" baseline="0" noProof="0" dirty="0" err="1" smtClean="0">
                          <a:ln>
                            <a:noFill/>
                          </a:ln>
                          <a:solidFill>
                            <a:prstClr val="black"/>
                          </a:solidFill>
                          <a:effectLst/>
                          <a:uLnTx/>
                          <a:uFillTx/>
                          <a:latin typeface="Helvetica"/>
                          <a:ea typeface="+mn-ea"/>
                          <a:cs typeface="Helvetica"/>
                        </a:rPr>
                        <a:t>Kétamine</a:t>
                      </a:r>
                      <a:endParaRPr kumimoji="0" lang="fr-CA" sz="1400" b="0" i="0" u="none" strike="noStrike" kern="1200" cap="none" spc="0" normalizeH="0" baseline="0" noProof="0" dirty="0" smtClean="0">
                        <a:ln>
                          <a:noFill/>
                        </a:ln>
                        <a:solidFill>
                          <a:prstClr val="black"/>
                        </a:solidFill>
                        <a:effectLst/>
                        <a:uLnTx/>
                        <a:uFillTx/>
                        <a:latin typeface="Helvetica"/>
                        <a:ea typeface="+mn-ea"/>
                        <a:cs typeface="Helvetica"/>
                      </a:endParaRPr>
                    </a:p>
                    <a:p>
                      <a:pPr marL="166688" marR="0" indent="-111125" algn="l" defTabSz="457200" rtl="0" eaLnBrk="1" fontAlgn="auto" latinLnBrk="0" hangingPunct="1">
                        <a:lnSpc>
                          <a:spcPct val="100000"/>
                        </a:lnSpc>
                        <a:spcBef>
                          <a:spcPts val="0"/>
                        </a:spcBef>
                        <a:spcAft>
                          <a:spcPts val="800"/>
                        </a:spcAft>
                        <a:buClrTx/>
                        <a:buSzPct val="90000"/>
                        <a:buFont typeface="Arial"/>
                        <a:buChar char="•"/>
                        <a:tabLst/>
                        <a:defRPr/>
                      </a:pPr>
                      <a:r>
                        <a:rPr kumimoji="0" lang="fr-CA" sz="1400" b="0" i="0" u="none" strike="noStrike" kern="1200" cap="none" spc="0" normalizeH="0" baseline="0" noProof="0" dirty="0" smtClean="0">
                          <a:ln>
                            <a:noFill/>
                          </a:ln>
                          <a:solidFill>
                            <a:prstClr val="black"/>
                          </a:solidFill>
                          <a:effectLst/>
                          <a:uLnTx/>
                          <a:uFillTx/>
                          <a:latin typeface="Helvetica"/>
                          <a:ea typeface="+mn-ea"/>
                          <a:cs typeface="Helvetica"/>
                        </a:rPr>
                        <a:t>Ecstasy</a:t>
                      </a:r>
                      <a:endParaRPr lang="fr-CA" noProof="0" dirty="0">
                        <a:latin typeface="Helvetica"/>
                        <a:cs typeface="Helvetica"/>
                      </a:endParaRPr>
                    </a:p>
                  </a:txBody>
                  <a:tcPr marL="0" marR="0">
                    <a:lnL w="38100" cap="flat" cmpd="sng" algn="ctr">
                      <a:solidFill>
                        <a:prstClr val="white"/>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prstClr val="white"/>
                      </a:solidFill>
                      <a:prstDash val="solid"/>
                      <a:round/>
                      <a:headEnd type="none" w="med" len="med"/>
                      <a:tailEnd type="none" w="med" len="med"/>
                    </a:lnT>
                    <a:lnB w="38100" cap="flat" cmpd="sng" algn="ctr">
                      <a:noFill/>
                      <a:prstDash val="solid"/>
                      <a:round/>
                      <a:headEnd type="none" w="med" len="med"/>
                      <a:tailEnd type="none" w="med" len="med"/>
                    </a:lnB>
                    <a:solidFill>
                      <a:schemeClr val="bg1"/>
                    </a:solidFill>
                  </a:tcPr>
                </a:tc>
              </a:tr>
            </a:tbl>
          </a:graphicData>
        </a:graphic>
      </p:graphicFrame>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Système de récompense</a:t>
            </a:r>
            <a:endParaRPr lang="fr-CA" dirty="0"/>
          </a:p>
        </p:txBody>
      </p:sp>
      <p:sp>
        <p:nvSpPr>
          <p:cNvPr id="5" name="Espace réservé du texte 4"/>
          <p:cNvSpPr>
            <a:spLocks noGrp="1"/>
          </p:cNvSpPr>
          <p:nvPr>
            <p:ph type="body" idx="1"/>
          </p:nvPr>
        </p:nvSpPr>
        <p:spPr/>
        <p:txBody>
          <a:bodyPr/>
          <a:lstStyle/>
          <a:p>
            <a:endParaRPr lang="fr-CA"/>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erveau.png"/>
          <p:cNvPicPr>
            <a:picLocks noChangeAspect="1"/>
          </p:cNvPicPr>
          <p:nvPr/>
        </p:nvPicPr>
        <p:blipFill>
          <a:blip r:embed="rId3"/>
          <a:stretch>
            <a:fillRect/>
          </a:stretch>
        </p:blipFill>
        <p:spPr>
          <a:xfrm>
            <a:off x="838905" y="1306731"/>
            <a:ext cx="6807200" cy="5095875"/>
          </a:xfrm>
          <a:prstGeom prst="rect">
            <a:avLst/>
          </a:prstGeom>
        </p:spPr>
      </p:pic>
      <p:sp>
        <p:nvSpPr>
          <p:cNvPr id="15" name="Rectangle 14"/>
          <p:cNvSpPr/>
          <p:nvPr/>
        </p:nvSpPr>
        <p:spPr>
          <a:xfrm>
            <a:off x="1573393" y="2362200"/>
            <a:ext cx="2525087" cy="231023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fr-FR" sz="2000" b="1" dirty="0" smtClean="0">
                <a:latin typeface="Helvetica"/>
                <a:cs typeface="Helvetica"/>
              </a:rPr>
              <a:t>C</a:t>
            </a:r>
            <a:r>
              <a:rPr lang="fr-CA" sz="2000" b="1" dirty="0" smtClean="0">
                <a:latin typeface="Helvetica"/>
                <a:cs typeface="Helvetica"/>
              </a:rPr>
              <a:t>entre du plaisir</a:t>
            </a:r>
          </a:p>
        </p:txBody>
      </p:sp>
      <p:sp>
        <p:nvSpPr>
          <p:cNvPr id="13" name="Ellipse 12"/>
          <p:cNvSpPr/>
          <p:nvPr/>
        </p:nvSpPr>
        <p:spPr>
          <a:xfrm>
            <a:off x="2030956" y="2860238"/>
            <a:ext cx="1609960" cy="16099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4" name="Titre 3"/>
          <p:cNvSpPr>
            <a:spLocks noGrp="1"/>
          </p:cNvSpPr>
          <p:nvPr>
            <p:ph type="title"/>
          </p:nvPr>
        </p:nvSpPr>
        <p:spPr/>
        <p:txBody>
          <a:bodyPr/>
          <a:lstStyle/>
          <a:p>
            <a:r>
              <a:rPr lang="fr-FR" dirty="0" smtClean="0"/>
              <a:t>S</a:t>
            </a:r>
            <a:r>
              <a:rPr lang="fr-CA" dirty="0" err="1" smtClean="0"/>
              <a:t>ystème</a:t>
            </a:r>
            <a:r>
              <a:rPr lang="fr-CA" dirty="0" smtClean="0"/>
              <a:t> de récompense </a:t>
            </a:r>
            <a:br>
              <a:rPr lang="fr-CA" dirty="0" smtClean="0"/>
            </a:br>
            <a:r>
              <a:rPr lang="fr-CA" dirty="0" smtClean="0"/>
              <a:t>sans drogue</a:t>
            </a:r>
            <a:endParaRPr lang="fr-CA" dirty="0"/>
          </a:p>
        </p:txBody>
      </p:sp>
      <p:sp>
        <p:nvSpPr>
          <p:cNvPr id="10" name="Flèche vers la droite 9"/>
          <p:cNvSpPr/>
          <p:nvPr/>
        </p:nvSpPr>
        <p:spPr>
          <a:xfrm flipH="1">
            <a:off x="7008352" y="3388413"/>
            <a:ext cx="695772" cy="568455"/>
          </a:xfrm>
          <a:prstGeom prst="rightArrow">
            <a:avLst>
              <a:gd name="adj1" fmla="val 53774"/>
              <a:gd name="adj2" fmla="val 56122"/>
            </a:avLst>
          </a:prstGeom>
          <a:solidFill>
            <a:srgbClr val="5C3E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1" name="Flèche vers la droite 10"/>
          <p:cNvSpPr/>
          <p:nvPr/>
        </p:nvSpPr>
        <p:spPr>
          <a:xfrm rot="16200000" flipH="1">
            <a:off x="2457758" y="4971722"/>
            <a:ext cx="777660" cy="568455"/>
          </a:xfrm>
          <a:prstGeom prst="rightArrow">
            <a:avLst>
              <a:gd name="adj1" fmla="val 53774"/>
              <a:gd name="adj2" fmla="val 56122"/>
            </a:avLst>
          </a:prstGeom>
          <a:solidFill>
            <a:srgbClr val="5C3E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2" name="Rectangle 11"/>
          <p:cNvSpPr/>
          <p:nvPr/>
        </p:nvSpPr>
        <p:spPr>
          <a:xfrm>
            <a:off x="710753" y="5720020"/>
            <a:ext cx="4271671" cy="734704"/>
          </a:xfrm>
          <a:prstGeom prst="rect">
            <a:avLst/>
          </a:prstGeom>
        </p:spPr>
        <p:txBody>
          <a:bodyPr wrap="square" anchor="ctr">
            <a:noAutofit/>
          </a:bodyPr>
          <a:lstStyle/>
          <a:p>
            <a:pPr algn="ctr"/>
            <a:r>
              <a:rPr lang="fr-FR" sz="2400" b="1" dirty="0" smtClean="0">
                <a:solidFill>
                  <a:schemeClr val="bg1"/>
                </a:solidFill>
                <a:latin typeface="Helvetica"/>
                <a:cs typeface="Helvetica"/>
              </a:rPr>
              <a:t>R</a:t>
            </a:r>
            <a:r>
              <a:rPr lang="fr-CA" sz="2400" b="1" dirty="0" err="1" smtClean="0">
                <a:solidFill>
                  <a:schemeClr val="bg1"/>
                </a:solidFill>
                <a:latin typeface="Helvetica"/>
                <a:cs typeface="Helvetica"/>
              </a:rPr>
              <a:t>écompense</a:t>
            </a:r>
            <a:endParaRPr lang="fr-CA" sz="2400" b="1" dirty="0" smtClean="0">
              <a:solidFill>
                <a:schemeClr val="bg1"/>
              </a:solidFill>
              <a:latin typeface="Helvetica"/>
              <a:cs typeface="Helvetica"/>
            </a:endParaRPr>
          </a:p>
          <a:p>
            <a:pPr algn="ctr"/>
            <a:r>
              <a:rPr lang="fr-CA" sz="2400" dirty="0" smtClean="0">
                <a:latin typeface="Helvetica"/>
                <a:cs typeface="Helvetica"/>
              </a:rPr>
              <a:t>(bien-être, calme, relaxation)</a:t>
            </a:r>
            <a:endParaRPr lang="fr-CA" dirty="0"/>
          </a:p>
        </p:txBody>
      </p:sp>
      <p:sp>
        <p:nvSpPr>
          <p:cNvPr id="14" name="Ellipse 13"/>
          <p:cNvSpPr/>
          <p:nvPr/>
        </p:nvSpPr>
        <p:spPr>
          <a:xfrm>
            <a:off x="5251261" y="2860238"/>
            <a:ext cx="1609960" cy="16099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2000" b="1" dirty="0" smtClean="0">
                <a:latin typeface="Helvetica"/>
                <a:cs typeface="Helvetica"/>
              </a:rPr>
              <a:t>Hormone du plaisir</a:t>
            </a:r>
          </a:p>
        </p:txBody>
      </p:sp>
      <p:cxnSp>
        <p:nvCxnSpPr>
          <p:cNvPr id="17" name="Connecteur droit 16"/>
          <p:cNvCxnSpPr>
            <a:stCxn id="14" idx="2"/>
          </p:cNvCxnSpPr>
          <p:nvPr/>
        </p:nvCxnSpPr>
        <p:spPr>
          <a:xfrm rot="10800000" flipV="1">
            <a:off x="3893533" y="3665217"/>
            <a:ext cx="1357728" cy="3241"/>
          </a:xfrm>
          <a:prstGeom prst="line">
            <a:avLst/>
          </a:prstGeom>
          <a:ln w="381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rot="16200000" flipV="1">
            <a:off x="3453770" y="3222421"/>
            <a:ext cx="639679" cy="270573"/>
          </a:xfrm>
          <a:prstGeom prst="line">
            <a:avLst/>
          </a:prstGeom>
          <a:ln w="381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rot="5400000">
            <a:off x="3453770" y="3844721"/>
            <a:ext cx="639679" cy="270573"/>
          </a:xfrm>
          <a:prstGeom prst="line">
            <a:avLst/>
          </a:prstGeom>
          <a:ln w="381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descr="coureur"/>
          <p:cNvPicPr>
            <a:picLocks noChangeAspect="1" noChangeArrowheads="1"/>
          </p:cNvPicPr>
          <p:nvPr/>
        </p:nvPicPr>
        <p:blipFill>
          <a:blip r:embed="rId4">
            <a:clrChange>
              <a:clrFrom>
                <a:srgbClr val="FFFFFF"/>
              </a:clrFrom>
              <a:clrTo>
                <a:srgbClr val="FFFFFF">
                  <a:alpha val="0"/>
                </a:srgbClr>
              </a:clrTo>
            </a:clrChange>
            <a:lum/>
            <a:alphaModFix/>
          </a:blip>
          <a:srcRect/>
          <a:stretch>
            <a:fillRect/>
          </a:stretch>
        </p:blipFill>
        <p:spPr bwMode="auto">
          <a:xfrm>
            <a:off x="7739638" y="3276600"/>
            <a:ext cx="1165225" cy="947738"/>
          </a:xfrm>
          <a:prstGeom prst="rect">
            <a:avLst/>
          </a:prstGeom>
          <a:noFill/>
          <a:ln w="9525">
            <a:noFill/>
            <a:miter lim="800000"/>
            <a:headEnd/>
            <a:tailEnd/>
          </a:ln>
        </p:spPr>
      </p:pic>
      <p:sp>
        <p:nvSpPr>
          <p:cNvPr id="22" name="Forme libre 21"/>
          <p:cNvSpPr/>
          <p:nvPr/>
        </p:nvSpPr>
        <p:spPr>
          <a:xfrm rot="462637" flipV="1">
            <a:off x="3959965" y="3532099"/>
            <a:ext cx="1327752" cy="252105"/>
          </a:xfrm>
          <a:custGeom>
            <a:avLst/>
            <a:gdLst>
              <a:gd name="connsiteX0" fmla="*/ 0 w 1486370"/>
              <a:gd name="connsiteY0" fmla="*/ 84667 h 282222"/>
              <a:gd name="connsiteX1" fmla="*/ 583259 w 1486370"/>
              <a:gd name="connsiteY1" fmla="*/ 0 h 282222"/>
              <a:gd name="connsiteX2" fmla="*/ 526815 w 1486370"/>
              <a:gd name="connsiteY2" fmla="*/ 103482 h 282222"/>
              <a:gd name="connsiteX3" fmla="*/ 968963 w 1486370"/>
              <a:gd name="connsiteY3" fmla="*/ 28222 h 282222"/>
              <a:gd name="connsiteX4" fmla="*/ 846667 w 1486370"/>
              <a:gd name="connsiteY4" fmla="*/ 169334 h 282222"/>
              <a:gd name="connsiteX5" fmla="*/ 1486370 w 1486370"/>
              <a:gd name="connsiteY5" fmla="*/ 150519 h 282222"/>
              <a:gd name="connsiteX6" fmla="*/ 545629 w 1486370"/>
              <a:gd name="connsiteY6" fmla="*/ 282222 h 282222"/>
              <a:gd name="connsiteX7" fmla="*/ 658518 w 1486370"/>
              <a:gd name="connsiteY7" fmla="*/ 197556 h 282222"/>
              <a:gd name="connsiteX8" fmla="*/ 272815 w 1486370"/>
              <a:gd name="connsiteY8" fmla="*/ 244593 h 282222"/>
              <a:gd name="connsiteX9" fmla="*/ 376296 w 1486370"/>
              <a:gd name="connsiteY9" fmla="*/ 122296 h 282222"/>
              <a:gd name="connsiteX10" fmla="*/ 0 w 1486370"/>
              <a:gd name="connsiteY10" fmla="*/ 84667 h 28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6370" h="282222">
                <a:moveTo>
                  <a:pt x="0" y="84667"/>
                </a:moveTo>
                <a:lnTo>
                  <a:pt x="583259" y="0"/>
                </a:lnTo>
                <a:lnTo>
                  <a:pt x="526815" y="103482"/>
                </a:lnTo>
                <a:lnTo>
                  <a:pt x="968963" y="28222"/>
                </a:lnTo>
                <a:lnTo>
                  <a:pt x="846667" y="169334"/>
                </a:lnTo>
                <a:lnTo>
                  <a:pt x="1486370" y="150519"/>
                </a:lnTo>
                <a:lnTo>
                  <a:pt x="545629" y="282222"/>
                </a:lnTo>
                <a:lnTo>
                  <a:pt x="658518" y="197556"/>
                </a:lnTo>
                <a:lnTo>
                  <a:pt x="272815" y="244593"/>
                </a:lnTo>
                <a:lnTo>
                  <a:pt x="376296" y="122296"/>
                </a:lnTo>
                <a:lnTo>
                  <a:pt x="0" y="84667"/>
                </a:lnTo>
                <a:close/>
              </a:path>
            </a:pathLst>
          </a:custGeom>
          <a:solidFill>
            <a:srgbClr val="E8E9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23" name="Forme libre 22"/>
          <p:cNvSpPr/>
          <p:nvPr/>
        </p:nvSpPr>
        <p:spPr>
          <a:xfrm rot="3875623" flipV="1">
            <a:off x="3264455" y="3166373"/>
            <a:ext cx="886893" cy="168397"/>
          </a:xfrm>
          <a:custGeom>
            <a:avLst/>
            <a:gdLst>
              <a:gd name="connsiteX0" fmla="*/ 0 w 1486370"/>
              <a:gd name="connsiteY0" fmla="*/ 84667 h 282222"/>
              <a:gd name="connsiteX1" fmla="*/ 583259 w 1486370"/>
              <a:gd name="connsiteY1" fmla="*/ 0 h 282222"/>
              <a:gd name="connsiteX2" fmla="*/ 526815 w 1486370"/>
              <a:gd name="connsiteY2" fmla="*/ 103482 h 282222"/>
              <a:gd name="connsiteX3" fmla="*/ 968963 w 1486370"/>
              <a:gd name="connsiteY3" fmla="*/ 28222 h 282222"/>
              <a:gd name="connsiteX4" fmla="*/ 846667 w 1486370"/>
              <a:gd name="connsiteY4" fmla="*/ 169334 h 282222"/>
              <a:gd name="connsiteX5" fmla="*/ 1486370 w 1486370"/>
              <a:gd name="connsiteY5" fmla="*/ 150519 h 282222"/>
              <a:gd name="connsiteX6" fmla="*/ 545629 w 1486370"/>
              <a:gd name="connsiteY6" fmla="*/ 282222 h 282222"/>
              <a:gd name="connsiteX7" fmla="*/ 658518 w 1486370"/>
              <a:gd name="connsiteY7" fmla="*/ 197556 h 282222"/>
              <a:gd name="connsiteX8" fmla="*/ 272815 w 1486370"/>
              <a:gd name="connsiteY8" fmla="*/ 244593 h 282222"/>
              <a:gd name="connsiteX9" fmla="*/ 376296 w 1486370"/>
              <a:gd name="connsiteY9" fmla="*/ 122296 h 282222"/>
              <a:gd name="connsiteX10" fmla="*/ 0 w 1486370"/>
              <a:gd name="connsiteY10" fmla="*/ 84667 h 28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6370" h="282222">
                <a:moveTo>
                  <a:pt x="0" y="84667"/>
                </a:moveTo>
                <a:lnTo>
                  <a:pt x="583259" y="0"/>
                </a:lnTo>
                <a:lnTo>
                  <a:pt x="526815" y="103482"/>
                </a:lnTo>
                <a:lnTo>
                  <a:pt x="968963" y="28222"/>
                </a:lnTo>
                <a:lnTo>
                  <a:pt x="846667" y="169334"/>
                </a:lnTo>
                <a:lnTo>
                  <a:pt x="1486370" y="150519"/>
                </a:lnTo>
                <a:lnTo>
                  <a:pt x="545629" y="282222"/>
                </a:lnTo>
                <a:lnTo>
                  <a:pt x="658518" y="197556"/>
                </a:lnTo>
                <a:lnTo>
                  <a:pt x="272815" y="244593"/>
                </a:lnTo>
                <a:lnTo>
                  <a:pt x="376296" y="122296"/>
                </a:lnTo>
                <a:lnTo>
                  <a:pt x="0" y="84667"/>
                </a:lnTo>
                <a:close/>
              </a:path>
            </a:pathLst>
          </a:custGeom>
          <a:solidFill>
            <a:srgbClr val="E8E9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24" name="Forme libre 23"/>
          <p:cNvSpPr/>
          <p:nvPr/>
        </p:nvSpPr>
        <p:spPr>
          <a:xfrm rot="17559390" flipV="1">
            <a:off x="3311243" y="4004462"/>
            <a:ext cx="886893" cy="168397"/>
          </a:xfrm>
          <a:custGeom>
            <a:avLst/>
            <a:gdLst>
              <a:gd name="connsiteX0" fmla="*/ 0 w 1486370"/>
              <a:gd name="connsiteY0" fmla="*/ 84667 h 282222"/>
              <a:gd name="connsiteX1" fmla="*/ 583259 w 1486370"/>
              <a:gd name="connsiteY1" fmla="*/ 0 h 282222"/>
              <a:gd name="connsiteX2" fmla="*/ 526815 w 1486370"/>
              <a:gd name="connsiteY2" fmla="*/ 103482 h 282222"/>
              <a:gd name="connsiteX3" fmla="*/ 968963 w 1486370"/>
              <a:gd name="connsiteY3" fmla="*/ 28222 h 282222"/>
              <a:gd name="connsiteX4" fmla="*/ 846667 w 1486370"/>
              <a:gd name="connsiteY4" fmla="*/ 169334 h 282222"/>
              <a:gd name="connsiteX5" fmla="*/ 1486370 w 1486370"/>
              <a:gd name="connsiteY5" fmla="*/ 150519 h 282222"/>
              <a:gd name="connsiteX6" fmla="*/ 545629 w 1486370"/>
              <a:gd name="connsiteY6" fmla="*/ 282222 h 282222"/>
              <a:gd name="connsiteX7" fmla="*/ 658518 w 1486370"/>
              <a:gd name="connsiteY7" fmla="*/ 197556 h 282222"/>
              <a:gd name="connsiteX8" fmla="*/ 272815 w 1486370"/>
              <a:gd name="connsiteY8" fmla="*/ 244593 h 282222"/>
              <a:gd name="connsiteX9" fmla="*/ 376296 w 1486370"/>
              <a:gd name="connsiteY9" fmla="*/ 122296 h 282222"/>
              <a:gd name="connsiteX10" fmla="*/ 0 w 1486370"/>
              <a:gd name="connsiteY10" fmla="*/ 84667 h 28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6370" h="282222">
                <a:moveTo>
                  <a:pt x="0" y="84667"/>
                </a:moveTo>
                <a:lnTo>
                  <a:pt x="583259" y="0"/>
                </a:lnTo>
                <a:lnTo>
                  <a:pt x="526815" y="103482"/>
                </a:lnTo>
                <a:lnTo>
                  <a:pt x="968963" y="28222"/>
                </a:lnTo>
                <a:lnTo>
                  <a:pt x="846667" y="169334"/>
                </a:lnTo>
                <a:lnTo>
                  <a:pt x="1486370" y="150519"/>
                </a:lnTo>
                <a:lnTo>
                  <a:pt x="545629" y="282222"/>
                </a:lnTo>
                <a:lnTo>
                  <a:pt x="658518" y="197556"/>
                </a:lnTo>
                <a:lnTo>
                  <a:pt x="272815" y="244593"/>
                </a:lnTo>
                <a:lnTo>
                  <a:pt x="376296" y="122296"/>
                </a:lnTo>
                <a:lnTo>
                  <a:pt x="0" y="84667"/>
                </a:lnTo>
                <a:close/>
              </a:path>
            </a:pathLst>
          </a:custGeom>
          <a:solidFill>
            <a:srgbClr val="E8E9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500"/>
                                        <p:tgtEl>
                                          <p:spTgt spid="10"/>
                                        </p:tgtEl>
                                      </p:cBhvr>
                                    </p:animEffect>
                                  </p:childTnLst>
                                </p:cTn>
                              </p:par>
                            </p:childTnLst>
                          </p:cTn>
                        </p:par>
                        <p:par>
                          <p:cTn id="11" fill="hold">
                            <p:stCondLst>
                              <p:cond delay="500"/>
                            </p:stCondLst>
                            <p:childTnLst>
                              <p:par>
                                <p:cTn id="12" presetID="22" presetClass="entr" presetSubtype="2" fill="hold" grpId="0" nodeType="afterEffect">
                                  <p:stCondLst>
                                    <p:cond delay="1000"/>
                                  </p:stCondLst>
                                  <p:childTnLst>
                                    <p:set>
                                      <p:cBhvr>
                                        <p:cTn id="13" dur="1" fill="hold">
                                          <p:stCondLst>
                                            <p:cond delay="0"/>
                                          </p:stCondLst>
                                        </p:cTn>
                                        <p:tgtEl>
                                          <p:spTgt spid="22"/>
                                        </p:tgtEl>
                                        <p:attrNameLst>
                                          <p:attrName>style.visibility</p:attrName>
                                        </p:attrNameLst>
                                      </p:cBhvr>
                                      <p:to>
                                        <p:strVal val="visible"/>
                                      </p:to>
                                    </p:set>
                                    <p:animEffect transition="in" filter="wipe(right)">
                                      <p:cBhvr>
                                        <p:cTn id="14" dur="500"/>
                                        <p:tgtEl>
                                          <p:spTgt spid="22"/>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p:stCondLst>
                              <p:cond delay="2500"/>
                            </p:stCondLst>
                            <p:childTnLst>
                              <p:par>
                                <p:cTn id="23" presetID="22" presetClass="entr" presetSubtype="1" fill="hold" grpId="0" nodeType="afterEffect">
                                  <p:stCondLst>
                                    <p:cond delay="100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22"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erveau.png"/>
          <p:cNvPicPr>
            <a:picLocks noChangeAspect="1"/>
          </p:cNvPicPr>
          <p:nvPr/>
        </p:nvPicPr>
        <p:blipFill>
          <a:blip r:embed="rId3"/>
          <a:stretch>
            <a:fillRect/>
          </a:stretch>
        </p:blipFill>
        <p:spPr>
          <a:xfrm>
            <a:off x="838905" y="1306731"/>
            <a:ext cx="6807200" cy="5095875"/>
          </a:xfrm>
          <a:prstGeom prst="rect">
            <a:avLst/>
          </a:prstGeom>
        </p:spPr>
      </p:pic>
      <p:sp>
        <p:nvSpPr>
          <p:cNvPr id="15" name="Rectangle 14"/>
          <p:cNvSpPr/>
          <p:nvPr/>
        </p:nvSpPr>
        <p:spPr>
          <a:xfrm>
            <a:off x="1573393" y="2362200"/>
            <a:ext cx="2525087" cy="231023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fr-FR" sz="2000" b="1" dirty="0" smtClean="0">
                <a:latin typeface="Helvetica"/>
                <a:cs typeface="Helvetica"/>
              </a:rPr>
              <a:t>C</a:t>
            </a:r>
            <a:r>
              <a:rPr lang="fr-CA" sz="2000" b="1" dirty="0" smtClean="0">
                <a:latin typeface="Helvetica"/>
                <a:cs typeface="Helvetica"/>
              </a:rPr>
              <a:t>entre du plaisir</a:t>
            </a:r>
          </a:p>
        </p:txBody>
      </p:sp>
      <p:sp>
        <p:nvSpPr>
          <p:cNvPr id="13" name="Ellipse 12"/>
          <p:cNvSpPr/>
          <p:nvPr/>
        </p:nvSpPr>
        <p:spPr>
          <a:xfrm>
            <a:off x="2030956" y="2860238"/>
            <a:ext cx="1609960" cy="16099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4" name="Titre 3"/>
          <p:cNvSpPr>
            <a:spLocks noGrp="1"/>
          </p:cNvSpPr>
          <p:nvPr>
            <p:ph type="title"/>
          </p:nvPr>
        </p:nvSpPr>
        <p:spPr/>
        <p:txBody>
          <a:bodyPr/>
          <a:lstStyle/>
          <a:p>
            <a:r>
              <a:rPr lang="fr-FR" dirty="0" smtClean="0">
                <a:solidFill>
                  <a:srgbClr val="FFFFFF"/>
                </a:solidFill>
              </a:rPr>
              <a:t>S</a:t>
            </a:r>
            <a:r>
              <a:rPr lang="fr-CA" dirty="0" err="1" smtClean="0">
                <a:solidFill>
                  <a:srgbClr val="FFFFFF"/>
                </a:solidFill>
              </a:rPr>
              <a:t>ystème</a:t>
            </a:r>
            <a:r>
              <a:rPr lang="fr-CA" dirty="0" smtClean="0">
                <a:solidFill>
                  <a:srgbClr val="FFFFFF"/>
                </a:solidFill>
              </a:rPr>
              <a:t> de récompense </a:t>
            </a:r>
            <a:br>
              <a:rPr lang="fr-CA" dirty="0" smtClean="0">
                <a:solidFill>
                  <a:srgbClr val="FFFFFF"/>
                </a:solidFill>
              </a:rPr>
            </a:br>
            <a:r>
              <a:rPr lang="fr-CA" dirty="0" smtClean="0">
                <a:solidFill>
                  <a:srgbClr val="FFFFFF"/>
                </a:solidFill>
              </a:rPr>
              <a:t>avec drogue</a:t>
            </a:r>
            <a:endParaRPr lang="fr-CA" dirty="0">
              <a:solidFill>
                <a:srgbClr val="FFFFFF"/>
              </a:solidFill>
            </a:endParaRPr>
          </a:p>
        </p:txBody>
      </p:sp>
      <p:sp>
        <p:nvSpPr>
          <p:cNvPr id="14" name="Ellipse 13"/>
          <p:cNvSpPr/>
          <p:nvPr/>
        </p:nvSpPr>
        <p:spPr>
          <a:xfrm>
            <a:off x="5251261" y="2860238"/>
            <a:ext cx="1609960" cy="16099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r-CA" sz="2000" b="1" dirty="0">
                <a:latin typeface="Helvetica"/>
                <a:cs typeface="Helvetica"/>
              </a:rPr>
              <a:t>Hormone du plaisir</a:t>
            </a:r>
          </a:p>
        </p:txBody>
      </p:sp>
      <p:cxnSp>
        <p:nvCxnSpPr>
          <p:cNvPr id="17" name="Connecteur droit 16"/>
          <p:cNvCxnSpPr>
            <a:stCxn id="14" idx="2"/>
          </p:cNvCxnSpPr>
          <p:nvPr/>
        </p:nvCxnSpPr>
        <p:spPr>
          <a:xfrm rot="10800000" flipV="1">
            <a:off x="3893533" y="3665217"/>
            <a:ext cx="1357728" cy="3241"/>
          </a:xfrm>
          <a:prstGeom prst="line">
            <a:avLst/>
          </a:prstGeom>
          <a:ln w="381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nvCxnSpPr>
        <p:spPr>
          <a:xfrm rot="16200000" flipV="1">
            <a:off x="3453770" y="3222421"/>
            <a:ext cx="639679" cy="270573"/>
          </a:xfrm>
          <a:prstGeom prst="line">
            <a:avLst/>
          </a:prstGeom>
          <a:ln w="381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rot="5400000">
            <a:off x="3453770" y="3844721"/>
            <a:ext cx="639679" cy="270573"/>
          </a:xfrm>
          <a:prstGeom prst="line">
            <a:avLst/>
          </a:prstGeom>
          <a:ln w="381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Croix 17"/>
          <p:cNvSpPr/>
          <p:nvPr/>
        </p:nvSpPr>
        <p:spPr>
          <a:xfrm rot="2700000">
            <a:off x="5108502" y="2684155"/>
            <a:ext cx="1912329" cy="1912329"/>
          </a:xfrm>
          <a:prstGeom prst="plus">
            <a:avLst>
              <a:gd name="adj" fmla="val 38699"/>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20" name="Rectangle 19"/>
          <p:cNvSpPr/>
          <p:nvPr/>
        </p:nvSpPr>
        <p:spPr>
          <a:xfrm>
            <a:off x="4829053" y="4717016"/>
            <a:ext cx="2461636" cy="381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solidFill>
                  <a:schemeClr val="tx1"/>
                </a:solidFill>
                <a:latin typeface="Helvetica"/>
                <a:cs typeface="Helvetica"/>
              </a:rPr>
              <a:t>Amphétamines</a:t>
            </a:r>
          </a:p>
        </p:txBody>
      </p:sp>
      <p:sp>
        <p:nvSpPr>
          <p:cNvPr id="22" name="Rectangle 21"/>
          <p:cNvSpPr/>
          <p:nvPr/>
        </p:nvSpPr>
        <p:spPr>
          <a:xfrm>
            <a:off x="4829053" y="5200060"/>
            <a:ext cx="2461636" cy="381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latin typeface="Helvetica"/>
                <a:cs typeface="Helvetica"/>
              </a:rPr>
              <a:t>C</a:t>
            </a:r>
            <a:r>
              <a:rPr lang="fr-CA" dirty="0" err="1" smtClean="0">
                <a:solidFill>
                  <a:schemeClr val="tx1"/>
                </a:solidFill>
                <a:latin typeface="Helvetica"/>
                <a:cs typeface="Helvetica"/>
              </a:rPr>
              <a:t>ocaïne</a:t>
            </a:r>
            <a:endParaRPr lang="fr-CA" dirty="0" smtClean="0">
              <a:solidFill>
                <a:schemeClr val="tx1"/>
              </a:solidFill>
              <a:latin typeface="Helvetica"/>
              <a:cs typeface="Helvetica"/>
            </a:endParaRPr>
          </a:p>
        </p:txBody>
      </p:sp>
      <p:sp>
        <p:nvSpPr>
          <p:cNvPr id="23" name="Rectangle 22"/>
          <p:cNvSpPr/>
          <p:nvPr/>
        </p:nvSpPr>
        <p:spPr>
          <a:xfrm>
            <a:off x="4829053" y="5683104"/>
            <a:ext cx="2461636" cy="381000"/>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solidFill>
                  <a:schemeClr val="tx1"/>
                </a:solidFill>
                <a:latin typeface="Helvetica"/>
                <a:cs typeface="Helvetica"/>
              </a:rPr>
              <a:t>Cannabis</a:t>
            </a:r>
          </a:p>
        </p:txBody>
      </p:sp>
      <p:sp>
        <p:nvSpPr>
          <p:cNvPr id="10" name="Flèche vers la droite 9"/>
          <p:cNvSpPr/>
          <p:nvPr/>
        </p:nvSpPr>
        <p:spPr>
          <a:xfrm rot="1769731" flipH="1">
            <a:off x="2922814" y="4085859"/>
            <a:ext cx="1889269" cy="568455"/>
          </a:xfrm>
          <a:prstGeom prst="rightArrow">
            <a:avLst>
              <a:gd name="adj1" fmla="val 53774"/>
              <a:gd name="adj2" fmla="val 56122"/>
            </a:avLst>
          </a:prstGeom>
          <a:solidFill>
            <a:srgbClr val="5C3E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25" name="Flèche vers la droite 24"/>
          <p:cNvSpPr/>
          <p:nvPr/>
        </p:nvSpPr>
        <p:spPr>
          <a:xfrm rot="16200000" flipH="1">
            <a:off x="2457758" y="4971722"/>
            <a:ext cx="777660" cy="568455"/>
          </a:xfrm>
          <a:prstGeom prst="rightArrow">
            <a:avLst>
              <a:gd name="adj1" fmla="val 53774"/>
              <a:gd name="adj2" fmla="val 56122"/>
            </a:avLst>
          </a:prstGeom>
          <a:solidFill>
            <a:srgbClr val="5C3E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26" name="Rectangle 25"/>
          <p:cNvSpPr/>
          <p:nvPr/>
        </p:nvSpPr>
        <p:spPr>
          <a:xfrm>
            <a:off x="710753" y="5720020"/>
            <a:ext cx="4271671" cy="734704"/>
          </a:xfrm>
          <a:prstGeom prst="rect">
            <a:avLst/>
          </a:prstGeom>
        </p:spPr>
        <p:txBody>
          <a:bodyPr wrap="square" anchor="ctr">
            <a:noAutofit/>
          </a:bodyPr>
          <a:lstStyle/>
          <a:p>
            <a:pPr algn="ctr"/>
            <a:r>
              <a:rPr lang="fr-FR" sz="2400" b="1" dirty="0" smtClean="0">
                <a:solidFill>
                  <a:schemeClr val="bg1"/>
                </a:solidFill>
                <a:latin typeface="Helvetica"/>
                <a:cs typeface="Helvetica"/>
              </a:rPr>
              <a:t>R</a:t>
            </a:r>
            <a:r>
              <a:rPr lang="fr-CA" sz="2400" b="1" dirty="0" err="1" smtClean="0">
                <a:solidFill>
                  <a:schemeClr val="bg1"/>
                </a:solidFill>
                <a:latin typeface="Helvetica"/>
                <a:cs typeface="Helvetica"/>
              </a:rPr>
              <a:t>écompense</a:t>
            </a:r>
            <a:endParaRPr lang="fr-CA" sz="2400" b="1" dirty="0" smtClean="0">
              <a:solidFill>
                <a:schemeClr val="bg1"/>
              </a:solidFill>
              <a:latin typeface="Helvetica"/>
              <a:cs typeface="Helvetica"/>
            </a:endParaRPr>
          </a:p>
          <a:p>
            <a:pPr algn="ctr"/>
            <a:r>
              <a:rPr lang="fr-CA" sz="2400" dirty="0" smtClean="0">
                <a:latin typeface="Helvetica"/>
                <a:cs typeface="Helvetica"/>
              </a:rPr>
              <a:t>(</a:t>
            </a:r>
            <a:r>
              <a:rPr lang="fr-FR" sz="2400" dirty="0" smtClean="0">
                <a:latin typeface="Helvetica"/>
                <a:cs typeface="Helvetica"/>
              </a:rPr>
              <a:t>euphorie</a:t>
            </a:r>
            <a:r>
              <a:rPr lang="fr-CA" sz="2400" dirty="0" smtClean="0">
                <a:latin typeface="Helvetica"/>
                <a:cs typeface="Helvetica"/>
              </a:rPr>
              <a:t>, calme, relaxation)</a:t>
            </a:r>
            <a:endParaRPr lang="fr-CA" dirty="0"/>
          </a:p>
        </p:txBody>
      </p:sp>
      <p:sp>
        <p:nvSpPr>
          <p:cNvPr id="27" name="Forme libre 26"/>
          <p:cNvSpPr/>
          <p:nvPr/>
        </p:nvSpPr>
        <p:spPr>
          <a:xfrm rot="1766703" flipV="1">
            <a:off x="3978211" y="4590646"/>
            <a:ext cx="833190" cy="158201"/>
          </a:xfrm>
          <a:custGeom>
            <a:avLst/>
            <a:gdLst>
              <a:gd name="connsiteX0" fmla="*/ 0 w 1486370"/>
              <a:gd name="connsiteY0" fmla="*/ 84667 h 282222"/>
              <a:gd name="connsiteX1" fmla="*/ 583259 w 1486370"/>
              <a:gd name="connsiteY1" fmla="*/ 0 h 282222"/>
              <a:gd name="connsiteX2" fmla="*/ 526815 w 1486370"/>
              <a:gd name="connsiteY2" fmla="*/ 103482 h 282222"/>
              <a:gd name="connsiteX3" fmla="*/ 968963 w 1486370"/>
              <a:gd name="connsiteY3" fmla="*/ 28222 h 282222"/>
              <a:gd name="connsiteX4" fmla="*/ 846667 w 1486370"/>
              <a:gd name="connsiteY4" fmla="*/ 169334 h 282222"/>
              <a:gd name="connsiteX5" fmla="*/ 1486370 w 1486370"/>
              <a:gd name="connsiteY5" fmla="*/ 150519 h 282222"/>
              <a:gd name="connsiteX6" fmla="*/ 545629 w 1486370"/>
              <a:gd name="connsiteY6" fmla="*/ 282222 h 282222"/>
              <a:gd name="connsiteX7" fmla="*/ 658518 w 1486370"/>
              <a:gd name="connsiteY7" fmla="*/ 197556 h 282222"/>
              <a:gd name="connsiteX8" fmla="*/ 272815 w 1486370"/>
              <a:gd name="connsiteY8" fmla="*/ 244593 h 282222"/>
              <a:gd name="connsiteX9" fmla="*/ 376296 w 1486370"/>
              <a:gd name="connsiteY9" fmla="*/ 122296 h 282222"/>
              <a:gd name="connsiteX10" fmla="*/ 0 w 1486370"/>
              <a:gd name="connsiteY10" fmla="*/ 84667 h 28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6370" h="282222">
                <a:moveTo>
                  <a:pt x="0" y="84667"/>
                </a:moveTo>
                <a:lnTo>
                  <a:pt x="583259" y="0"/>
                </a:lnTo>
                <a:lnTo>
                  <a:pt x="526815" y="103482"/>
                </a:lnTo>
                <a:lnTo>
                  <a:pt x="968963" y="28222"/>
                </a:lnTo>
                <a:lnTo>
                  <a:pt x="846667" y="169334"/>
                </a:lnTo>
                <a:lnTo>
                  <a:pt x="1486370" y="150519"/>
                </a:lnTo>
                <a:lnTo>
                  <a:pt x="545629" y="282222"/>
                </a:lnTo>
                <a:lnTo>
                  <a:pt x="658518" y="197556"/>
                </a:lnTo>
                <a:lnTo>
                  <a:pt x="272815" y="244593"/>
                </a:lnTo>
                <a:lnTo>
                  <a:pt x="376296" y="122296"/>
                </a:lnTo>
                <a:lnTo>
                  <a:pt x="0" y="84667"/>
                </a:lnTo>
                <a:close/>
              </a:path>
            </a:pathLst>
          </a:custGeom>
          <a:solidFill>
            <a:srgbClr val="E8E9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28" name="Forme libre 27"/>
          <p:cNvSpPr/>
          <p:nvPr/>
        </p:nvSpPr>
        <p:spPr>
          <a:xfrm rot="1036130" flipV="1">
            <a:off x="3955211" y="4762361"/>
            <a:ext cx="886893" cy="168397"/>
          </a:xfrm>
          <a:custGeom>
            <a:avLst/>
            <a:gdLst>
              <a:gd name="connsiteX0" fmla="*/ 0 w 1486370"/>
              <a:gd name="connsiteY0" fmla="*/ 84667 h 282222"/>
              <a:gd name="connsiteX1" fmla="*/ 583259 w 1486370"/>
              <a:gd name="connsiteY1" fmla="*/ 0 h 282222"/>
              <a:gd name="connsiteX2" fmla="*/ 526815 w 1486370"/>
              <a:gd name="connsiteY2" fmla="*/ 103482 h 282222"/>
              <a:gd name="connsiteX3" fmla="*/ 968963 w 1486370"/>
              <a:gd name="connsiteY3" fmla="*/ 28222 h 282222"/>
              <a:gd name="connsiteX4" fmla="*/ 846667 w 1486370"/>
              <a:gd name="connsiteY4" fmla="*/ 169334 h 282222"/>
              <a:gd name="connsiteX5" fmla="*/ 1486370 w 1486370"/>
              <a:gd name="connsiteY5" fmla="*/ 150519 h 282222"/>
              <a:gd name="connsiteX6" fmla="*/ 545629 w 1486370"/>
              <a:gd name="connsiteY6" fmla="*/ 282222 h 282222"/>
              <a:gd name="connsiteX7" fmla="*/ 658518 w 1486370"/>
              <a:gd name="connsiteY7" fmla="*/ 197556 h 282222"/>
              <a:gd name="connsiteX8" fmla="*/ 272815 w 1486370"/>
              <a:gd name="connsiteY8" fmla="*/ 244593 h 282222"/>
              <a:gd name="connsiteX9" fmla="*/ 376296 w 1486370"/>
              <a:gd name="connsiteY9" fmla="*/ 122296 h 282222"/>
              <a:gd name="connsiteX10" fmla="*/ 0 w 1486370"/>
              <a:gd name="connsiteY10" fmla="*/ 84667 h 28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6370" h="282222">
                <a:moveTo>
                  <a:pt x="0" y="84667"/>
                </a:moveTo>
                <a:lnTo>
                  <a:pt x="583259" y="0"/>
                </a:lnTo>
                <a:lnTo>
                  <a:pt x="526815" y="103482"/>
                </a:lnTo>
                <a:lnTo>
                  <a:pt x="968963" y="28222"/>
                </a:lnTo>
                <a:lnTo>
                  <a:pt x="846667" y="169334"/>
                </a:lnTo>
                <a:lnTo>
                  <a:pt x="1486370" y="150519"/>
                </a:lnTo>
                <a:lnTo>
                  <a:pt x="545629" y="282222"/>
                </a:lnTo>
                <a:lnTo>
                  <a:pt x="658518" y="197556"/>
                </a:lnTo>
                <a:lnTo>
                  <a:pt x="272815" y="244593"/>
                </a:lnTo>
                <a:lnTo>
                  <a:pt x="376296" y="122296"/>
                </a:lnTo>
                <a:lnTo>
                  <a:pt x="0" y="84667"/>
                </a:lnTo>
                <a:close/>
              </a:path>
            </a:pathLst>
          </a:custGeom>
          <a:solidFill>
            <a:srgbClr val="E8E9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29" name="Forme libre 28"/>
          <p:cNvSpPr/>
          <p:nvPr/>
        </p:nvSpPr>
        <p:spPr>
          <a:xfrm rot="2972461" flipV="1">
            <a:off x="3943101" y="4341322"/>
            <a:ext cx="886893" cy="168397"/>
          </a:xfrm>
          <a:custGeom>
            <a:avLst/>
            <a:gdLst>
              <a:gd name="connsiteX0" fmla="*/ 0 w 1486370"/>
              <a:gd name="connsiteY0" fmla="*/ 84667 h 282222"/>
              <a:gd name="connsiteX1" fmla="*/ 583259 w 1486370"/>
              <a:gd name="connsiteY1" fmla="*/ 0 h 282222"/>
              <a:gd name="connsiteX2" fmla="*/ 526815 w 1486370"/>
              <a:gd name="connsiteY2" fmla="*/ 103482 h 282222"/>
              <a:gd name="connsiteX3" fmla="*/ 968963 w 1486370"/>
              <a:gd name="connsiteY3" fmla="*/ 28222 h 282222"/>
              <a:gd name="connsiteX4" fmla="*/ 846667 w 1486370"/>
              <a:gd name="connsiteY4" fmla="*/ 169334 h 282222"/>
              <a:gd name="connsiteX5" fmla="*/ 1486370 w 1486370"/>
              <a:gd name="connsiteY5" fmla="*/ 150519 h 282222"/>
              <a:gd name="connsiteX6" fmla="*/ 545629 w 1486370"/>
              <a:gd name="connsiteY6" fmla="*/ 282222 h 282222"/>
              <a:gd name="connsiteX7" fmla="*/ 658518 w 1486370"/>
              <a:gd name="connsiteY7" fmla="*/ 197556 h 282222"/>
              <a:gd name="connsiteX8" fmla="*/ 272815 w 1486370"/>
              <a:gd name="connsiteY8" fmla="*/ 244593 h 282222"/>
              <a:gd name="connsiteX9" fmla="*/ 376296 w 1486370"/>
              <a:gd name="connsiteY9" fmla="*/ 122296 h 282222"/>
              <a:gd name="connsiteX10" fmla="*/ 0 w 1486370"/>
              <a:gd name="connsiteY10" fmla="*/ 84667 h 28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6370" h="282222">
                <a:moveTo>
                  <a:pt x="0" y="84667"/>
                </a:moveTo>
                <a:lnTo>
                  <a:pt x="583259" y="0"/>
                </a:lnTo>
                <a:lnTo>
                  <a:pt x="526815" y="103482"/>
                </a:lnTo>
                <a:lnTo>
                  <a:pt x="968963" y="28222"/>
                </a:lnTo>
                <a:lnTo>
                  <a:pt x="846667" y="169334"/>
                </a:lnTo>
                <a:lnTo>
                  <a:pt x="1486370" y="150519"/>
                </a:lnTo>
                <a:lnTo>
                  <a:pt x="545629" y="282222"/>
                </a:lnTo>
                <a:lnTo>
                  <a:pt x="658518" y="197556"/>
                </a:lnTo>
                <a:lnTo>
                  <a:pt x="272815" y="244593"/>
                </a:lnTo>
                <a:lnTo>
                  <a:pt x="376296" y="122296"/>
                </a:lnTo>
                <a:lnTo>
                  <a:pt x="0" y="84667"/>
                </a:lnTo>
                <a:close/>
              </a:path>
            </a:pathLst>
          </a:custGeom>
          <a:solidFill>
            <a:srgbClr val="E8E9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31" name="Forme libre 30"/>
          <p:cNvSpPr/>
          <p:nvPr/>
        </p:nvSpPr>
        <p:spPr>
          <a:xfrm rot="12600000">
            <a:off x="3207031" y="4149821"/>
            <a:ext cx="886893" cy="168397"/>
          </a:xfrm>
          <a:custGeom>
            <a:avLst/>
            <a:gdLst>
              <a:gd name="connsiteX0" fmla="*/ 0 w 1486370"/>
              <a:gd name="connsiteY0" fmla="*/ 84667 h 282222"/>
              <a:gd name="connsiteX1" fmla="*/ 583259 w 1486370"/>
              <a:gd name="connsiteY1" fmla="*/ 0 h 282222"/>
              <a:gd name="connsiteX2" fmla="*/ 526815 w 1486370"/>
              <a:gd name="connsiteY2" fmla="*/ 103482 h 282222"/>
              <a:gd name="connsiteX3" fmla="*/ 968963 w 1486370"/>
              <a:gd name="connsiteY3" fmla="*/ 28222 h 282222"/>
              <a:gd name="connsiteX4" fmla="*/ 846667 w 1486370"/>
              <a:gd name="connsiteY4" fmla="*/ 169334 h 282222"/>
              <a:gd name="connsiteX5" fmla="*/ 1486370 w 1486370"/>
              <a:gd name="connsiteY5" fmla="*/ 150519 h 282222"/>
              <a:gd name="connsiteX6" fmla="*/ 545629 w 1486370"/>
              <a:gd name="connsiteY6" fmla="*/ 282222 h 282222"/>
              <a:gd name="connsiteX7" fmla="*/ 658518 w 1486370"/>
              <a:gd name="connsiteY7" fmla="*/ 197556 h 282222"/>
              <a:gd name="connsiteX8" fmla="*/ 272815 w 1486370"/>
              <a:gd name="connsiteY8" fmla="*/ 244593 h 282222"/>
              <a:gd name="connsiteX9" fmla="*/ 376296 w 1486370"/>
              <a:gd name="connsiteY9" fmla="*/ 122296 h 282222"/>
              <a:gd name="connsiteX10" fmla="*/ 0 w 1486370"/>
              <a:gd name="connsiteY10" fmla="*/ 84667 h 28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6370" h="282222">
                <a:moveTo>
                  <a:pt x="0" y="84667"/>
                </a:moveTo>
                <a:lnTo>
                  <a:pt x="583259" y="0"/>
                </a:lnTo>
                <a:lnTo>
                  <a:pt x="526815" y="103482"/>
                </a:lnTo>
                <a:lnTo>
                  <a:pt x="968963" y="28222"/>
                </a:lnTo>
                <a:lnTo>
                  <a:pt x="846667" y="169334"/>
                </a:lnTo>
                <a:lnTo>
                  <a:pt x="1486370" y="150519"/>
                </a:lnTo>
                <a:lnTo>
                  <a:pt x="545629" y="282222"/>
                </a:lnTo>
                <a:lnTo>
                  <a:pt x="658518" y="197556"/>
                </a:lnTo>
                <a:lnTo>
                  <a:pt x="272815" y="244593"/>
                </a:lnTo>
                <a:lnTo>
                  <a:pt x="376296" y="122296"/>
                </a:lnTo>
                <a:lnTo>
                  <a:pt x="0" y="84667"/>
                </a:lnTo>
                <a:close/>
              </a:path>
            </a:pathLst>
          </a:custGeom>
          <a:solidFill>
            <a:srgbClr val="E8E9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33" name="Forme libre 32"/>
          <p:cNvSpPr/>
          <p:nvPr/>
        </p:nvSpPr>
        <p:spPr>
          <a:xfrm rot="13334291">
            <a:off x="3635145" y="4154301"/>
            <a:ext cx="630118" cy="119642"/>
          </a:xfrm>
          <a:custGeom>
            <a:avLst/>
            <a:gdLst>
              <a:gd name="connsiteX0" fmla="*/ 0 w 1486370"/>
              <a:gd name="connsiteY0" fmla="*/ 84667 h 282222"/>
              <a:gd name="connsiteX1" fmla="*/ 583259 w 1486370"/>
              <a:gd name="connsiteY1" fmla="*/ 0 h 282222"/>
              <a:gd name="connsiteX2" fmla="*/ 526815 w 1486370"/>
              <a:gd name="connsiteY2" fmla="*/ 103482 h 282222"/>
              <a:gd name="connsiteX3" fmla="*/ 968963 w 1486370"/>
              <a:gd name="connsiteY3" fmla="*/ 28222 h 282222"/>
              <a:gd name="connsiteX4" fmla="*/ 846667 w 1486370"/>
              <a:gd name="connsiteY4" fmla="*/ 169334 h 282222"/>
              <a:gd name="connsiteX5" fmla="*/ 1486370 w 1486370"/>
              <a:gd name="connsiteY5" fmla="*/ 150519 h 282222"/>
              <a:gd name="connsiteX6" fmla="*/ 545629 w 1486370"/>
              <a:gd name="connsiteY6" fmla="*/ 282222 h 282222"/>
              <a:gd name="connsiteX7" fmla="*/ 658518 w 1486370"/>
              <a:gd name="connsiteY7" fmla="*/ 197556 h 282222"/>
              <a:gd name="connsiteX8" fmla="*/ 272815 w 1486370"/>
              <a:gd name="connsiteY8" fmla="*/ 244593 h 282222"/>
              <a:gd name="connsiteX9" fmla="*/ 376296 w 1486370"/>
              <a:gd name="connsiteY9" fmla="*/ 122296 h 282222"/>
              <a:gd name="connsiteX10" fmla="*/ 0 w 1486370"/>
              <a:gd name="connsiteY10" fmla="*/ 84667 h 28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6370" h="282222">
                <a:moveTo>
                  <a:pt x="0" y="84667"/>
                </a:moveTo>
                <a:lnTo>
                  <a:pt x="583259" y="0"/>
                </a:lnTo>
                <a:lnTo>
                  <a:pt x="526815" y="103482"/>
                </a:lnTo>
                <a:lnTo>
                  <a:pt x="968963" y="28222"/>
                </a:lnTo>
                <a:lnTo>
                  <a:pt x="846667" y="169334"/>
                </a:lnTo>
                <a:lnTo>
                  <a:pt x="1486370" y="150519"/>
                </a:lnTo>
                <a:lnTo>
                  <a:pt x="545629" y="282222"/>
                </a:lnTo>
                <a:lnTo>
                  <a:pt x="658518" y="197556"/>
                </a:lnTo>
                <a:lnTo>
                  <a:pt x="272815" y="244593"/>
                </a:lnTo>
                <a:lnTo>
                  <a:pt x="376296" y="122296"/>
                </a:lnTo>
                <a:lnTo>
                  <a:pt x="0" y="84667"/>
                </a:lnTo>
                <a:close/>
              </a:path>
            </a:pathLst>
          </a:custGeom>
          <a:solidFill>
            <a:srgbClr val="E8E9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34" name="Forme libre 33"/>
          <p:cNvSpPr/>
          <p:nvPr/>
        </p:nvSpPr>
        <p:spPr>
          <a:xfrm rot="12096179">
            <a:off x="3562441" y="4620716"/>
            <a:ext cx="630118" cy="119642"/>
          </a:xfrm>
          <a:custGeom>
            <a:avLst/>
            <a:gdLst>
              <a:gd name="connsiteX0" fmla="*/ 0 w 1486370"/>
              <a:gd name="connsiteY0" fmla="*/ 84667 h 282222"/>
              <a:gd name="connsiteX1" fmla="*/ 583259 w 1486370"/>
              <a:gd name="connsiteY1" fmla="*/ 0 h 282222"/>
              <a:gd name="connsiteX2" fmla="*/ 526815 w 1486370"/>
              <a:gd name="connsiteY2" fmla="*/ 103482 h 282222"/>
              <a:gd name="connsiteX3" fmla="*/ 968963 w 1486370"/>
              <a:gd name="connsiteY3" fmla="*/ 28222 h 282222"/>
              <a:gd name="connsiteX4" fmla="*/ 846667 w 1486370"/>
              <a:gd name="connsiteY4" fmla="*/ 169334 h 282222"/>
              <a:gd name="connsiteX5" fmla="*/ 1486370 w 1486370"/>
              <a:gd name="connsiteY5" fmla="*/ 150519 h 282222"/>
              <a:gd name="connsiteX6" fmla="*/ 545629 w 1486370"/>
              <a:gd name="connsiteY6" fmla="*/ 282222 h 282222"/>
              <a:gd name="connsiteX7" fmla="*/ 658518 w 1486370"/>
              <a:gd name="connsiteY7" fmla="*/ 197556 h 282222"/>
              <a:gd name="connsiteX8" fmla="*/ 272815 w 1486370"/>
              <a:gd name="connsiteY8" fmla="*/ 244593 h 282222"/>
              <a:gd name="connsiteX9" fmla="*/ 376296 w 1486370"/>
              <a:gd name="connsiteY9" fmla="*/ 122296 h 282222"/>
              <a:gd name="connsiteX10" fmla="*/ 0 w 1486370"/>
              <a:gd name="connsiteY10" fmla="*/ 84667 h 28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6370" h="282222">
                <a:moveTo>
                  <a:pt x="0" y="84667"/>
                </a:moveTo>
                <a:lnTo>
                  <a:pt x="583259" y="0"/>
                </a:lnTo>
                <a:lnTo>
                  <a:pt x="526815" y="103482"/>
                </a:lnTo>
                <a:lnTo>
                  <a:pt x="968963" y="28222"/>
                </a:lnTo>
                <a:lnTo>
                  <a:pt x="846667" y="169334"/>
                </a:lnTo>
                <a:lnTo>
                  <a:pt x="1486370" y="150519"/>
                </a:lnTo>
                <a:lnTo>
                  <a:pt x="545629" y="282222"/>
                </a:lnTo>
                <a:lnTo>
                  <a:pt x="658518" y="197556"/>
                </a:lnTo>
                <a:lnTo>
                  <a:pt x="272815" y="244593"/>
                </a:lnTo>
                <a:lnTo>
                  <a:pt x="376296" y="122296"/>
                </a:lnTo>
                <a:lnTo>
                  <a:pt x="0" y="84667"/>
                </a:lnTo>
                <a:close/>
              </a:path>
            </a:pathLst>
          </a:custGeom>
          <a:solidFill>
            <a:srgbClr val="E8E9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36" name="Forme libre 35"/>
          <p:cNvSpPr/>
          <p:nvPr/>
        </p:nvSpPr>
        <p:spPr>
          <a:xfrm rot="12096179">
            <a:off x="2923640" y="4089993"/>
            <a:ext cx="630118" cy="119642"/>
          </a:xfrm>
          <a:custGeom>
            <a:avLst/>
            <a:gdLst>
              <a:gd name="connsiteX0" fmla="*/ 0 w 1486370"/>
              <a:gd name="connsiteY0" fmla="*/ 84667 h 282222"/>
              <a:gd name="connsiteX1" fmla="*/ 583259 w 1486370"/>
              <a:gd name="connsiteY1" fmla="*/ 0 h 282222"/>
              <a:gd name="connsiteX2" fmla="*/ 526815 w 1486370"/>
              <a:gd name="connsiteY2" fmla="*/ 103482 h 282222"/>
              <a:gd name="connsiteX3" fmla="*/ 968963 w 1486370"/>
              <a:gd name="connsiteY3" fmla="*/ 28222 h 282222"/>
              <a:gd name="connsiteX4" fmla="*/ 846667 w 1486370"/>
              <a:gd name="connsiteY4" fmla="*/ 169334 h 282222"/>
              <a:gd name="connsiteX5" fmla="*/ 1486370 w 1486370"/>
              <a:gd name="connsiteY5" fmla="*/ 150519 h 282222"/>
              <a:gd name="connsiteX6" fmla="*/ 545629 w 1486370"/>
              <a:gd name="connsiteY6" fmla="*/ 282222 h 282222"/>
              <a:gd name="connsiteX7" fmla="*/ 658518 w 1486370"/>
              <a:gd name="connsiteY7" fmla="*/ 197556 h 282222"/>
              <a:gd name="connsiteX8" fmla="*/ 272815 w 1486370"/>
              <a:gd name="connsiteY8" fmla="*/ 244593 h 282222"/>
              <a:gd name="connsiteX9" fmla="*/ 376296 w 1486370"/>
              <a:gd name="connsiteY9" fmla="*/ 122296 h 282222"/>
              <a:gd name="connsiteX10" fmla="*/ 0 w 1486370"/>
              <a:gd name="connsiteY10" fmla="*/ 84667 h 28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6370" h="282222">
                <a:moveTo>
                  <a:pt x="0" y="84667"/>
                </a:moveTo>
                <a:lnTo>
                  <a:pt x="583259" y="0"/>
                </a:lnTo>
                <a:lnTo>
                  <a:pt x="526815" y="103482"/>
                </a:lnTo>
                <a:lnTo>
                  <a:pt x="968963" y="28222"/>
                </a:lnTo>
                <a:lnTo>
                  <a:pt x="846667" y="169334"/>
                </a:lnTo>
                <a:lnTo>
                  <a:pt x="1486370" y="150519"/>
                </a:lnTo>
                <a:lnTo>
                  <a:pt x="545629" y="282222"/>
                </a:lnTo>
                <a:lnTo>
                  <a:pt x="658518" y="197556"/>
                </a:lnTo>
                <a:lnTo>
                  <a:pt x="272815" y="244593"/>
                </a:lnTo>
                <a:lnTo>
                  <a:pt x="376296" y="122296"/>
                </a:lnTo>
                <a:lnTo>
                  <a:pt x="0" y="84667"/>
                </a:lnTo>
                <a:close/>
              </a:path>
            </a:pathLst>
          </a:custGeom>
          <a:solidFill>
            <a:srgbClr val="E8E9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37" name="Forme libre 36"/>
          <p:cNvSpPr/>
          <p:nvPr/>
        </p:nvSpPr>
        <p:spPr>
          <a:xfrm rot="12600000">
            <a:off x="3165816" y="3899476"/>
            <a:ext cx="579291" cy="109992"/>
          </a:xfrm>
          <a:custGeom>
            <a:avLst/>
            <a:gdLst>
              <a:gd name="connsiteX0" fmla="*/ 0 w 1486370"/>
              <a:gd name="connsiteY0" fmla="*/ 84667 h 282222"/>
              <a:gd name="connsiteX1" fmla="*/ 583259 w 1486370"/>
              <a:gd name="connsiteY1" fmla="*/ 0 h 282222"/>
              <a:gd name="connsiteX2" fmla="*/ 526815 w 1486370"/>
              <a:gd name="connsiteY2" fmla="*/ 103482 h 282222"/>
              <a:gd name="connsiteX3" fmla="*/ 968963 w 1486370"/>
              <a:gd name="connsiteY3" fmla="*/ 28222 h 282222"/>
              <a:gd name="connsiteX4" fmla="*/ 846667 w 1486370"/>
              <a:gd name="connsiteY4" fmla="*/ 169334 h 282222"/>
              <a:gd name="connsiteX5" fmla="*/ 1486370 w 1486370"/>
              <a:gd name="connsiteY5" fmla="*/ 150519 h 282222"/>
              <a:gd name="connsiteX6" fmla="*/ 545629 w 1486370"/>
              <a:gd name="connsiteY6" fmla="*/ 282222 h 282222"/>
              <a:gd name="connsiteX7" fmla="*/ 658518 w 1486370"/>
              <a:gd name="connsiteY7" fmla="*/ 197556 h 282222"/>
              <a:gd name="connsiteX8" fmla="*/ 272815 w 1486370"/>
              <a:gd name="connsiteY8" fmla="*/ 244593 h 282222"/>
              <a:gd name="connsiteX9" fmla="*/ 376296 w 1486370"/>
              <a:gd name="connsiteY9" fmla="*/ 122296 h 282222"/>
              <a:gd name="connsiteX10" fmla="*/ 0 w 1486370"/>
              <a:gd name="connsiteY10" fmla="*/ 84667 h 28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6370" h="282222">
                <a:moveTo>
                  <a:pt x="0" y="84667"/>
                </a:moveTo>
                <a:lnTo>
                  <a:pt x="583259" y="0"/>
                </a:lnTo>
                <a:lnTo>
                  <a:pt x="526815" y="103482"/>
                </a:lnTo>
                <a:lnTo>
                  <a:pt x="968963" y="28222"/>
                </a:lnTo>
                <a:lnTo>
                  <a:pt x="846667" y="169334"/>
                </a:lnTo>
                <a:lnTo>
                  <a:pt x="1486370" y="150519"/>
                </a:lnTo>
                <a:lnTo>
                  <a:pt x="545629" y="282222"/>
                </a:lnTo>
                <a:lnTo>
                  <a:pt x="658518" y="197556"/>
                </a:lnTo>
                <a:lnTo>
                  <a:pt x="272815" y="244593"/>
                </a:lnTo>
                <a:lnTo>
                  <a:pt x="376296" y="122296"/>
                </a:lnTo>
                <a:lnTo>
                  <a:pt x="0" y="84667"/>
                </a:lnTo>
                <a:close/>
              </a:path>
            </a:pathLst>
          </a:custGeom>
          <a:solidFill>
            <a:srgbClr val="E8E90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right)">
                                      <p:cBhvr>
                                        <p:cTn id="19" dur="500"/>
                                        <p:tgtEl>
                                          <p:spTgt spid="10"/>
                                        </p:tgtEl>
                                      </p:cBhvr>
                                    </p:animEffect>
                                  </p:childTnLst>
                                </p:cTn>
                              </p:par>
                            </p:childTnLst>
                          </p:cTn>
                        </p:par>
                        <p:par>
                          <p:cTn id="20" fill="hold">
                            <p:stCondLst>
                              <p:cond delay="2000"/>
                            </p:stCondLst>
                            <p:childTnLst>
                              <p:par>
                                <p:cTn id="21" presetID="23" presetClass="entr" presetSubtype="288" fill="hold" grpId="0" nodeType="afterEffect">
                                  <p:stCondLst>
                                    <p:cond delay="50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strVal val="4/3*#ppt_w"/>
                                          </p:val>
                                        </p:tav>
                                        <p:tav tm="100000">
                                          <p:val>
                                            <p:strVal val="#ppt_w"/>
                                          </p:val>
                                        </p:tav>
                                      </p:tavLst>
                                    </p:anim>
                                    <p:anim calcmode="lin" valueType="num">
                                      <p:cBhvr>
                                        <p:cTn id="24" dur="500" fill="hold"/>
                                        <p:tgtEl>
                                          <p:spTgt spid="18"/>
                                        </p:tgtEl>
                                        <p:attrNameLst>
                                          <p:attrName>ppt_h</p:attrName>
                                        </p:attrNameLst>
                                      </p:cBhvr>
                                      <p:tavLst>
                                        <p:tav tm="0">
                                          <p:val>
                                            <p:strVal val="4/3*#ppt_h"/>
                                          </p:val>
                                        </p:tav>
                                        <p:tav tm="100000">
                                          <p:val>
                                            <p:strVal val="#ppt_h"/>
                                          </p:val>
                                        </p:tav>
                                      </p:tavLst>
                                    </p:anim>
                                  </p:childTnLst>
                                </p:cTn>
                              </p:par>
                            </p:childTnLst>
                          </p:cTn>
                        </p:par>
                        <p:par>
                          <p:cTn id="25" fill="hold">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500"/>
                                        <p:tgtEl>
                                          <p:spTgt spid="27"/>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right)">
                                      <p:cBhvr>
                                        <p:cTn id="31" dur="500"/>
                                        <p:tgtEl>
                                          <p:spTgt spid="2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right)">
                                      <p:cBhvr>
                                        <p:cTn id="34" dur="500"/>
                                        <p:tgtEl>
                                          <p:spTgt spid="29"/>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right)">
                                      <p:cBhvr>
                                        <p:cTn id="37" dur="500"/>
                                        <p:tgtEl>
                                          <p:spTgt spid="31"/>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right)">
                                      <p:cBhvr>
                                        <p:cTn id="40" dur="500"/>
                                        <p:tgtEl>
                                          <p:spTgt spid="33"/>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right)">
                                      <p:cBhvr>
                                        <p:cTn id="43" dur="500"/>
                                        <p:tgtEl>
                                          <p:spTgt spid="34"/>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right)">
                                      <p:cBhvr>
                                        <p:cTn id="46" dur="500"/>
                                        <p:tgtEl>
                                          <p:spTgt spid="36"/>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right)">
                                      <p:cBhvr>
                                        <p:cTn id="49" dur="500"/>
                                        <p:tgtEl>
                                          <p:spTgt spid="37"/>
                                        </p:tgtEl>
                                      </p:cBhvr>
                                    </p:animEffect>
                                  </p:childTnLst>
                                </p:cTn>
                              </p:par>
                            </p:childTnLst>
                          </p:cTn>
                        </p:par>
                        <p:par>
                          <p:cTn id="50" fill="hold">
                            <p:stCondLst>
                              <p:cond delay="3500"/>
                            </p:stCondLst>
                            <p:childTnLst>
                              <p:par>
                                <p:cTn id="51" presetID="22" presetClass="entr" presetSubtype="1" fill="hold" grpId="0" nodeType="afterEffect">
                                  <p:stCondLst>
                                    <p:cond delay="1000"/>
                                  </p:stCondLst>
                                  <p:childTnLst>
                                    <p:set>
                                      <p:cBhvr>
                                        <p:cTn id="52" dur="1" fill="hold">
                                          <p:stCondLst>
                                            <p:cond delay="0"/>
                                          </p:stCondLst>
                                        </p:cTn>
                                        <p:tgtEl>
                                          <p:spTgt spid="25"/>
                                        </p:tgtEl>
                                        <p:attrNameLst>
                                          <p:attrName>style.visibility</p:attrName>
                                        </p:attrNameLst>
                                      </p:cBhvr>
                                      <p:to>
                                        <p:strVal val="visible"/>
                                      </p:to>
                                    </p:set>
                                    <p:animEffect transition="in" filter="wipe(up)">
                                      <p:cBhvr>
                                        <p:cTn id="53" dur="500"/>
                                        <p:tgtEl>
                                          <p:spTgt spid="25"/>
                                        </p:tgtEl>
                                      </p:cBhvr>
                                    </p:animEffect>
                                  </p:childTnLst>
                                </p:cTn>
                              </p:par>
                            </p:childTnLst>
                          </p:cTn>
                        </p:par>
                        <p:par>
                          <p:cTn id="54" fill="hold">
                            <p:stCondLst>
                              <p:cond delay="5000"/>
                            </p:stCondLst>
                            <p:childTnLst>
                              <p:par>
                                <p:cTn id="55" presetID="10" presetClass="entr" presetSubtype="0"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23" grpId="0" animBg="1"/>
      <p:bldP spid="10" grpId="0" animBg="1"/>
      <p:bldP spid="25" grpId="0" animBg="1"/>
      <p:bldP spid="26" grpId="0"/>
      <p:bldP spid="27" grpId="0" animBg="1"/>
      <p:bldP spid="28" grpId="0" animBg="1"/>
      <p:bldP spid="29" grpId="0" animBg="1"/>
      <p:bldP spid="31" grpId="0" animBg="1"/>
      <p:bldP spid="33" grpId="0" animBg="1"/>
      <p:bldP spid="34" grpId="0" animBg="1"/>
      <p:bldP spid="36"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cadre_texture.jpg"/>
          <p:cNvPicPr>
            <a:picLocks noChangeAspect="1"/>
          </p:cNvPicPr>
          <p:nvPr/>
        </p:nvPicPr>
        <p:blipFill>
          <a:blip r:embed="rId3"/>
          <a:stretch>
            <a:fillRect/>
          </a:stretch>
        </p:blipFill>
        <p:spPr>
          <a:xfrm rot="16200000" flipH="1">
            <a:off x="1970361" y="-446727"/>
            <a:ext cx="5516967" cy="8494790"/>
          </a:xfrm>
          <a:prstGeom prst="rect">
            <a:avLst/>
          </a:prstGeom>
        </p:spPr>
      </p:pic>
      <p:pic>
        <p:nvPicPr>
          <p:cNvPr id="7" name="Image 6" descr="diapo_14_image.jpg"/>
          <p:cNvPicPr>
            <a:picLocks noChangeAspect="1"/>
          </p:cNvPicPr>
          <p:nvPr/>
        </p:nvPicPr>
        <p:blipFill>
          <a:blip r:embed="rId4"/>
          <a:stretch>
            <a:fillRect/>
          </a:stretch>
        </p:blipFill>
        <p:spPr>
          <a:xfrm>
            <a:off x="1088136" y="1362456"/>
            <a:ext cx="6968613" cy="4800600"/>
          </a:xfrm>
          <a:prstGeom prst="rect">
            <a:avLst/>
          </a:prstGeom>
        </p:spPr>
      </p:pic>
      <p:sp>
        <p:nvSpPr>
          <p:cNvPr id="17" name="Espace réservé du contenu 16"/>
          <p:cNvSpPr>
            <a:spLocks noGrp="1"/>
          </p:cNvSpPr>
          <p:nvPr>
            <p:ph idx="1"/>
          </p:nvPr>
        </p:nvSpPr>
        <p:spPr>
          <a:xfrm>
            <a:off x="5596128" y="2077963"/>
            <a:ext cx="2456509" cy="4078998"/>
          </a:xfrm>
        </p:spPr>
        <p:txBody>
          <a:bodyPr/>
          <a:lstStyle/>
          <a:p>
            <a:r>
              <a:rPr lang="fr-FR" dirty="0" smtClean="0"/>
              <a:t>C</a:t>
            </a:r>
            <a:r>
              <a:rPr lang="fr-CA" dirty="0" smtClean="0"/>
              <a:t>entre du plaisir </a:t>
            </a:r>
            <a:br>
              <a:rPr lang="fr-CA" dirty="0" smtClean="0"/>
            </a:br>
            <a:r>
              <a:rPr lang="fr-CA" dirty="0" smtClean="0"/>
              <a:t>en couleur</a:t>
            </a:r>
          </a:p>
          <a:p>
            <a:pPr lvl="1">
              <a:spcAft>
                <a:spcPts val="600"/>
              </a:spcAft>
            </a:pPr>
            <a:r>
              <a:rPr lang="fr-FR" dirty="0" smtClean="0"/>
              <a:t>R</a:t>
            </a:r>
            <a:r>
              <a:rPr lang="fr-CA" dirty="0" err="1" smtClean="0"/>
              <a:t>ouge</a:t>
            </a:r>
            <a:r>
              <a:rPr lang="fr-CA" dirty="0" smtClean="0"/>
              <a:t> : </a:t>
            </a:r>
            <a:br>
              <a:rPr lang="fr-CA" dirty="0" smtClean="0"/>
            </a:br>
            <a:r>
              <a:rPr lang="fr-FR" dirty="0" smtClean="0"/>
              <a:t>récepteurs </a:t>
            </a:r>
            <a:r>
              <a:rPr lang="fr-CA" dirty="0" smtClean="0"/>
              <a:t>nombreux</a:t>
            </a:r>
          </a:p>
          <a:p>
            <a:r>
              <a:rPr lang="fr-FR" dirty="0" smtClean="0"/>
              <a:t>L</a:t>
            </a:r>
            <a:r>
              <a:rPr lang="fr-CA" dirty="0" smtClean="0"/>
              <a:t>e cerveau </a:t>
            </a:r>
            <a:br>
              <a:rPr lang="fr-CA" dirty="0" smtClean="0"/>
            </a:br>
            <a:r>
              <a:rPr lang="fr-CA" dirty="0" smtClean="0"/>
              <a:t>diminue la quantité de récepteurs à </a:t>
            </a:r>
            <a:br>
              <a:rPr lang="fr-CA" dirty="0" smtClean="0"/>
            </a:br>
            <a:r>
              <a:rPr lang="fr-CA" dirty="0" smtClean="0"/>
              <a:t>la dopamine au </a:t>
            </a:r>
            <a:br>
              <a:rPr lang="fr-CA" dirty="0" smtClean="0"/>
            </a:br>
            <a:r>
              <a:rPr lang="fr-CA" dirty="0" smtClean="0"/>
              <a:t>centre du plaisir</a:t>
            </a:r>
          </a:p>
          <a:p>
            <a:pPr lvl="1"/>
            <a:r>
              <a:rPr lang="fr-FR" dirty="0" smtClean="0"/>
              <a:t>P</a:t>
            </a:r>
            <a:r>
              <a:rPr lang="fr-CA" dirty="0" err="1" smtClean="0"/>
              <a:t>our</a:t>
            </a:r>
            <a:r>
              <a:rPr lang="fr-CA" dirty="0" smtClean="0"/>
              <a:t> se protéger </a:t>
            </a:r>
            <a:br>
              <a:rPr lang="fr-CA" dirty="0" smtClean="0"/>
            </a:br>
            <a:r>
              <a:rPr lang="fr-CA" dirty="0" smtClean="0"/>
              <a:t>de la stimulation chronique</a:t>
            </a:r>
            <a:endParaRPr lang="fr-CA" dirty="0"/>
          </a:p>
        </p:txBody>
      </p:sp>
      <p:sp>
        <p:nvSpPr>
          <p:cNvPr id="18" name="Espace réservé du texte 17"/>
          <p:cNvSpPr>
            <a:spLocks noGrp="1"/>
          </p:cNvSpPr>
          <p:nvPr>
            <p:ph type="body" sz="quarter" idx="13"/>
          </p:nvPr>
        </p:nvSpPr>
        <p:spPr/>
        <p:txBody>
          <a:bodyPr/>
          <a:lstStyle/>
          <a:p>
            <a:r>
              <a:rPr lang="fr-FR" smtClean="0"/>
              <a:t>T</a:t>
            </a:r>
            <a:r>
              <a:rPr lang="fr-CA" smtClean="0"/>
              <a:t>iré du site internet de NIDA (NIH) flickr 2013</a:t>
            </a:r>
            <a:endParaRPr lang="fr-CA" dirty="0"/>
          </a:p>
        </p:txBody>
      </p:sp>
      <p:sp>
        <p:nvSpPr>
          <p:cNvPr id="4" name="Titre 3"/>
          <p:cNvSpPr>
            <a:spLocks noGrp="1"/>
          </p:cNvSpPr>
          <p:nvPr>
            <p:ph type="title"/>
          </p:nvPr>
        </p:nvSpPr>
        <p:spPr/>
        <p:txBody>
          <a:bodyPr/>
          <a:lstStyle/>
          <a:p>
            <a:r>
              <a:rPr lang="fr-FR" smtClean="0"/>
              <a:t>P</a:t>
            </a:r>
            <a:r>
              <a:rPr lang="fr-CA" smtClean="0"/>
              <a:t>erturbation du système </a:t>
            </a:r>
            <a:br>
              <a:rPr lang="fr-CA" smtClean="0"/>
            </a:br>
            <a:r>
              <a:rPr lang="fr-CA" smtClean="0"/>
              <a:t>de récompense à long terme</a:t>
            </a:r>
            <a:endParaRPr lang="fr-CA"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r 10"/>
          <p:cNvGrpSpPr/>
          <p:nvPr/>
        </p:nvGrpSpPr>
        <p:grpSpPr>
          <a:xfrm>
            <a:off x="4683111" y="1149120"/>
            <a:ext cx="2654785" cy="5572800"/>
            <a:chOff x="1330507" y="1149120"/>
            <a:chExt cx="2654785" cy="5572800"/>
          </a:xfrm>
        </p:grpSpPr>
        <p:pic>
          <p:nvPicPr>
            <p:cNvPr id="21" name="Image 20" descr="cadre_texture.jpg"/>
            <p:cNvPicPr>
              <a:picLocks/>
            </p:cNvPicPr>
            <p:nvPr/>
          </p:nvPicPr>
          <p:blipFill>
            <a:blip r:embed="rId3"/>
            <a:stretch>
              <a:fillRect/>
            </a:stretch>
          </p:blipFill>
          <p:spPr>
            <a:xfrm>
              <a:off x="1330507" y="1149120"/>
              <a:ext cx="2654785" cy="5572800"/>
            </a:xfrm>
            <a:prstGeom prst="rect">
              <a:avLst/>
            </a:prstGeom>
          </p:spPr>
        </p:pic>
        <p:pic>
          <p:nvPicPr>
            <p:cNvPr id="2" name="Image 1" descr="avec cannabis crop.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1739" y="1617630"/>
              <a:ext cx="2062307" cy="4343136"/>
            </a:xfrm>
            <a:prstGeom prst="rect">
              <a:avLst/>
            </a:prstGeom>
          </p:spPr>
        </p:pic>
      </p:grpSp>
      <p:grpSp>
        <p:nvGrpSpPr>
          <p:cNvPr id="12" name="Grouper 11"/>
          <p:cNvGrpSpPr/>
          <p:nvPr/>
        </p:nvGrpSpPr>
        <p:grpSpPr>
          <a:xfrm>
            <a:off x="1693789" y="855360"/>
            <a:ext cx="2654785" cy="5650560"/>
            <a:chOff x="4449425" y="855360"/>
            <a:chExt cx="2654785" cy="5650560"/>
          </a:xfrm>
        </p:grpSpPr>
        <p:grpSp>
          <p:nvGrpSpPr>
            <p:cNvPr id="10" name="Grouper 9"/>
            <p:cNvGrpSpPr/>
            <p:nvPr/>
          </p:nvGrpSpPr>
          <p:grpSpPr>
            <a:xfrm>
              <a:off x="4449425" y="855360"/>
              <a:ext cx="2654785" cy="5650560"/>
              <a:chOff x="5296112" y="872640"/>
              <a:chExt cx="2654785" cy="5650560"/>
            </a:xfrm>
          </p:grpSpPr>
          <p:pic>
            <p:nvPicPr>
              <p:cNvPr id="9" name="Image 8" descr="cadre_texture.jpg"/>
              <p:cNvPicPr>
                <a:picLocks/>
              </p:cNvPicPr>
              <p:nvPr/>
            </p:nvPicPr>
            <p:blipFill>
              <a:blip r:embed="rId3"/>
              <a:stretch>
                <a:fillRect/>
              </a:stretch>
            </p:blipFill>
            <p:spPr>
              <a:xfrm flipH="1" flipV="1">
                <a:off x="5296112" y="872640"/>
                <a:ext cx="2654785" cy="5572800"/>
              </a:xfrm>
              <a:prstGeom prst="rect">
                <a:avLst/>
              </a:prstGeom>
            </p:spPr>
          </p:pic>
          <p:sp>
            <p:nvSpPr>
              <p:cNvPr id="8" name="Rectangle 7"/>
              <p:cNvSpPr/>
              <p:nvPr/>
            </p:nvSpPr>
            <p:spPr>
              <a:xfrm>
                <a:off x="7299664" y="6173944"/>
                <a:ext cx="588345" cy="3492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grpSp>
        <p:pic>
          <p:nvPicPr>
            <p:cNvPr id="3" name="Image 2" descr="sans cannabis crop.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4832" y="1617630"/>
              <a:ext cx="2076091" cy="4343400"/>
            </a:xfrm>
            <a:prstGeom prst="rect">
              <a:avLst/>
            </a:prstGeom>
          </p:spPr>
        </p:pic>
      </p:grpSp>
      <p:sp>
        <p:nvSpPr>
          <p:cNvPr id="6" name="Titre 5"/>
          <p:cNvSpPr>
            <a:spLocks noGrp="1"/>
          </p:cNvSpPr>
          <p:nvPr>
            <p:ph type="title"/>
          </p:nvPr>
        </p:nvSpPr>
        <p:spPr/>
        <p:txBody>
          <a:bodyPr/>
          <a:lstStyle/>
          <a:p>
            <a:r>
              <a:rPr lang="fr-FR" dirty="0" smtClean="0">
                <a:solidFill>
                  <a:schemeClr val="accent2"/>
                </a:solidFill>
              </a:rPr>
              <a:t>Mécanisme </a:t>
            </a:r>
            <a:r>
              <a:rPr lang="fr-FR" dirty="0" smtClean="0"/>
              <a:t/>
            </a:r>
            <a:br>
              <a:rPr lang="fr-FR" dirty="0" smtClean="0"/>
            </a:br>
            <a:r>
              <a:rPr lang="fr-FR" dirty="0" smtClean="0"/>
              <a:t>d’action</a:t>
            </a:r>
            <a:endParaRPr lang="fr-CA" dirty="0"/>
          </a:p>
        </p:txBody>
      </p:sp>
      <p:sp>
        <p:nvSpPr>
          <p:cNvPr id="7" name="Espace réservé du texte 6"/>
          <p:cNvSpPr>
            <a:spLocks noGrp="1"/>
          </p:cNvSpPr>
          <p:nvPr>
            <p:ph type="body" sz="quarter" idx="13"/>
          </p:nvPr>
        </p:nvSpPr>
        <p:spPr/>
        <p:txBody>
          <a:bodyPr/>
          <a:lstStyle/>
          <a:p>
            <a:r>
              <a:rPr lang="fr-FR" smtClean="0"/>
              <a:t>Tiré du site internet « Le cerveau à tous les niveaux » 2013</a:t>
            </a:r>
            <a:endParaRPr lang="fr-FR" dirty="0" smtClean="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tache_orange.png"/>
          <p:cNvPicPr>
            <a:picLocks noChangeAspect="1"/>
          </p:cNvPicPr>
          <p:nvPr/>
        </p:nvPicPr>
        <p:blipFill>
          <a:blip r:embed="rId3">
            <a:alphaModFix amt="84000"/>
            <a:lum bright="-43000"/>
          </a:blip>
          <a:stretch>
            <a:fillRect/>
          </a:stretch>
        </p:blipFill>
        <p:spPr>
          <a:xfrm>
            <a:off x="3803904" y="685800"/>
            <a:ext cx="4517136" cy="2615692"/>
          </a:xfrm>
          <a:prstGeom prst="rect">
            <a:avLst/>
          </a:prstGeom>
          <a:noFill/>
        </p:spPr>
      </p:pic>
      <p:sp>
        <p:nvSpPr>
          <p:cNvPr id="11" name="Rectangle 10"/>
          <p:cNvSpPr/>
          <p:nvPr/>
        </p:nvSpPr>
        <p:spPr>
          <a:xfrm>
            <a:off x="585526" y="1933235"/>
            <a:ext cx="8072942" cy="4281389"/>
          </a:xfrm>
          <a:prstGeom prst="rect">
            <a:avLst/>
          </a:prstGeom>
          <a:solidFill>
            <a:srgbClr val="86040B">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1200"/>
              </a:spcAft>
              <a:buFont typeface="Arial"/>
              <a:buChar char="•"/>
            </a:pPr>
            <a:endParaRPr lang="fr-CA" dirty="0" smtClean="0">
              <a:latin typeface="Helvetica"/>
              <a:cs typeface="Helvetica"/>
            </a:endParaRPr>
          </a:p>
        </p:txBody>
      </p:sp>
      <p:sp>
        <p:nvSpPr>
          <p:cNvPr id="6" name="Titre 5"/>
          <p:cNvSpPr>
            <a:spLocks noGrp="1"/>
          </p:cNvSpPr>
          <p:nvPr>
            <p:ph type="title"/>
          </p:nvPr>
        </p:nvSpPr>
        <p:spPr/>
        <p:txBody>
          <a:bodyPr/>
          <a:lstStyle/>
          <a:p>
            <a:pPr>
              <a:spcAft>
                <a:spcPts val="1200"/>
              </a:spcAft>
            </a:pPr>
            <a:r>
              <a:rPr lang="fr-CA" smtClean="0"/>
              <a:t>Effets recherchés</a:t>
            </a:r>
            <a:endParaRPr lang="fr-CA"/>
          </a:p>
        </p:txBody>
      </p:sp>
      <p:sp>
        <p:nvSpPr>
          <p:cNvPr id="7" name="Espace réservé du contenu 6"/>
          <p:cNvSpPr>
            <a:spLocks noGrp="1"/>
          </p:cNvSpPr>
          <p:nvPr>
            <p:ph sz="half" idx="1"/>
          </p:nvPr>
        </p:nvSpPr>
        <p:spPr>
          <a:xfrm>
            <a:off x="738972" y="2142067"/>
            <a:ext cx="5814228" cy="3572933"/>
          </a:xfrm>
        </p:spPr>
        <p:txBody>
          <a:bodyPr/>
          <a:lstStyle/>
          <a:p>
            <a:pPr lvl="1">
              <a:spcAft>
                <a:spcPts val="1800"/>
              </a:spcAft>
            </a:pPr>
            <a:r>
              <a:rPr lang="fr-CA" dirty="0" smtClean="0"/>
              <a:t>Plaisir</a:t>
            </a:r>
          </a:p>
          <a:p>
            <a:pPr lvl="1">
              <a:spcAft>
                <a:spcPts val="1800"/>
              </a:spcAft>
            </a:pPr>
            <a:r>
              <a:rPr lang="fr-CA" dirty="0" smtClean="0"/>
              <a:t>Sensation de bien-être</a:t>
            </a:r>
          </a:p>
          <a:p>
            <a:pPr lvl="1">
              <a:spcAft>
                <a:spcPts val="1800"/>
              </a:spcAft>
            </a:pPr>
            <a:r>
              <a:rPr lang="fr-CA" dirty="0" smtClean="0"/>
              <a:t>Impression de calme et de relaxation</a:t>
            </a:r>
          </a:p>
          <a:p>
            <a:pPr lvl="1">
              <a:spcAft>
                <a:spcPts val="1800"/>
              </a:spcAft>
            </a:pPr>
            <a:r>
              <a:rPr lang="fr-FR" dirty="0" smtClean="0"/>
              <a:t>Être plus sociable</a:t>
            </a:r>
          </a:p>
          <a:p>
            <a:pPr lvl="1">
              <a:spcAft>
                <a:spcPts val="1800"/>
              </a:spcAft>
            </a:pPr>
            <a:r>
              <a:rPr lang="fr-CA" dirty="0" smtClean="0"/>
              <a:t>Être plus créatif</a:t>
            </a:r>
          </a:p>
          <a:p>
            <a:pPr lvl="1">
              <a:spcAft>
                <a:spcPts val="1800"/>
              </a:spcAft>
            </a:pPr>
            <a:r>
              <a:rPr lang="fr-CA" dirty="0" smtClean="0"/>
              <a:t>Somnolence </a:t>
            </a:r>
            <a:endParaRPr lang="fr-CA" dirty="0"/>
          </a:p>
        </p:txBody>
      </p:sp>
      <p:pic>
        <p:nvPicPr>
          <p:cNvPr id="8" name="Image 7" descr="rond_cannabis.png"/>
          <p:cNvPicPr>
            <a:picLocks noChangeAspect="1"/>
          </p:cNvPicPr>
          <p:nvPr/>
        </p:nvPicPr>
        <p:blipFill>
          <a:blip r:embed="rId4"/>
          <a:stretch>
            <a:fillRect/>
          </a:stretch>
        </p:blipFill>
        <p:spPr>
          <a:xfrm>
            <a:off x="6912864" y="978408"/>
            <a:ext cx="1636776" cy="1636776"/>
          </a:xfrm>
          <a:prstGeom prst="ellipse">
            <a:avLst/>
          </a:prstGeom>
          <a:ln w="127000" cap="flat" cmpd="sng" algn="ctr">
            <a:solidFill>
              <a:srgbClr val="5D0A05">
                <a:alpha val="70000"/>
              </a:srgbClr>
            </a:solidFill>
            <a:prstDash val="solid"/>
            <a:round/>
            <a:headEnd type="none" w="med" len="med"/>
            <a:tailEnd type="none" w="med" len="me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16" name="Image 15" descr="tache_mauve.png"/>
          <p:cNvPicPr>
            <a:picLocks noChangeAspect="1"/>
          </p:cNvPicPr>
          <p:nvPr/>
        </p:nvPicPr>
        <p:blipFill>
          <a:blip r:embed="rId3">
            <a:alphaModFix amt="81000"/>
            <a:lum bright="-37000"/>
          </a:blip>
          <a:stretch>
            <a:fillRect/>
          </a:stretch>
        </p:blipFill>
        <p:spPr>
          <a:xfrm>
            <a:off x="3800169" y="688487"/>
            <a:ext cx="4541506" cy="2629804"/>
          </a:xfrm>
          <a:prstGeom prst="rect">
            <a:avLst/>
          </a:prstGeom>
        </p:spPr>
      </p:pic>
      <p:sp>
        <p:nvSpPr>
          <p:cNvPr id="13" name="Rectangle 12"/>
          <p:cNvSpPr/>
          <p:nvPr/>
        </p:nvSpPr>
        <p:spPr>
          <a:xfrm>
            <a:off x="585526" y="1933235"/>
            <a:ext cx="8072942" cy="4491359"/>
          </a:xfrm>
          <a:prstGeom prst="rect">
            <a:avLst/>
          </a:prstGeom>
          <a:solidFill>
            <a:srgbClr val="10032C">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 typeface="Arial"/>
              <a:buChar char="•"/>
            </a:pPr>
            <a:endParaRPr lang="fr-CA" dirty="0" smtClean="0">
              <a:latin typeface="Helvetica"/>
              <a:cs typeface="Helvetica"/>
            </a:endParaRPr>
          </a:p>
        </p:txBody>
      </p:sp>
      <p:sp>
        <p:nvSpPr>
          <p:cNvPr id="8" name="Titre 7"/>
          <p:cNvSpPr>
            <a:spLocks noGrp="1"/>
          </p:cNvSpPr>
          <p:nvPr>
            <p:ph type="title"/>
          </p:nvPr>
        </p:nvSpPr>
        <p:spPr/>
        <p:txBody>
          <a:bodyPr/>
          <a:lstStyle/>
          <a:p>
            <a:r>
              <a:rPr lang="fr-CA" smtClean="0"/>
              <a:t>Effets indésirables</a:t>
            </a:r>
            <a:endParaRPr lang="fr-CA"/>
          </a:p>
        </p:txBody>
      </p:sp>
      <p:sp>
        <p:nvSpPr>
          <p:cNvPr id="9" name="Espace réservé du contenu 8"/>
          <p:cNvSpPr>
            <a:spLocks noGrp="1"/>
          </p:cNvSpPr>
          <p:nvPr>
            <p:ph sz="half" idx="1"/>
          </p:nvPr>
        </p:nvSpPr>
        <p:spPr/>
        <p:txBody>
          <a:bodyPr/>
          <a:lstStyle/>
          <a:p>
            <a:r>
              <a:rPr lang="fr-CA" dirty="0" smtClean="0"/>
              <a:t>Santé mentale</a:t>
            </a:r>
          </a:p>
          <a:p>
            <a:pPr lvl="1">
              <a:spcAft>
                <a:spcPts val="1200"/>
              </a:spcAft>
            </a:pPr>
            <a:r>
              <a:rPr lang="fr-CA" dirty="0" smtClean="0"/>
              <a:t>Hallucinations, paranoïa</a:t>
            </a:r>
          </a:p>
          <a:p>
            <a:pPr lvl="1">
              <a:spcAft>
                <a:spcPts val="1200"/>
              </a:spcAft>
            </a:pPr>
            <a:r>
              <a:rPr lang="fr-CA" dirty="0" smtClean="0"/>
              <a:t>Anxiété</a:t>
            </a:r>
          </a:p>
          <a:p>
            <a:pPr lvl="1">
              <a:spcAft>
                <a:spcPts val="1200"/>
              </a:spcAft>
            </a:pPr>
            <a:r>
              <a:rPr lang="fr-CA" dirty="0" smtClean="0"/>
              <a:t>Ralentissement physique et mental (« down »)</a:t>
            </a:r>
          </a:p>
          <a:p>
            <a:pPr lvl="1">
              <a:spcAft>
                <a:spcPts val="1200"/>
              </a:spcAft>
            </a:pPr>
            <a:r>
              <a:rPr lang="fr-CA" dirty="0" smtClean="0"/>
              <a:t>Confusion</a:t>
            </a:r>
            <a:endParaRPr lang="fr-CA" dirty="0"/>
          </a:p>
        </p:txBody>
      </p:sp>
      <p:sp>
        <p:nvSpPr>
          <p:cNvPr id="10" name="Espace réservé du contenu 9"/>
          <p:cNvSpPr>
            <a:spLocks noGrp="1"/>
          </p:cNvSpPr>
          <p:nvPr>
            <p:ph sz="half" idx="2"/>
          </p:nvPr>
        </p:nvSpPr>
        <p:spPr>
          <a:xfrm>
            <a:off x="4024712" y="2142067"/>
            <a:ext cx="3900088" cy="4249588"/>
          </a:xfrm>
        </p:spPr>
        <p:txBody>
          <a:bodyPr/>
          <a:lstStyle/>
          <a:p>
            <a:r>
              <a:rPr lang="fr-CA" dirty="0" smtClean="0"/>
              <a:t>Santé physique</a:t>
            </a:r>
          </a:p>
          <a:p>
            <a:pPr lvl="1">
              <a:spcAft>
                <a:spcPts val="1200"/>
              </a:spcAft>
            </a:pPr>
            <a:r>
              <a:rPr lang="fr-CA" dirty="0" smtClean="0"/>
              <a:t>Affaiblissement du système immunitaire</a:t>
            </a:r>
          </a:p>
          <a:p>
            <a:pPr lvl="1"/>
            <a:r>
              <a:rPr lang="fr-CA" dirty="0" smtClean="0"/>
              <a:t>Problèmes </a:t>
            </a:r>
            <a:br>
              <a:rPr lang="fr-CA" dirty="0" smtClean="0"/>
            </a:br>
            <a:r>
              <a:rPr lang="fr-CA" dirty="0" smtClean="0"/>
              <a:t>respiratoires</a:t>
            </a:r>
          </a:p>
          <a:p>
            <a:pPr lvl="2"/>
            <a:r>
              <a:rPr lang="fr-CA" dirty="0"/>
              <a:t>a</a:t>
            </a:r>
            <a:r>
              <a:rPr lang="fr-CA" dirty="0" smtClean="0"/>
              <a:t>sthme, bronchite</a:t>
            </a:r>
          </a:p>
          <a:p>
            <a:pPr lvl="2">
              <a:spcAft>
                <a:spcPts val="1200"/>
              </a:spcAft>
            </a:pPr>
            <a:r>
              <a:rPr lang="fr-CA" dirty="0"/>
              <a:t>r</a:t>
            </a:r>
            <a:r>
              <a:rPr lang="fr-CA" dirty="0" smtClean="0"/>
              <a:t>isque de cancer </a:t>
            </a:r>
            <a:br>
              <a:rPr lang="fr-CA" dirty="0" smtClean="0"/>
            </a:br>
            <a:r>
              <a:rPr lang="fr-CA" dirty="0" smtClean="0"/>
              <a:t>du poumon</a:t>
            </a:r>
          </a:p>
          <a:p>
            <a:pPr lvl="1"/>
            <a:r>
              <a:rPr lang="fr-CA" dirty="0" smtClean="0"/>
              <a:t>Problèmes cardiaques</a:t>
            </a:r>
          </a:p>
          <a:p>
            <a:pPr lvl="2"/>
            <a:r>
              <a:rPr lang="fr-CA" dirty="0" smtClean="0"/>
              <a:t>infarctus</a:t>
            </a:r>
            <a:endParaRPr lang="fr-CA" dirty="0"/>
          </a:p>
        </p:txBody>
      </p:sp>
      <p:pic>
        <p:nvPicPr>
          <p:cNvPr id="11" name="Image 10" descr="rond_cannabis.png"/>
          <p:cNvPicPr>
            <a:picLocks noChangeAspect="1"/>
          </p:cNvPicPr>
          <p:nvPr/>
        </p:nvPicPr>
        <p:blipFill>
          <a:blip r:embed="rId4"/>
          <a:stretch>
            <a:fillRect/>
          </a:stretch>
        </p:blipFill>
        <p:spPr>
          <a:xfrm>
            <a:off x="6912864" y="978408"/>
            <a:ext cx="1636776" cy="1636776"/>
          </a:xfrm>
          <a:prstGeom prst="ellipse">
            <a:avLst/>
          </a:prstGeom>
          <a:ln w="127000" cap="flat" cmpd="sng" algn="ctr">
            <a:solidFill>
              <a:srgbClr val="00002C">
                <a:alpha val="70000"/>
              </a:srgbClr>
            </a:solidFill>
            <a:prstDash val="solid"/>
            <a:round/>
            <a:headEnd type="none" w="med" len="med"/>
            <a:tailEnd type="none" w="med" len="me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smtClean="0"/>
              <a:t>En sevrage</a:t>
            </a:r>
            <a:endParaRPr lang="fr-CA" dirty="0"/>
          </a:p>
        </p:txBody>
      </p:sp>
      <p:sp>
        <p:nvSpPr>
          <p:cNvPr id="7" name="Espace réservé du contenu 6"/>
          <p:cNvSpPr>
            <a:spLocks noGrp="1"/>
          </p:cNvSpPr>
          <p:nvPr>
            <p:ph idx="1"/>
          </p:nvPr>
        </p:nvSpPr>
        <p:spPr/>
        <p:txBody>
          <a:bodyPr/>
          <a:lstStyle/>
          <a:p>
            <a:pPr lvl="1"/>
            <a:endParaRPr lang="fr-FR" dirty="0" smtClean="0"/>
          </a:p>
          <a:p>
            <a:pPr lvl="1">
              <a:spcAft>
                <a:spcPts val="1800"/>
              </a:spcAft>
            </a:pPr>
            <a:r>
              <a:rPr lang="fr-FR" dirty="0" smtClean="0"/>
              <a:t>Anxiété, agitation, irritabilité</a:t>
            </a:r>
          </a:p>
          <a:p>
            <a:pPr lvl="1">
              <a:spcAft>
                <a:spcPts val="1800"/>
              </a:spcAft>
            </a:pPr>
            <a:r>
              <a:rPr lang="fr-FR" dirty="0" smtClean="0"/>
              <a:t>Insomnie, malaise général</a:t>
            </a:r>
          </a:p>
          <a:p>
            <a:pPr lvl="1">
              <a:spcAft>
                <a:spcPts val="1800"/>
              </a:spcAft>
            </a:pPr>
            <a:r>
              <a:rPr lang="fr-FR" dirty="0" smtClean="0"/>
              <a:t>Maux de tête</a:t>
            </a:r>
          </a:p>
          <a:p>
            <a:pPr lvl="1">
              <a:spcAft>
                <a:spcPts val="1800"/>
              </a:spcAft>
            </a:pPr>
            <a:r>
              <a:rPr lang="fr-FR" dirty="0" smtClean="0"/>
              <a:t>Sueurs</a:t>
            </a:r>
          </a:p>
          <a:p>
            <a:pPr lvl="1">
              <a:spcAft>
                <a:spcPts val="1800"/>
              </a:spcAft>
            </a:pPr>
            <a:r>
              <a:rPr lang="fr-FR" dirty="0" smtClean="0"/>
              <a:t>Perte d’appétit</a:t>
            </a:r>
          </a:p>
          <a:p>
            <a:pPr lvl="1">
              <a:spcAft>
                <a:spcPts val="1800"/>
              </a:spcAft>
            </a:pPr>
            <a:r>
              <a:rPr lang="fr-FR" dirty="0" smtClean="0"/>
              <a:t>Nausées</a:t>
            </a:r>
          </a:p>
          <a:p>
            <a:pPr lvl="1"/>
            <a:r>
              <a:rPr lang="fr-FR" dirty="0" smtClean="0"/>
              <a:t>Tremblements</a:t>
            </a:r>
          </a:p>
        </p:txBody>
      </p:sp>
      <p:sp>
        <p:nvSpPr>
          <p:cNvPr id="15" name="Espace réservé du texte 14"/>
          <p:cNvSpPr>
            <a:spLocks noGrp="1"/>
          </p:cNvSpPr>
          <p:nvPr>
            <p:ph type="body" sz="quarter" idx="13"/>
          </p:nvPr>
        </p:nvSpPr>
        <p:spPr/>
        <p:txBody>
          <a:bodyPr/>
          <a:lstStyle/>
          <a:p>
            <a:endParaRPr lang="fr-CA"/>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2104691"/>
            <a:ext cx="9144000" cy="25413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14" name="Titre 13"/>
          <p:cNvSpPr>
            <a:spLocks noGrp="1"/>
          </p:cNvSpPr>
          <p:nvPr>
            <p:ph type="title"/>
          </p:nvPr>
        </p:nvSpPr>
        <p:spPr/>
        <p:txBody>
          <a:bodyPr/>
          <a:lstStyle/>
          <a:p>
            <a:r>
              <a:rPr lang="fr-FR" dirty="0" smtClean="0">
                <a:solidFill>
                  <a:srgbClr val="A4AA2F"/>
                </a:solidFill>
              </a:rPr>
              <a:t>P</a:t>
            </a:r>
            <a:r>
              <a:rPr lang="fr-CA" dirty="0" err="1" smtClean="0">
                <a:solidFill>
                  <a:srgbClr val="A4AA2F"/>
                </a:solidFill>
              </a:rPr>
              <a:t>lan</a:t>
            </a:r>
            <a:r>
              <a:rPr lang="fr-CA" dirty="0" smtClean="0">
                <a:solidFill>
                  <a:srgbClr val="A4AA2F"/>
                </a:solidFill>
              </a:rPr>
              <a:t> </a:t>
            </a:r>
            <a:br>
              <a:rPr lang="fr-CA" dirty="0" smtClean="0">
                <a:solidFill>
                  <a:srgbClr val="A4AA2F"/>
                </a:solidFill>
              </a:rPr>
            </a:br>
            <a:r>
              <a:rPr lang="fr-CA" dirty="0" smtClean="0">
                <a:solidFill>
                  <a:srgbClr val="A4AA2F"/>
                </a:solidFill>
              </a:rPr>
              <a:t>de la présentation</a:t>
            </a:r>
            <a:endParaRPr lang="fr-CA" dirty="0">
              <a:solidFill>
                <a:srgbClr val="A4AA2F"/>
              </a:solidFill>
            </a:endParaRPr>
          </a:p>
        </p:txBody>
      </p:sp>
      <p:sp>
        <p:nvSpPr>
          <p:cNvPr id="21" name="Espace réservé du texte 20"/>
          <p:cNvSpPr>
            <a:spLocks noGrp="1"/>
          </p:cNvSpPr>
          <p:nvPr>
            <p:ph type="body" sz="quarter" idx="12"/>
          </p:nvPr>
        </p:nvSpPr>
        <p:spPr>
          <a:xfrm>
            <a:off x="1975104" y="2174641"/>
            <a:ext cx="6939895" cy="2471442"/>
          </a:xfrm>
        </p:spPr>
        <p:txBody>
          <a:bodyPr/>
          <a:lstStyle/>
          <a:p>
            <a:r>
              <a:rPr lang="fr-FR" dirty="0" smtClean="0"/>
              <a:t>1</a:t>
            </a:r>
            <a:r>
              <a:rPr lang="fr-FR" baseline="30000" dirty="0" smtClean="0"/>
              <a:t>re</a:t>
            </a:r>
            <a:r>
              <a:rPr lang="fr-FR" dirty="0" smtClean="0"/>
              <a:t> partie : séance 3</a:t>
            </a:r>
          </a:p>
          <a:p>
            <a:pPr lvl="1"/>
            <a:r>
              <a:rPr lang="fr-FR" dirty="0" smtClean="0"/>
              <a:t>Troubles cognitifs</a:t>
            </a:r>
          </a:p>
          <a:p>
            <a:pPr lvl="1"/>
            <a:r>
              <a:rPr lang="fr-FR" dirty="0" smtClean="0"/>
              <a:t>Classification des drogues</a:t>
            </a:r>
          </a:p>
          <a:p>
            <a:pPr lvl="1"/>
            <a:r>
              <a:rPr lang="fr-FR" dirty="0" smtClean="0"/>
              <a:t>Système de récompense</a:t>
            </a:r>
          </a:p>
          <a:p>
            <a:pPr lvl="1"/>
            <a:r>
              <a:rPr lang="fr-FR" dirty="0" smtClean="0"/>
              <a:t>Cannabis</a:t>
            </a:r>
          </a:p>
          <a:p>
            <a:pPr lvl="1"/>
            <a:r>
              <a:rPr lang="fr-FR" dirty="0" smtClean="0"/>
              <a:t>Alcool</a:t>
            </a:r>
          </a:p>
        </p:txBody>
      </p:sp>
      <p:pic>
        <p:nvPicPr>
          <p:cNvPr id="27" name="Image 26" descr="chiffre1.png"/>
          <p:cNvPicPr>
            <a:picLocks noChangeAspect="1"/>
          </p:cNvPicPr>
          <p:nvPr/>
        </p:nvPicPr>
        <p:blipFill>
          <a:blip r:embed="rId2"/>
          <a:srcRect l="15269" t="8755" r="15397" b="13822"/>
          <a:stretch>
            <a:fillRect/>
          </a:stretch>
        </p:blipFill>
        <p:spPr>
          <a:xfrm>
            <a:off x="661225" y="3097721"/>
            <a:ext cx="1166715" cy="1651908"/>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Petits_elements_Canabis_LR_RGB.jpg"/>
          <p:cNvPicPr>
            <a:picLocks noChangeAspect="1"/>
          </p:cNvPicPr>
          <p:nvPr/>
        </p:nvPicPr>
        <p:blipFill>
          <a:blip r:embed="rId3"/>
          <a:srcRect l="14105" t="8033" r="19516" b="16203"/>
          <a:stretch>
            <a:fillRect/>
          </a:stretch>
        </p:blipFill>
        <p:spPr>
          <a:xfrm>
            <a:off x="4805905" y="1492591"/>
            <a:ext cx="4338095" cy="5365410"/>
          </a:xfrm>
          <a:prstGeom prst="rect">
            <a:avLst/>
          </a:prstGeom>
        </p:spPr>
      </p:pic>
      <p:sp>
        <p:nvSpPr>
          <p:cNvPr id="2" name="Titre 1"/>
          <p:cNvSpPr>
            <a:spLocks noGrp="1"/>
          </p:cNvSpPr>
          <p:nvPr>
            <p:ph type="title"/>
          </p:nvPr>
        </p:nvSpPr>
        <p:spPr/>
        <p:txBody>
          <a:bodyPr/>
          <a:lstStyle/>
          <a:p>
            <a:r>
              <a:rPr lang="fr-CA" dirty="0" smtClean="0">
                <a:solidFill>
                  <a:srgbClr val="A4AA2F"/>
                </a:solidFill>
              </a:rPr>
              <a:t>Syndrome </a:t>
            </a:r>
            <a:br>
              <a:rPr lang="fr-CA" dirty="0" smtClean="0">
                <a:solidFill>
                  <a:srgbClr val="A4AA2F"/>
                </a:solidFill>
              </a:rPr>
            </a:br>
            <a:r>
              <a:rPr lang="fr-CA" dirty="0" err="1" smtClean="0">
                <a:solidFill>
                  <a:srgbClr val="A4AA2F"/>
                </a:solidFill>
              </a:rPr>
              <a:t>amotivationnel</a:t>
            </a:r>
            <a:endParaRPr lang="fr-CA" dirty="0">
              <a:solidFill>
                <a:srgbClr val="A4AA2F"/>
              </a:solidFill>
            </a:endParaRPr>
          </a:p>
        </p:txBody>
      </p:sp>
      <p:sp>
        <p:nvSpPr>
          <p:cNvPr id="3" name="Espace réservé du contenu 2"/>
          <p:cNvSpPr>
            <a:spLocks noGrp="1"/>
          </p:cNvSpPr>
          <p:nvPr>
            <p:ph idx="1"/>
          </p:nvPr>
        </p:nvSpPr>
        <p:spPr/>
        <p:txBody>
          <a:bodyPr/>
          <a:lstStyle/>
          <a:p>
            <a:pPr lvl="1"/>
            <a:endParaRPr lang="fr-CA" dirty="0" smtClean="0"/>
          </a:p>
          <a:p>
            <a:pPr lvl="1"/>
            <a:r>
              <a:rPr lang="fr-CA" dirty="0" smtClean="0"/>
              <a:t>Fatigue, passivité, indifférence</a:t>
            </a:r>
          </a:p>
          <a:p>
            <a:pPr lvl="1"/>
            <a:endParaRPr lang="fr-CA" dirty="0" smtClean="0"/>
          </a:p>
          <a:p>
            <a:pPr lvl="1"/>
            <a:r>
              <a:rPr lang="fr-CA" dirty="0" smtClean="0"/>
              <a:t>Perte d’intérêt et d’ambition</a:t>
            </a:r>
          </a:p>
          <a:p>
            <a:pPr lvl="1"/>
            <a:endParaRPr lang="fr-CA" dirty="0" smtClean="0"/>
          </a:p>
          <a:p>
            <a:pPr lvl="1"/>
            <a:r>
              <a:rPr lang="fr-CA" dirty="0" smtClean="0"/>
              <a:t>Manque d’initiative</a:t>
            </a:r>
          </a:p>
        </p:txBody>
      </p:sp>
      <p:sp>
        <p:nvSpPr>
          <p:cNvPr id="19" name="Espace réservé du texte 18"/>
          <p:cNvSpPr>
            <a:spLocks noGrp="1"/>
          </p:cNvSpPr>
          <p:nvPr>
            <p:ph type="body" sz="quarter" idx="13"/>
          </p:nvPr>
        </p:nvSpPr>
        <p:spPr/>
        <p:txBody>
          <a:bodyPr/>
          <a:lstStyle/>
          <a:p>
            <a:endParaRPr lang="fr-CA"/>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solidFill>
                  <a:srgbClr val="A4AA2F"/>
                </a:solidFill>
              </a:rPr>
              <a:t>Effets </a:t>
            </a:r>
            <a:br>
              <a:rPr lang="fr-CA" dirty="0" smtClean="0">
                <a:solidFill>
                  <a:srgbClr val="A4AA2F"/>
                </a:solidFill>
              </a:rPr>
            </a:br>
            <a:r>
              <a:rPr lang="fr-CA" dirty="0" smtClean="0">
                <a:solidFill>
                  <a:srgbClr val="A4AA2F"/>
                </a:solidFill>
              </a:rPr>
              <a:t>cognitifs</a:t>
            </a:r>
            <a:endParaRPr lang="fr-CA" dirty="0">
              <a:solidFill>
                <a:srgbClr val="A4AA2F"/>
              </a:solidFill>
            </a:endParaRPr>
          </a:p>
        </p:txBody>
      </p:sp>
      <p:sp>
        <p:nvSpPr>
          <p:cNvPr id="3" name="Espace réservé du contenu 2"/>
          <p:cNvSpPr>
            <a:spLocks noGrp="1"/>
          </p:cNvSpPr>
          <p:nvPr>
            <p:ph idx="1"/>
          </p:nvPr>
        </p:nvSpPr>
        <p:spPr/>
        <p:txBody>
          <a:bodyPr/>
          <a:lstStyle/>
          <a:p>
            <a:pPr lvl="1"/>
            <a:r>
              <a:rPr lang="fr-CA" dirty="0" smtClean="0"/>
              <a:t>Effets cognitifs </a:t>
            </a:r>
            <a:r>
              <a:rPr lang="fr-FR" dirty="0" smtClean="0"/>
              <a:t>à court terme</a:t>
            </a:r>
            <a:endParaRPr lang="fr-CA" dirty="0" smtClean="0"/>
          </a:p>
          <a:p>
            <a:pPr lvl="2">
              <a:spcAft>
                <a:spcPts val="600"/>
              </a:spcAft>
            </a:pPr>
            <a:r>
              <a:rPr lang="fr-CA" dirty="0" smtClean="0">
                <a:sym typeface="Wingdings"/>
              </a:rPr>
              <a:t>  </a:t>
            </a:r>
            <a:r>
              <a:rPr lang="fr-CA" dirty="0" smtClean="0"/>
              <a:t>  perception du temps / coordination </a:t>
            </a:r>
            <a:r>
              <a:rPr lang="fr-CA" dirty="0" err="1" smtClean="0"/>
              <a:t>visuo-motrice</a:t>
            </a:r>
            <a:endParaRPr lang="fr-CA" dirty="0" smtClean="0"/>
          </a:p>
          <a:p>
            <a:pPr lvl="2">
              <a:spcAft>
                <a:spcPts val="600"/>
              </a:spcAft>
            </a:pPr>
            <a:r>
              <a:rPr lang="fr-CA" dirty="0" smtClean="0"/>
              <a:t>Ralentissement, délai dans la prise de décision</a:t>
            </a:r>
          </a:p>
          <a:p>
            <a:pPr lvl="2">
              <a:spcAft>
                <a:spcPts val="600"/>
              </a:spcAft>
            </a:pPr>
            <a:r>
              <a:rPr lang="fr-CA" dirty="0" smtClean="0"/>
              <a:t>    attention / concentration</a:t>
            </a:r>
          </a:p>
          <a:p>
            <a:pPr lvl="2">
              <a:spcAft>
                <a:spcPts val="600"/>
              </a:spcAft>
            </a:pPr>
            <a:r>
              <a:rPr lang="fr-CA" dirty="0" smtClean="0"/>
              <a:t>    jugement,    prise de risque</a:t>
            </a:r>
          </a:p>
          <a:p>
            <a:pPr lvl="2"/>
            <a:r>
              <a:rPr lang="fr-CA" dirty="0" smtClean="0">
                <a:sym typeface="Wingdings"/>
              </a:rPr>
              <a:t>    </a:t>
            </a:r>
            <a:r>
              <a:rPr lang="fr-CA" dirty="0" smtClean="0"/>
              <a:t>apprentissage / mémoire</a:t>
            </a:r>
          </a:p>
          <a:p>
            <a:endParaRPr lang="fr-CA" dirty="0" smtClean="0"/>
          </a:p>
          <a:p>
            <a:pPr lvl="1"/>
            <a:r>
              <a:rPr lang="fr-CA" dirty="0" smtClean="0"/>
              <a:t>Effets cognitifs à moyen terme   </a:t>
            </a:r>
          </a:p>
          <a:p>
            <a:pPr lvl="2"/>
            <a:r>
              <a:rPr lang="fr-CA" dirty="0" smtClean="0"/>
              <a:t> Globalement réversibles, après un mois environ</a:t>
            </a:r>
          </a:p>
        </p:txBody>
      </p:sp>
      <p:sp>
        <p:nvSpPr>
          <p:cNvPr id="13" name="Espace réservé du texte 12"/>
          <p:cNvSpPr>
            <a:spLocks noGrp="1"/>
          </p:cNvSpPr>
          <p:nvPr>
            <p:ph type="body" sz="quarter" idx="13"/>
          </p:nvPr>
        </p:nvSpPr>
        <p:spPr/>
        <p:txBody>
          <a:bodyPr/>
          <a:lstStyle/>
          <a:p>
            <a:endParaRPr lang="fr-CA"/>
          </a:p>
        </p:txBody>
      </p:sp>
      <p:sp>
        <p:nvSpPr>
          <p:cNvPr id="14" name="Flèche vers la droite 13"/>
          <p:cNvSpPr>
            <a:spLocks noChangeAspect="1"/>
          </p:cNvSpPr>
          <p:nvPr/>
        </p:nvSpPr>
        <p:spPr>
          <a:xfrm rot="5400000">
            <a:off x="1819034" y="1725083"/>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5" name="Flèche vers la droite 14"/>
          <p:cNvSpPr>
            <a:spLocks noChangeAspect="1"/>
          </p:cNvSpPr>
          <p:nvPr/>
        </p:nvSpPr>
        <p:spPr>
          <a:xfrm rot="5400000">
            <a:off x="1819034" y="2590602"/>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6" name="Flèche vers la droite 15"/>
          <p:cNvSpPr>
            <a:spLocks noChangeAspect="1"/>
          </p:cNvSpPr>
          <p:nvPr/>
        </p:nvSpPr>
        <p:spPr>
          <a:xfrm rot="5400000">
            <a:off x="1819034" y="3031764"/>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7" name="Flèche vers la droite 16"/>
          <p:cNvSpPr>
            <a:spLocks noChangeAspect="1"/>
          </p:cNvSpPr>
          <p:nvPr/>
        </p:nvSpPr>
        <p:spPr>
          <a:xfrm rot="5400000">
            <a:off x="1819034" y="3460698"/>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8" name="Flèche vers la droite 17"/>
          <p:cNvSpPr>
            <a:spLocks noChangeAspect="1"/>
          </p:cNvSpPr>
          <p:nvPr/>
        </p:nvSpPr>
        <p:spPr>
          <a:xfrm rot="16200000" flipV="1">
            <a:off x="3367872" y="3031764"/>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Helvetica"/>
                <a:cs typeface="Helvetica"/>
              </a:rPr>
              <a:t>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r 8"/>
          <p:cNvGrpSpPr/>
          <p:nvPr/>
        </p:nvGrpSpPr>
        <p:grpSpPr>
          <a:xfrm>
            <a:off x="1274119" y="1356480"/>
            <a:ext cx="7114143" cy="4855680"/>
            <a:chOff x="1274119" y="1356480"/>
            <a:chExt cx="7114143" cy="4855680"/>
          </a:xfrm>
        </p:grpSpPr>
        <p:grpSp>
          <p:nvGrpSpPr>
            <p:cNvPr id="5" name="Grouper 4"/>
            <p:cNvGrpSpPr/>
            <p:nvPr/>
          </p:nvGrpSpPr>
          <p:grpSpPr>
            <a:xfrm>
              <a:off x="1274119" y="1356480"/>
              <a:ext cx="3345192" cy="4685221"/>
              <a:chOff x="5136047" y="1356480"/>
              <a:chExt cx="3345192" cy="4685221"/>
            </a:xfrm>
          </p:grpSpPr>
          <p:grpSp>
            <p:nvGrpSpPr>
              <p:cNvPr id="10" name="Grouper 9"/>
              <p:cNvGrpSpPr/>
              <p:nvPr/>
            </p:nvGrpSpPr>
            <p:grpSpPr>
              <a:xfrm>
                <a:off x="5136047" y="1356480"/>
                <a:ext cx="3345192" cy="4685221"/>
                <a:chOff x="5296112" y="872640"/>
                <a:chExt cx="2654785" cy="5650560"/>
              </a:xfrm>
            </p:grpSpPr>
            <p:pic>
              <p:nvPicPr>
                <p:cNvPr id="12" name="Image 11" descr="cadre_texture.jpg"/>
                <p:cNvPicPr>
                  <a:picLocks/>
                </p:cNvPicPr>
                <p:nvPr/>
              </p:nvPicPr>
              <p:blipFill>
                <a:blip r:embed="rId3"/>
                <a:stretch>
                  <a:fillRect/>
                </a:stretch>
              </p:blipFill>
              <p:spPr>
                <a:xfrm flipH="1" flipV="1">
                  <a:off x="5296112" y="872640"/>
                  <a:ext cx="2654785" cy="5572800"/>
                </a:xfrm>
                <a:prstGeom prst="rect">
                  <a:avLst/>
                </a:prstGeom>
              </p:spPr>
            </p:pic>
            <p:sp>
              <p:nvSpPr>
                <p:cNvPr id="13" name="Rectangle 12"/>
                <p:cNvSpPr/>
                <p:nvPr/>
              </p:nvSpPr>
              <p:spPr>
                <a:xfrm>
                  <a:off x="7299664" y="6173944"/>
                  <a:ext cx="588345" cy="3492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grpSp>
          <p:pic>
            <p:nvPicPr>
              <p:cNvPr id="3" name="Image 2" descr="sans alcool crop.jpe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540962" y="2004480"/>
                <a:ext cx="2592498" cy="3575274"/>
              </a:xfrm>
              <a:prstGeom prst="rect">
                <a:avLst/>
              </a:prstGeom>
            </p:spPr>
          </p:pic>
        </p:grpSp>
        <p:grpSp>
          <p:nvGrpSpPr>
            <p:cNvPr id="8" name="Grouper 7"/>
            <p:cNvGrpSpPr/>
            <p:nvPr/>
          </p:nvGrpSpPr>
          <p:grpSpPr>
            <a:xfrm>
              <a:off x="5043070" y="1591414"/>
              <a:ext cx="3345192" cy="4620746"/>
              <a:chOff x="1336656" y="1591414"/>
              <a:chExt cx="3345192" cy="4620746"/>
            </a:xfrm>
          </p:grpSpPr>
          <p:pic>
            <p:nvPicPr>
              <p:cNvPr id="14" name="Image 13" descr="cadre_texture.jpg"/>
              <p:cNvPicPr>
                <a:picLocks/>
              </p:cNvPicPr>
              <p:nvPr/>
            </p:nvPicPr>
            <p:blipFill>
              <a:blip r:embed="rId3"/>
              <a:stretch>
                <a:fillRect/>
              </a:stretch>
            </p:blipFill>
            <p:spPr>
              <a:xfrm>
                <a:off x="1336656" y="1591414"/>
                <a:ext cx="3345192" cy="4620746"/>
              </a:xfrm>
              <a:prstGeom prst="rect">
                <a:avLst/>
              </a:prstGeom>
            </p:spPr>
          </p:pic>
          <p:pic>
            <p:nvPicPr>
              <p:cNvPr id="2" name="Image 1" descr="avec alcool crop.jpeg"/>
              <p:cNvPicPr>
                <a:picLocks noChangeAspect="1"/>
              </p:cNvPicPr>
              <p:nvPr/>
            </p:nvPicPr>
            <p:blipFill rotWithShape="1">
              <a:blip r:embed="rId5">
                <a:extLst>
                  <a:ext uri="{28A0092B-C50C-407E-A947-70E740481C1C}">
                    <a14:useLocalDpi xmlns:a14="http://schemas.microsoft.com/office/drawing/2010/main" val="0"/>
                  </a:ext>
                </a:extLst>
              </a:blip>
              <a:srcRect l="1114"/>
              <a:stretch/>
            </p:blipFill>
            <p:spPr>
              <a:xfrm>
                <a:off x="1692205" y="2004480"/>
                <a:ext cx="2592649" cy="3566130"/>
              </a:xfrm>
              <a:prstGeom prst="rect">
                <a:avLst/>
              </a:prstGeom>
            </p:spPr>
          </p:pic>
        </p:grpSp>
      </p:grpSp>
      <p:sp>
        <p:nvSpPr>
          <p:cNvPr id="6" name="Titre 5"/>
          <p:cNvSpPr>
            <a:spLocks noGrp="1"/>
          </p:cNvSpPr>
          <p:nvPr>
            <p:ph type="title"/>
          </p:nvPr>
        </p:nvSpPr>
        <p:spPr/>
        <p:txBody>
          <a:bodyPr/>
          <a:lstStyle/>
          <a:p>
            <a:r>
              <a:rPr lang="fr-FR" dirty="0" smtClean="0">
                <a:solidFill>
                  <a:schemeClr val="accent2"/>
                </a:solidFill>
              </a:rPr>
              <a:t>Mécanisme </a:t>
            </a:r>
            <a:r>
              <a:rPr lang="fr-FR" dirty="0" smtClean="0"/>
              <a:t/>
            </a:r>
            <a:br>
              <a:rPr lang="fr-FR" dirty="0" smtClean="0"/>
            </a:br>
            <a:r>
              <a:rPr lang="fr-FR" dirty="0" smtClean="0"/>
              <a:t>d’action</a:t>
            </a:r>
            <a:endParaRPr lang="fr-CA" dirty="0"/>
          </a:p>
        </p:txBody>
      </p:sp>
      <p:sp>
        <p:nvSpPr>
          <p:cNvPr id="7" name="Espace réservé du texte 6"/>
          <p:cNvSpPr>
            <a:spLocks noGrp="1"/>
          </p:cNvSpPr>
          <p:nvPr>
            <p:ph type="body" sz="quarter" idx="13"/>
          </p:nvPr>
        </p:nvSpPr>
        <p:spPr/>
        <p:txBody>
          <a:bodyPr/>
          <a:lstStyle/>
          <a:p>
            <a:r>
              <a:rPr lang="fr-FR" smtClean="0"/>
              <a:t>Tiré du site internet « Le cerveau à tous les niveaux » 2013</a:t>
            </a:r>
            <a:endParaRPr lang="fr-FR" dirty="0" smtClean="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tache_orange.png"/>
          <p:cNvPicPr>
            <a:picLocks noChangeAspect="1"/>
          </p:cNvPicPr>
          <p:nvPr/>
        </p:nvPicPr>
        <p:blipFill>
          <a:blip r:embed="rId3">
            <a:alphaModFix amt="84000"/>
            <a:lum bright="-43000"/>
          </a:blip>
          <a:stretch>
            <a:fillRect/>
          </a:stretch>
        </p:blipFill>
        <p:spPr>
          <a:xfrm>
            <a:off x="3803904" y="685800"/>
            <a:ext cx="4517136" cy="2615692"/>
          </a:xfrm>
          <a:prstGeom prst="rect">
            <a:avLst/>
          </a:prstGeom>
          <a:noFill/>
        </p:spPr>
      </p:pic>
      <p:sp>
        <p:nvSpPr>
          <p:cNvPr id="11" name="Rectangle 10"/>
          <p:cNvSpPr/>
          <p:nvPr/>
        </p:nvSpPr>
        <p:spPr>
          <a:xfrm>
            <a:off x="585526" y="1933235"/>
            <a:ext cx="8072942" cy="4036795"/>
          </a:xfrm>
          <a:prstGeom prst="rect">
            <a:avLst/>
          </a:prstGeom>
          <a:solidFill>
            <a:srgbClr val="86040B">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1200"/>
              </a:spcAft>
              <a:buFont typeface="Arial"/>
              <a:buChar char="•"/>
            </a:pPr>
            <a:endParaRPr lang="fr-CA" dirty="0" smtClean="0">
              <a:latin typeface="Helvetica"/>
              <a:cs typeface="Helvetica"/>
            </a:endParaRPr>
          </a:p>
        </p:txBody>
      </p:sp>
      <p:sp>
        <p:nvSpPr>
          <p:cNvPr id="6" name="Titre 5"/>
          <p:cNvSpPr>
            <a:spLocks noGrp="1"/>
          </p:cNvSpPr>
          <p:nvPr>
            <p:ph type="title"/>
          </p:nvPr>
        </p:nvSpPr>
        <p:spPr/>
        <p:txBody>
          <a:bodyPr/>
          <a:lstStyle/>
          <a:p>
            <a:pPr>
              <a:spcAft>
                <a:spcPts val="1200"/>
              </a:spcAft>
            </a:pPr>
            <a:r>
              <a:rPr lang="fr-CA" smtClean="0"/>
              <a:t>Effets recherchés</a:t>
            </a:r>
            <a:endParaRPr lang="fr-CA"/>
          </a:p>
        </p:txBody>
      </p:sp>
      <p:sp>
        <p:nvSpPr>
          <p:cNvPr id="7" name="Espace réservé du contenu 6"/>
          <p:cNvSpPr>
            <a:spLocks noGrp="1"/>
          </p:cNvSpPr>
          <p:nvPr>
            <p:ph sz="half" idx="1"/>
          </p:nvPr>
        </p:nvSpPr>
        <p:spPr>
          <a:xfrm>
            <a:off x="738972" y="2142067"/>
            <a:ext cx="5814228" cy="3572933"/>
          </a:xfrm>
        </p:spPr>
        <p:txBody>
          <a:bodyPr/>
          <a:lstStyle/>
          <a:p>
            <a:pPr lvl="1">
              <a:spcAft>
                <a:spcPts val="1800"/>
              </a:spcAft>
            </a:pPr>
            <a:r>
              <a:rPr lang="fr-FR" dirty="0" smtClean="0"/>
              <a:t>Sensation de bien-être</a:t>
            </a:r>
          </a:p>
          <a:p>
            <a:pPr lvl="1">
              <a:spcAft>
                <a:spcPts val="1800"/>
              </a:spcAft>
            </a:pPr>
            <a:r>
              <a:rPr lang="fr-FR" dirty="0" smtClean="0"/>
              <a:t>Être plus sociable</a:t>
            </a:r>
          </a:p>
          <a:p>
            <a:pPr lvl="1">
              <a:spcAft>
                <a:spcPts val="1800"/>
              </a:spcAft>
            </a:pPr>
            <a:r>
              <a:rPr lang="fr-FR" dirty="0" smtClean="0"/>
              <a:t>Facilité à parler</a:t>
            </a:r>
          </a:p>
          <a:p>
            <a:pPr lvl="1">
              <a:spcAft>
                <a:spcPts val="1800"/>
              </a:spcAft>
            </a:pPr>
            <a:r>
              <a:rPr lang="fr-FR" dirty="0" smtClean="0"/>
              <a:t>    anxiété</a:t>
            </a:r>
          </a:p>
          <a:p>
            <a:pPr lvl="1">
              <a:spcAft>
                <a:spcPts val="1800"/>
              </a:spcAft>
            </a:pPr>
            <a:r>
              <a:rPr lang="fr-FR" dirty="0" smtClean="0"/>
              <a:t>    inhibition</a:t>
            </a:r>
          </a:p>
        </p:txBody>
      </p:sp>
      <p:sp>
        <p:nvSpPr>
          <p:cNvPr id="8" name="Flèche vers la droite 7"/>
          <p:cNvSpPr>
            <a:spLocks noChangeAspect="1"/>
          </p:cNvSpPr>
          <p:nvPr/>
        </p:nvSpPr>
        <p:spPr>
          <a:xfrm rot="5400000">
            <a:off x="1026637" y="4324329"/>
            <a:ext cx="313376" cy="256032"/>
          </a:xfrm>
          <a:prstGeom prst="rightArrow">
            <a:avLst>
              <a:gd name="adj1" fmla="val 53774"/>
              <a:gd name="adj2" fmla="val 5612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9" name="Flèche vers la droite 8"/>
          <p:cNvSpPr>
            <a:spLocks noChangeAspect="1"/>
          </p:cNvSpPr>
          <p:nvPr/>
        </p:nvSpPr>
        <p:spPr>
          <a:xfrm rot="5400000">
            <a:off x="1026637" y="5012180"/>
            <a:ext cx="313376" cy="256032"/>
          </a:xfrm>
          <a:prstGeom prst="rightArrow">
            <a:avLst>
              <a:gd name="adj1" fmla="val 53774"/>
              <a:gd name="adj2" fmla="val 5612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pic>
        <p:nvPicPr>
          <p:cNvPr id="10" name="Image 9" descr="rond_alcool.png"/>
          <p:cNvPicPr>
            <a:picLocks noChangeAspect="1"/>
          </p:cNvPicPr>
          <p:nvPr/>
        </p:nvPicPr>
        <p:blipFill>
          <a:blip r:embed="rId4"/>
          <a:stretch>
            <a:fillRect/>
          </a:stretch>
        </p:blipFill>
        <p:spPr>
          <a:xfrm>
            <a:off x="6912864" y="978408"/>
            <a:ext cx="1636776" cy="1636776"/>
          </a:xfrm>
          <a:prstGeom prst="ellipse">
            <a:avLst/>
          </a:prstGeom>
          <a:ln w="127000" cap="flat" cmpd="sng" algn="ctr">
            <a:solidFill>
              <a:srgbClr val="5D0A05">
                <a:alpha val="70000"/>
              </a:srgbClr>
            </a:solidFill>
            <a:prstDash val="solid"/>
            <a:round/>
            <a:headEnd type="none" w="med" len="med"/>
            <a:tailEnd type="none" w="med" len="me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16" name="Image 15" descr="tache_mauve.png"/>
          <p:cNvPicPr>
            <a:picLocks noChangeAspect="1"/>
          </p:cNvPicPr>
          <p:nvPr/>
        </p:nvPicPr>
        <p:blipFill>
          <a:blip r:embed="rId3">
            <a:alphaModFix amt="81000"/>
            <a:lum bright="-37000"/>
          </a:blip>
          <a:stretch>
            <a:fillRect/>
          </a:stretch>
        </p:blipFill>
        <p:spPr>
          <a:xfrm>
            <a:off x="3800169" y="688487"/>
            <a:ext cx="4541506" cy="2629804"/>
          </a:xfrm>
          <a:prstGeom prst="rect">
            <a:avLst/>
          </a:prstGeom>
        </p:spPr>
      </p:pic>
      <p:sp>
        <p:nvSpPr>
          <p:cNvPr id="13" name="Rectangle 12"/>
          <p:cNvSpPr/>
          <p:nvPr/>
        </p:nvSpPr>
        <p:spPr>
          <a:xfrm>
            <a:off x="585526" y="1933235"/>
            <a:ext cx="8072942" cy="4491359"/>
          </a:xfrm>
          <a:prstGeom prst="rect">
            <a:avLst/>
          </a:prstGeom>
          <a:solidFill>
            <a:srgbClr val="10032C">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buFont typeface="Arial"/>
              <a:buChar char="•"/>
            </a:pPr>
            <a:endParaRPr lang="fr-CA" dirty="0" smtClean="0">
              <a:latin typeface="Helvetica"/>
              <a:cs typeface="Helvetica"/>
            </a:endParaRPr>
          </a:p>
        </p:txBody>
      </p:sp>
      <p:sp>
        <p:nvSpPr>
          <p:cNvPr id="8" name="Titre 7"/>
          <p:cNvSpPr>
            <a:spLocks noGrp="1"/>
          </p:cNvSpPr>
          <p:nvPr>
            <p:ph type="title"/>
          </p:nvPr>
        </p:nvSpPr>
        <p:spPr/>
        <p:txBody>
          <a:bodyPr/>
          <a:lstStyle/>
          <a:p>
            <a:r>
              <a:rPr lang="fr-CA" smtClean="0"/>
              <a:t>Effets indésirables</a:t>
            </a:r>
            <a:endParaRPr lang="fr-CA"/>
          </a:p>
        </p:txBody>
      </p:sp>
      <p:sp>
        <p:nvSpPr>
          <p:cNvPr id="9" name="Espace réservé du contenu 8"/>
          <p:cNvSpPr>
            <a:spLocks noGrp="1"/>
          </p:cNvSpPr>
          <p:nvPr>
            <p:ph sz="half" idx="1"/>
          </p:nvPr>
        </p:nvSpPr>
        <p:spPr/>
        <p:txBody>
          <a:bodyPr/>
          <a:lstStyle/>
          <a:p>
            <a:r>
              <a:rPr lang="fr-CA" dirty="0" smtClean="0"/>
              <a:t>Santé mentale</a:t>
            </a:r>
          </a:p>
          <a:p>
            <a:pPr lvl="1">
              <a:spcAft>
                <a:spcPts val="600"/>
              </a:spcAft>
            </a:pPr>
            <a:r>
              <a:rPr lang="fr-FR" dirty="0" smtClean="0"/>
              <a:t>Agressivité, irritabilité</a:t>
            </a:r>
          </a:p>
          <a:p>
            <a:pPr lvl="1">
              <a:spcAft>
                <a:spcPts val="600"/>
              </a:spcAft>
            </a:pPr>
            <a:r>
              <a:rPr lang="fr-FR" dirty="0" smtClean="0"/>
              <a:t>Anxiété, dépression</a:t>
            </a:r>
          </a:p>
          <a:p>
            <a:pPr lvl="1">
              <a:spcAft>
                <a:spcPts val="1200"/>
              </a:spcAft>
            </a:pPr>
            <a:r>
              <a:rPr lang="fr-FR" dirty="0" smtClean="0"/>
              <a:t>Hallucinations possibles lors </a:t>
            </a:r>
            <a:br>
              <a:rPr lang="fr-FR" dirty="0" smtClean="0"/>
            </a:br>
            <a:r>
              <a:rPr lang="fr-FR" dirty="0" smtClean="0"/>
              <a:t>d’un sevrage</a:t>
            </a:r>
          </a:p>
        </p:txBody>
      </p:sp>
      <p:sp>
        <p:nvSpPr>
          <p:cNvPr id="10" name="Espace réservé du contenu 9"/>
          <p:cNvSpPr>
            <a:spLocks noGrp="1"/>
          </p:cNvSpPr>
          <p:nvPr>
            <p:ph sz="half" idx="2"/>
          </p:nvPr>
        </p:nvSpPr>
        <p:spPr>
          <a:xfrm>
            <a:off x="4024712" y="2142067"/>
            <a:ext cx="3900088" cy="4249588"/>
          </a:xfrm>
        </p:spPr>
        <p:txBody>
          <a:bodyPr/>
          <a:lstStyle/>
          <a:p>
            <a:r>
              <a:rPr lang="fr-CA" dirty="0" smtClean="0"/>
              <a:t>Santé physique</a:t>
            </a:r>
          </a:p>
          <a:p>
            <a:pPr lvl="1"/>
            <a:r>
              <a:rPr lang="fr-FR" dirty="0" smtClean="0"/>
              <a:t>Maux de tête</a:t>
            </a:r>
          </a:p>
          <a:p>
            <a:pPr lvl="1"/>
            <a:r>
              <a:rPr lang="fr-FR" dirty="0" smtClean="0"/>
              <a:t>Déshydratation</a:t>
            </a:r>
          </a:p>
          <a:p>
            <a:pPr lvl="1"/>
            <a:r>
              <a:rPr lang="fr-FR" dirty="0" smtClean="0"/>
              <a:t>Nausées, vomissements</a:t>
            </a:r>
          </a:p>
          <a:p>
            <a:pPr lvl="1"/>
            <a:r>
              <a:rPr lang="fr-FR" dirty="0" smtClean="0"/>
              <a:t>Carence en</a:t>
            </a:r>
          </a:p>
          <a:p>
            <a:pPr lvl="2"/>
            <a:r>
              <a:rPr lang="fr-FR" dirty="0" smtClean="0"/>
              <a:t>acide folique</a:t>
            </a:r>
          </a:p>
          <a:p>
            <a:pPr lvl="2"/>
            <a:r>
              <a:rPr lang="fr-FR" dirty="0" smtClean="0"/>
              <a:t>vitamine B1 (thiamine)</a:t>
            </a:r>
          </a:p>
          <a:p>
            <a:pPr lvl="1"/>
            <a:r>
              <a:rPr lang="fr-FR" dirty="0" smtClean="0"/>
              <a:t>Troubles cardiaques</a:t>
            </a:r>
          </a:p>
          <a:p>
            <a:pPr lvl="1"/>
            <a:r>
              <a:rPr lang="fr-FR" dirty="0" smtClean="0"/>
              <a:t>Troubles au foie</a:t>
            </a:r>
          </a:p>
        </p:txBody>
      </p:sp>
      <p:pic>
        <p:nvPicPr>
          <p:cNvPr id="11" name="Image 10" descr="rond_alcool.png"/>
          <p:cNvPicPr>
            <a:picLocks noChangeAspect="1"/>
          </p:cNvPicPr>
          <p:nvPr/>
        </p:nvPicPr>
        <p:blipFill>
          <a:blip r:embed="rId4"/>
          <a:stretch>
            <a:fillRect/>
          </a:stretch>
        </p:blipFill>
        <p:spPr>
          <a:xfrm>
            <a:off x="6912864" y="978408"/>
            <a:ext cx="1636776" cy="1636776"/>
          </a:xfrm>
          <a:prstGeom prst="ellipse">
            <a:avLst/>
          </a:prstGeom>
          <a:ln w="127000" cap="flat" cmpd="sng" algn="ctr">
            <a:solidFill>
              <a:srgbClr val="00002C">
                <a:alpha val="70000"/>
              </a:srgbClr>
            </a:solidFill>
            <a:prstDash val="solid"/>
            <a:round/>
            <a:headEnd type="none" w="med" len="med"/>
            <a:tailEnd type="none" w="med" len="med"/>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smtClean="0"/>
              <a:t>En sevrage</a:t>
            </a:r>
            <a:endParaRPr lang="fr-CA" dirty="0"/>
          </a:p>
        </p:txBody>
      </p:sp>
      <p:sp>
        <p:nvSpPr>
          <p:cNvPr id="7" name="Espace réservé du contenu 6"/>
          <p:cNvSpPr>
            <a:spLocks noGrp="1"/>
          </p:cNvSpPr>
          <p:nvPr>
            <p:ph idx="1"/>
          </p:nvPr>
        </p:nvSpPr>
        <p:spPr/>
        <p:txBody>
          <a:bodyPr/>
          <a:lstStyle/>
          <a:p>
            <a:pPr lvl="1"/>
            <a:r>
              <a:rPr lang="fr-FR" dirty="0" smtClean="0"/>
              <a:t>Débute six à huit heures après la dernière consommation d’alcool et peut aller </a:t>
            </a:r>
            <a:br>
              <a:rPr lang="fr-FR" dirty="0" smtClean="0"/>
            </a:br>
            <a:r>
              <a:rPr lang="fr-FR" dirty="0" smtClean="0"/>
              <a:t>jusqu’à quelques jours</a:t>
            </a:r>
          </a:p>
          <a:p>
            <a:pPr lvl="1"/>
            <a:endParaRPr lang="fr-FR" dirty="0" smtClean="0"/>
          </a:p>
          <a:p>
            <a:pPr lvl="1"/>
            <a:r>
              <a:rPr lang="fr-FR" dirty="0" smtClean="0"/>
              <a:t>Principaux symptômes physiques</a:t>
            </a:r>
          </a:p>
          <a:p>
            <a:pPr lvl="2"/>
            <a:r>
              <a:rPr lang="fr-FR" dirty="0" smtClean="0"/>
              <a:t>Transpiration, </a:t>
            </a:r>
            <a:r>
              <a:rPr lang="fr-FR" dirty="0" smtClean="0">
                <a:sym typeface="Wingdings"/>
              </a:rPr>
              <a:t> </a:t>
            </a:r>
            <a:r>
              <a:rPr lang="fr-FR" dirty="0" smtClean="0"/>
              <a:t>  pouls</a:t>
            </a:r>
          </a:p>
          <a:p>
            <a:pPr lvl="2"/>
            <a:r>
              <a:rPr lang="fr-FR" dirty="0" smtClean="0"/>
              <a:t>Nausées, vomissements, palpitations, insomnie, </a:t>
            </a:r>
            <a:br>
              <a:rPr lang="fr-FR" dirty="0" smtClean="0"/>
            </a:br>
            <a:r>
              <a:rPr lang="fr-FR" dirty="0" smtClean="0"/>
              <a:t>maux de tête  </a:t>
            </a:r>
          </a:p>
          <a:p>
            <a:pPr lvl="2"/>
            <a:r>
              <a:rPr lang="fr-FR" dirty="0" smtClean="0"/>
              <a:t>Sensibilité à la lumière, au bruit et à la douleur </a:t>
            </a:r>
          </a:p>
          <a:p>
            <a:pPr lvl="2"/>
            <a:r>
              <a:rPr lang="fr-FR" dirty="0" smtClean="0"/>
              <a:t>Tremblements, risque de convulsion (</a:t>
            </a:r>
            <a:r>
              <a:rPr lang="fr-FR" i="1" dirty="0" smtClean="0"/>
              <a:t>delirium tremens</a:t>
            </a:r>
            <a:r>
              <a:rPr lang="fr-FR" dirty="0" smtClean="0"/>
              <a:t>)</a:t>
            </a:r>
          </a:p>
          <a:p>
            <a:pPr lvl="1"/>
            <a:endParaRPr lang="fr-FR" dirty="0" smtClean="0"/>
          </a:p>
          <a:p>
            <a:pPr lvl="1"/>
            <a:r>
              <a:rPr lang="fr-FR" dirty="0" smtClean="0"/>
              <a:t>Principaux symptômes psychologiques</a:t>
            </a:r>
          </a:p>
          <a:p>
            <a:pPr lvl="2"/>
            <a:r>
              <a:rPr lang="fr-FR" dirty="0" smtClean="0"/>
              <a:t>Anxiété, irritabilité, agitation </a:t>
            </a:r>
          </a:p>
          <a:p>
            <a:pPr lvl="2"/>
            <a:r>
              <a:rPr lang="fr-FR" dirty="0" smtClean="0"/>
              <a:t>Confusion, désorientation, hallucinations</a:t>
            </a:r>
          </a:p>
        </p:txBody>
      </p:sp>
      <p:sp>
        <p:nvSpPr>
          <p:cNvPr id="12" name="Espace réservé du texte 11"/>
          <p:cNvSpPr>
            <a:spLocks noGrp="1"/>
          </p:cNvSpPr>
          <p:nvPr>
            <p:ph type="body" sz="quarter" idx="13"/>
          </p:nvPr>
        </p:nvSpPr>
        <p:spPr/>
        <p:txBody>
          <a:bodyPr/>
          <a:lstStyle/>
          <a:p>
            <a:endParaRPr lang="fr-CA"/>
          </a:p>
        </p:txBody>
      </p:sp>
      <p:sp>
        <p:nvSpPr>
          <p:cNvPr id="13" name="Flèche vers la droite 12"/>
          <p:cNvSpPr>
            <a:spLocks noChangeAspect="1"/>
          </p:cNvSpPr>
          <p:nvPr/>
        </p:nvSpPr>
        <p:spPr>
          <a:xfrm rot="16200000" flipV="1">
            <a:off x="3518064" y="3178447"/>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Helvetica"/>
                <a:cs typeface="Helvetica"/>
              </a:rPr>
              <a:t>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solidFill>
                  <a:srgbClr val="A4AA2F"/>
                </a:solidFill>
              </a:rPr>
              <a:t>Effets </a:t>
            </a:r>
            <a:br>
              <a:rPr lang="fr-CA" dirty="0" smtClean="0">
                <a:solidFill>
                  <a:srgbClr val="A4AA2F"/>
                </a:solidFill>
              </a:rPr>
            </a:br>
            <a:r>
              <a:rPr lang="fr-CA" dirty="0" smtClean="0">
                <a:solidFill>
                  <a:srgbClr val="A4AA2F"/>
                </a:solidFill>
              </a:rPr>
              <a:t>cognitifs</a:t>
            </a:r>
            <a:endParaRPr lang="fr-CA" dirty="0">
              <a:solidFill>
                <a:srgbClr val="A4AA2F"/>
              </a:solidFill>
            </a:endParaRPr>
          </a:p>
        </p:txBody>
      </p:sp>
      <p:sp>
        <p:nvSpPr>
          <p:cNvPr id="3" name="Espace réservé du contenu 2"/>
          <p:cNvSpPr>
            <a:spLocks noGrp="1"/>
          </p:cNvSpPr>
          <p:nvPr>
            <p:ph idx="1"/>
          </p:nvPr>
        </p:nvSpPr>
        <p:spPr/>
        <p:txBody>
          <a:bodyPr/>
          <a:lstStyle/>
          <a:p>
            <a:pPr lvl="1"/>
            <a:r>
              <a:rPr lang="fr-FR" dirty="0" smtClean="0"/>
              <a:t>Aigus</a:t>
            </a:r>
          </a:p>
          <a:p>
            <a:pPr lvl="2">
              <a:spcAft>
                <a:spcPts val="600"/>
              </a:spcAft>
            </a:pPr>
            <a:r>
              <a:rPr lang="fr-FR" dirty="0" smtClean="0"/>
              <a:t>Trouble d’élocution</a:t>
            </a:r>
          </a:p>
          <a:p>
            <a:pPr lvl="2">
              <a:spcAft>
                <a:spcPts val="600"/>
              </a:spcAft>
            </a:pPr>
            <a:r>
              <a:rPr lang="fr-FR" dirty="0" smtClean="0"/>
              <a:t>Problème de coordination, démarche instable</a:t>
            </a:r>
          </a:p>
          <a:p>
            <a:pPr lvl="2">
              <a:spcAft>
                <a:spcPts val="600"/>
              </a:spcAft>
            </a:pPr>
            <a:r>
              <a:rPr lang="fr-FR" dirty="0" smtClean="0"/>
              <a:t>Ralentissement de la vitesse de traitement</a:t>
            </a:r>
          </a:p>
          <a:p>
            <a:pPr lvl="2">
              <a:spcAft>
                <a:spcPts val="600"/>
              </a:spcAft>
            </a:pPr>
            <a:r>
              <a:rPr lang="fr-FR" dirty="0" smtClean="0"/>
              <a:t>    réflexes </a:t>
            </a:r>
          </a:p>
          <a:p>
            <a:pPr lvl="2">
              <a:spcAft>
                <a:spcPts val="600"/>
              </a:spcAft>
            </a:pPr>
            <a:r>
              <a:rPr lang="fr-FR" dirty="0" smtClean="0"/>
              <a:t>    attention/concentration</a:t>
            </a:r>
          </a:p>
          <a:p>
            <a:pPr lvl="2">
              <a:spcAft>
                <a:spcPts val="600"/>
              </a:spcAft>
            </a:pPr>
            <a:r>
              <a:rPr lang="fr-FR" dirty="0" smtClean="0"/>
              <a:t>    jugement</a:t>
            </a:r>
          </a:p>
          <a:p>
            <a:pPr lvl="2">
              <a:spcAft>
                <a:spcPts val="600"/>
              </a:spcAft>
            </a:pPr>
            <a:r>
              <a:rPr lang="fr-FR" dirty="0" smtClean="0"/>
              <a:t>    </a:t>
            </a:r>
            <a:r>
              <a:rPr lang="fr-FR" dirty="0" err="1" smtClean="0"/>
              <a:t>désinhibition</a:t>
            </a:r>
            <a:r>
              <a:rPr lang="fr-FR" dirty="0" smtClean="0"/>
              <a:t> / prise de risque</a:t>
            </a:r>
          </a:p>
        </p:txBody>
      </p:sp>
      <p:sp>
        <p:nvSpPr>
          <p:cNvPr id="13" name="Espace réservé du texte 12"/>
          <p:cNvSpPr>
            <a:spLocks noGrp="1"/>
          </p:cNvSpPr>
          <p:nvPr>
            <p:ph type="body" sz="quarter" idx="13"/>
          </p:nvPr>
        </p:nvSpPr>
        <p:spPr/>
        <p:txBody>
          <a:bodyPr/>
          <a:lstStyle/>
          <a:p>
            <a:endParaRPr lang="fr-CA"/>
          </a:p>
        </p:txBody>
      </p:sp>
      <p:sp>
        <p:nvSpPr>
          <p:cNvPr id="14" name="Flèche vers la droite 13"/>
          <p:cNvSpPr>
            <a:spLocks noChangeAspect="1"/>
          </p:cNvSpPr>
          <p:nvPr/>
        </p:nvSpPr>
        <p:spPr>
          <a:xfrm rot="5400000">
            <a:off x="1819034" y="3043136"/>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5" name="Flèche vers la droite 14"/>
          <p:cNvSpPr>
            <a:spLocks noChangeAspect="1"/>
          </p:cNvSpPr>
          <p:nvPr/>
        </p:nvSpPr>
        <p:spPr>
          <a:xfrm rot="5400000">
            <a:off x="1819034" y="3472582"/>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6" name="Flèche vers la droite 15"/>
          <p:cNvSpPr>
            <a:spLocks noChangeAspect="1"/>
          </p:cNvSpPr>
          <p:nvPr/>
        </p:nvSpPr>
        <p:spPr>
          <a:xfrm rot="5400000">
            <a:off x="1819034" y="3899591"/>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8" name="Flèche vers la droite 17"/>
          <p:cNvSpPr>
            <a:spLocks noChangeAspect="1"/>
          </p:cNvSpPr>
          <p:nvPr/>
        </p:nvSpPr>
        <p:spPr>
          <a:xfrm rot="16200000" flipV="1">
            <a:off x="1819034" y="4308180"/>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Helvetica"/>
                <a:cs typeface="Helvetica"/>
              </a:rPr>
              <a:t> </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solidFill>
                  <a:srgbClr val="A4AA2F"/>
                </a:solidFill>
              </a:rPr>
              <a:t>Effets </a:t>
            </a:r>
            <a:br>
              <a:rPr lang="fr-CA" dirty="0" smtClean="0">
                <a:solidFill>
                  <a:srgbClr val="A4AA2F"/>
                </a:solidFill>
              </a:rPr>
            </a:br>
            <a:r>
              <a:rPr lang="fr-CA" dirty="0" smtClean="0">
                <a:solidFill>
                  <a:srgbClr val="A4AA2F"/>
                </a:solidFill>
              </a:rPr>
              <a:t>cognitifs</a:t>
            </a:r>
            <a:endParaRPr lang="fr-CA" dirty="0">
              <a:solidFill>
                <a:srgbClr val="A4AA2F"/>
              </a:solidFill>
            </a:endParaRPr>
          </a:p>
        </p:txBody>
      </p:sp>
      <p:sp>
        <p:nvSpPr>
          <p:cNvPr id="3" name="Espace réservé du contenu 2"/>
          <p:cNvSpPr>
            <a:spLocks noGrp="1"/>
          </p:cNvSpPr>
          <p:nvPr>
            <p:ph idx="1"/>
          </p:nvPr>
        </p:nvSpPr>
        <p:spPr/>
        <p:txBody>
          <a:bodyPr/>
          <a:lstStyle/>
          <a:p>
            <a:pPr lvl="1"/>
            <a:r>
              <a:rPr lang="fr-FR" dirty="0" smtClean="0"/>
              <a:t>À court et moyen terme (moins qu’un an)</a:t>
            </a:r>
          </a:p>
          <a:p>
            <a:pPr lvl="2">
              <a:spcAft>
                <a:spcPts val="600"/>
              </a:spcAft>
            </a:pPr>
            <a:r>
              <a:rPr lang="fr-CA" dirty="0" smtClean="0">
                <a:sym typeface="Wingdings"/>
              </a:rPr>
              <a:t>    </a:t>
            </a:r>
            <a:r>
              <a:rPr lang="fr-FR" dirty="0" smtClean="0"/>
              <a:t>fonctions exécutives (résolution de problèmes, planification, organisation)</a:t>
            </a:r>
          </a:p>
          <a:p>
            <a:pPr lvl="2">
              <a:spcAft>
                <a:spcPts val="600"/>
              </a:spcAft>
            </a:pPr>
            <a:r>
              <a:rPr lang="fr-FR" dirty="0" smtClean="0"/>
              <a:t>    inhibition,    impulsivité</a:t>
            </a:r>
          </a:p>
          <a:p>
            <a:pPr lvl="2">
              <a:spcAft>
                <a:spcPts val="600"/>
              </a:spcAft>
            </a:pPr>
            <a:r>
              <a:rPr lang="fr-FR" dirty="0" smtClean="0"/>
              <a:t>    mémoire / capacités d’apprentissage</a:t>
            </a:r>
          </a:p>
          <a:p>
            <a:pPr lvl="2">
              <a:spcAft>
                <a:spcPts val="600"/>
              </a:spcAft>
            </a:pPr>
            <a:r>
              <a:rPr lang="fr-FR" dirty="0" smtClean="0"/>
              <a:t>    vitesse de traitement</a:t>
            </a:r>
          </a:p>
          <a:p>
            <a:pPr lvl="2">
              <a:spcAft>
                <a:spcPts val="600"/>
              </a:spcAft>
            </a:pPr>
            <a:r>
              <a:rPr lang="fr-FR" dirty="0" smtClean="0"/>
              <a:t>    attention / mémoire de travail</a:t>
            </a:r>
          </a:p>
          <a:p>
            <a:pPr lvl="2">
              <a:spcAft>
                <a:spcPts val="600"/>
              </a:spcAft>
            </a:pPr>
            <a:r>
              <a:rPr lang="fr-FR" dirty="0" smtClean="0"/>
              <a:t>    fonctions </a:t>
            </a:r>
            <a:r>
              <a:rPr lang="fr-FR" dirty="0" err="1" smtClean="0"/>
              <a:t>visuo-spatiales</a:t>
            </a:r>
            <a:endParaRPr lang="fr-FR" dirty="0" smtClean="0"/>
          </a:p>
        </p:txBody>
      </p:sp>
      <p:sp>
        <p:nvSpPr>
          <p:cNvPr id="13" name="Espace réservé du texte 12"/>
          <p:cNvSpPr>
            <a:spLocks noGrp="1"/>
          </p:cNvSpPr>
          <p:nvPr>
            <p:ph type="body" sz="quarter" idx="13"/>
          </p:nvPr>
        </p:nvSpPr>
        <p:spPr/>
        <p:txBody>
          <a:bodyPr/>
          <a:lstStyle/>
          <a:p>
            <a:endParaRPr lang="fr-CA"/>
          </a:p>
        </p:txBody>
      </p:sp>
      <p:sp>
        <p:nvSpPr>
          <p:cNvPr id="14" name="Flèche vers la droite 13"/>
          <p:cNvSpPr>
            <a:spLocks noChangeAspect="1"/>
          </p:cNvSpPr>
          <p:nvPr/>
        </p:nvSpPr>
        <p:spPr>
          <a:xfrm rot="5400000">
            <a:off x="1819034" y="1738096"/>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5" name="Flèche vers la droite 14"/>
          <p:cNvSpPr>
            <a:spLocks noChangeAspect="1"/>
          </p:cNvSpPr>
          <p:nvPr/>
        </p:nvSpPr>
        <p:spPr>
          <a:xfrm rot="5400000">
            <a:off x="1819034" y="2496443"/>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6" name="Flèche vers la droite 15"/>
          <p:cNvSpPr>
            <a:spLocks noChangeAspect="1"/>
          </p:cNvSpPr>
          <p:nvPr/>
        </p:nvSpPr>
        <p:spPr>
          <a:xfrm rot="5400000">
            <a:off x="1819034" y="2923452"/>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7" name="Flèche vers la droite 16"/>
          <p:cNvSpPr>
            <a:spLocks noChangeAspect="1"/>
          </p:cNvSpPr>
          <p:nvPr/>
        </p:nvSpPr>
        <p:spPr>
          <a:xfrm rot="5400000">
            <a:off x="1819034" y="3355360"/>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8" name="Flèche vers la droite 17"/>
          <p:cNvSpPr>
            <a:spLocks noChangeAspect="1"/>
          </p:cNvSpPr>
          <p:nvPr/>
        </p:nvSpPr>
        <p:spPr>
          <a:xfrm rot="16200000" flipV="1">
            <a:off x="3330952" y="2466907"/>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smtClean="0">
                <a:latin typeface="Helvetica"/>
                <a:cs typeface="Helvetica"/>
              </a:rPr>
              <a:t> </a:t>
            </a:r>
          </a:p>
        </p:txBody>
      </p:sp>
      <p:sp>
        <p:nvSpPr>
          <p:cNvPr id="10" name="Flèche vers la droite 9"/>
          <p:cNvSpPr>
            <a:spLocks noChangeAspect="1"/>
          </p:cNvSpPr>
          <p:nvPr/>
        </p:nvSpPr>
        <p:spPr>
          <a:xfrm rot="5400000">
            <a:off x="1819034" y="3786676"/>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1" name="Flèche vers la droite 10"/>
          <p:cNvSpPr>
            <a:spLocks noChangeAspect="1"/>
          </p:cNvSpPr>
          <p:nvPr/>
        </p:nvSpPr>
        <p:spPr>
          <a:xfrm rot="5400000">
            <a:off x="1819034" y="4218584"/>
            <a:ext cx="313376" cy="256032"/>
          </a:xfrm>
          <a:prstGeom prst="rightArrow">
            <a:avLst>
              <a:gd name="adj1" fmla="val 53774"/>
              <a:gd name="adj2" fmla="val 5612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solidFill>
                  <a:srgbClr val="A4AA2F"/>
                </a:solidFill>
              </a:rPr>
              <a:t>Effets </a:t>
            </a:r>
            <a:br>
              <a:rPr lang="fr-CA" dirty="0" smtClean="0">
                <a:solidFill>
                  <a:srgbClr val="A4AA2F"/>
                </a:solidFill>
              </a:rPr>
            </a:br>
            <a:r>
              <a:rPr lang="fr-CA" dirty="0" smtClean="0">
                <a:solidFill>
                  <a:srgbClr val="A4AA2F"/>
                </a:solidFill>
              </a:rPr>
              <a:t>cognitifs</a:t>
            </a:r>
            <a:endParaRPr lang="fr-CA" dirty="0">
              <a:solidFill>
                <a:srgbClr val="A4AA2F"/>
              </a:solidFill>
            </a:endParaRPr>
          </a:p>
        </p:txBody>
      </p:sp>
      <p:sp>
        <p:nvSpPr>
          <p:cNvPr id="3" name="Espace réservé du contenu 2"/>
          <p:cNvSpPr>
            <a:spLocks noGrp="1"/>
          </p:cNvSpPr>
          <p:nvPr>
            <p:ph idx="1"/>
          </p:nvPr>
        </p:nvSpPr>
        <p:spPr/>
        <p:txBody>
          <a:bodyPr/>
          <a:lstStyle/>
          <a:p>
            <a:pPr lvl="1"/>
            <a:r>
              <a:rPr lang="fr-CA" dirty="0" smtClean="0"/>
              <a:t>À plus long terme, après au moins un an d’abstinence </a:t>
            </a:r>
          </a:p>
          <a:p>
            <a:pPr lvl="2"/>
            <a:r>
              <a:rPr lang="fr-CA" dirty="0" smtClean="0"/>
              <a:t>Récupération cognitive possible</a:t>
            </a:r>
          </a:p>
          <a:p>
            <a:pPr lvl="1"/>
            <a:endParaRPr lang="fr-CA" dirty="0" smtClean="0"/>
          </a:p>
          <a:p>
            <a:pPr lvl="1"/>
            <a:r>
              <a:rPr lang="fr-CA" dirty="0" smtClean="0"/>
              <a:t>Effets cognitifs après une longue période d’abstinence généralement plus subtils</a:t>
            </a:r>
          </a:p>
          <a:p>
            <a:pPr lvl="1"/>
            <a:endParaRPr lang="fr-CA" dirty="0" smtClean="0"/>
          </a:p>
          <a:p>
            <a:pPr lvl="1"/>
            <a:r>
              <a:rPr lang="fr-CA" dirty="0" smtClean="0"/>
              <a:t>Exemples de complications graves à long terme</a:t>
            </a:r>
          </a:p>
          <a:p>
            <a:pPr lvl="2"/>
            <a:r>
              <a:rPr lang="fr-CA" dirty="0" smtClean="0"/>
              <a:t>Syndrome de </a:t>
            </a:r>
            <a:r>
              <a:rPr lang="fr-CA" dirty="0" err="1" smtClean="0"/>
              <a:t>Wernicke-Korsakoff</a:t>
            </a:r>
            <a:endParaRPr lang="fr-CA" dirty="0" smtClean="0"/>
          </a:p>
          <a:p>
            <a:pPr lvl="2"/>
            <a:r>
              <a:rPr lang="fr-CA" dirty="0" smtClean="0"/>
              <a:t>Démence alcoolique</a:t>
            </a:r>
          </a:p>
        </p:txBody>
      </p:sp>
      <p:sp>
        <p:nvSpPr>
          <p:cNvPr id="13" name="Espace réservé du texte 12"/>
          <p:cNvSpPr>
            <a:spLocks noGrp="1"/>
          </p:cNvSpPr>
          <p:nvPr>
            <p:ph type="body" sz="quarter" idx="13"/>
          </p:nvPr>
        </p:nvSpPr>
        <p:spPr/>
        <p:txBody>
          <a:bodyPr/>
          <a:lstStyle/>
          <a:p>
            <a:endParaRPr lang="fr-CA"/>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T</a:t>
            </a:r>
            <a:r>
              <a:rPr lang="fr-CA" dirty="0" smtClean="0"/>
              <a:t>roubles cognitifs</a:t>
            </a:r>
            <a:endParaRPr lang="fr-CA" dirty="0"/>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A" dirty="0" smtClean="0">
                <a:solidFill>
                  <a:schemeClr val="accent2"/>
                </a:solidFill>
              </a:rPr>
              <a:t>Effets </a:t>
            </a:r>
            <a:r>
              <a:rPr lang="fr-CA" dirty="0" smtClean="0"/>
              <a:t/>
            </a:r>
            <a:br>
              <a:rPr lang="fr-CA" dirty="0" smtClean="0"/>
            </a:br>
            <a:r>
              <a:rPr lang="fr-CA" dirty="0" smtClean="0"/>
              <a:t>sur le cerveau</a:t>
            </a:r>
            <a:endParaRPr lang="fr-CA" dirty="0"/>
          </a:p>
        </p:txBody>
      </p:sp>
      <p:sp>
        <p:nvSpPr>
          <p:cNvPr id="10" name="Espace réservé du texte 9"/>
          <p:cNvSpPr>
            <a:spLocks noGrp="1"/>
          </p:cNvSpPr>
          <p:nvPr>
            <p:ph type="body" sz="quarter" idx="13"/>
          </p:nvPr>
        </p:nvSpPr>
        <p:spPr/>
        <p:txBody>
          <a:bodyPr/>
          <a:lstStyle/>
          <a:p>
            <a:r>
              <a:rPr lang="fr-FR" dirty="0" smtClean="0"/>
              <a:t>Tiré de </a:t>
            </a:r>
            <a:r>
              <a:rPr lang="fr-FR" dirty="0" err="1" smtClean="0"/>
              <a:t>Bühler</a:t>
            </a:r>
            <a:r>
              <a:rPr lang="fr-FR" dirty="0" smtClean="0"/>
              <a:t> M., Mann K. 2011</a:t>
            </a:r>
          </a:p>
        </p:txBody>
      </p:sp>
      <p:grpSp>
        <p:nvGrpSpPr>
          <p:cNvPr id="14" name="Grouper 13"/>
          <p:cNvGrpSpPr/>
          <p:nvPr/>
        </p:nvGrpSpPr>
        <p:grpSpPr>
          <a:xfrm>
            <a:off x="1398079" y="1927255"/>
            <a:ext cx="6831521" cy="3699443"/>
            <a:chOff x="1398079" y="1927255"/>
            <a:chExt cx="6831521" cy="3699443"/>
          </a:xfrm>
        </p:grpSpPr>
        <p:pic>
          <p:nvPicPr>
            <p:cNvPr id="15" name="Image 14" descr="cadre_texture.jpg"/>
            <p:cNvPicPr>
              <a:picLocks/>
            </p:cNvPicPr>
            <p:nvPr/>
          </p:nvPicPr>
          <p:blipFill>
            <a:blip r:embed="rId3"/>
            <a:stretch>
              <a:fillRect/>
            </a:stretch>
          </p:blipFill>
          <p:spPr>
            <a:xfrm rot="5400000" flipH="1" flipV="1">
              <a:off x="2964118" y="361216"/>
              <a:ext cx="3699443" cy="6831521"/>
            </a:xfrm>
            <a:prstGeom prst="rect">
              <a:avLst/>
            </a:prstGeom>
          </p:spPr>
        </p:pic>
        <p:grpSp>
          <p:nvGrpSpPr>
            <p:cNvPr id="12" name="Grouper 11"/>
            <p:cNvGrpSpPr/>
            <p:nvPr/>
          </p:nvGrpSpPr>
          <p:grpSpPr>
            <a:xfrm>
              <a:off x="1890389" y="2219427"/>
              <a:ext cx="5662399" cy="3141035"/>
              <a:chOff x="1890389" y="2219427"/>
              <a:chExt cx="5662399" cy="3141035"/>
            </a:xfrm>
          </p:grpSpPr>
          <p:pic>
            <p:nvPicPr>
              <p:cNvPr id="13" name="Grafik 4"/>
              <p:cNvPicPr>
                <a:picLocks noChangeAspect="1"/>
              </p:cNvPicPr>
              <p:nvPr/>
            </p:nvPicPr>
            <p:blipFill>
              <a:blip r:embed="rId4"/>
              <a:srcRect l="2972" t="9615" r="19586" b="47426"/>
              <a:stretch>
                <a:fillRect/>
              </a:stretch>
            </p:blipFill>
            <p:spPr bwMode="auto">
              <a:xfrm>
                <a:off x="1890389" y="2219427"/>
                <a:ext cx="5662399" cy="3141035"/>
              </a:xfrm>
              <a:prstGeom prst="rect">
                <a:avLst/>
              </a:prstGeom>
              <a:noFill/>
              <a:ln w="9525">
                <a:noFill/>
                <a:miter lim="800000"/>
                <a:headEnd/>
                <a:tailEnd/>
              </a:ln>
            </p:spPr>
          </p:pic>
          <p:sp>
            <p:nvSpPr>
              <p:cNvPr id="7" name="Rectangle 6"/>
              <p:cNvSpPr>
                <a:spLocks noChangeAspect="1"/>
              </p:cNvSpPr>
              <p:nvPr/>
            </p:nvSpPr>
            <p:spPr>
              <a:xfrm>
                <a:off x="5461955" y="2461126"/>
                <a:ext cx="1995421" cy="483722"/>
              </a:xfrm>
              <a:prstGeom prst="rect">
                <a:avLst/>
              </a:prstGeom>
              <a:solidFill>
                <a:schemeClr val="bg1"/>
              </a:solidFill>
            </p:spPr>
            <p:txBody>
              <a:bodyPr wrap="square">
                <a:noAutofit/>
              </a:bodyPr>
              <a:lstStyle/>
              <a:p>
                <a:pPr lvl="0" algn="r">
                  <a:lnSpc>
                    <a:spcPct val="90000"/>
                  </a:lnSpc>
                </a:pPr>
                <a:r>
                  <a:rPr lang="fr-FR" sz="1400" dirty="0" smtClean="0">
                    <a:solidFill>
                      <a:srgbClr val="000000"/>
                    </a:solidFill>
                    <a:latin typeface="Helvetica"/>
                    <a:cs typeface="Helvetica"/>
                  </a:rPr>
                  <a:t>Sujet de contrôle </a:t>
                </a:r>
                <a:br>
                  <a:rPr lang="fr-FR" sz="1400" dirty="0" smtClean="0">
                    <a:solidFill>
                      <a:srgbClr val="000000"/>
                    </a:solidFill>
                    <a:latin typeface="Helvetica"/>
                    <a:cs typeface="Helvetica"/>
                  </a:rPr>
                </a:br>
                <a:r>
                  <a:rPr lang="fr-FR" sz="1400" dirty="0" smtClean="0">
                    <a:solidFill>
                      <a:srgbClr val="000000"/>
                    </a:solidFill>
                    <a:latin typeface="Helvetica"/>
                    <a:cs typeface="Helvetica"/>
                  </a:rPr>
                  <a:t>(31 ans)</a:t>
                </a:r>
              </a:p>
            </p:txBody>
          </p:sp>
          <p:sp>
            <p:nvSpPr>
              <p:cNvPr id="8" name="Rectangle 7"/>
              <p:cNvSpPr/>
              <p:nvPr/>
            </p:nvSpPr>
            <p:spPr>
              <a:xfrm>
                <a:off x="3932887" y="2978075"/>
                <a:ext cx="1551546" cy="289823"/>
              </a:xfrm>
              <a:prstGeom prst="rect">
                <a:avLst/>
              </a:prstGeom>
              <a:solidFill>
                <a:schemeClr val="bg1"/>
              </a:solidFill>
            </p:spPr>
            <p:txBody>
              <a:bodyPr wrap="none">
                <a:noAutofit/>
              </a:bodyPr>
              <a:lstStyle/>
              <a:p>
                <a:pPr lvl="0" algn="ctr">
                  <a:lnSpc>
                    <a:spcPct val="90000"/>
                  </a:lnSpc>
                </a:pPr>
                <a:r>
                  <a:rPr lang="fr-FR" sz="1400" dirty="0" smtClean="0">
                    <a:solidFill>
                      <a:srgbClr val="000000"/>
                    </a:solidFill>
                    <a:latin typeface="Helvetica"/>
                    <a:cs typeface="Helvetica"/>
                  </a:rPr>
                  <a:t>Corps calleux</a:t>
                </a:r>
              </a:p>
            </p:txBody>
          </p:sp>
          <p:sp>
            <p:nvSpPr>
              <p:cNvPr id="9" name="Rectangle 8"/>
              <p:cNvSpPr/>
              <p:nvPr/>
            </p:nvSpPr>
            <p:spPr>
              <a:xfrm>
                <a:off x="2052453" y="2461126"/>
                <a:ext cx="1970959" cy="483722"/>
              </a:xfrm>
              <a:prstGeom prst="rect">
                <a:avLst/>
              </a:prstGeom>
              <a:solidFill>
                <a:schemeClr val="bg1"/>
              </a:solidFill>
            </p:spPr>
            <p:txBody>
              <a:bodyPr wrap="square">
                <a:noAutofit/>
              </a:bodyPr>
              <a:lstStyle/>
              <a:p>
                <a:pPr lvl="0">
                  <a:lnSpc>
                    <a:spcPct val="90000"/>
                  </a:lnSpc>
                </a:pPr>
                <a:r>
                  <a:rPr lang="fr-FR" sz="1400" dirty="0" smtClean="0">
                    <a:solidFill>
                      <a:srgbClr val="000000"/>
                    </a:solidFill>
                    <a:latin typeface="Helvetica"/>
                    <a:cs typeface="Helvetica"/>
                  </a:rPr>
                  <a:t>Homme alcoolique </a:t>
                </a:r>
                <a:br>
                  <a:rPr lang="fr-FR" sz="1400" dirty="0" smtClean="0">
                    <a:solidFill>
                      <a:srgbClr val="000000"/>
                    </a:solidFill>
                    <a:latin typeface="Helvetica"/>
                    <a:cs typeface="Helvetica"/>
                  </a:rPr>
                </a:br>
                <a:r>
                  <a:rPr lang="fr-FR" sz="1400" dirty="0" smtClean="0">
                    <a:solidFill>
                      <a:srgbClr val="000000"/>
                    </a:solidFill>
                    <a:latin typeface="Helvetica"/>
                    <a:cs typeface="Helvetica"/>
                  </a:rPr>
                  <a:t>(33 ans)</a:t>
                </a:r>
              </a:p>
            </p:txBody>
          </p:sp>
          <p:sp>
            <p:nvSpPr>
              <p:cNvPr id="11" name="Rectangle 10"/>
              <p:cNvSpPr/>
              <p:nvPr/>
            </p:nvSpPr>
            <p:spPr>
              <a:xfrm>
                <a:off x="4177173" y="3641118"/>
                <a:ext cx="1062974" cy="289823"/>
              </a:xfrm>
              <a:prstGeom prst="rect">
                <a:avLst/>
              </a:prstGeom>
              <a:solidFill>
                <a:schemeClr val="bg1"/>
              </a:solidFill>
            </p:spPr>
            <p:txBody>
              <a:bodyPr wrap="none">
                <a:noAutofit/>
              </a:bodyPr>
              <a:lstStyle/>
              <a:p>
                <a:pPr lvl="0" algn="ctr">
                  <a:lnSpc>
                    <a:spcPct val="90000"/>
                  </a:lnSpc>
                </a:pPr>
                <a:r>
                  <a:rPr lang="fr-FR" sz="1400" dirty="0" smtClean="0">
                    <a:solidFill>
                      <a:srgbClr val="000000"/>
                    </a:solidFill>
                    <a:latin typeface="Helvetica"/>
                    <a:cs typeface="Helvetica"/>
                  </a:rPr>
                  <a:t>Ventricules</a:t>
                </a:r>
              </a:p>
            </p:txBody>
          </p:sp>
        </p:gr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A" dirty="0" smtClean="0"/>
              <a:t>Fin de la </a:t>
            </a:r>
            <a:br>
              <a:rPr lang="fr-CA" dirty="0" smtClean="0"/>
            </a:br>
            <a:r>
              <a:rPr lang="fr-CA" dirty="0" smtClean="0"/>
              <a:t>première partie</a:t>
            </a:r>
            <a:endParaRPr lang="fr-CA" dirty="0"/>
          </a:p>
        </p:txBody>
      </p:sp>
      <p:sp>
        <p:nvSpPr>
          <p:cNvPr id="13" name="Espace réservé du texte 12"/>
          <p:cNvSpPr>
            <a:spLocks noGrp="1"/>
          </p:cNvSpPr>
          <p:nvPr>
            <p:ph type="body" idx="1"/>
          </p:nvPr>
        </p:nvSpPr>
        <p:spPr/>
        <p:txBody>
          <a:bodyPr/>
          <a:lstStyle/>
          <a:p>
            <a:endParaRPr lang="fr-CA"/>
          </a:p>
        </p:txBody>
      </p:sp>
      <p:pic>
        <p:nvPicPr>
          <p:cNvPr id="14" name="Image 13" descr="chiffre1.png"/>
          <p:cNvPicPr>
            <a:picLocks noChangeAspect="1"/>
          </p:cNvPicPr>
          <p:nvPr/>
        </p:nvPicPr>
        <p:blipFill>
          <a:blip r:embed="rId3"/>
          <a:srcRect b="18403"/>
          <a:stretch>
            <a:fillRect/>
          </a:stretch>
        </p:blipFill>
        <p:spPr>
          <a:xfrm>
            <a:off x="7637012" y="2740831"/>
            <a:ext cx="1506988" cy="1559115"/>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2"/>
                </a:solidFill>
              </a:rPr>
              <a:t>T</a:t>
            </a:r>
            <a:r>
              <a:rPr lang="fr-CA" dirty="0" smtClean="0">
                <a:solidFill>
                  <a:schemeClr val="accent2"/>
                </a:solidFill>
              </a:rPr>
              <a:t>rouble psychotique</a:t>
            </a:r>
            <a:r>
              <a:rPr lang="fr-CA" dirty="0" smtClean="0"/>
              <a:t/>
            </a:r>
            <a:br>
              <a:rPr lang="fr-CA" dirty="0" smtClean="0"/>
            </a:br>
            <a:r>
              <a:rPr lang="fr-CA" dirty="0" smtClean="0"/>
              <a:t>ex. : schizophrénie</a:t>
            </a:r>
            <a:endParaRPr lang="fr-CA" dirty="0"/>
          </a:p>
        </p:txBody>
      </p:sp>
      <p:sp>
        <p:nvSpPr>
          <p:cNvPr id="29" name="Espace réservé du texte 28"/>
          <p:cNvSpPr>
            <a:spLocks noGrp="1"/>
          </p:cNvSpPr>
          <p:nvPr>
            <p:ph type="body" sz="quarter" idx="13"/>
          </p:nvPr>
        </p:nvSpPr>
        <p:spPr/>
        <p:txBody>
          <a:bodyPr/>
          <a:lstStyle/>
          <a:p>
            <a:endParaRPr lang="fr-CA"/>
          </a:p>
        </p:txBody>
      </p:sp>
      <p:sp>
        <p:nvSpPr>
          <p:cNvPr id="17" name="Flèche vers la droite 16"/>
          <p:cNvSpPr/>
          <p:nvPr/>
        </p:nvSpPr>
        <p:spPr>
          <a:xfrm>
            <a:off x="4876391" y="3488100"/>
            <a:ext cx="556006" cy="454264"/>
          </a:xfrm>
          <a:prstGeom prst="rightArrow">
            <a:avLst>
              <a:gd name="adj1" fmla="val 53774"/>
              <a:gd name="adj2" fmla="val 5612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8" name="Flèche vers la droite 17"/>
          <p:cNvSpPr/>
          <p:nvPr/>
        </p:nvSpPr>
        <p:spPr>
          <a:xfrm rot="18578740">
            <a:off x="5208262" y="4499069"/>
            <a:ext cx="556006" cy="454264"/>
          </a:xfrm>
          <a:prstGeom prst="rightArrow">
            <a:avLst>
              <a:gd name="adj1" fmla="val 53774"/>
              <a:gd name="adj2" fmla="val 5612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9" name="Flèche vers la droite 18"/>
          <p:cNvSpPr/>
          <p:nvPr/>
        </p:nvSpPr>
        <p:spPr>
          <a:xfrm rot="2378740">
            <a:off x="5208262" y="2487767"/>
            <a:ext cx="556006" cy="454264"/>
          </a:xfrm>
          <a:prstGeom prst="rightArrow">
            <a:avLst>
              <a:gd name="adj1" fmla="val 53774"/>
              <a:gd name="adj2" fmla="val 5612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grpSp>
        <p:nvGrpSpPr>
          <p:cNvPr id="23" name="Grouper 22"/>
          <p:cNvGrpSpPr/>
          <p:nvPr/>
        </p:nvGrpSpPr>
        <p:grpSpPr>
          <a:xfrm>
            <a:off x="2963524" y="4375770"/>
            <a:ext cx="1824060" cy="1062087"/>
            <a:chOff x="2963524" y="2113719"/>
            <a:chExt cx="1824060" cy="1062087"/>
          </a:xfrm>
        </p:grpSpPr>
        <p:sp>
          <p:nvSpPr>
            <p:cNvPr id="24" name="Rectangle 23"/>
            <p:cNvSpPr/>
            <p:nvPr/>
          </p:nvSpPr>
          <p:spPr>
            <a:xfrm>
              <a:off x="2963524" y="2113719"/>
              <a:ext cx="1824060" cy="10019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2200" b="1" dirty="0" smtClean="0">
                  <a:latin typeface="Helvetica"/>
                  <a:cs typeface="Helvetica"/>
                </a:rPr>
                <a:t>Symptômes négatifs</a:t>
              </a:r>
            </a:p>
          </p:txBody>
        </p:sp>
        <p:pic>
          <p:nvPicPr>
            <p:cNvPr id="25" name="Image 24" descr="texture_boite.jpg"/>
            <p:cNvPicPr>
              <a:picLocks noChangeAspect="1"/>
            </p:cNvPicPr>
            <p:nvPr/>
          </p:nvPicPr>
          <p:blipFill>
            <a:blip r:embed="rId3"/>
            <a:srcRect l="24942" t="51729" r="37645"/>
            <a:stretch>
              <a:fillRect/>
            </a:stretch>
          </p:blipFill>
          <p:spPr>
            <a:xfrm>
              <a:off x="2963524" y="3055932"/>
              <a:ext cx="1824060" cy="119874"/>
            </a:xfrm>
            <a:prstGeom prst="rect">
              <a:avLst/>
            </a:prstGeom>
          </p:spPr>
        </p:pic>
      </p:grpSp>
      <p:grpSp>
        <p:nvGrpSpPr>
          <p:cNvPr id="26" name="Grouper 25"/>
          <p:cNvGrpSpPr/>
          <p:nvPr/>
        </p:nvGrpSpPr>
        <p:grpSpPr>
          <a:xfrm>
            <a:off x="2963524" y="3184189"/>
            <a:ext cx="1824060" cy="1062087"/>
            <a:chOff x="2963524" y="2113719"/>
            <a:chExt cx="1824060" cy="1062087"/>
          </a:xfrm>
        </p:grpSpPr>
        <p:sp>
          <p:nvSpPr>
            <p:cNvPr id="27" name="Rectangle 26"/>
            <p:cNvSpPr/>
            <p:nvPr/>
          </p:nvSpPr>
          <p:spPr>
            <a:xfrm>
              <a:off x="2963524" y="2113719"/>
              <a:ext cx="1824060" cy="100193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2200" b="1" dirty="0" smtClean="0">
                  <a:latin typeface="Helvetica"/>
                  <a:cs typeface="Helvetica"/>
                </a:rPr>
                <a:t>Déficits cognitifs</a:t>
              </a:r>
            </a:p>
          </p:txBody>
        </p:sp>
        <p:pic>
          <p:nvPicPr>
            <p:cNvPr id="28" name="Image 27" descr="texture_boite.jpg"/>
            <p:cNvPicPr>
              <a:picLocks noChangeAspect="1"/>
            </p:cNvPicPr>
            <p:nvPr/>
          </p:nvPicPr>
          <p:blipFill>
            <a:blip r:embed="rId3"/>
            <a:srcRect l="24942" t="51729" r="37645"/>
            <a:stretch>
              <a:fillRect/>
            </a:stretch>
          </p:blipFill>
          <p:spPr>
            <a:xfrm>
              <a:off x="2963524" y="3055932"/>
              <a:ext cx="1824060" cy="119874"/>
            </a:xfrm>
            <a:prstGeom prst="rect">
              <a:avLst/>
            </a:prstGeom>
          </p:spPr>
        </p:pic>
      </p:grpSp>
      <p:grpSp>
        <p:nvGrpSpPr>
          <p:cNvPr id="9" name="Grouper 8"/>
          <p:cNvGrpSpPr/>
          <p:nvPr/>
        </p:nvGrpSpPr>
        <p:grpSpPr>
          <a:xfrm>
            <a:off x="2963524" y="1981200"/>
            <a:ext cx="1824060" cy="1062087"/>
            <a:chOff x="2963524" y="2113719"/>
            <a:chExt cx="1824060" cy="1062087"/>
          </a:xfrm>
        </p:grpSpPr>
        <p:sp>
          <p:nvSpPr>
            <p:cNvPr id="7" name="Rectangle 6"/>
            <p:cNvSpPr/>
            <p:nvPr/>
          </p:nvSpPr>
          <p:spPr>
            <a:xfrm>
              <a:off x="2963524" y="2113719"/>
              <a:ext cx="1824060" cy="10019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2200" b="1" dirty="0" smtClean="0">
                  <a:latin typeface="Helvetica"/>
                  <a:cs typeface="Helvetica"/>
                </a:rPr>
                <a:t>Symptômes positifs</a:t>
              </a:r>
            </a:p>
          </p:txBody>
        </p:sp>
        <p:pic>
          <p:nvPicPr>
            <p:cNvPr id="8" name="Image 7" descr="texture_boite.jpg"/>
            <p:cNvPicPr>
              <a:picLocks noChangeAspect="1"/>
            </p:cNvPicPr>
            <p:nvPr/>
          </p:nvPicPr>
          <p:blipFill>
            <a:blip r:embed="rId3"/>
            <a:srcRect l="24942" t="51729" r="37645"/>
            <a:stretch>
              <a:fillRect/>
            </a:stretch>
          </p:blipFill>
          <p:spPr>
            <a:xfrm>
              <a:off x="2963524" y="3055932"/>
              <a:ext cx="1824060" cy="119874"/>
            </a:xfrm>
            <a:prstGeom prst="rect">
              <a:avLst/>
            </a:prstGeom>
          </p:spPr>
        </p:pic>
      </p:grpSp>
      <p:sp>
        <p:nvSpPr>
          <p:cNvPr id="30" name="Rectangle 29"/>
          <p:cNvSpPr/>
          <p:nvPr/>
        </p:nvSpPr>
        <p:spPr>
          <a:xfrm>
            <a:off x="5504804" y="3175213"/>
            <a:ext cx="2496195" cy="107106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CA" sz="2200" b="1" dirty="0" smtClean="0">
                <a:latin typeface="Helvetica"/>
                <a:cs typeface="Helvetica"/>
              </a:rPr>
              <a:t>Fonctionnement occupationnel </a:t>
            </a:r>
            <a:br>
              <a:rPr lang="fr-CA" sz="2200" b="1" dirty="0" smtClean="0">
                <a:latin typeface="Helvetica"/>
                <a:cs typeface="Helvetica"/>
              </a:rPr>
            </a:br>
            <a:r>
              <a:rPr lang="fr-CA" sz="2200" b="1" dirty="0" smtClean="0">
                <a:latin typeface="Helvetica"/>
                <a:cs typeface="Helvetica"/>
              </a:rPr>
              <a:t>et projets de vie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1000"/>
                                        <p:tgtEl>
                                          <p:spTgt spid="9"/>
                                        </p:tgtEl>
                                      </p:cBhvr>
                                    </p:animEffect>
                                  </p:childTnLst>
                                </p:cTn>
                              </p:par>
                            </p:childTnLst>
                          </p:cTn>
                        </p:par>
                        <p:par>
                          <p:cTn id="8" fill="hold">
                            <p:stCondLst>
                              <p:cond delay="1000"/>
                            </p:stCondLst>
                            <p:childTnLst>
                              <p:par>
                                <p:cTn id="9" presetID="12" presetClass="entr" presetSubtype="4" fill="hold" nodeType="afterEffect">
                                  <p:stCondLst>
                                    <p:cond delay="500"/>
                                  </p:stCondLst>
                                  <p:childTnLst>
                                    <p:set>
                                      <p:cBhvr>
                                        <p:cTn id="10" dur="1" fill="hold">
                                          <p:stCondLst>
                                            <p:cond delay="0"/>
                                          </p:stCondLst>
                                        </p:cTn>
                                        <p:tgtEl>
                                          <p:spTgt spid="26"/>
                                        </p:tgtEl>
                                        <p:attrNameLst>
                                          <p:attrName>style.visibility</p:attrName>
                                        </p:attrNameLst>
                                      </p:cBhvr>
                                      <p:to>
                                        <p:strVal val="visible"/>
                                      </p:to>
                                    </p:set>
                                    <p:animEffect transition="in" filter="slide(fromBottom)">
                                      <p:cBhvr>
                                        <p:cTn id="11" dur="1000"/>
                                        <p:tgtEl>
                                          <p:spTgt spid="26"/>
                                        </p:tgtEl>
                                      </p:cBhvr>
                                    </p:animEffect>
                                  </p:childTnLst>
                                </p:cTn>
                              </p:par>
                            </p:childTnLst>
                          </p:cTn>
                        </p:par>
                        <p:par>
                          <p:cTn id="12" fill="hold">
                            <p:stCondLst>
                              <p:cond delay="2500"/>
                            </p:stCondLst>
                            <p:childTnLst>
                              <p:par>
                                <p:cTn id="13" presetID="12" presetClass="entr" presetSubtype="4" fill="hold" nodeType="after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slide(fromBottom)">
                                      <p:cBhvr>
                                        <p:cTn id="15" dur="1000"/>
                                        <p:tgtEl>
                                          <p:spTgt spid="23"/>
                                        </p:tgtEl>
                                      </p:cBhvr>
                                    </p:animEffect>
                                  </p:childTnLst>
                                </p:cTn>
                              </p:par>
                            </p:childTnLst>
                          </p:cTn>
                        </p:par>
                        <p:par>
                          <p:cTn id="16" fill="hold">
                            <p:stCondLst>
                              <p:cond delay="4000"/>
                            </p:stCondLst>
                            <p:childTnLst>
                              <p:par>
                                <p:cTn id="17" presetID="10" presetClass="entr" presetSubtype="0" fill="hold" grpId="0" nodeType="after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childTnLst>
                                </p:cTn>
                              </p:par>
                              <p:par>
                                <p:cTn id="26" presetID="12" presetClass="entr" presetSubtype="8" fill="hold" grpId="0" nodeType="withEffect">
                                  <p:stCondLst>
                                    <p:cond delay="1000"/>
                                  </p:stCondLst>
                                  <p:childTnLst>
                                    <p:set>
                                      <p:cBhvr>
                                        <p:cTn id="27" dur="1" fill="hold">
                                          <p:stCondLst>
                                            <p:cond delay="0"/>
                                          </p:stCondLst>
                                        </p:cTn>
                                        <p:tgtEl>
                                          <p:spTgt spid="30"/>
                                        </p:tgtEl>
                                        <p:attrNameLst>
                                          <p:attrName>style.visibility</p:attrName>
                                        </p:attrNameLst>
                                      </p:cBhvr>
                                      <p:to>
                                        <p:strVal val="visible"/>
                                      </p:to>
                                    </p:set>
                                    <p:animEffect transition="in" filter="slide(fromLeft)">
                                      <p:cBhvr>
                                        <p:cTn id="2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Troubles cognitifs</a:t>
            </a:r>
            <a:endParaRPr lang="fr-CA" dirty="0"/>
          </a:p>
        </p:txBody>
      </p:sp>
      <p:sp>
        <p:nvSpPr>
          <p:cNvPr id="4" name="Espace réservé du contenu 3"/>
          <p:cNvSpPr>
            <a:spLocks noGrp="1"/>
          </p:cNvSpPr>
          <p:nvPr>
            <p:ph idx="1"/>
          </p:nvPr>
        </p:nvSpPr>
        <p:spPr/>
        <p:txBody>
          <a:bodyPr/>
          <a:lstStyle/>
          <a:p>
            <a:pPr lvl="1"/>
            <a:r>
              <a:rPr lang="fr-FR" dirty="0" smtClean="0"/>
              <a:t>Fonctions atteintes </a:t>
            </a:r>
            <a:r>
              <a:rPr lang="fr-CA" dirty="0" smtClean="0"/>
              <a:t>chez les </a:t>
            </a:r>
            <a:r>
              <a:rPr lang="fr-FR" dirty="0" smtClean="0"/>
              <a:t>personnes</a:t>
            </a:r>
            <a:r>
              <a:rPr lang="fr-CA" dirty="0" smtClean="0"/>
              <a:t/>
            </a:r>
            <a:br>
              <a:rPr lang="fr-CA" dirty="0" smtClean="0"/>
            </a:br>
            <a:r>
              <a:rPr lang="fr-CA" dirty="0" smtClean="0"/>
              <a:t>présentant un trouble psychotique</a:t>
            </a:r>
          </a:p>
          <a:p>
            <a:pPr lvl="2"/>
            <a:r>
              <a:rPr lang="fr-CA" dirty="0" smtClean="0"/>
              <a:t>Fonctions exécutives</a:t>
            </a:r>
          </a:p>
          <a:p>
            <a:pPr lvl="2"/>
            <a:r>
              <a:rPr lang="fr-CA" dirty="0" smtClean="0"/>
              <a:t>Mémoire</a:t>
            </a:r>
          </a:p>
          <a:p>
            <a:pPr lvl="2"/>
            <a:r>
              <a:rPr lang="fr-CA" dirty="0" smtClean="0"/>
              <a:t>Mémoire de travail </a:t>
            </a:r>
          </a:p>
          <a:p>
            <a:pPr lvl="2"/>
            <a:r>
              <a:rPr lang="fr-CA" dirty="0" smtClean="0"/>
              <a:t>Attention</a:t>
            </a:r>
          </a:p>
          <a:p>
            <a:pPr lvl="2"/>
            <a:r>
              <a:rPr lang="fr-CA" dirty="0" smtClean="0"/>
              <a:t>Vitesse de traitement</a:t>
            </a:r>
          </a:p>
          <a:p>
            <a:pPr lvl="2"/>
            <a:r>
              <a:rPr lang="fr-CA" dirty="0" smtClean="0"/>
              <a:t>Cognition sociale</a:t>
            </a:r>
          </a:p>
          <a:p>
            <a:endParaRPr lang="fr-CA" dirty="0" smtClean="0"/>
          </a:p>
          <a:p>
            <a:pPr lvl="1"/>
            <a:r>
              <a:rPr lang="fr-CA" dirty="0" smtClean="0"/>
              <a:t>Des déficits cognitifs sont aussi associés </a:t>
            </a:r>
            <a:br>
              <a:rPr lang="fr-CA" dirty="0" smtClean="0"/>
            </a:br>
            <a:r>
              <a:rPr lang="fr-CA" dirty="0" smtClean="0"/>
              <a:t>à l’utilisation et à l’abus de substances</a:t>
            </a:r>
          </a:p>
        </p:txBody>
      </p:sp>
      <p:sp>
        <p:nvSpPr>
          <p:cNvPr id="14" name="Espace réservé du texte 13"/>
          <p:cNvSpPr>
            <a:spLocks noGrp="1"/>
          </p:cNvSpPr>
          <p:nvPr>
            <p:ph type="body" sz="quarter" idx="13"/>
          </p:nvPr>
        </p:nvSpPr>
        <p:spPr/>
        <p:txBody>
          <a:bodyPr/>
          <a:lstStyle/>
          <a:p>
            <a:endParaRPr lang="fr-CA"/>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Fonctions exécutives</a:t>
            </a:r>
            <a:endParaRPr lang="fr-CA" dirty="0"/>
          </a:p>
        </p:txBody>
      </p:sp>
      <p:sp>
        <p:nvSpPr>
          <p:cNvPr id="3" name="Espace réservé du contenu 2"/>
          <p:cNvSpPr>
            <a:spLocks noGrp="1"/>
          </p:cNvSpPr>
          <p:nvPr>
            <p:ph idx="1"/>
          </p:nvPr>
        </p:nvSpPr>
        <p:spPr/>
        <p:txBody>
          <a:bodyPr/>
          <a:lstStyle/>
          <a:p>
            <a:pPr lvl="1"/>
            <a:r>
              <a:rPr lang="fr-CA" dirty="0" smtClean="0"/>
              <a:t>Synonyme : patron du cerveau</a:t>
            </a:r>
          </a:p>
          <a:p>
            <a:pPr lvl="2"/>
            <a:r>
              <a:rPr lang="fr-CA" dirty="0" smtClean="0"/>
              <a:t>Permettent d’atteindre des objectifs</a:t>
            </a:r>
          </a:p>
          <a:p>
            <a:pPr lvl="2"/>
            <a:r>
              <a:rPr lang="fr-CA" dirty="0" smtClean="0"/>
              <a:t>Permettent de s’adapter à des situations nouvelles</a:t>
            </a:r>
          </a:p>
          <a:p>
            <a:pPr lvl="3"/>
            <a:endParaRPr lang="fr-CA" dirty="0" smtClean="0"/>
          </a:p>
          <a:p>
            <a:pPr lvl="1"/>
            <a:r>
              <a:rPr lang="fr-CA" dirty="0" smtClean="0"/>
              <a:t>Exemples de fonctions exécutives </a:t>
            </a:r>
          </a:p>
          <a:p>
            <a:pPr lvl="2"/>
            <a:r>
              <a:rPr lang="fr-CA" dirty="0" smtClean="0"/>
              <a:t>S’organiser, planifier, se freiner</a:t>
            </a:r>
          </a:p>
          <a:p>
            <a:pPr lvl="2"/>
            <a:r>
              <a:rPr lang="fr-CA" dirty="0" smtClean="0"/>
              <a:t>Trouver une nouvelle solution face à une impasse</a:t>
            </a:r>
          </a:p>
          <a:p>
            <a:pPr lvl="2"/>
            <a:r>
              <a:rPr lang="fr-CA" dirty="0" smtClean="0"/>
              <a:t>Vérifier une solution  </a:t>
            </a:r>
          </a:p>
        </p:txBody>
      </p:sp>
      <p:sp>
        <p:nvSpPr>
          <p:cNvPr id="16" name="Espace réservé du texte 15"/>
          <p:cNvSpPr>
            <a:spLocks noGrp="1"/>
          </p:cNvSpPr>
          <p:nvPr>
            <p:ph type="body" sz="quarter" idx="13"/>
          </p:nvPr>
        </p:nvSpPr>
        <p:spPr/>
        <p:txBody>
          <a:bodyPr/>
          <a:lstStyle/>
          <a:p>
            <a:endParaRPr lang="fr-CA"/>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Illustration_CERVEAU_LR.jpg"/>
          <p:cNvPicPr>
            <a:picLocks noChangeAspect="1"/>
          </p:cNvPicPr>
          <p:nvPr/>
        </p:nvPicPr>
        <p:blipFill>
          <a:blip r:embed="rId3"/>
          <a:srcRect r="9373" b="735"/>
          <a:stretch>
            <a:fillRect/>
          </a:stretch>
        </p:blipFill>
        <p:spPr>
          <a:xfrm>
            <a:off x="5107010" y="3440798"/>
            <a:ext cx="4036989" cy="3417202"/>
          </a:xfrm>
          <a:prstGeom prst="rect">
            <a:avLst/>
          </a:prstGeom>
        </p:spPr>
      </p:pic>
      <p:sp>
        <p:nvSpPr>
          <p:cNvPr id="2" name="Titre 1"/>
          <p:cNvSpPr>
            <a:spLocks noGrp="1"/>
          </p:cNvSpPr>
          <p:nvPr>
            <p:ph type="title"/>
          </p:nvPr>
        </p:nvSpPr>
        <p:spPr/>
        <p:txBody>
          <a:bodyPr/>
          <a:lstStyle/>
          <a:p>
            <a:r>
              <a:rPr lang="fr-CA" dirty="0" smtClean="0">
                <a:solidFill>
                  <a:srgbClr val="A4AA2F"/>
                </a:solidFill>
              </a:rPr>
              <a:t>Autres </a:t>
            </a:r>
            <a:br>
              <a:rPr lang="fr-CA" dirty="0" smtClean="0">
                <a:solidFill>
                  <a:srgbClr val="A4AA2F"/>
                </a:solidFill>
              </a:rPr>
            </a:br>
            <a:r>
              <a:rPr lang="fr-CA" dirty="0" smtClean="0">
                <a:solidFill>
                  <a:srgbClr val="A4AA2F"/>
                </a:solidFill>
              </a:rPr>
              <a:t>fonctions cognitives</a:t>
            </a:r>
            <a:endParaRPr lang="fr-CA" dirty="0">
              <a:solidFill>
                <a:srgbClr val="A4AA2F"/>
              </a:solidFill>
            </a:endParaRPr>
          </a:p>
        </p:txBody>
      </p:sp>
      <p:sp>
        <p:nvSpPr>
          <p:cNvPr id="3" name="Espace réservé du contenu 2"/>
          <p:cNvSpPr>
            <a:spLocks noGrp="1"/>
          </p:cNvSpPr>
          <p:nvPr>
            <p:ph idx="1"/>
          </p:nvPr>
        </p:nvSpPr>
        <p:spPr/>
        <p:txBody>
          <a:bodyPr/>
          <a:lstStyle/>
          <a:p>
            <a:pPr lvl="1"/>
            <a:endParaRPr lang="fr-CA" dirty="0" smtClean="0"/>
          </a:p>
          <a:p>
            <a:pPr lvl="1">
              <a:spcAft>
                <a:spcPts val="1800"/>
              </a:spcAft>
            </a:pPr>
            <a:r>
              <a:rPr lang="fr-CA" dirty="0" smtClean="0"/>
              <a:t>Mémoire   </a:t>
            </a:r>
          </a:p>
          <a:p>
            <a:pPr lvl="1">
              <a:spcAft>
                <a:spcPts val="1800"/>
              </a:spcAft>
            </a:pPr>
            <a:r>
              <a:rPr lang="fr-CA" dirty="0" smtClean="0"/>
              <a:t>Attention	</a:t>
            </a:r>
          </a:p>
          <a:p>
            <a:pPr lvl="1">
              <a:spcAft>
                <a:spcPts val="1800"/>
              </a:spcAft>
            </a:pPr>
            <a:r>
              <a:rPr lang="fr-CA" dirty="0" smtClean="0"/>
              <a:t>Vitesse de traitement de l’information  </a:t>
            </a:r>
          </a:p>
          <a:p>
            <a:pPr lvl="1">
              <a:spcAft>
                <a:spcPts val="1800"/>
              </a:spcAft>
            </a:pPr>
            <a:r>
              <a:rPr lang="fr-CA" dirty="0" smtClean="0"/>
              <a:t>Mémoire de travail</a:t>
            </a:r>
          </a:p>
          <a:p>
            <a:pPr lvl="1">
              <a:spcAft>
                <a:spcPts val="1800"/>
              </a:spcAft>
            </a:pPr>
            <a:r>
              <a:rPr lang="fr-CA" dirty="0" smtClean="0"/>
              <a:t>Cognition sociale  </a:t>
            </a:r>
          </a:p>
        </p:txBody>
      </p:sp>
      <p:sp>
        <p:nvSpPr>
          <p:cNvPr id="16" name="Espace réservé du texte 15"/>
          <p:cNvSpPr>
            <a:spLocks noGrp="1"/>
          </p:cNvSpPr>
          <p:nvPr>
            <p:ph type="body" sz="quarter" idx="13"/>
          </p:nvPr>
        </p:nvSpPr>
        <p:spPr/>
        <p:txBody>
          <a:bodyPr/>
          <a:lstStyle/>
          <a:p>
            <a:endParaRPr lang="fr-CA"/>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2"/>
                </a:solidFill>
              </a:rPr>
              <a:t>T</a:t>
            </a:r>
            <a:r>
              <a:rPr lang="fr-CA" dirty="0" smtClean="0">
                <a:solidFill>
                  <a:schemeClr val="accent2"/>
                </a:solidFill>
              </a:rPr>
              <a:t>rouble psychotique</a:t>
            </a:r>
            <a:r>
              <a:rPr lang="fr-CA" dirty="0" smtClean="0"/>
              <a:t/>
            </a:r>
            <a:br>
              <a:rPr lang="fr-CA" dirty="0" smtClean="0"/>
            </a:br>
            <a:r>
              <a:rPr lang="fr-CA" dirty="0" smtClean="0"/>
              <a:t>ex. : schizophrénie</a:t>
            </a:r>
            <a:endParaRPr lang="fr-CA" dirty="0"/>
          </a:p>
        </p:txBody>
      </p:sp>
      <p:sp>
        <p:nvSpPr>
          <p:cNvPr id="29" name="Espace réservé du texte 28"/>
          <p:cNvSpPr>
            <a:spLocks noGrp="1"/>
          </p:cNvSpPr>
          <p:nvPr>
            <p:ph type="body" sz="quarter" idx="13"/>
          </p:nvPr>
        </p:nvSpPr>
        <p:spPr/>
        <p:txBody>
          <a:bodyPr/>
          <a:lstStyle/>
          <a:p>
            <a:endParaRPr lang="fr-CA"/>
          </a:p>
        </p:txBody>
      </p:sp>
      <p:sp>
        <p:nvSpPr>
          <p:cNvPr id="17" name="Flèche vers la droite 16"/>
          <p:cNvSpPr/>
          <p:nvPr/>
        </p:nvSpPr>
        <p:spPr>
          <a:xfrm>
            <a:off x="5854370" y="3488100"/>
            <a:ext cx="556006" cy="454264"/>
          </a:xfrm>
          <a:prstGeom prst="rightArrow">
            <a:avLst>
              <a:gd name="adj1" fmla="val 53774"/>
              <a:gd name="adj2" fmla="val 5612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8" name="Flèche vers la droite 17"/>
          <p:cNvSpPr/>
          <p:nvPr/>
        </p:nvSpPr>
        <p:spPr>
          <a:xfrm rot="18578740">
            <a:off x="6186241" y="4499069"/>
            <a:ext cx="556006" cy="454264"/>
          </a:xfrm>
          <a:prstGeom prst="rightArrow">
            <a:avLst>
              <a:gd name="adj1" fmla="val 53774"/>
              <a:gd name="adj2" fmla="val 5612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19" name="Flèche vers la droite 18"/>
          <p:cNvSpPr/>
          <p:nvPr/>
        </p:nvSpPr>
        <p:spPr>
          <a:xfrm rot="2378740">
            <a:off x="6186241" y="2487767"/>
            <a:ext cx="556006" cy="454264"/>
          </a:xfrm>
          <a:prstGeom prst="rightArrow">
            <a:avLst>
              <a:gd name="adj1" fmla="val 53774"/>
              <a:gd name="adj2" fmla="val 5612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grpSp>
        <p:nvGrpSpPr>
          <p:cNvPr id="3" name="Grouper 22"/>
          <p:cNvGrpSpPr/>
          <p:nvPr/>
        </p:nvGrpSpPr>
        <p:grpSpPr>
          <a:xfrm>
            <a:off x="3941503" y="4375770"/>
            <a:ext cx="1824060" cy="1062087"/>
            <a:chOff x="2963524" y="2113719"/>
            <a:chExt cx="1824060" cy="1062087"/>
          </a:xfrm>
        </p:grpSpPr>
        <p:sp>
          <p:nvSpPr>
            <p:cNvPr id="24" name="Rectangle 23"/>
            <p:cNvSpPr/>
            <p:nvPr/>
          </p:nvSpPr>
          <p:spPr>
            <a:xfrm>
              <a:off x="2963524" y="2113719"/>
              <a:ext cx="1824060" cy="10019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2200" b="1" dirty="0" smtClean="0">
                  <a:latin typeface="Helvetica"/>
                  <a:cs typeface="Helvetica"/>
                </a:rPr>
                <a:t>Symptômes négatifs</a:t>
              </a:r>
            </a:p>
          </p:txBody>
        </p:sp>
        <p:pic>
          <p:nvPicPr>
            <p:cNvPr id="25" name="Image 24" descr="texture_boite.jpg"/>
            <p:cNvPicPr>
              <a:picLocks noChangeAspect="1"/>
            </p:cNvPicPr>
            <p:nvPr/>
          </p:nvPicPr>
          <p:blipFill>
            <a:blip r:embed="rId3"/>
            <a:srcRect l="24942" t="51729" r="37645"/>
            <a:stretch>
              <a:fillRect/>
            </a:stretch>
          </p:blipFill>
          <p:spPr>
            <a:xfrm>
              <a:off x="2963524" y="3055932"/>
              <a:ext cx="1824060" cy="119874"/>
            </a:xfrm>
            <a:prstGeom prst="rect">
              <a:avLst/>
            </a:prstGeom>
          </p:spPr>
        </p:pic>
      </p:grpSp>
      <p:grpSp>
        <p:nvGrpSpPr>
          <p:cNvPr id="4" name="Grouper 25"/>
          <p:cNvGrpSpPr/>
          <p:nvPr/>
        </p:nvGrpSpPr>
        <p:grpSpPr>
          <a:xfrm>
            <a:off x="3941503" y="3184189"/>
            <a:ext cx="1824060" cy="1062087"/>
            <a:chOff x="2963524" y="2113719"/>
            <a:chExt cx="1824060" cy="1062087"/>
          </a:xfrm>
        </p:grpSpPr>
        <p:sp>
          <p:nvSpPr>
            <p:cNvPr id="27" name="Rectangle 26"/>
            <p:cNvSpPr/>
            <p:nvPr/>
          </p:nvSpPr>
          <p:spPr>
            <a:xfrm>
              <a:off x="2963524" y="2113719"/>
              <a:ext cx="1824060" cy="100193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2200" b="1" dirty="0" smtClean="0">
                  <a:latin typeface="Helvetica"/>
                  <a:cs typeface="Helvetica"/>
                </a:rPr>
                <a:t>Déficits cognitifs</a:t>
              </a:r>
            </a:p>
          </p:txBody>
        </p:sp>
        <p:pic>
          <p:nvPicPr>
            <p:cNvPr id="28" name="Image 27" descr="texture_boite.jpg"/>
            <p:cNvPicPr>
              <a:picLocks noChangeAspect="1"/>
            </p:cNvPicPr>
            <p:nvPr/>
          </p:nvPicPr>
          <p:blipFill>
            <a:blip r:embed="rId3"/>
            <a:srcRect l="24942" t="51729" r="37645"/>
            <a:stretch>
              <a:fillRect/>
            </a:stretch>
          </p:blipFill>
          <p:spPr>
            <a:xfrm>
              <a:off x="2963524" y="3055932"/>
              <a:ext cx="1824060" cy="119874"/>
            </a:xfrm>
            <a:prstGeom prst="rect">
              <a:avLst/>
            </a:prstGeom>
          </p:spPr>
        </p:pic>
      </p:grpSp>
      <p:grpSp>
        <p:nvGrpSpPr>
          <p:cNvPr id="5" name="Grouper 8"/>
          <p:cNvGrpSpPr/>
          <p:nvPr/>
        </p:nvGrpSpPr>
        <p:grpSpPr>
          <a:xfrm>
            <a:off x="3941503" y="1981200"/>
            <a:ext cx="1824060" cy="1062087"/>
            <a:chOff x="2963524" y="2113719"/>
            <a:chExt cx="1824060" cy="1062087"/>
          </a:xfrm>
        </p:grpSpPr>
        <p:sp>
          <p:nvSpPr>
            <p:cNvPr id="7" name="Rectangle 6"/>
            <p:cNvSpPr/>
            <p:nvPr/>
          </p:nvSpPr>
          <p:spPr>
            <a:xfrm>
              <a:off x="2963524" y="2113719"/>
              <a:ext cx="1824060" cy="10019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2200" b="1" dirty="0" smtClean="0">
                  <a:latin typeface="Helvetica"/>
                  <a:cs typeface="Helvetica"/>
                </a:rPr>
                <a:t>Symptômes positifs</a:t>
              </a:r>
            </a:p>
          </p:txBody>
        </p:sp>
        <p:pic>
          <p:nvPicPr>
            <p:cNvPr id="8" name="Image 7" descr="texture_boite.jpg"/>
            <p:cNvPicPr>
              <a:picLocks noChangeAspect="1"/>
            </p:cNvPicPr>
            <p:nvPr/>
          </p:nvPicPr>
          <p:blipFill>
            <a:blip r:embed="rId3"/>
            <a:srcRect l="24942" t="51729" r="37645"/>
            <a:stretch>
              <a:fillRect/>
            </a:stretch>
          </p:blipFill>
          <p:spPr>
            <a:xfrm>
              <a:off x="2963524" y="3055932"/>
              <a:ext cx="1824060" cy="119874"/>
            </a:xfrm>
            <a:prstGeom prst="rect">
              <a:avLst/>
            </a:prstGeom>
          </p:spPr>
        </p:pic>
      </p:grpSp>
      <p:sp>
        <p:nvSpPr>
          <p:cNvPr id="30" name="Rectangle 29"/>
          <p:cNvSpPr/>
          <p:nvPr/>
        </p:nvSpPr>
        <p:spPr>
          <a:xfrm>
            <a:off x="6482783" y="3175213"/>
            <a:ext cx="2469169" cy="107106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CA" sz="2200" b="1" dirty="0" smtClean="0">
                <a:latin typeface="Helvetica"/>
                <a:cs typeface="Helvetica"/>
              </a:rPr>
              <a:t>Fonctionnement occupationnel </a:t>
            </a:r>
            <a:br>
              <a:rPr lang="fr-CA" sz="2200" b="1" dirty="0" smtClean="0">
                <a:latin typeface="Helvetica"/>
                <a:cs typeface="Helvetica"/>
              </a:rPr>
            </a:br>
            <a:r>
              <a:rPr lang="fr-CA" sz="2200" b="1" dirty="0" smtClean="0">
                <a:latin typeface="Helvetica"/>
                <a:cs typeface="Helvetica"/>
              </a:rPr>
              <a:t>et projets de vie</a:t>
            </a:r>
          </a:p>
        </p:txBody>
      </p:sp>
      <p:sp>
        <p:nvSpPr>
          <p:cNvPr id="20" name="Flèche vers la droite 19"/>
          <p:cNvSpPr/>
          <p:nvPr/>
        </p:nvSpPr>
        <p:spPr>
          <a:xfrm>
            <a:off x="3266856" y="3488100"/>
            <a:ext cx="556006" cy="454264"/>
          </a:xfrm>
          <a:prstGeom prst="rightArrow">
            <a:avLst>
              <a:gd name="adj1" fmla="val 53774"/>
              <a:gd name="adj2" fmla="val 5612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21" name="Flèche vers la droite 20"/>
          <p:cNvSpPr/>
          <p:nvPr/>
        </p:nvSpPr>
        <p:spPr>
          <a:xfrm rot="3021260" flipV="1">
            <a:off x="2904679" y="4513837"/>
            <a:ext cx="556006" cy="454264"/>
          </a:xfrm>
          <a:prstGeom prst="rightArrow">
            <a:avLst>
              <a:gd name="adj1" fmla="val 53774"/>
              <a:gd name="adj2" fmla="val 5612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22" name="Flèche vers la droite 21"/>
          <p:cNvSpPr/>
          <p:nvPr/>
        </p:nvSpPr>
        <p:spPr>
          <a:xfrm rot="19221260" flipV="1">
            <a:off x="2911392" y="2487767"/>
            <a:ext cx="556006" cy="454264"/>
          </a:xfrm>
          <a:prstGeom prst="rightArrow">
            <a:avLst>
              <a:gd name="adj1" fmla="val 53774"/>
              <a:gd name="adj2" fmla="val 5612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smtClean="0">
              <a:latin typeface="Helvetica"/>
              <a:cs typeface="Helvetica"/>
            </a:endParaRPr>
          </a:p>
        </p:txBody>
      </p:sp>
      <p:sp>
        <p:nvSpPr>
          <p:cNvPr id="23" name="Rectangle 22"/>
          <p:cNvSpPr/>
          <p:nvPr/>
        </p:nvSpPr>
        <p:spPr>
          <a:xfrm>
            <a:off x="962947" y="3175213"/>
            <a:ext cx="2325446" cy="107106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2200" b="1" dirty="0" smtClean="0">
                <a:latin typeface="Helvetica"/>
                <a:cs typeface="Helvetica"/>
              </a:rPr>
              <a:t>Consommation de drogue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1000"/>
                                        <p:tgtEl>
                                          <p:spTgt spid="5"/>
                                        </p:tgtEl>
                                      </p:cBhvr>
                                    </p:animEffect>
                                  </p:childTnLst>
                                </p:cTn>
                              </p:par>
                            </p:childTnLst>
                          </p:cTn>
                        </p:par>
                        <p:par>
                          <p:cTn id="8" fill="hold">
                            <p:stCondLst>
                              <p:cond delay="1000"/>
                            </p:stCondLst>
                            <p:childTnLst>
                              <p:par>
                                <p:cTn id="9" presetID="12" presetClass="entr" presetSubtype="4"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slide(fromBottom)">
                                      <p:cBhvr>
                                        <p:cTn id="11" dur="1000"/>
                                        <p:tgtEl>
                                          <p:spTgt spid="4"/>
                                        </p:tgtEl>
                                      </p:cBhvr>
                                    </p:animEffect>
                                  </p:childTnLst>
                                </p:cTn>
                              </p:par>
                            </p:childTnLst>
                          </p:cTn>
                        </p:par>
                        <p:par>
                          <p:cTn id="12" fill="hold">
                            <p:stCondLst>
                              <p:cond delay="2500"/>
                            </p:stCondLst>
                            <p:childTnLst>
                              <p:par>
                                <p:cTn id="13" presetID="12" presetClass="entr" presetSubtype="4"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slide(fromBottom)">
                                      <p:cBhvr>
                                        <p:cTn id="15" dur="1000"/>
                                        <p:tgtEl>
                                          <p:spTgt spid="3"/>
                                        </p:tgtEl>
                                      </p:cBhvr>
                                    </p:animEffect>
                                  </p:childTnLst>
                                </p:cTn>
                              </p:par>
                            </p:childTnLst>
                          </p:cTn>
                        </p:par>
                        <p:par>
                          <p:cTn id="16" fill="hold">
                            <p:stCondLst>
                              <p:cond delay="4000"/>
                            </p:stCondLst>
                            <p:childTnLst>
                              <p:par>
                                <p:cTn id="17" presetID="10" presetClass="entr" presetSubtype="0" fill="hold" grpId="0" nodeType="afterEffect">
                                  <p:stCondLst>
                                    <p:cond delay="1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childTnLst>
                                </p:cTn>
                              </p:par>
                              <p:par>
                                <p:cTn id="26" presetID="12" presetClass="entr" presetSubtype="8" fill="hold" grpId="0" nodeType="withEffect">
                                  <p:stCondLst>
                                    <p:cond delay="1000"/>
                                  </p:stCondLst>
                                  <p:childTnLst>
                                    <p:set>
                                      <p:cBhvr>
                                        <p:cTn id="27" dur="1" fill="hold">
                                          <p:stCondLst>
                                            <p:cond delay="0"/>
                                          </p:stCondLst>
                                        </p:cTn>
                                        <p:tgtEl>
                                          <p:spTgt spid="30"/>
                                        </p:tgtEl>
                                        <p:attrNameLst>
                                          <p:attrName>style.visibility</p:attrName>
                                        </p:attrNameLst>
                                      </p:cBhvr>
                                      <p:to>
                                        <p:strVal val="visible"/>
                                      </p:to>
                                    </p:set>
                                    <p:animEffect transition="in" filter="slide(fromLeft)">
                                      <p:cBhvr>
                                        <p:cTn id="28" dur="1000"/>
                                        <p:tgtEl>
                                          <p:spTgt spid="30"/>
                                        </p:tgtEl>
                                      </p:cBhvr>
                                    </p:animEffect>
                                  </p:childTnLst>
                                </p:cTn>
                              </p:par>
                            </p:childTnLst>
                          </p:cTn>
                        </p:par>
                        <p:par>
                          <p:cTn id="29" fill="hold">
                            <p:stCondLst>
                              <p:cond delay="6000"/>
                            </p:stCondLst>
                            <p:childTnLst>
                              <p:par>
                                <p:cTn id="30" presetID="12" presetClass="entr" presetSubtype="2" fill="hold" grpId="0" nodeType="afterEffect">
                                  <p:stCondLst>
                                    <p:cond delay="1000"/>
                                  </p:stCondLst>
                                  <p:childTnLst>
                                    <p:set>
                                      <p:cBhvr>
                                        <p:cTn id="31" dur="1" fill="hold">
                                          <p:stCondLst>
                                            <p:cond delay="0"/>
                                          </p:stCondLst>
                                        </p:cTn>
                                        <p:tgtEl>
                                          <p:spTgt spid="23"/>
                                        </p:tgtEl>
                                        <p:attrNameLst>
                                          <p:attrName>style.visibility</p:attrName>
                                        </p:attrNameLst>
                                      </p:cBhvr>
                                      <p:to>
                                        <p:strVal val="visible"/>
                                      </p:to>
                                    </p:set>
                                    <p:animEffect transition="in" filter="slide(fromRight)">
                                      <p:cBhvr>
                                        <p:cTn id="32" dur="500"/>
                                        <p:tgtEl>
                                          <p:spTgt spid="23"/>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childTnLst>
                                </p:cTn>
                              </p:par>
                              <p:par>
                                <p:cTn id="36" presetID="10" presetClass="entr" presetSubtype="0" fill="hold" grpId="0" nodeType="withEffect">
                                  <p:stCondLst>
                                    <p:cond delay="100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childTnLst>
                                </p:cTn>
                              </p:par>
                              <p:par>
                                <p:cTn id="39" presetID="10" presetClass="entr" presetSubtype="0" fill="hold" grpId="0" nodeType="withEffect">
                                  <p:stCondLst>
                                    <p:cond delay="10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childTnLst>
                                </p:cTn>
                              </p:par>
                            </p:childTnLst>
                          </p:cTn>
                        </p:par>
                        <p:par>
                          <p:cTn id="42" fill="hold">
                            <p:stCondLst>
                              <p:cond delay="8000"/>
                            </p:stCondLst>
                            <p:childTnLst>
                              <p:par>
                                <p:cTn id="43" presetID="6" presetClass="emph" presetSubtype="0" accel="50000" decel="50000" fill="hold" grpId="1" nodeType="afterEffect">
                                  <p:stCondLst>
                                    <p:cond delay="1000"/>
                                  </p:stCondLst>
                                  <p:childTnLst>
                                    <p:animScale>
                                      <p:cBhvr>
                                        <p:cTn id="44" dur="1000" fill="hold"/>
                                        <p:tgtEl>
                                          <p:spTgt spid="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0" grpId="0" animBg="1"/>
      <p:bldP spid="20" grpId="0" animBg="1"/>
      <p:bldP spid="21" grpId="0" animBg="1"/>
      <p:bldP spid="22" grpId="0" animBg="1"/>
      <p:bldP spid="23" grpId="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Classification </a:t>
            </a:r>
            <a:br>
              <a:rPr lang="fr-FR" dirty="0" smtClean="0"/>
            </a:br>
            <a:r>
              <a:rPr lang="fr-FR" dirty="0" smtClean="0"/>
              <a:t>des drogues</a:t>
            </a:r>
            <a:endParaRPr lang="fr-CA" dirty="0"/>
          </a:p>
        </p:txBody>
      </p:sp>
      <p:sp>
        <p:nvSpPr>
          <p:cNvPr id="5" name="Espace réservé du texte 4"/>
          <p:cNvSpPr>
            <a:spLocks noGrp="1"/>
          </p:cNvSpPr>
          <p:nvPr>
            <p:ph type="body" idx="1"/>
          </p:nvPr>
        </p:nvSpPr>
        <p:spPr/>
        <p:txBody>
          <a:bodyPr/>
          <a:lstStyle/>
          <a:p>
            <a:endParaRPr lang="fr-CA"/>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Alibi Acapella - Louis-H">
      <a:dk1>
        <a:sysClr val="windowText" lastClr="000000"/>
      </a:dk1>
      <a:lt1>
        <a:sysClr val="window" lastClr="FFFFFF"/>
      </a:lt1>
      <a:dk2>
        <a:srgbClr val="6F7C2F"/>
      </a:dk2>
      <a:lt2>
        <a:srgbClr val="427B6F"/>
      </a:lt2>
      <a:accent1>
        <a:srgbClr val="73B6A6"/>
      </a:accent1>
      <a:accent2>
        <a:srgbClr val="A4AA2F"/>
      </a:accent2>
      <a:accent3>
        <a:srgbClr val="4C3368"/>
      </a:accent3>
      <a:accent4>
        <a:srgbClr val="5A4776"/>
      </a:accent4>
      <a:accent5>
        <a:srgbClr val="AF4928"/>
      </a:accent5>
      <a:accent6>
        <a:srgbClr val="CC5D22"/>
      </a:accent6>
      <a:hlink>
        <a:srgbClr val="73B6A6"/>
      </a:hlink>
      <a:folHlink>
        <a:srgbClr val="999999"/>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effectLst/>
      </a:spPr>
      <a:bodyPr rtlCol="0" anchor="ctr"/>
      <a:lstStyle>
        <a:defPPr>
          <a:defRPr dirty="0" smtClean="0">
            <a:latin typeface="Helvetica"/>
            <a:cs typeface="Helvetica"/>
          </a:defRPr>
        </a:defPPr>
      </a:lstStyle>
      <a:style>
        <a:lnRef idx="1">
          <a:schemeClr val="accent1"/>
        </a:lnRef>
        <a:fillRef idx="3">
          <a:schemeClr val="accent1"/>
        </a:fillRef>
        <a:effectRef idx="2">
          <a:schemeClr val="accent1"/>
        </a:effectRef>
        <a:fontRef idx="minor">
          <a:schemeClr val="lt1"/>
        </a:fontRef>
      </a:style>
    </a:spDef>
    <a:lnDef>
      <a:spPr>
        <a:ln w="12700" cap="flat" cmpd="sng" algn="ctr">
          <a:solidFill>
            <a:schemeClr val="tx1">
              <a:lumMod val="50000"/>
              <a:lumOff val="50000"/>
            </a:schemeClr>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nSpc>
            <a:spcPct val="95000"/>
          </a:lnSpc>
          <a:spcBef>
            <a:spcPts val="300"/>
          </a:spcBef>
          <a:defRPr sz="2200" dirty="0" err="1" smtClean="0">
            <a:latin typeface="Helvetica"/>
            <a:cs typeface="Helvetica"/>
          </a:defRPr>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694</TotalTime>
  <Words>2326</Words>
  <Application>Microsoft Macintosh PowerPoint</Application>
  <PresentationFormat>Présentation à l'écran (4:3)</PresentationFormat>
  <Paragraphs>328</Paragraphs>
  <Slides>31</Slides>
  <Notes>23</Notes>
  <HiddenSlides>0</HiddenSlides>
  <MMClips>0</MMClips>
  <ScaleCrop>false</ScaleCrop>
  <HeadingPairs>
    <vt:vector size="4" baseType="variant">
      <vt:variant>
        <vt:lpstr>Thème</vt:lpstr>
      </vt:variant>
      <vt:variant>
        <vt:i4>1</vt:i4>
      </vt:variant>
      <vt:variant>
        <vt:lpstr>Titres des diapositives</vt:lpstr>
      </vt:variant>
      <vt:variant>
        <vt:i4>31</vt:i4>
      </vt:variant>
    </vt:vector>
  </HeadingPairs>
  <TitlesOfParts>
    <vt:vector size="32" baseType="lpstr">
      <vt:lpstr>Thème Office</vt:lpstr>
      <vt:lpstr>Présentation PowerPoint</vt:lpstr>
      <vt:lpstr>Plan  de la présentation</vt:lpstr>
      <vt:lpstr>Troubles cognitifs</vt:lpstr>
      <vt:lpstr>Trouble psychotique ex. : schizophrénie</vt:lpstr>
      <vt:lpstr>Troubles cognitifs</vt:lpstr>
      <vt:lpstr>Fonctions exécutives</vt:lpstr>
      <vt:lpstr>Autres  fonctions cognitives</vt:lpstr>
      <vt:lpstr>Trouble psychotique ex. : schizophrénie</vt:lpstr>
      <vt:lpstr>Classification  des drogues</vt:lpstr>
      <vt:lpstr>Présentation PowerPoint</vt:lpstr>
      <vt:lpstr>Système de récompense</vt:lpstr>
      <vt:lpstr>Système de récompense  sans drogue</vt:lpstr>
      <vt:lpstr>Système de récompense  avec drogue</vt:lpstr>
      <vt:lpstr>Perturbation du système  de récompense à long terme</vt:lpstr>
      <vt:lpstr>Présentation PowerPoint</vt:lpstr>
      <vt:lpstr>Mécanisme  d’action</vt:lpstr>
      <vt:lpstr>Effets recherchés</vt:lpstr>
      <vt:lpstr>Effets indésirables</vt:lpstr>
      <vt:lpstr>En sevrage</vt:lpstr>
      <vt:lpstr>Syndrome  amotivationnel</vt:lpstr>
      <vt:lpstr>Effets  cognitifs</vt:lpstr>
      <vt:lpstr>Présentation PowerPoint</vt:lpstr>
      <vt:lpstr>Mécanisme  d’action</vt:lpstr>
      <vt:lpstr>Effets recherchés</vt:lpstr>
      <vt:lpstr>Effets indésirables</vt:lpstr>
      <vt:lpstr>En sevrage</vt:lpstr>
      <vt:lpstr>Effets  cognitifs</vt:lpstr>
      <vt:lpstr>Effets  cognitifs</vt:lpstr>
      <vt:lpstr>Effets  cognitifs</vt:lpstr>
      <vt:lpstr>Effets  sur le cerveau</vt:lpstr>
      <vt:lpstr>Fin de la  première partie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Sophie Le Bigot</dc:creator>
  <cp:lastModifiedBy>Sophie Le Bigot</cp:lastModifiedBy>
  <cp:revision>65</cp:revision>
  <dcterms:created xsi:type="dcterms:W3CDTF">2013-12-18T17:28:19Z</dcterms:created>
  <dcterms:modified xsi:type="dcterms:W3CDTF">2014-01-14T20:32:41Z</dcterms:modified>
</cp:coreProperties>
</file>