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4" r:id="rId2"/>
    <p:sldId id="257" r:id="rId3"/>
    <p:sldId id="258" r:id="rId4"/>
    <p:sldId id="298" r:id="rId5"/>
    <p:sldId id="273" r:id="rId6"/>
    <p:sldId id="299" r:id="rId7"/>
    <p:sldId id="268" r:id="rId8"/>
    <p:sldId id="300" r:id="rId9"/>
    <p:sldId id="301" r:id="rId10"/>
    <p:sldId id="294" r:id="rId11"/>
    <p:sldId id="302" r:id="rId12"/>
    <p:sldId id="275" r:id="rId13"/>
    <p:sldId id="282" r:id="rId14"/>
    <p:sldId id="283" r:id="rId15"/>
    <p:sldId id="289" r:id="rId16"/>
    <p:sldId id="290" r:id="rId17"/>
    <p:sldId id="284" r:id="rId18"/>
    <p:sldId id="287" r:id="rId19"/>
    <p:sldId id="288" r:id="rId20"/>
    <p:sldId id="303" r:id="rId21"/>
    <p:sldId id="304" r:id="rId22"/>
    <p:sldId id="309" r:id="rId23"/>
    <p:sldId id="305" r:id="rId24"/>
    <p:sldId id="306" r:id="rId25"/>
    <p:sldId id="307" r:id="rId26"/>
    <p:sldId id="308" r:id="rId27"/>
    <p:sldId id="310" r:id="rId28"/>
    <p:sldId id="286" r:id="rId29"/>
    <p:sldId id="311" r:id="rId30"/>
    <p:sldId id="312" r:id="rId31"/>
    <p:sldId id="313" r:id="rId32"/>
    <p:sldId id="314" r:id="rId33"/>
    <p:sldId id="315" r:id="rId34"/>
    <p:sldId id="316" r:id="rId35"/>
    <p:sldId id="297" r:id="rId3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09E"/>
    <a:srgbClr val="EECEB4"/>
    <a:srgbClr val="00002C"/>
    <a:srgbClr val="07472D"/>
    <a:srgbClr val="004020"/>
    <a:srgbClr val="E8E903"/>
    <a:srgbClr val="889132"/>
    <a:srgbClr val="86040B"/>
    <a:srgbClr val="6F0E0C"/>
    <a:srgbClr val="7E0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62471" autoAdjust="0"/>
  </p:normalViewPr>
  <p:slideViewPr>
    <p:cSldViewPr snapToObjects="1">
      <p:cViewPr varScale="1">
        <p:scale>
          <a:sx n="190" d="100"/>
          <a:sy n="190" d="100"/>
        </p:scale>
        <p:origin x="-144" y="-112"/>
      </p:cViewPr>
      <p:guideLst>
        <p:guide orient="horz" pos="692"/>
        <p:guide pos="605"/>
      </p:guideLst>
    </p:cSldViewPr>
  </p:slideViewPr>
  <p:notesTextViewPr>
    <p:cViewPr>
      <p:scale>
        <a:sx n="100" d="100"/>
        <a:sy n="100" d="100"/>
      </p:scale>
      <p:origin x="0" y="0"/>
    </p:cViewPr>
  </p:notesTextViewPr>
  <p:sorterViewPr>
    <p:cViewPr>
      <p:scale>
        <a:sx n="120" d="100"/>
        <a:sy n="120" d="100"/>
      </p:scale>
      <p:origin x="0" y="0"/>
    </p:cViewPr>
  </p:sorterViewPr>
  <p:notesViewPr>
    <p:cSldViewPr snapToObjects="1">
      <p:cViewPr varScale="1">
        <p:scale>
          <a:sx n="114" d="100"/>
          <a:sy n="114" d="100"/>
        </p:scale>
        <p:origin x="-408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solidFill>
                  <a:srgbClr val="7F7F7F"/>
                </a:solidFill>
                <a:latin typeface="Arial"/>
                <a:cs typeface="Arial"/>
              </a:defRPr>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solidFill>
                  <a:srgbClr val="7F7F7F"/>
                </a:solidFill>
                <a:latin typeface="Arial"/>
                <a:cs typeface="Arial"/>
              </a:defRPr>
            </a:lvl1pPr>
          </a:lstStyle>
          <a:p>
            <a:fld id="{8F6AD5CA-FCE2-184C-92BE-892BB49B0012}" type="datetimeFigureOut">
              <a:rPr lang="fr-FR" smtClean="0"/>
              <a:pPr/>
              <a:t>2014-01-13</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solidFill>
                  <a:schemeClr val="tx1">
                    <a:lumMod val="50000"/>
                    <a:lumOff val="50000"/>
                  </a:schemeClr>
                </a:solidFill>
                <a:latin typeface="Arial"/>
                <a:cs typeface="Arial"/>
              </a:defRPr>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solidFill>
                  <a:schemeClr val="tx1">
                    <a:lumMod val="50000"/>
                    <a:lumOff val="50000"/>
                  </a:schemeClr>
                </a:solidFill>
                <a:latin typeface="Arial"/>
                <a:cs typeface="Arial"/>
              </a:defRPr>
            </a:lvl1pPr>
          </a:lstStyle>
          <a:p>
            <a:fld id="{C056099C-704D-A64E-9F82-305156F41BA5}" type="slidenum">
              <a:rPr lang="fr-CA" smtClean="0"/>
              <a:pPr/>
              <a:t>‹#›</a:t>
            </a:fld>
            <a:endParaRPr lang="fr-CA"/>
          </a:p>
        </p:txBody>
      </p:sp>
    </p:spTree>
    <p:extLst>
      <p:ext uri="{BB962C8B-B14F-4D97-AF65-F5344CB8AC3E}">
        <p14:creationId xmlns:p14="http://schemas.microsoft.com/office/powerpoint/2010/main" val="251335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Arial"/>
      </a:defRPr>
    </a:lvl1pPr>
    <a:lvl2pPr marL="117475" indent="-114300" algn="l" defTabSz="457200" rtl="0" eaLnBrk="1" latinLnBrk="0" hangingPunct="1">
      <a:buFont typeface="Arial"/>
      <a:buChar char="•"/>
      <a:defRPr sz="1100" kern="1200">
        <a:solidFill>
          <a:schemeClr val="tx1"/>
        </a:solidFill>
        <a:latin typeface="Arial"/>
        <a:ea typeface="+mn-ea"/>
        <a:cs typeface="Arial"/>
      </a:defRPr>
    </a:lvl2pPr>
    <a:lvl3pPr marL="227013" indent="-106363" algn="l" defTabSz="457200" rtl="0" eaLnBrk="1" latinLnBrk="0" hangingPunct="1">
      <a:buFont typeface="Arial"/>
      <a:buChar char="•"/>
      <a:defRPr sz="1000" kern="1200">
        <a:solidFill>
          <a:schemeClr val="tx1"/>
        </a:solidFill>
        <a:latin typeface="Arial"/>
        <a:ea typeface="+mn-ea"/>
        <a:cs typeface="Arial"/>
      </a:defRPr>
    </a:lvl3pPr>
    <a:lvl4pPr marL="344488" indent="-106363" algn="l" defTabSz="457200" rtl="0" eaLnBrk="1" latinLnBrk="0" hangingPunct="1">
      <a:buFont typeface="Arial"/>
      <a:buChar char="•"/>
      <a:defRPr sz="1000" kern="1200">
        <a:solidFill>
          <a:schemeClr val="tx1"/>
        </a:solidFill>
        <a:latin typeface="Arial"/>
        <a:ea typeface="+mn-ea"/>
        <a:cs typeface="Arial"/>
      </a:defRPr>
    </a:lvl4pPr>
    <a:lvl5pPr marL="454025" indent="-106363" algn="l" defTabSz="457200" rtl="0" eaLnBrk="1" latinLnBrk="0" hangingPunct="1">
      <a:buFont typeface="Arial"/>
      <a:buChar char="•"/>
      <a:defRPr sz="10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a:t>
            </a:fld>
            <a:endParaRPr lang="fr-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pPr lvl="1">
              <a:spcAft>
                <a:spcPts val="600"/>
              </a:spcAft>
            </a:pPr>
            <a:r>
              <a:rPr lang="fr-FR" dirty="0" smtClean="0"/>
              <a:t>Cocaïne : selon les études recensées, les difficultés cognitives semblent nettement atténuées après cinq mois d’abstinence. Très peu d’études ont cependant été effectuées sur un délai plus long d’abstinence. Il ne peut donc être totalement exclu que certains effets cognitifs prennent plus de temps à se résorber.</a:t>
            </a:r>
          </a:p>
          <a:p>
            <a:pPr lvl="1">
              <a:spcAft>
                <a:spcPts val="600"/>
              </a:spcAft>
            </a:pPr>
            <a:r>
              <a:rPr lang="fr-FR" dirty="0" smtClean="0"/>
              <a:t>Cocaïne et </a:t>
            </a:r>
            <a:r>
              <a:rPr lang="fr-FR" dirty="0" err="1" smtClean="0"/>
              <a:t>méthamphétamines</a:t>
            </a:r>
            <a:r>
              <a:rPr lang="fr-FR" dirty="0" smtClean="0"/>
              <a:t> : peuvent aussi avoir des effets permanents dus, par exemple, à la fragilisation du système vasculaire, ce qui augmente le risque d’AVC et les conséquences cognitives associées. Les </a:t>
            </a:r>
            <a:r>
              <a:rPr lang="fr-FR" dirty="0" err="1" smtClean="0"/>
              <a:t>méthamphétamines</a:t>
            </a:r>
            <a:r>
              <a:rPr lang="fr-FR" dirty="0" smtClean="0"/>
              <a:t> présentent un fort potentiel neurotoxique.</a:t>
            </a:r>
          </a:p>
          <a:p>
            <a:pPr lvl="1"/>
            <a:r>
              <a:rPr lang="fr-FR" dirty="0" smtClean="0"/>
              <a:t>Amphétamines : entraînent des difficultés cognitives semblables à celles de la </a:t>
            </a:r>
            <a:r>
              <a:rPr lang="fr-FR" dirty="0" err="1" smtClean="0"/>
              <a:t>méthamphétamine</a:t>
            </a:r>
            <a:r>
              <a:rPr lang="fr-FR" dirty="0" smtClean="0"/>
              <a:t> et de la cocaïne, tout en étant moins prononcées. </a:t>
            </a:r>
          </a:p>
          <a:p>
            <a:endParaRPr lang="fr-FR"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10</a:t>
            </a:fld>
            <a:endParaRPr lang="fr-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Notes pour l’intervenant :</a:t>
            </a:r>
          </a:p>
          <a:p>
            <a:r>
              <a:rPr lang="fr-CA" dirty="0" smtClean="0"/>
              <a:t>Cette image montre que de façon générale, l’activité du cerveau est diminuée chez les consommateurs à long terme.</a:t>
            </a:r>
          </a:p>
          <a:p>
            <a:r>
              <a:rPr lang="fr-CA" dirty="0" smtClean="0"/>
              <a:t>S</a:t>
            </a:r>
            <a:r>
              <a:rPr lang="fr-FR" dirty="0" smtClean="0"/>
              <a:t>u</a:t>
            </a:r>
            <a:r>
              <a:rPr lang="fr-CA" dirty="0" smtClean="0"/>
              <a:t>r l’image de gauche, le jaune représente une activité cérébrale plus intense (plus de zones colorées chez une personne en santé). Sur l’image de droite, le mauve signifie une plus faible activité cérébrale.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11</a:t>
            </a:fld>
            <a:endParaRPr lang="fr-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12</a:t>
            </a:fld>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Bon à savoir : </a:t>
            </a:r>
          </a:p>
          <a:p>
            <a:r>
              <a:rPr lang="fr-FR" dirty="0" smtClean="0"/>
              <a:t>Dans notre expérience clinique, l’ecstasy n’était pas la drogue de prédilection de notre clientèle.</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13</a:t>
            </a:fld>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Le schéma montre la communication des neurones sans ecstasy, avec ecstasy et quelques heures après la consommation.</a:t>
            </a:r>
          </a:p>
          <a:p>
            <a:endParaRPr lang="fr-CA" dirty="0" smtClean="0"/>
          </a:p>
          <a:p>
            <a:r>
              <a:rPr lang="fr-CA" dirty="0" smtClean="0"/>
              <a:t>Conseils d’animation : </a:t>
            </a:r>
          </a:p>
          <a:p>
            <a:r>
              <a:rPr lang="fr-CA" dirty="0" smtClean="0"/>
              <a:t>Montrer d’abord aux participants l’animation « sans ecstasy » : la libération de sérotonine est adéquate, pour un fonctionnement optimal.</a:t>
            </a:r>
          </a:p>
          <a:p>
            <a:r>
              <a:rPr lang="fr-CA" dirty="0" smtClean="0"/>
              <a:t>Montrer ensuite aux participants l’animation « avec ecstasy » : l’ecstasy augmente la libération de sérotonine. Cette substance entraîne une énergie renouvelée, une sensation de plaisir et une augmentation de la confiance en soi. </a:t>
            </a:r>
          </a:p>
          <a:p>
            <a:r>
              <a:rPr lang="fr-CA" dirty="0" smtClean="0"/>
              <a:t>Montrer finalement l’animation « Quelques heures après » : la quantité de sérotonine est diminuée et cet effet peut durer plus longtemps que l’effet agréable de l’ecstasy. Le consommateur peut développer un état de manque et se sentir plus déprimé.</a:t>
            </a:r>
          </a:p>
          <a:p>
            <a:endParaRPr lang="fr-CA" dirty="0" smtClean="0"/>
          </a:p>
          <a:p>
            <a:r>
              <a:rPr lang="fr-CA" dirty="0" smtClean="0"/>
              <a:t>Saviez-vous que : </a:t>
            </a:r>
          </a:p>
          <a:p>
            <a:r>
              <a:rPr lang="fr-CA" dirty="0" smtClean="0"/>
              <a:t>L’ecstasy fait partie de la classe des perturbateurs même si elle a un effet stimulant. Comme toutes les drogues qui ont un effet stimulant, l’ecstasy stimule également le centre du plaisir en augmentant la libération de dopamine.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14</a:t>
            </a:fld>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15</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CA" dirty="0" smtClean="0"/>
              <a:t>Il est difficile de départager les effets cognitifs associés à l’ecstasy de ceux des autres substances, puisque cette substance est souvent prise par des personnes consommant d’autres drogues et se retrouve rarement seule dans les comprimés. </a:t>
            </a:r>
          </a:p>
          <a:p>
            <a:r>
              <a:rPr lang="fr-CA" dirty="0" smtClean="0"/>
              <a:t>Les études rapportent d’abord chez les consommateurs des effets significatifs sur la mémoire et l’apprentissage, mais aussi sur d’autres fonctions telles que la vitesse de traitement, l’attention, la concentration et les fonctions exécutives. </a:t>
            </a:r>
          </a:p>
          <a:p>
            <a:endParaRPr lang="fr-CA" dirty="0" smtClean="0"/>
          </a:p>
          <a:p>
            <a:r>
              <a:rPr lang="fr-FR" dirty="0" smtClean="0"/>
              <a:t>Saviez-vous que : </a:t>
            </a:r>
          </a:p>
          <a:p>
            <a:r>
              <a:rPr lang="fr-FR" dirty="0" smtClean="0"/>
              <a:t>L’ecstasy pourrait aussi amener le consommateur à adopter des comportements sexuels à risque à cause de son effet d’amplification des sens, comme celui du toucher.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16</a:t>
            </a:fld>
            <a:endParaRPr lang="fr-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17</a:t>
            </a:fld>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18</a:t>
            </a:fld>
            <a:endParaRPr lang="fr-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Le schéma montre l’effet de la caféine sur les récepteurs à l’adénosine. </a:t>
            </a:r>
          </a:p>
          <a:p>
            <a:endParaRPr lang="fr-CA" dirty="0" smtClean="0"/>
          </a:p>
          <a:p>
            <a:r>
              <a:rPr lang="fr-CA" dirty="0" smtClean="0"/>
              <a:t>Conseils d’animation : </a:t>
            </a:r>
          </a:p>
          <a:p>
            <a:r>
              <a:rPr lang="fr-CA" dirty="0" smtClean="0"/>
              <a:t>Il n’est pas nécessaire de montrer l’animation « sans adénosine ».</a:t>
            </a:r>
          </a:p>
          <a:p>
            <a:r>
              <a:rPr lang="fr-CA" dirty="0" smtClean="0"/>
              <a:t>Montrer d’abord l’animation « avec adénosine » : l’adénosine facilite le sommeil, ralentit l’activité nerveuse et augmente la somnolence. </a:t>
            </a:r>
          </a:p>
          <a:p>
            <a:r>
              <a:rPr lang="fr-CA" dirty="0" smtClean="0"/>
              <a:t>Montrer ensuite l’animation « avec adénosine et caféine » : la caféine bloque l’action de l’adénosine, empêchant le ralentissement de l’activité nerveuse, ce qui conduit à l’effet excitateur de la caféine.</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19</a:t>
            </a:fld>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a:t>
            </a:fld>
            <a:endParaRPr lang="fr-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20</a:t>
            </a:fld>
            <a:endParaRPr lang="fr-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21</a:t>
            </a:fld>
            <a:endParaRPr lang="fr-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symptômes de sevrage à la caféine atteignent un pic d’intensité au bout de 20 à 48 heures après la dernière consommation et peuvent durer jusqu’à une semaine. Le degré d’intensité et la durée semblent dépendre des doses de caféine consommées.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22</a:t>
            </a:fld>
            <a:endParaRPr lang="fr-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23</a:t>
            </a:fld>
            <a:endParaRPr lang="fr-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Le schéma montre la communication des neurones avec nicotine, puis chez les fumeurs chroniques. </a:t>
            </a:r>
          </a:p>
          <a:p>
            <a:endParaRPr lang="fr-CA" dirty="0" smtClean="0"/>
          </a:p>
          <a:p>
            <a:r>
              <a:rPr lang="fr-CA" dirty="0" smtClean="0"/>
              <a:t>Conseils d’animation :</a:t>
            </a:r>
          </a:p>
          <a:p>
            <a:r>
              <a:rPr lang="fr-CA" dirty="0" smtClean="0"/>
              <a:t>Il n’est pas nécessaire de montrer l’animation « sans nicotine ».</a:t>
            </a:r>
          </a:p>
          <a:p>
            <a:r>
              <a:rPr lang="fr-CA" dirty="0" smtClean="0"/>
              <a:t>Montrer l’animation « avec nicotine » : l’activation des récepteurs nicotiniques dans le cerveau stimule la libération de dopamine, ce qui donne le plaisir et provoque la dépendance.</a:t>
            </a:r>
          </a:p>
          <a:p>
            <a:r>
              <a:rPr lang="fr-CA" dirty="0" smtClean="0"/>
              <a:t>Montrer ensuite l’animation « fumeur chronique » : à long terme, le récepteur nicotinique devient désensibilisé à cause de l’exposition continue à la nicotine. Le renouvellement des récepteurs est ainsi ralenti, ce qui amène à une tolérance et une réduction du plaisir ressenti.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24</a:t>
            </a:fld>
            <a:endParaRPr lang="fr-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25</a:t>
            </a:fld>
            <a:endParaRPr lang="fr-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nombreux problèmes de santé associés à la cigarette pourraient avoir des conséquences significatives sur la cognition à long terme : sédentarité, fragilisation du système pulmonaire, cardiovasculaire et </a:t>
            </a:r>
            <a:r>
              <a:rPr lang="fr-FR" dirty="0" err="1" smtClean="0"/>
              <a:t>cérébrovasculaire</a:t>
            </a:r>
            <a:r>
              <a:rPr lang="fr-FR" dirty="0" smtClean="0"/>
              <a:t>.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26</a:t>
            </a:fld>
            <a:endParaRPr lang="fr-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symptômes de sevrage débutent généralement 24 heures après la dernière cigarette. Ces symptômes peuvent aussi apparaître lors d’une diminution de consommation ou d’un arrêt brusque. Les symptômes de sevrage peuvent durer jusqu’à quatre semaines, mais l’augmentation de l’appétit et le besoin intense de fumer peuvent perdurer plus de six mois.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27</a:t>
            </a:fld>
            <a:endParaRPr lang="fr-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problèmes de concentration observés au moment du sevrage sont assez importants pour amener les fumeurs à recommencer. Ces problèmes de concentration apparaissent entre 30 minutes et deux heures après l’arrêt de la nicotine, mais sont à leur plus forte intensité quelques jours après l’arrêt et peuvent durer quelques semaines. </a:t>
            </a:r>
          </a:p>
          <a:p>
            <a:endParaRPr lang="fr-FR" dirty="0" smtClean="0"/>
          </a:p>
          <a:p>
            <a:r>
              <a:rPr lang="fr-FR" dirty="0" smtClean="0"/>
              <a:t>La nicotine semble être une substance qui peut améliorer un peu la cognition. Toutefois, sa consommation représente le facteur qui a le plus d’impact sur l’espérance de vie.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28</a:t>
            </a:fld>
            <a:endParaRPr lang="fr-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0" fontAlgn="base" hangingPunct="0">
              <a:spcBef>
                <a:spcPct val="30000"/>
              </a:spcBef>
              <a:spcAft>
                <a:spcPct val="0"/>
              </a:spcAft>
              <a:defRPr/>
            </a:pPr>
            <a:endParaRPr lang="fr-FR"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29</a:t>
            </a:fld>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a:t>
            </a:fld>
            <a:endParaRPr lang="fr-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30</a:t>
            </a:fld>
            <a:endParaRPr lang="fr-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31</a:t>
            </a:fld>
            <a:endParaRPr lang="fr-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 cannabis peut donc être aussi dangereux que l’alcool, les conséquences n’étant pas banales. Il n’y a aucun critère défini comme pour l’alcool avec le test d’alcoolémie.</a:t>
            </a:r>
          </a:p>
          <a:p>
            <a:endParaRPr lang="fr-CA" dirty="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32</a:t>
            </a:fld>
            <a:endParaRPr lang="fr-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33</a:t>
            </a:fld>
            <a:endParaRPr lang="fr-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Effectuer un bref survol des trois substances les plus consommées avec les participants : cannabis, alcool et stimulants majeurs. Ces trois substances peuvent avoir un impact sur la santé mentale, physique et cognitive et peuvent interférer avec les projets futurs.</a:t>
            </a:r>
          </a:p>
          <a:p>
            <a:r>
              <a:rPr lang="fr-FR" dirty="0" smtClean="0"/>
              <a:t>Rappeler aux participants de consulter « l’Annexe</a:t>
            </a:r>
            <a:r>
              <a:rPr lang="fr-FR" baseline="0" dirty="0" smtClean="0"/>
              <a:t> – </a:t>
            </a:r>
            <a:r>
              <a:rPr lang="fr-FR" dirty="0" smtClean="0"/>
              <a:t>Impacts des drogues » qui se trouve dans le guide de l’intervenant et le </a:t>
            </a:r>
            <a:r>
              <a:rPr lang="tr-TR" dirty="0" smtClean="0"/>
              <a:t>cahier</a:t>
            </a:r>
            <a:r>
              <a:rPr lang="fr-FR" dirty="0" smtClean="0"/>
              <a:t> du participant.</a:t>
            </a:r>
          </a:p>
          <a:p>
            <a:endParaRPr lang="fr-CA" dirty="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34</a:t>
            </a:fld>
            <a:endParaRPr lang="fr-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0" fontAlgn="base" hangingPunct="0">
              <a:spcBef>
                <a:spcPct val="30000"/>
              </a:spcBef>
              <a:spcAft>
                <a:spcPct val="0"/>
              </a:spcAft>
              <a:defRPr/>
            </a:pPr>
            <a:r>
              <a:rPr lang="fr-FR" dirty="0"/>
              <a:t>Notes pour l’intervenant : </a:t>
            </a:r>
          </a:p>
          <a:p>
            <a:pPr eaLnBrk="0" fontAlgn="base" hangingPunct="0">
              <a:spcBef>
                <a:spcPct val="30000"/>
              </a:spcBef>
              <a:spcAft>
                <a:spcPct val="0"/>
              </a:spcAft>
              <a:defRPr/>
            </a:pPr>
            <a:r>
              <a:rPr lang="fr-FR" dirty="0"/>
              <a:t>Rappeler aux participants de consulter « </a:t>
            </a:r>
            <a:r>
              <a:rPr lang="fr-FR" dirty="0" smtClean="0"/>
              <a:t>l’Annexe</a:t>
            </a:r>
            <a:r>
              <a:rPr lang="fr-FR" baseline="0" dirty="0" smtClean="0"/>
              <a:t> –</a:t>
            </a:r>
            <a:r>
              <a:rPr lang="fr-FR" baseline="0" smtClean="0"/>
              <a:t> </a:t>
            </a:r>
            <a:r>
              <a:rPr lang="fr-FR" smtClean="0"/>
              <a:t>Impacts </a:t>
            </a:r>
            <a:r>
              <a:rPr lang="fr-FR" dirty="0"/>
              <a:t>des drogues » qui se trouve dans le guide de l’intervenant et le </a:t>
            </a:r>
            <a:r>
              <a:rPr lang="tr-TR" dirty="0"/>
              <a:t>cahier</a:t>
            </a:r>
            <a:r>
              <a:rPr lang="fr-FR" dirty="0"/>
              <a:t> du participant</a:t>
            </a:r>
            <a:r>
              <a:rPr lang="fr-FR" dirty="0" smtClean="0"/>
              <a:t>.</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35</a:t>
            </a:fld>
            <a:endParaRPr lang="fr-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Le schéma montre la communication des neurones sans amphétamines, puis avec amphétamines.</a:t>
            </a:r>
          </a:p>
          <a:p>
            <a:endParaRPr lang="fr-CA" dirty="0" smtClean="0"/>
          </a:p>
          <a:p>
            <a:r>
              <a:rPr lang="fr-CA" dirty="0" smtClean="0"/>
              <a:t>Conseils d’animation :</a:t>
            </a:r>
          </a:p>
          <a:p>
            <a:r>
              <a:rPr lang="fr-CA" dirty="0" smtClean="0"/>
              <a:t>Montrer d’abord l’animation « sans amphétamines » : la dopamine circule de façon adéquate dans les neurones. </a:t>
            </a:r>
          </a:p>
          <a:p>
            <a:r>
              <a:rPr lang="fr-CA" dirty="0" smtClean="0"/>
              <a:t>Montrer ensuite l’animation « avec amphétamines » : les amphétamines augmentent la concentration de dopamine en faisant sortir les molécules de dopamine du neurone, ce qui provoque une sensation de plaisir amplifiée et augmente l’énergie.</a:t>
            </a:r>
          </a:p>
          <a:p>
            <a:endParaRPr lang="fr-CA" dirty="0" smtClean="0"/>
          </a:p>
          <a:p>
            <a:r>
              <a:rPr lang="fr-CA" dirty="0" smtClean="0"/>
              <a:t>Saviez-vous que :</a:t>
            </a:r>
          </a:p>
          <a:p>
            <a:r>
              <a:rPr lang="fr-CA" dirty="0" smtClean="0"/>
              <a:t>Le mécanisme d’action de la cocaïne est très semblable à celui des amphétamines. La cocaïne amplifie l’effet de la dopamine sur le neurone et provoque une sensation de plaisir, voire de plaisir intense (« rush »).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4</a:t>
            </a:fld>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À l’aide de l’exercice à domicile «</a:t>
            </a:r>
            <a:r>
              <a:rPr lang="fr-FR" baseline="0" dirty="0" smtClean="0"/>
              <a:t> </a:t>
            </a:r>
            <a:r>
              <a:rPr lang="fr-FR" dirty="0" smtClean="0"/>
              <a:t>Quelle(s) drogue(s) avez-vous l'habitude de consommer?</a:t>
            </a:r>
            <a:r>
              <a:rPr lang="fr-FR" baseline="0" dirty="0" smtClean="0"/>
              <a:t> »</a:t>
            </a:r>
            <a:r>
              <a:rPr lang="fr-FR" dirty="0" smtClean="0"/>
              <a:t>, revoir les effets recherchés de la consommation de stimulants majeurs relevés par les participants. Procéder de la même façon pour les autres substances qui seront présentées.</a:t>
            </a:r>
          </a:p>
          <a:p>
            <a:endParaRPr lang="fr-FR" dirty="0" smtClean="0"/>
          </a:p>
          <a:p>
            <a:r>
              <a:rPr lang="fr-FR" dirty="0" smtClean="0"/>
              <a:t>Saviez-vous que :</a:t>
            </a:r>
          </a:p>
          <a:p>
            <a:r>
              <a:rPr lang="fr-FR" dirty="0" smtClean="0"/>
              <a:t>Les effets recherchés sont semblables pour les stimulants majeurs, mais sont plus marqués avec les </a:t>
            </a:r>
            <a:r>
              <a:rPr lang="fr-FR" dirty="0" err="1" smtClean="0"/>
              <a:t>méthamphétamines</a:t>
            </a:r>
            <a:r>
              <a:rPr lang="fr-FR" dirty="0" smtClean="0"/>
              <a:t> et la cocaïne qu’avec les amphétamines.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5</a:t>
            </a:fld>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Si les </a:t>
            </a:r>
            <a:r>
              <a:rPr lang="fr-FR" dirty="0" err="1" smtClean="0"/>
              <a:t>méthamphétamines</a:t>
            </a:r>
            <a:r>
              <a:rPr lang="fr-FR" dirty="0" smtClean="0"/>
              <a:t> sont inhalées ou injectées (</a:t>
            </a:r>
            <a:r>
              <a:rPr lang="fr-FR" dirty="0" err="1" smtClean="0"/>
              <a:t>crystal</a:t>
            </a:r>
            <a:r>
              <a:rPr lang="fr-FR" dirty="0" smtClean="0"/>
              <a:t> </a:t>
            </a:r>
            <a:r>
              <a:rPr lang="fr-FR" dirty="0" err="1" smtClean="0"/>
              <a:t>meth</a:t>
            </a:r>
            <a:r>
              <a:rPr lang="fr-FR" dirty="0" smtClean="0"/>
              <a:t>), la drogue est absorbée plus rapidement et ses effets sont plus intenses. Cela augmente beaucoup le risque de dépendance psychologique et physique. Avec les </a:t>
            </a:r>
            <a:r>
              <a:rPr lang="fr-FR" dirty="0" err="1" smtClean="0"/>
              <a:t>méthamphétamines</a:t>
            </a:r>
            <a:r>
              <a:rPr lang="fr-FR" dirty="0" smtClean="0"/>
              <a:t>, les symptômes psychotiques peuvent persister des mois, voire des années, après l’arrêt de la consommation.</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6</a:t>
            </a:fld>
            <a:endParaRPr lang="fr-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À l’aide de l’exercice à domicile « Quelles drogues avez-vous l'habitude de consommer? », revoir les effets indésirables de la consommation de stimulants relevés par les participants. Procéder de la même façon pour les autres substances qui seront présentées.</a:t>
            </a:r>
          </a:p>
          <a:p>
            <a:endParaRPr lang="fr-FR" dirty="0" smtClean="0"/>
          </a:p>
          <a:p>
            <a:r>
              <a:rPr lang="fr-FR" dirty="0" smtClean="0"/>
              <a:t>Notes pour l’intervenant :</a:t>
            </a:r>
          </a:p>
          <a:p>
            <a:r>
              <a:rPr lang="fr-FR" dirty="0" smtClean="0"/>
              <a:t>Les hallucinations et la paranoïa sont le plus souvent associées à une consommation chronique de cocaïne. Des actes violents peuvent aussi être associés à sa consommation. La cocaïne peut avoir des conséquences majeures sur la santé et en surdose, elle peut même être mortelle. </a:t>
            </a:r>
          </a:p>
          <a:p>
            <a:endParaRPr lang="fr-FR" dirty="0" smtClean="0"/>
          </a:p>
          <a:p>
            <a:r>
              <a:rPr lang="fr-FR" dirty="0" smtClean="0"/>
              <a:t>Saviez-vous que :</a:t>
            </a:r>
          </a:p>
          <a:p>
            <a:r>
              <a:rPr lang="fr-FR" dirty="0" smtClean="0"/>
              <a:t>« coke bugs » : démangeaisons ou sensations que des insectes sont sur ou sous la peau. Les « coke bugs » sont causés par les effets hallucinatoires de la cocaïne et peuvent aussi être présents avec des amphétamines/</a:t>
            </a:r>
            <a:r>
              <a:rPr lang="fr-FR" dirty="0" err="1" smtClean="0"/>
              <a:t>méthamphétamines</a:t>
            </a:r>
            <a:r>
              <a:rPr lang="fr-FR" dirty="0" smtClean="0"/>
              <a:t>.</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7</a:t>
            </a:fld>
            <a:endParaRPr lang="fr-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Saviez-vous que :</a:t>
            </a:r>
          </a:p>
          <a:p>
            <a:pPr lvl="1">
              <a:spcAft>
                <a:spcPts val="1200"/>
              </a:spcAft>
            </a:pPr>
            <a:r>
              <a:rPr lang="fr-FR" dirty="0" smtClean="0"/>
              <a:t>Certains consommateurs peuvent être tentés de combiner la cocaïne et l’héroïne </a:t>
            </a:r>
            <a:br>
              <a:rPr lang="fr-FR" dirty="0" smtClean="0"/>
            </a:br>
            <a:r>
              <a:rPr lang="fr-FR" dirty="0" smtClean="0"/>
              <a:t>(« </a:t>
            </a:r>
            <a:r>
              <a:rPr lang="fr-FR" dirty="0" err="1" smtClean="0"/>
              <a:t>speedball</a:t>
            </a:r>
            <a:r>
              <a:rPr lang="fr-FR" dirty="0" smtClean="0"/>
              <a:t> ») pour contrebalancer les effets négatifs de chacune des substances. Comme le consommateur ressent moins les effets négatifs de chacune de ces drogues, il est porté à augmenter les doses, ce qui accroît le risque de surdose. </a:t>
            </a:r>
          </a:p>
          <a:p>
            <a:pPr lvl="1"/>
            <a:r>
              <a:rPr lang="fr-FR" dirty="0" smtClean="0"/>
              <a:t>Une nouvelle tendance est d’utiliser la </a:t>
            </a:r>
            <a:r>
              <a:rPr lang="fr-FR" dirty="0" err="1" smtClean="0"/>
              <a:t>quétiapine</a:t>
            </a:r>
            <a:r>
              <a:rPr lang="fr-FR" dirty="0" smtClean="0"/>
              <a:t> (antipsychotique du nom </a:t>
            </a:r>
            <a:r>
              <a:rPr lang="fr-FR" dirty="0" err="1" smtClean="0"/>
              <a:t>Seroquel</a:t>
            </a:r>
            <a:r>
              <a:rPr lang="fr-FR" baseline="30000" dirty="0" err="1" smtClean="0"/>
              <a:t>MD</a:t>
            </a:r>
            <a:r>
              <a:rPr lang="fr-FR" dirty="0" smtClean="0"/>
              <a:t>) combinée à la cocaïne, qui remplace l’héroïne. Cette combinaison porte le nom de « </a:t>
            </a:r>
            <a:r>
              <a:rPr lang="fr-FR" dirty="0" err="1" smtClean="0"/>
              <a:t>Q-Ball</a:t>
            </a:r>
            <a:r>
              <a:rPr lang="fr-FR" dirty="0" smtClean="0"/>
              <a:t> » ou « Baby </a:t>
            </a:r>
            <a:r>
              <a:rPr lang="fr-FR" dirty="0" err="1" smtClean="0"/>
              <a:t>Heroin</a:t>
            </a:r>
            <a:r>
              <a:rPr lang="fr-FR" dirty="0" smtClean="0"/>
              <a:t> ». La </a:t>
            </a:r>
            <a:r>
              <a:rPr lang="fr-FR" dirty="0" err="1" smtClean="0"/>
              <a:t>quétiapine</a:t>
            </a:r>
            <a:r>
              <a:rPr lang="fr-FR" dirty="0" smtClean="0"/>
              <a:t> utilisée seule devient de plus en plus une substance de choix. Elle peut être consommée par la bouche, inhalée ou injectée. Les noms de rue pour la désigner peuvent être « </a:t>
            </a:r>
            <a:r>
              <a:rPr lang="fr-FR" dirty="0" err="1" smtClean="0"/>
              <a:t>Quell</a:t>
            </a:r>
            <a:r>
              <a:rPr lang="fr-FR" dirty="0" smtClean="0"/>
              <a:t> » et </a:t>
            </a:r>
            <a:br>
              <a:rPr lang="fr-FR" dirty="0" smtClean="0"/>
            </a:br>
            <a:r>
              <a:rPr lang="fr-FR" dirty="0" smtClean="0"/>
              <a:t>« </a:t>
            </a:r>
            <a:r>
              <a:rPr lang="fr-FR" dirty="0" err="1" smtClean="0"/>
              <a:t>Susie-Q</a:t>
            </a:r>
            <a:r>
              <a:rPr lang="fr-FR" dirty="0" smtClean="0"/>
              <a:t> ».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8</a:t>
            </a:fld>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complications après un sevrage à la cocaïne peuvent aussi être la dépression et les idées suicidaires.</a:t>
            </a:r>
          </a:p>
          <a:p>
            <a:r>
              <a:rPr lang="fr-FR" dirty="0" smtClean="0"/>
              <a:t>Le sevrage aux amphétamines dure moins longtemps et est en général moins difficile que celui de la cocaïne.</a:t>
            </a:r>
          </a:p>
          <a:p>
            <a:endParaRPr lang="fr-CA" dirty="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9</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Image 2" descr="page_couvert_impact_2.jpg"/>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46667" y="228599"/>
            <a:ext cx="8068332" cy="939800"/>
          </a:xfrm>
        </p:spPr>
        <p:txBody>
          <a:bodyPr>
            <a:noAutofit/>
          </a:bodyPr>
          <a:lstStyle/>
          <a:p>
            <a:r>
              <a:rPr lang="fr-CA" smtClean="0"/>
              <a:t>Cliquez et modifiez le titre</a:t>
            </a:r>
            <a:endParaRPr lang="fr-CA"/>
          </a:p>
        </p:txBody>
      </p:sp>
      <p:sp>
        <p:nvSpPr>
          <p:cNvPr id="3" name="Espace réservé du contenu 2"/>
          <p:cNvSpPr>
            <a:spLocks noGrp="1"/>
          </p:cNvSpPr>
          <p:nvPr>
            <p:ph sz="half" idx="1"/>
          </p:nvPr>
        </p:nvSpPr>
        <p:spPr>
          <a:xfrm>
            <a:off x="1289304" y="1243584"/>
            <a:ext cx="3772686" cy="5148072"/>
          </a:xfrm>
        </p:spPr>
        <p:txBody>
          <a:bodyPr>
            <a:noAutofit/>
          </a:bodyPr>
          <a:lstStyle>
            <a:lvl1pPr>
              <a:defRPr sz="2400"/>
            </a:lvl1pPr>
            <a:lvl2pPr>
              <a:defRPr sz="2400"/>
            </a:lvl2pPr>
            <a:lvl3pPr>
              <a:defRPr sz="2200"/>
            </a:lvl3pPr>
            <a:lvl4pPr>
              <a:defRPr sz="2200"/>
            </a:lvl4pPr>
            <a:lvl5pPr>
              <a:defRPr sz="2000"/>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4" name="Espace réservé du contenu 3"/>
          <p:cNvSpPr>
            <a:spLocks noGrp="1"/>
          </p:cNvSpPr>
          <p:nvPr>
            <p:ph sz="half" idx="2"/>
          </p:nvPr>
        </p:nvSpPr>
        <p:spPr>
          <a:xfrm>
            <a:off x="5142313" y="1243584"/>
            <a:ext cx="3772686" cy="5148072"/>
          </a:xfrm>
        </p:spPr>
        <p:txBody>
          <a:bodyPr>
            <a:noAutofit/>
          </a:bodyPr>
          <a:lstStyle>
            <a:lvl1pPr>
              <a:defRPr sz="2400"/>
            </a:lvl1pPr>
            <a:lvl2pPr>
              <a:defRPr sz="2400"/>
            </a:lvl2pPr>
            <a:lvl3pPr>
              <a:defRPr sz="2200"/>
            </a:lvl3pPr>
            <a:lvl4pPr>
              <a:defRPr sz="2200"/>
            </a:lvl4pPr>
            <a:lvl5pPr>
              <a:defRPr sz="2000"/>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spTree>
  </p:cSld>
  <p:clrMapOvr>
    <a:masterClrMapping/>
  </p:clrMapOvr>
  <p:transition xmlns:p14="http://schemas.microsoft.com/office/powerpoint/2010/mai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8" name="Image 7" descr="Fond_Mauve_OLD_PPT.jpg"/>
          <p:cNvPicPr>
            <a:picLocks noChangeAspect="1"/>
          </p:cNvPicPr>
          <p:nvPr userDrawn="1"/>
        </p:nvPicPr>
        <p:blipFill>
          <a:blip r:embed="rId2"/>
          <a:stretch>
            <a:fillRect/>
          </a:stretch>
        </p:blipFill>
        <p:spPr>
          <a:xfrm>
            <a:off x="0" y="0"/>
            <a:ext cx="9144000" cy="6858000"/>
          </a:xfrm>
          <a:prstGeom prst="rect">
            <a:avLst/>
          </a:prstGeom>
        </p:spPr>
      </p:pic>
      <p:sp>
        <p:nvSpPr>
          <p:cNvPr id="2" name="Titre 1"/>
          <p:cNvSpPr>
            <a:spLocks noGrp="1"/>
          </p:cNvSpPr>
          <p:nvPr>
            <p:ph type="title"/>
          </p:nvPr>
        </p:nvSpPr>
        <p:spPr>
          <a:xfrm>
            <a:off x="499534" y="1058333"/>
            <a:ext cx="8068332" cy="939800"/>
          </a:xfrm>
        </p:spPr>
        <p:txBody>
          <a:bodyPr>
            <a:noAutofit/>
          </a:bodyPr>
          <a:lstStyle>
            <a:lvl1pPr>
              <a:defRPr>
                <a:solidFill>
                  <a:schemeClr val="bg1"/>
                </a:solidFill>
              </a:defRPr>
            </a:lvl1pPr>
          </a:lstStyle>
          <a:p>
            <a:r>
              <a:rPr lang="fr-CA" dirty="0" smtClean="0"/>
              <a:t>Cliquez et modifiez le titre</a:t>
            </a:r>
            <a:endParaRPr lang="fr-CA" dirty="0"/>
          </a:p>
        </p:txBody>
      </p:sp>
      <p:sp>
        <p:nvSpPr>
          <p:cNvPr id="3" name="Espace réservé du contenu 2"/>
          <p:cNvSpPr>
            <a:spLocks noGrp="1"/>
          </p:cNvSpPr>
          <p:nvPr>
            <p:ph sz="half" idx="1"/>
          </p:nvPr>
        </p:nvSpPr>
        <p:spPr>
          <a:xfrm>
            <a:off x="738972" y="2142067"/>
            <a:ext cx="3240361" cy="4249588"/>
          </a:xfrm>
        </p:spPr>
        <p:txBody>
          <a:bodyPr>
            <a:noAutofit/>
          </a:bodyPr>
          <a:lstStyle>
            <a:lvl1pPr>
              <a:defRPr sz="2000" cap="all">
                <a:solidFill>
                  <a:schemeClr val="accent1"/>
                </a:solidFill>
              </a:defRPr>
            </a:lvl1pPr>
            <a:lvl2pPr>
              <a:spcBef>
                <a:spcPts val="900"/>
              </a:spcBef>
              <a:spcAft>
                <a:spcPts val="0"/>
              </a:spcAft>
              <a:defRPr sz="2400">
                <a:solidFill>
                  <a:schemeClr val="bg1"/>
                </a:solidFill>
              </a:defRPr>
            </a:lvl2pPr>
            <a:lvl3pPr>
              <a:spcBef>
                <a:spcPts val="900"/>
              </a:spcBef>
              <a:defRPr sz="2000">
                <a:solidFill>
                  <a:schemeClr val="accent1"/>
                </a:solidFill>
              </a:defRPr>
            </a:lvl3pPr>
            <a:lvl4pPr>
              <a:defRPr sz="20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4" name="Espace réservé du contenu 3"/>
          <p:cNvSpPr>
            <a:spLocks noGrp="1"/>
          </p:cNvSpPr>
          <p:nvPr>
            <p:ph sz="half" idx="2"/>
          </p:nvPr>
        </p:nvSpPr>
        <p:spPr>
          <a:xfrm>
            <a:off x="4024712" y="2142067"/>
            <a:ext cx="3246120" cy="4249588"/>
          </a:xfrm>
        </p:spPr>
        <p:txBody>
          <a:bodyPr>
            <a:noAutofit/>
          </a:bodyPr>
          <a:lstStyle>
            <a:lvl1pPr>
              <a:defRPr sz="2000" cap="all">
                <a:solidFill>
                  <a:schemeClr val="accent1"/>
                </a:solidFill>
              </a:defRPr>
            </a:lvl1pPr>
            <a:lvl2pPr>
              <a:spcBef>
                <a:spcPts val="900"/>
              </a:spcBef>
              <a:spcAft>
                <a:spcPts val="0"/>
              </a:spcAft>
              <a:defRPr sz="2400">
                <a:solidFill>
                  <a:schemeClr val="bg1"/>
                </a:solidFill>
              </a:defRPr>
            </a:lvl2pPr>
            <a:lvl3pPr>
              <a:defRPr sz="2000">
                <a:solidFill>
                  <a:schemeClr val="accent1"/>
                </a:solidFill>
              </a:defRPr>
            </a:lvl3pPr>
            <a:lvl4pPr>
              <a:defRPr sz="20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spTree>
  </p:cSld>
  <p:clrMapOvr>
    <a:masterClrMapping/>
  </p:clrMapOvr>
  <p:transition xmlns:p14="http://schemas.microsoft.com/office/powerpoint/2010/mai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pic>
        <p:nvPicPr>
          <p:cNvPr id="10" name="Image 9" descr="Fond_Orange_OLD_PPT.jpg"/>
          <p:cNvPicPr>
            <a:picLocks noChangeAspect="1"/>
          </p:cNvPicPr>
          <p:nvPr userDrawn="1"/>
        </p:nvPicPr>
        <p:blipFill>
          <a:blip r:embed="rId2"/>
          <a:stretch>
            <a:fillRect/>
          </a:stretch>
        </p:blipFill>
        <p:spPr>
          <a:xfrm>
            <a:off x="0" y="0"/>
            <a:ext cx="9144000" cy="6858001"/>
          </a:xfrm>
          <a:prstGeom prst="rect">
            <a:avLst/>
          </a:prstGeom>
        </p:spPr>
      </p:pic>
      <p:sp>
        <p:nvSpPr>
          <p:cNvPr id="2" name="Titre 1"/>
          <p:cNvSpPr>
            <a:spLocks noGrp="1"/>
          </p:cNvSpPr>
          <p:nvPr>
            <p:ph type="title"/>
          </p:nvPr>
        </p:nvSpPr>
        <p:spPr>
          <a:xfrm>
            <a:off x="499534" y="1058333"/>
            <a:ext cx="8068332" cy="939800"/>
          </a:xfrm>
        </p:spPr>
        <p:txBody>
          <a:bodyPr>
            <a:noAutofit/>
          </a:bodyPr>
          <a:lstStyle>
            <a:lvl1pPr>
              <a:defRPr>
                <a:solidFill>
                  <a:schemeClr val="bg1"/>
                </a:solidFill>
              </a:defRPr>
            </a:lvl1pPr>
          </a:lstStyle>
          <a:p>
            <a:r>
              <a:rPr lang="fr-CA" dirty="0" smtClean="0"/>
              <a:t>Cliquez et modifiez le titre</a:t>
            </a:r>
            <a:endParaRPr lang="fr-CA" dirty="0"/>
          </a:p>
        </p:txBody>
      </p:sp>
      <p:sp>
        <p:nvSpPr>
          <p:cNvPr id="3" name="Espace réservé du contenu 2"/>
          <p:cNvSpPr>
            <a:spLocks noGrp="1"/>
          </p:cNvSpPr>
          <p:nvPr>
            <p:ph sz="half" idx="1"/>
          </p:nvPr>
        </p:nvSpPr>
        <p:spPr>
          <a:xfrm>
            <a:off x="738972" y="2142067"/>
            <a:ext cx="7828894" cy="4249588"/>
          </a:xfrm>
        </p:spPr>
        <p:txBody>
          <a:bodyPr>
            <a:noAutofit/>
          </a:bodyPr>
          <a:lstStyle>
            <a:lvl1pPr>
              <a:defRPr sz="2000" cap="all">
                <a:solidFill>
                  <a:schemeClr val="accent1"/>
                </a:solidFill>
              </a:defRPr>
            </a:lvl1pPr>
            <a:lvl2pPr>
              <a:spcBef>
                <a:spcPts val="900"/>
              </a:spcBef>
              <a:spcAft>
                <a:spcPts val="0"/>
              </a:spcAft>
              <a:defRPr sz="2400">
                <a:solidFill>
                  <a:schemeClr val="bg1"/>
                </a:solidFill>
              </a:defRPr>
            </a:lvl2pPr>
            <a:lvl3pPr>
              <a:spcBef>
                <a:spcPts val="900"/>
              </a:spcBef>
              <a:defRPr sz="2000">
                <a:solidFill>
                  <a:schemeClr val="accent1"/>
                </a:solidFill>
              </a:defRPr>
            </a:lvl3pPr>
            <a:lvl4pPr>
              <a:defRPr sz="20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spTree>
  </p:cSld>
  <p:clrMapOvr>
    <a:masterClrMapping/>
  </p:clrMapOvr>
  <p:transition xmlns:p14="http://schemas.microsoft.com/office/powerpoint/2010/mai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6667" y="228599"/>
            <a:ext cx="8068332" cy="939800"/>
          </a:xfrm>
        </p:spPr>
        <p:txBody>
          <a:bodyPr>
            <a:noAutofit/>
          </a:bodyPr>
          <a:lstStyle>
            <a:lvl1pPr>
              <a:defRPr/>
            </a:lvl1pPr>
          </a:lstStyle>
          <a:p>
            <a:r>
              <a:rPr lang="fr-CA" smtClean="0"/>
              <a:t>Cliquez et modifiez le titre</a:t>
            </a:r>
            <a:endParaRPr lang="fr-CA"/>
          </a:p>
        </p:txBody>
      </p:sp>
      <p:sp>
        <p:nvSpPr>
          <p:cNvPr id="3" name="Espace réservé du texte 2"/>
          <p:cNvSpPr>
            <a:spLocks noGrp="1"/>
          </p:cNvSpPr>
          <p:nvPr>
            <p:ph type="body" idx="1"/>
          </p:nvPr>
        </p:nvSpPr>
        <p:spPr>
          <a:xfrm>
            <a:off x="1289304" y="1535113"/>
            <a:ext cx="3776472" cy="639762"/>
          </a:xfrm>
          <a:noFill/>
        </p:spPr>
        <p:txBody>
          <a:bodyPr anchor="b">
            <a:noAutofit/>
          </a:bodyPr>
          <a:lstStyle>
            <a:lvl1pPr marL="0" indent="0">
              <a:buNone/>
              <a:defRPr sz="1800" b="1"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smtClean="0"/>
              <a:t>Cliquez pour modifier les styles du texte du masque</a:t>
            </a:r>
          </a:p>
        </p:txBody>
      </p:sp>
      <p:sp>
        <p:nvSpPr>
          <p:cNvPr id="4" name="Espace réservé du contenu 3"/>
          <p:cNvSpPr>
            <a:spLocks noGrp="1"/>
          </p:cNvSpPr>
          <p:nvPr>
            <p:ph sz="half" idx="2"/>
          </p:nvPr>
        </p:nvSpPr>
        <p:spPr>
          <a:xfrm>
            <a:off x="1289304" y="2174875"/>
            <a:ext cx="3776472" cy="39512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CA"/>
          </a:p>
        </p:txBody>
      </p:sp>
      <p:sp>
        <p:nvSpPr>
          <p:cNvPr id="5" name="Espace réservé du texte 4"/>
          <p:cNvSpPr>
            <a:spLocks noGrp="1"/>
          </p:cNvSpPr>
          <p:nvPr>
            <p:ph type="body" sz="quarter" idx="3"/>
          </p:nvPr>
        </p:nvSpPr>
        <p:spPr>
          <a:xfrm>
            <a:off x="5138527" y="1535113"/>
            <a:ext cx="3776472" cy="639762"/>
          </a:xfrm>
          <a:noFill/>
        </p:spPr>
        <p:txBody>
          <a:bodyPr anchor="b">
            <a:noAutofit/>
          </a:bodyPr>
          <a:lstStyle>
            <a:lvl1pPr marL="0" indent="0">
              <a:buNone/>
              <a:defRPr sz="1800" b="1"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smtClean="0"/>
              <a:t>Cliquez pour modifier les styles du texte du masque</a:t>
            </a:r>
          </a:p>
        </p:txBody>
      </p:sp>
      <p:sp>
        <p:nvSpPr>
          <p:cNvPr id="6" name="Espace réservé du contenu 5"/>
          <p:cNvSpPr>
            <a:spLocks noGrp="1"/>
          </p:cNvSpPr>
          <p:nvPr>
            <p:ph sz="quarter" idx="4"/>
          </p:nvPr>
        </p:nvSpPr>
        <p:spPr>
          <a:xfrm>
            <a:off x="5138527" y="2174875"/>
            <a:ext cx="3776472" cy="39512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CA"/>
          </a:p>
        </p:txBody>
      </p:sp>
      <p:sp>
        <p:nvSpPr>
          <p:cNvPr id="8" name="Espace réservé du pied de page 7"/>
          <p:cNvSpPr>
            <a:spLocks noGrp="1"/>
          </p:cNvSpPr>
          <p:nvPr>
            <p:ph type="ftr" sz="quarter" idx="11"/>
          </p:nvPr>
        </p:nvSpPr>
        <p:spPr/>
        <p:txBody>
          <a:bodyPr>
            <a:noAutofit/>
          </a:bodyPr>
          <a:lstStyle/>
          <a:p>
            <a:endParaRPr lang="fr-CA"/>
          </a:p>
        </p:txBody>
      </p:sp>
      <p:sp>
        <p:nvSpPr>
          <p:cNvPr id="9" name="Espace réservé du numéro de diapositive 8"/>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11" name="Espace réservé du texte 10"/>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p>
        </p:txBody>
      </p:sp>
    </p:spTree>
  </p:cSld>
  <p:clrMapOvr>
    <a:masterClrMapping/>
  </p:clrMapOvr>
  <p:transition xmlns:p14="http://schemas.microsoft.com/office/powerpoint/2010/mai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10" name="Image 9" descr="bande_Vert_OLD_PPT.jpg"/>
          <p:cNvPicPr>
            <a:picLocks noChangeAspect="1"/>
          </p:cNvPicPr>
          <p:nvPr userDrawn="1"/>
        </p:nvPicPr>
        <p:blipFill>
          <a:blip r:embed="rId2"/>
          <a:stretch>
            <a:fillRect/>
          </a:stretch>
        </p:blipFill>
        <p:spPr>
          <a:xfrm>
            <a:off x="0" y="-1"/>
            <a:ext cx="593725" cy="6858001"/>
          </a:xfrm>
          <a:prstGeom prst="rect">
            <a:avLst/>
          </a:prstGeom>
        </p:spPr>
      </p:pic>
      <p:sp>
        <p:nvSpPr>
          <p:cNvPr id="2" name="Titre 1"/>
          <p:cNvSpPr>
            <a:spLocks noGrp="1"/>
          </p:cNvSpPr>
          <p:nvPr>
            <p:ph type="title"/>
          </p:nvPr>
        </p:nvSpPr>
        <p:spPr/>
        <p:txBody>
          <a:bodyPr>
            <a:noAutofit/>
          </a:bodyPr>
          <a:lstStyle/>
          <a:p>
            <a:r>
              <a:rPr lang="fr-CA" smtClean="0"/>
              <a:t>Cliquez et modifiez le titre</a:t>
            </a:r>
            <a:endParaRPr lang="fr-CA"/>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8" name="Espace réservé du texte 7"/>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grpSp>
        <p:nvGrpSpPr>
          <p:cNvPr id="11" name="Grouper 10"/>
          <p:cNvGrpSpPr/>
          <p:nvPr userDrawn="1"/>
        </p:nvGrpSpPr>
        <p:grpSpPr>
          <a:xfrm>
            <a:off x="0" y="294089"/>
            <a:ext cx="790101" cy="804672"/>
            <a:chOff x="0" y="294089"/>
            <a:chExt cx="790101" cy="804672"/>
          </a:xfrm>
        </p:grpSpPr>
        <p:sp>
          <p:nvSpPr>
            <p:cNvPr id="12" name="Rectangle 11"/>
            <p:cNvSpPr/>
            <p:nvPr userDrawn="1"/>
          </p:nvSpPr>
          <p:spPr>
            <a:xfrm>
              <a:off x="0" y="294089"/>
              <a:ext cx="593725" cy="804672"/>
            </a:xfrm>
            <a:prstGeom prst="rect">
              <a:avLst/>
            </a:prstGeom>
            <a:solidFill>
              <a:srgbClr val="252A10">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userDrawn="1"/>
          </p:nvSpPr>
          <p:spPr>
            <a:xfrm>
              <a:off x="586932" y="294089"/>
              <a:ext cx="203169" cy="804672"/>
            </a:xfrm>
            <a:prstGeom prst="rect">
              <a:avLst/>
            </a:prstGeom>
            <a:solidFill>
              <a:srgbClr val="788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transition xmlns:p14="http://schemas.microsoft.com/office/powerpoint/2010/mai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pic>
        <p:nvPicPr>
          <p:cNvPr id="10" name="Image 9" descr="bande_Turquoise_OLD_PPT.jpg"/>
          <p:cNvPicPr>
            <a:picLocks noChangeAspect="1"/>
          </p:cNvPicPr>
          <p:nvPr userDrawn="1"/>
        </p:nvPicPr>
        <p:blipFill>
          <a:blip r:embed="rId2"/>
          <a:stretch>
            <a:fillRect/>
          </a:stretch>
        </p:blipFill>
        <p:spPr>
          <a:xfrm>
            <a:off x="0" y="0"/>
            <a:ext cx="593725" cy="6858000"/>
          </a:xfrm>
          <a:prstGeom prst="rect">
            <a:avLst/>
          </a:prstGeom>
        </p:spPr>
      </p:pic>
      <p:sp>
        <p:nvSpPr>
          <p:cNvPr id="2" name="Titre 1"/>
          <p:cNvSpPr>
            <a:spLocks noGrp="1"/>
          </p:cNvSpPr>
          <p:nvPr>
            <p:ph type="title"/>
          </p:nvPr>
        </p:nvSpPr>
        <p:spPr/>
        <p:txBody>
          <a:bodyPr>
            <a:noAutofit/>
          </a:bodyPr>
          <a:lstStyle>
            <a:lvl1pPr>
              <a:defRPr>
                <a:solidFill>
                  <a:srgbClr val="A4AA2F"/>
                </a:solidFill>
              </a:defRPr>
            </a:lvl1pPr>
          </a:lstStyle>
          <a:p>
            <a:r>
              <a:rPr lang="fr-CA" dirty="0" smtClean="0"/>
              <a:t>Cliquez et modifiez le titre</a:t>
            </a:r>
            <a:endParaRPr lang="fr-CA" dirty="0"/>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7" name="Espace réservé du texte 6"/>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grpSp>
        <p:nvGrpSpPr>
          <p:cNvPr id="11" name="Grouper 10"/>
          <p:cNvGrpSpPr/>
          <p:nvPr userDrawn="1"/>
        </p:nvGrpSpPr>
        <p:grpSpPr>
          <a:xfrm>
            <a:off x="0" y="294089"/>
            <a:ext cx="790101" cy="804672"/>
            <a:chOff x="0" y="294089"/>
            <a:chExt cx="790101" cy="804672"/>
          </a:xfrm>
        </p:grpSpPr>
        <p:sp>
          <p:nvSpPr>
            <p:cNvPr id="12" name="Rectangle 11"/>
            <p:cNvSpPr/>
            <p:nvPr userDrawn="1"/>
          </p:nvSpPr>
          <p:spPr>
            <a:xfrm>
              <a:off x="0" y="294089"/>
              <a:ext cx="593725" cy="804672"/>
            </a:xfrm>
            <a:prstGeom prst="rect">
              <a:avLst/>
            </a:prstGeom>
            <a:solidFill>
              <a:srgbClr val="0D352A">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userDrawn="1"/>
          </p:nvSpPr>
          <p:spPr>
            <a:xfrm>
              <a:off x="586932" y="294089"/>
              <a:ext cx="203169" cy="804672"/>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transition xmlns:p14="http://schemas.microsoft.com/office/powerpoint/2010/mai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a:solidFill>
                  <a:srgbClr val="A4AA2F"/>
                </a:solidFill>
              </a:defRPr>
            </a:lvl1pPr>
          </a:lstStyle>
          <a:p>
            <a:r>
              <a:rPr lang="fr-CA" dirty="0" smtClean="0"/>
              <a:t>Cliquez et modifiez le titre</a:t>
            </a:r>
            <a:endParaRPr lang="fr-CA" dirty="0"/>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7" name="Espace réservé du texte 6"/>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spTree>
  </p:cSld>
  <p:clrMapOvr>
    <a:masterClrMapping/>
  </p:clrMapOvr>
  <p:transition xmlns:p14="http://schemas.microsoft.com/office/powerpoint/2010/mai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1"/>
        </a:solidFill>
        <a:effectLst/>
      </p:bgPr>
    </p:bg>
    <p:spTree>
      <p:nvGrpSpPr>
        <p:cNvPr id="1" name=""/>
        <p:cNvGrpSpPr/>
        <p:nvPr/>
      </p:nvGrpSpPr>
      <p:grpSpPr>
        <a:xfrm>
          <a:off x="0" y="0"/>
          <a:ext cx="0" cy="0"/>
          <a:chOff x="0" y="0"/>
          <a:chExt cx="0" cy="0"/>
        </a:xfrm>
      </p:grpSpPr>
      <p:pic>
        <p:nvPicPr>
          <p:cNvPr id="10" name="Image 9" descr="bande_Turquoise_OLD_PPT.jpg"/>
          <p:cNvPicPr>
            <a:picLocks noChangeAspect="1"/>
          </p:cNvPicPr>
          <p:nvPr userDrawn="1"/>
        </p:nvPicPr>
        <p:blipFill>
          <a:blip r:embed="rId2"/>
          <a:stretch>
            <a:fillRect/>
          </a:stretch>
        </p:blipFill>
        <p:spPr>
          <a:xfrm>
            <a:off x="0" y="0"/>
            <a:ext cx="593725" cy="6858000"/>
          </a:xfrm>
          <a:prstGeom prst="rect">
            <a:avLst/>
          </a:prstGeom>
        </p:spPr>
      </p:pic>
      <p:sp>
        <p:nvSpPr>
          <p:cNvPr id="2" name="Titre 1"/>
          <p:cNvSpPr>
            <a:spLocks noGrp="1"/>
          </p:cNvSpPr>
          <p:nvPr>
            <p:ph type="title"/>
          </p:nvPr>
        </p:nvSpPr>
        <p:spPr/>
        <p:txBody>
          <a:bodyPr>
            <a:noAutofit/>
          </a:bodyPr>
          <a:lstStyle>
            <a:lvl1pPr>
              <a:defRPr>
                <a:solidFill>
                  <a:schemeClr val="bg1"/>
                </a:solidFill>
              </a:defRPr>
            </a:lvl1pPr>
          </a:lstStyle>
          <a:p>
            <a:r>
              <a:rPr lang="fr-CA" smtClean="0"/>
              <a:t>Cliquez et modifiez le titre</a:t>
            </a:r>
            <a:endParaRPr lang="fr-CA"/>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7" name="Espace réservé du texte 6"/>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grpSp>
        <p:nvGrpSpPr>
          <p:cNvPr id="11" name="Grouper 10"/>
          <p:cNvGrpSpPr/>
          <p:nvPr userDrawn="1"/>
        </p:nvGrpSpPr>
        <p:grpSpPr>
          <a:xfrm>
            <a:off x="0" y="294089"/>
            <a:ext cx="790101" cy="804672"/>
            <a:chOff x="0" y="294089"/>
            <a:chExt cx="790101" cy="804672"/>
          </a:xfrm>
        </p:grpSpPr>
        <p:sp>
          <p:nvSpPr>
            <p:cNvPr id="12" name="Rectangle 11"/>
            <p:cNvSpPr/>
            <p:nvPr userDrawn="1"/>
          </p:nvSpPr>
          <p:spPr>
            <a:xfrm>
              <a:off x="0" y="294089"/>
              <a:ext cx="593725" cy="804672"/>
            </a:xfrm>
            <a:prstGeom prst="rect">
              <a:avLst/>
            </a:prstGeom>
            <a:solidFill>
              <a:srgbClr val="0D352A">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userDrawn="1"/>
          </p:nvSpPr>
          <p:spPr>
            <a:xfrm>
              <a:off x="586932" y="294089"/>
              <a:ext cx="203169" cy="804672"/>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transition xmlns:p14="http://schemas.microsoft.com/office/powerpoint/2010/mai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noAutofit/>
          </a:bodyPr>
          <a:lstStyle/>
          <a:p>
            <a:endParaRPr lang="fr-CA"/>
          </a:p>
        </p:txBody>
      </p:sp>
      <p:sp>
        <p:nvSpPr>
          <p:cNvPr id="4" name="Espace réservé du numéro de diapositive 3"/>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6" name="Espace réservé du texte 5"/>
          <p:cNvSpPr>
            <a:spLocks noGrp="1" noChangeAspect="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spTree>
  </p:cSld>
  <p:clrMapOvr>
    <a:masterClrMapping/>
  </p:clrMapOvr>
  <p:transition xmlns:p14="http://schemas.microsoft.com/office/powerpoint/2010/mai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892799" y="2192866"/>
            <a:ext cx="3013457" cy="4191001"/>
          </a:xfrm>
        </p:spPr>
        <p:txBody>
          <a:bodyPr>
            <a:noAutofit/>
          </a:bodyPr>
          <a:lstStyle>
            <a:lvl1pPr marL="169863" indent="-169863">
              <a:buFont typeface="Arial"/>
              <a:buChar char="•"/>
              <a:defRPr sz="1800">
                <a:solidFill>
                  <a:schemeClr val="bg1"/>
                </a:solidFill>
              </a:defRPr>
            </a:lvl1pPr>
            <a:lvl2pPr marL="347663" indent="-169863">
              <a:buFont typeface="Lucida Grande"/>
              <a:buChar char="−"/>
              <a:defRPr sz="1800" b="0">
                <a:solidFill>
                  <a:schemeClr val="tx1"/>
                </a:solidFill>
              </a:defRPr>
            </a:lvl2pPr>
            <a:lvl3pPr marL="515938" indent="-169863">
              <a:buFont typeface="Arial"/>
              <a:buChar char="•"/>
              <a:tabLst/>
              <a:defRPr sz="1600"/>
            </a:lvl3pPr>
            <a:lvl4pPr marL="685800" indent="-169863">
              <a:defRPr sz="1200"/>
            </a:lvl4pPr>
            <a:lvl5pPr>
              <a:defRPr sz="1200"/>
            </a:lvl5pPr>
            <a:lvl6pPr>
              <a:defRPr sz="2000"/>
            </a:lvl6pPr>
            <a:lvl7pPr>
              <a:defRPr sz="2000"/>
            </a:lvl7pPr>
            <a:lvl8pPr>
              <a:defRPr sz="2000"/>
            </a:lvl8pPr>
            <a:lvl9pPr>
              <a:defRPr sz="20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p>
        </p:txBody>
      </p:sp>
      <p:sp>
        <p:nvSpPr>
          <p:cNvPr id="11" name="Titre 10"/>
          <p:cNvSpPr>
            <a:spLocks noGrp="1"/>
          </p:cNvSpPr>
          <p:nvPr>
            <p:ph type="title"/>
          </p:nvPr>
        </p:nvSpPr>
        <p:spPr/>
        <p:txBody>
          <a:bodyPr>
            <a:noAutofit/>
          </a:bodyPr>
          <a:lstStyle/>
          <a:p>
            <a:r>
              <a:rPr lang="fr-CA" smtClean="0"/>
              <a:t>Cliquez et modifiez le titre</a:t>
            </a:r>
            <a:endParaRPr lang="fr-CA"/>
          </a:p>
        </p:txBody>
      </p:sp>
    </p:spTree>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3" name="Image 12" descr="bande_Turquoise_OLD_PPT.jpg"/>
          <p:cNvPicPr>
            <a:picLocks noChangeAspect="1"/>
          </p:cNvPicPr>
          <p:nvPr userDrawn="1"/>
        </p:nvPicPr>
        <p:blipFill>
          <a:blip r:embed="rId2"/>
          <a:stretch>
            <a:fillRect/>
          </a:stretch>
        </p:blipFill>
        <p:spPr>
          <a:xfrm>
            <a:off x="0" y="0"/>
            <a:ext cx="593725" cy="6858000"/>
          </a:xfrm>
          <a:prstGeom prst="rect">
            <a:avLst/>
          </a:prstGeom>
        </p:spPr>
      </p:pic>
      <p:sp>
        <p:nvSpPr>
          <p:cNvPr id="2" name="Titre 1"/>
          <p:cNvSpPr>
            <a:spLocks noGrp="1"/>
          </p:cNvSpPr>
          <p:nvPr>
            <p:ph type="title"/>
          </p:nvPr>
        </p:nvSpPr>
        <p:spPr/>
        <p:txBody>
          <a:bodyPr>
            <a:noAutofit/>
          </a:bodyPr>
          <a:lstStyle>
            <a:lvl1pPr>
              <a:defRPr>
                <a:solidFill>
                  <a:schemeClr val="accent2"/>
                </a:solidFill>
              </a:defRPr>
            </a:lvl1pPr>
          </a:lstStyle>
          <a:p>
            <a:r>
              <a:rPr lang="fr-CA" dirty="0" smtClean="0"/>
              <a:t>Cliquez et modifiez le titre</a:t>
            </a:r>
            <a:endParaRPr lang="fr-CA" dirty="0"/>
          </a:p>
        </p:txBody>
      </p:sp>
      <p:sp>
        <p:nvSpPr>
          <p:cNvPr id="3" name="Espace réservé du contenu 2"/>
          <p:cNvSpPr>
            <a:spLocks noGrp="1"/>
          </p:cNvSpPr>
          <p:nvPr>
            <p:ph idx="1"/>
          </p:nvPr>
        </p:nvSpPr>
        <p:spPr>
          <a:xfrm>
            <a:off x="1292014" y="1244600"/>
            <a:ext cx="7614919" cy="5146515"/>
          </a:xfrm>
        </p:spPr>
        <p:txBody>
          <a:bodyPr>
            <a:noAutofit/>
          </a:bodyPr>
          <a:lstStyle>
            <a:lvl1pPr>
              <a:defRPr>
                <a:solidFill>
                  <a:schemeClr val="accent1">
                    <a:lumMod val="75000"/>
                  </a:schemeClr>
                </a:solidFill>
              </a:defRPr>
            </a:lvl1pPr>
            <a:lvl2pPr>
              <a:defRPr>
                <a:solidFill>
                  <a:schemeClr val="accent1">
                    <a:lumMod val="75000"/>
                  </a:schemeClr>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p>
            <a:endParaRPr lang="fr-CA"/>
          </a:p>
        </p:txBody>
      </p:sp>
      <p:sp>
        <p:nvSpPr>
          <p:cNvPr id="6" name="Espace réservé du numéro de diapositive 5"/>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11" name="Espace réservé du texte 10"/>
          <p:cNvSpPr>
            <a:spLocks noGrp="1"/>
          </p:cNvSpPr>
          <p:nvPr>
            <p:ph type="body" sz="quarter" idx="13"/>
          </p:nvPr>
        </p:nvSpPr>
        <p:spPr>
          <a:xfrm>
            <a:off x="1337732" y="6426198"/>
            <a:ext cx="7569201" cy="304800"/>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grpSp>
        <p:nvGrpSpPr>
          <p:cNvPr id="17" name="Grouper 16"/>
          <p:cNvGrpSpPr/>
          <p:nvPr userDrawn="1"/>
        </p:nvGrpSpPr>
        <p:grpSpPr>
          <a:xfrm>
            <a:off x="0" y="294089"/>
            <a:ext cx="790101" cy="804672"/>
            <a:chOff x="0" y="294089"/>
            <a:chExt cx="790101" cy="804672"/>
          </a:xfrm>
        </p:grpSpPr>
        <p:sp>
          <p:nvSpPr>
            <p:cNvPr id="14" name="Rectangle 13"/>
            <p:cNvSpPr/>
            <p:nvPr userDrawn="1"/>
          </p:nvSpPr>
          <p:spPr>
            <a:xfrm>
              <a:off x="0" y="294089"/>
              <a:ext cx="593725" cy="804672"/>
            </a:xfrm>
            <a:prstGeom prst="rect">
              <a:avLst/>
            </a:prstGeom>
            <a:solidFill>
              <a:srgbClr val="0D352A">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Rectangle 15"/>
            <p:cNvSpPr/>
            <p:nvPr userDrawn="1"/>
          </p:nvSpPr>
          <p:spPr>
            <a:xfrm>
              <a:off x="586932" y="294089"/>
              <a:ext cx="203169" cy="804672"/>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transition xmlns:p14="http://schemas.microsoft.com/office/powerpoint/2010/mai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46667" y="957634"/>
            <a:ext cx="8068332" cy="939800"/>
          </a:xfrm>
        </p:spPr>
        <p:txBody>
          <a:bodyPr/>
          <a:lstStyle/>
          <a:p>
            <a:r>
              <a:rPr lang="fr-CA" dirty="0" smtClean="0"/>
              <a:t>Cliquez et modifiez le titre</a:t>
            </a:r>
            <a:endParaRPr lang="fr-CA" dirty="0"/>
          </a:p>
        </p:txBody>
      </p:sp>
      <p:sp>
        <p:nvSpPr>
          <p:cNvPr id="3" name="Espace réservé du pied de page 2"/>
          <p:cNvSpPr>
            <a:spLocks noGrp="1"/>
          </p:cNvSpPr>
          <p:nvPr>
            <p:ph type="ftr" sz="quarter" idx="10"/>
          </p:nvPr>
        </p:nvSpPr>
        <p:spPr/>
        <p:txBody>
          <a:bodyPr/>
          <a:lstStyle/>
          <a:p>
            <a:endParaRPr lang="fr-CA" dirty="0"/>
          </a:p>
        </p:txBody>
      </p:sp>
      <p:sp>
        <p:nvSpPr>
          <p:cNvPr id="4" name="Espace réservé du numéro de diapositive 3"/>
          <p:cNvSpPr>
            <a:spLocks noGrp="1"/>
          </p:cNvSpPr>
          <p:nvPr>
            <p:ph type="sldNum" sz="quarter" idx="11"/>
          </p:nvPr>
        </p:nvSpPr>
        <p:spPr/>
        <p:txBody>
          <a:bodyPr/>
          <a:lstStyle/>
          <a:p>
            <a:fld id="{1DE90ECF-2FE1-1244-8CD0-0237FC961887}" type="slidenum">
              <a:rPr lang="fr-CA" smtClean="0"/>
              <a:pPr/>
              <a:t>‹#›</a:t>
            </a:fld>
            <a:endParaRPr lang="fr-CA" dirty="0"/>
          </a:p>
        </p:txBody>
      </p:sp>
      <p:sp>
        <p:nvSpPr>
          <p:cNvPr id="7" name="Espace réservé du texte 6"/>
          <p:cNvSpPr>
            <a:spLocks noGrp="1"/>
          </p:cNvSpPr>
          <p:nvPr>
            <p:ph type="body" sz="quarter" idx="12"/>
          </p:nvPr>
        </p:nvSpPr>
        <p:spPr>
          <a:xfrm>
            <a:off x="1975104" y="2174641"/>
            <a:ext cx="6939895" cy="4249676"/>
          </a:xfrm>
        </p:spPr>
        <p:txBody>
          <a:bodyPr/>
          <a:lstStyle>
            <a:lvl1pPr>
              <a:defRPr>
                <a:solidFill>
                  <a:schemeClr val="bg1"/>
                </a:solidFill>
              </a:defRPr>
            </a:lvl1pPr>
            <a:lvl2pPr>
              <a:spcAft>
                <a:spcPts val="0"/>
              </a:spcAft>
              <a:buFont typeface="Lucida Grande"/>
              <a:buChar char="−"/>
              <a:defRPr b="0">
                <a:solidFill>
                  <a:srgbClr val="000000"/>
                </a:solidFill>
              </a:defRPr>
            </a:lvl2pPr>
          </a:lstStyle>
          <a:p>
            <a:pPr lvl="0"/>
            <a:r>
              <a:rPr lang="fr-CA" dirty="0" smtClean="0"/>
              <a:t>Cliquez pour modifier les styles du texte du masque</a:t>
            </a:r>
          </a:p>
          <a:p>
            <a:pPr lvl="1"/>
            <a:r>
              <a:rPr lang="fr-CA" dirty="0" smtClean="0"/>
              <a:t>Deuxième niveau</a:t>
            </a:r>
          </a:p>
        </p:txBody>
      </p:sp>
      <p:sp>
        <p:nvSpPr>
          <p:cNvPr id="6" name="Rectangle 5"/>
          <p:cNvSpPr/>
          <p:nvPr userDrawn="1"/>
        </p:nvSpPr>
        <p:spPr>
          <a:xfrm>
            <a:off x="0" y="1012381"/>
            <a:ext cx="807163" cy="799249"/>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a:solidFill>
                  <a:schemeClr val="accent2"/>
                </a:solidFill>
              </a:defRPr>
            </a:lvl1pPr>
          </a:lstStyle>
          <a:p>
            <a:r>
              <a:rPr lang="fr-CA" dirty="0" smtClean="0"/>
              <a:t>Cliquez et modifiez le titre</a:t>
            </a:r>
            <a:endParaRPr lang="fr-CA" dirty="0"/>
          </a:p>
        </p:txBody>
      </p:sp>
      <p:sp>
        <p:nvSpPr>
          <p:cNvPr id="3" name="Espace réservé du contenu 2"/>
          <p:cNvSpPr>
            <a:spLocks noGrp="1"/>
          </p:cNvSpPr>
          <p:nvPr>
            <p:ph idx="1"/>
          </p:nvPr>
        </p:nvSpPr>
        <p:spPr>
          <a:xfrm>
            <a:off x="1292014" y="1244600"/>
            <a:ext cx="7614919" cy="5146515"/>
          </a:xfrm>
        </p:spPr>
        <p:txBody>
          <a:bodyPr>
            <a:noAutofit/>
          </a:bodyPr>
          <a:lstStyle>
            <a:lvl1pPr>
              <a:defRPr>
                <a:solidFill>
                  <a:schemeClr val="accent1">
                    <a:lumMod val="75000"/>
                  </a:schemeClr>
                </a:solidFill>
              </a:defRPr>
            </a:lvl1pPr>
            <a:lvl2pPr>
              <a:defRPr>
                <a:solidFill>
                  <a:schemeClr val="accent1">
                    <a:lumMod val="75000"/>
                  </a:schemeClr>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p>
            <a:endParaRPr lang="fr-CA"/>
          </a:p>
        </p:txBody>
      </p:sp>
      <p:sp>
        <p:nvSpPr>
          <p:cNvPr id="6" name="Espace réservé du numéro de diapositive 5"/>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11" name="Espace réservé du texte 10"/>
          <p:cNvSpPr>
            <a:spLocks noGrp="1"/>
          </p:cNvSpPr>
          <p:nvPr>
            <p:ph type="body" sz="quarter" idx="13"/>
          </p:nvPr>
        </p:nvSpPr>
        <p:spPr>
          <a:xfrm>
            <a:off x="1337732" y="6426198"/>
            <a:ext cx="7569201" cy="304800"/>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pic>
        <p:nvPicPr>
          <p:cNvPr id="14" name="Image 13" descr="bande_Vert_OLD_PPT.jpg"/>
          <p:cNvPicPr>
            <a:picLocks noChangeAspect="1"/>
          </p:cNvPicPr>
          <p:nvPr userDrawn="1"/>
        </p:nvPicPr>
        <p:blipFill>
          <a:blip r:embed="rId2"/>
          <a:stretch>
            <a:fillRect/>
          </a:stretch>
        </p:blipFill>
        <p:spPr>
          <a:xfrm>
            <a:off x="0" y="-1"/>
            <a:ext cx="593725" cy="6858001"/>
          </a:xfrm>
          <a:prstGeom prst="rect">
            <a:avLst/>
          </a:prstGeom>
        </p:spPr>
      </p:pic>
      <p:grpSp>
        <p:nvGrpSpPr>
          <p:cNvPr id="18" name="Grouper 17"/>
          <p:cNvGrpSpPr/>
          <p:nvPr userDrawn="1"/>
        </p:nvGrpSpPr>
        <p:grpSpPr>
          <a:xfrm>
            <a:off x="0" y="294089"/>
            <a:ext cx="790101" cy="804672"/>
            <a:chOff x="0" y="294089"/>
            <a:chExt cx="790101" cy="804672"/>
          </a:xfrm>
        </p:grpSpPr>
        <p:sp>
          <p:nvSpPr>
            <p:cNvPr id="19" name="Rectangle 18"/>
            <p:cNvSpPr/>
            <p:nvPr userDrawn="1"/>
          </p:nvSpPr>
          <p:spPr>
            <a:xfrm>
              <a:off x="0" y="294089"/>
              <a:ext cx="593725" cy="804672"/>
            </a:xfrm>
            <a:prstGeom prst="rect">
              <a:avLst/>
            </a:prstGeom>
            <a:solidFill>
              <a:srgbClr val="252A10">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0" name="Rectangle 19"/>
            <p:cNvSpPr/>
            <p:nvPr userDrawn="1"/>
          </p:nvSpPr>
          <p:spPr>
            <a:xfrm>
              <a:off x="586932" y="294089"/>
              <a:ext cx="203169" cy="804672"/>
            </a:xfrm>
            <a:prstGeom prst="rect">
              <a:avLst/>
            </a:prstGeom>
            <a:solidFill>
              <a:srgbClr val="788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Image 7" descr="Fond_Turquoise_OLD_PPT.jpg"/>
          <p:cNvPicPr>
            <a:picLocks noChangeAspect="1"/>
          </p:cNvPicPr>
          <p:nvPr userDrawn="1"/>
        </p:nvPicPr>
        <p:blipFill>
          <a:blip r:embed="rId2"/>
          <a:stretch>
            <a:fillRect/>
          </a:stretch>
        </p:blipFill>
        <p:spPr>
          <a:xfrm>
            <a:off x="0" y="0"/>
            <a:ext cx="9144001" cy="6858001"/>
          </a:xfrm>
          <a:prstGeom prst="rect">
            <a:avLst/>
          </a:prstGeom>
        </p:spPr>
      </p:pic>
      <p:sp>
        <p:nvSpPr>
          <p:cNvPr id="7" name="Rectangle 6"/>
          <p:cNvSpPr/>
          <p:nvPr userDrawn="1"/>
        </p:nvSpPr>
        <p:spPr>
          <a:xfrm>
            <a:off x="1507177" y="2700172"/>
            <a:ext cx="7636823" cy="1593795"/>
          </a:xfrm>
          <a:prstGeom prst="rect">
            <a:avLst/>
          </a:prstGeom>
          <a:solidFill>
            <a:srgbClr val="0B2921">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En-tête de section">
    <p:spTree>
      <p:nvGrpSpPr>
        <p:cNvPr id="1" name=""/>
        <p:cNvGrpSpPr/>
        <p:nvPr/>
      </p:nvGrpSpPr>
      <p:grpSpPr>
        <a:xfrm>
          <a:off x="0" y="0"/>
          <a:ext cx="0" cy="0"/>
          <a:chOff x="0" y="0"/>
          <a:chExt cx="0" cy="0"/>
        </a:xfrm>
      </p:grpSpPr>
      <p:pic>
        <p:nvPicPr>
          <p:cNvPr id="9" name="Image 8" descr="Fond_Vert_OLD_PPT.jpg"/>
          <p:cNvPicPr>
            <a:picLocks noChangeAspect="1"/>
          </p:cNvPicPr>
          <p:nvPr userDrawn="1"/>
        </p:nvPicPr>
        <p:blipFill>
          <a:blip r:embed="rId2"/>
          <a:stretch>
            <a:fillRect/>
          </a:stretch>
        </p:blipFill>
        <p:spPr>
          <a:xfrm>
            <a:off x="0" y="0"/>
            <a:ext cx="9144001" cy="6858001"/>
          </a:xfrm>
          <a:prstGeom prst="rect">
            <a:avLst/>
          </a:prstGeom>
        </p:spPr>
      </p:pic>
      <p:sp>
        <p:nvSpPr>
          <p:cNvPr id="7" name="Rectangle 6"/>
          <p:cNvSpPr/>
          <p:nvPr userDrawn="1"/>
        </p:nvSpPr>
        <p:spPr>
          <a:xfrm>
            <a:off x="1507176" y="2700172"/>
            <a:ext cx="7636823" cy="1593795"/>
          </a:xfrm>
          <a:prstGeom prst="rect">
            <a:avLst/>
          </a:prstGeom>
          <a:solidFill>
            <a:schemeClr val="tx2">
              <a:lumMod val="5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tête de section">
    <p:bg>
      <p:bgPr>
        <a:solidFill>
          <a:schemeClr val="accent1"/>
        </a:solidFill>
        <a:effectLst/>
      </p:bgPr>
    </p:bg>
    <p:spTree>
      <p:nvGrpSpPr>
        <p:cNvPr id="1" name=""/>
        <p:cNvGrpSpPr/>
        <p:nvPr/>
      </p:nvGrpSpPr>
      <p:grpSpPr>
        <a:xfrm>
          <a:off x="0" y="0"/>
          <a:ext cx="0" cy="0"/>
          <a:chOff x="0" y="0"/>
          <a:chExt cx="0" cy="0"/>
        </a:xfrm>
      </p:grpSpPr>
      <p:pic>
        <p:nvPicPr>
          <p:cNvPr id="7" name="Image 6" descr="Fond_Turquoise_OLD_PPT.jpg"/>
          <p:cNvPicPr>
            <a:picLocks noChangeAspect="1"/>
          </p:cNvPicPr>
          <p:nvPr userDrawn="1"/>
        </p:nvPicPr>
        <p:blipFill>
          <a:blip r:embed="rId2"/>
          <a:srcRect r="79683"/>
          <a:stretch>
            <a:fillRect/>
          </a:stretch>
        </p:blipFill>
        <p:spPr>
          <a:xfrm>
            <a:off x="0" y="0"/>
            <a:ext cx="1857829" cy="6858001"/>
          </a:xfrm>
          <a:prstGeom prst="rect">
            <a:avLst/>
          </a:prstGeom>
        </p:spPr>
      </p:pic>
      <p:sp>
        <p:nvSpPr>
          <p:cNvPr id="2" name="Titre 1"/>
          <p:cNvSpPr>
            <a:spLocks noGrp="1"/>
          </p:cNvSpPr>
          <p:nvPr>
            <p:ph type="title"/>
          </p:nvPr>
        </p:nvSpPr>
        <p:spPr>
          <a:xfrm>
            <a:off x="2106390" y="321732"/>
            <a:ext cx="7037612" cy="6239935"/>
          </a:xfrm>
        </p:spPr>
        <p:txBody>
          <a:bodyPr anchor="ctr">
            <a:noAutofit/>
          </a:bodyPr>
          <a:lstStyle>
            <a:lvl1pPr algn="l">
              <a:lnSpc>
                <a:spcPct val="90000"/>
              </a:lnSpc>
              <a:defRPr sz="3600" b="1" cap="all">
                <a:solidFill>
                  <a:schemeClr val="bg1"/>
                </a:solidFill>
              </a:defRPr>
            </a:lvl1pPr>
          </a:lstStyle>
          <a:p>
            <a:r>
              <a:rPr lang="fr-CA" dirty="0" smtClean="0"/>
              <a:t>Cliquez et modifiez le titre</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tête de section">
    <p:bg>
      <p:bgPr>
        <a:solidFill>
          <a:schemeClr val="accent2"/>
        </a:solidFill>
        <a:effectLst/>
      </p:bgPr>
    </p:bg>
    <p:spTree>
      <p:nvGrpSpPr>
        <p:cNvPr id="1" name=""/>
        <p:cNvGrpSpPr/>
        <p:nvPr/>
      </p:nvGrpSpPr>
      <p:grpSpPr>
        <a:xfrm>
          <a:off x="0" y="0"/>
          <a:ext cx="0" cy="0"/>
          <a:chOff x="0" y="0"/>
          <a:chExt cx="0" cy="0"/>
        </a:xfrm>
      </p:grpSpPr>
      <p:pic>
        <p:nvPicPr>
          <p:cNvPr id="8" name="Image 7" descr="Fond_Vert_OLD_PPT.jpg"/>
          <p:cNvPicPr>
            <a:picLocks noChangeAspect="1"/>
          </p:cNvPicPr>
          <p:nvPr userDrawn="1"/>
        </p:nvPicPr>
        <p:blipFill>
          <a:blip r:embed="rId2"/>
          <a:srcRect r="79682"/>
          <a:stretch>
            <a:fillRect/>
          </a:stretch>
        </p:blipFill>
        <p:spPr>
          <a:xfrm>
            <a:off x="0" y="0"/>
            <a:ext cx="1857829" cy="6858001"/>
          </a:xfrm>
          <a:prstGeom prst="rect">
            <a:avLst/>
          </a:prstGeom>
        </p:spPr>
      </p:pic>
      <p:sp>
        <p:nvSpPr>
          <p:cNvPr id="2" name="Titre 1"/>
          <p:cNvSpPr>
            <a:spLocks noGrp="1"/>
          </p:cNvSpPr>
          <p:nvPr>
            <p:ph type="title"/>
          </p:nvPr>
        </p:nvSpPr>
        <p:spPr>
          <a:xfrm>
            <a:off x="2106390" y="321732"/>
            <a:ext cx="7037612" cy="6239935"/>
          </a:xfrm>
        </p:spPr>
        <p:txBody>
          <a:bodyPr anchor="ctr">
            <a:noAutofit/>
          </a:bodyPr>
          <a:lstStyle>
            <a:lvl1pPr algn="l">
              <a:lnSpc>
                <a:spcPct val="90000"/>
              </a:lnSpc>
              <a:defRPr sz="3600" b="1" cap="all">
                <a:solidFill>
                  <a:schemeClr val="bg1"/>
                </a:solidFill>
              </a:defRPr>
            </a:lvl1pPr>
          </a:lstStyle>
          <a:p>
            <a:r>
              <a:rPr lang="fr-CA" dirty="0" smtClean="0"/>
              <a:t>Cliquez et modifiez le titre</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En-tête de section">
    <p:spTree>
      <p:nvGrpSpPr>
        <p:cNvPr id="1" name=""/>
        <p:cNvGrpSpPr/>
        <p:nvPr/>
      </p:nvGrpSpPr>
      <p:grpSpPr>
        <a:xfrm>
          <a:off x="0" y="0"/>
          <a:ext cx="0" cy="0"/>
          <a:chOff x="0" y="0"/>
          <a:chExt cx="0" cy="0"/>
        </a:xfrm>
      </p:grpSpPr>
      <p:pic>
        <p:nvPicPr>
          <p:cNvPr id="9" name="Image 8" descr="Fond_Orange_OLD_PPT.jpg"/>
          <p:cNvPicPr>
            <a:picLocks noChangeAspect="1"/>
          </p:cNvPicPr>
          <p:nvPr userDrawn="1"/>
        </p:nvPicPr>
        <p:blipFill>
          <a:blip r:embed="rId2"/>
          <a:stretch>
            <a:fillRect/>
          </a:stretch>
        </p:blipFill>
        <p:spPr>
          <a:xfrm>
            <a:off x="0" y="0"/>
            <a:ext cx="9144000" cy="6858000"/>
          </a:xfrm>
          <a:prstGeom prst="rect">
            <a:avLst/>
          </a:prstGeom>
        </p:spPr>
      </p:pic>
      <p:sp>
        <p:nvSpPr>
          <p:cNvPr id="8" name="Rectangle 7"/>
          <p:cNvSpPr>
            <a:spLocks noChangeAspect="1"/>
          </p:cNvSpPr>
          <p:nvPr userDrawn="1"/>
        </p:nvSpPr>
        <p:spPr>
          <a:xfrm>
            <a:off x="1508760" y="2697480"/>
            <a:ext cx="7644383" cy="1600200"/>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En-tête de section">
    <p:spTree>
      <p:nvGrpSpPr>
        <p:cNvPr id="1" name=""/>
        <p:cNvGrpSpPr/>
        <p:nvPr/>
      </p:nvGrpSpPr>
      <p:grpSpPr>
        <a:xfrm>
          <a:off x="0" y="0"/>
          <a:ext cx="0" cy="0"/>
          <a:chOff x="0" y="0"/>
          <a:chExt cx="0" cy="0"/>
        </a:xfrm>
      </p:grpSpPr>
      <p:pic>
        <p:nvPicPr>
          <p:cNvPr id="7" name="Image 6" descr="Fond_Mauve_OLD_PPT.jpg"/>
          <p:cNvPicPr>
            <a:picLocks noChangeAspect="1"/>
          </p:cNvPicPr>
          <p:nvPr userDrawn="1"/>
        </p:nvPicPr>
        <p:blipFill>
          <a:blip r:embed="rId2"/>
          <a:stretch>
            <a:fillRect/>
          </a:stretch>
        </p:blipFill>
        <p:spPr>
          <a:xfrm>
            <a:off x="0" y="0"/>
            <a:ext cx="9144000" cy="6858000"/>
          </a:xfrm>
          <a:prstGeom prst="rect">
            <a:avLst/>
          </a:prstGeom>
        </p:spPr>
      </p:pic>
      <p:sp>
        <p:nvSpPr>
          <p:cNvPr id="9" name="Rectangle 8"/>
          <p:cNvSpPr/>
          <p:nvPr userDrawn="1"/>
        </p:nvSpPr>
        <p:spPr>
          <a:xfrm>
            <a:off x="1508760" y="2697480"/>
            <a:ext cx="7644383" cy="1600200"/>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transition xmlns:p14="http://schemas.microsoft.com/office/powerpoint/2010/main" spd="slow">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46667" y="228599"/>
            <a:ext cx="8068332" cy="939800"/>
          </a:xfrm>
          <a:prstGeom prst="rect">
            <a:avLst/>
          </a:prstGeom>
        </p:spPr>
        <p:txBody>
          <a:bodyPr vert="horz" lIns="91440" tIns="45720" rIns="91440" bIns="45720" rtlCol="0" anchor="ctr">
            <a:noAutofit/>
          </a:bodyPr>
          <a:lstStyle/>
          <a:p>
            <a:r>
              <a:rPr lang="fr-CA" dirty="0" smtClean="0"/>
              <a:t>Cliquez et modifiez le titre</a:t>
            </a:r>
            <a:endParaRPr lang="fr-CA" dirty="0"/>
          </a:p>
        </p:txBody>
      </p:sp>
      <p:sp>
        <p:nvSpPr>
          <p:cNvPr id="3" name="Espace réservé du texte 2"/>
          <p:cNvSpPr>
            <a:spLocks noGrp="1"/>
          </p:cNvSpPr>
          <p:nvPr>
            <p:ph type="body" idx="1"/>
          </p:nvPr>
        </p:nvSpPr>
        <p:spPr>
          <a:xfrm>
            <a:off x="1292014" y="1244600"/>
            <a:ext cx="7614919" cy="5146515"/>
          </a:xfrm>
          <a:prstGeom prst="rect">
            <a:avLst/>
          </a:prstGeom>
        </p:spPr>
        <p:txBody>
          <a:bodyPr vert="horz" lIns="91440" tIns="45720" rIns="91440" bIns="45720" rtlCol="0">
            <a:noAutofit/>
          </a:body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3"/>
          </p:nvPr>
        </p:nvSpPr>
        <p:spPr>
          <a:xfrm>
            <a:off x="846666" y="6621992"/>
            <a:ext cx="3369969" cy="236008"/>
          </a:xfrm>
          <a:prstGeom prst="rect">
            <a:avLst/>
          </a:prstGeom>
        </p:spPr>
        <p:txBody>
          <a:bodyPr vert="horz" lIns="91440" tIns="45720" rIns="91440" bIns="45720" rtlCol="0" anchor="ctr">
            <a:noAutofit/>
          </a:bodyPr>
          <a:lstStyle>
            <a:lvl1pPr algn="l">
              <a:defRPr sz="800">
                <a:solidFill>
                  <a:schemeClr val="bg1">
                    <a:lumMod val="65000"/>
                  </a:schemeClr>
                </a:solidFill>
                <a:latin typeface="Helvetica"/>
                <a:cs typeface="Helvetica"/>
              </a:defRPr>
            </a:lvl1pPr>
          </a:lstStyle>
          <a:p>
            <a:endParaRPr lang="fr-CA" dirty="0"/>
          </a:p>
        </p:txBody>
      </p:sp>
      <p:sp>
        <p:nvSpPr>
          <p:cNvPr id="6" name="Espace réservé du numéro de diapositive 5"/>
          <p:cNvSpPr>
            <a:spLocks noGrp="1"/>
          </p:cNvSpPr>
          <p:nvPr>
            <p:ph type="sldNum" sz="quarter" idx="4"/>
          </p:nvPr>
        </p:nvSpPr>
        <p:spPr>
          <a:xfrm>
            <a:off x="4385734" y="6621992"/>
            <a:ext cx="372533" cy="236008"/>
          </a:xfrm>
          <a:prstGeom prst="rect">
            <a:avLst/>
          </a:prstGeom>
        </p:spPr>
        <p:txBody>
          <a:bodyPr vert="horz" lIns="91440" tIns="45720" rIns="91440" bIns="45720" rtlCol="0" anchor="ctr">
            <a:noAutofit/>
          </a:bodyPr>
          <a:lstStyle>
            <a:lvl1pPr algn="ctr">
              <a:defRPr sz="800">
                <a:solidFill>
                  <a:schemeClr val="bg1">
                    <a:lumMod val="65000"/>
                  </a:schemeClr>
                </a:solidFill>
                <a:latin typeface="Helvetica"/>
                <a:cs typeface="Helvetica"/>
              </a:defRPr>
            </a:lvl1pPr>
          </a:lstStyle>
          <a:p>
            <a:fld id="{1DE90ECF-2FE1-1244-8CD0-0237FC961887}" type="slidenum">
              <a:rPr lang="fr-CA" smtClean="0"/>
              <a:pPr/>
              <a:t>‹#›</a:t>
            </a:fld>
            <a:endParaRPr lang="fr-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51" r:id="rId4"/>
    <p:sldLayoutId id="2147483665" r:id="rId5"/>
    <p:sldLayoutId id="2147483661" r:id="rId6"/>
    <p:sldLayoutId id="2147483671" r:id="rId7"/>
    <p:sldLayoutId id="2147483667" r:id="rId8"/>
    <p:sldLayoutId id="2147483669" r:id="rId9"/>
    <p:sldLayoutId id="2147483652" r:id="rId10"/>
    <p:sldLayoutId id="2147483664" r:id="rId11"/>
    <p:sldLayoutId id="2147483668" r:id="rId12"/>
    <p:sldLayoutId id="2147483653" r:id="rId13"/>
    <p:sldLayoutId id="2147483654" r:id="rId14"/>
    <p:sldLayoutId id="2147483662" r:id="rId15"/>
    <p:sldLayoutId id="2147483666" r:id="rId16"/>
    <p:sldLayoutId id="2147483658" r:id="rId17"/>
    <p:sldLayoutId id="2147483655" r:id="rId18"/>
    <p:sldLayoutId id="2147483656" r:id="rId19"/>
    <p:sldLayoutId id="2147483663" r:id="rId20"/>
  </p:sldLayoutIdLst>
  <p:transition xmlns:p14="http://schemas.microsoft.com/office/powerpoint/2010/main" spd="slow">
    <p:fade/>
  </p:transition>
  <p:txStyles>
    <p:titleStyle>
      <a:lvl1pPr algn="l" defTabSz="457200" rtl="0" eaLnBrk="1" latinLnBrk="0" hangingPunct="1">
        <a:lnSpc>
          <a:spcPct val="85000"/>
        </a:lnSpc>
        <a:spcBef>
          <a:spcPct val="0"/>
        </a:spcBef>
        <a:buNone/>
        <a:defRPr sz="3400" b="1" kern="1200" cap="all">
          <a:solidFill>
            <a:schemeClr val="accent2"/>
          </a:solidFill>
          <a:latin typeface="Helvetica"/>
          <a:ea typeface="+mj-ea"/>
          <a:cs typeface="Helvetica"/>
        </a:defRPr>
      </a:lvl1pPr>
    </p:titleStyle>
    <p:bodyStyle>
      <a:lvl1pPr marL="0" indent="0" algn="l" defTabSz="457200" rtl="0" eaLnBrk="1" latinLnBrk="0" hangingPunct="1">
        <a:lnSpc>
          <a:spcPct val="95000"/>
        </a:lnSpc>
        <a:spcBef>
          <a:spcPts val="300"/>
        </a:spcBef>
        <a:buFont typeface="Arial"/>
        <a:buNone/>
        <a:defRPr sz="2400" b="1" kern="1200">
          <a:solidFill>
            <a:schemeClr val="accent1">
              <a:lumMod val="75000"/>
            </a:schemeClr>
          </a:solidFill>
          <a:latin typeface="Helvetica"/>
          <a:ea typeface="+mn-ea"/>
          <a:cs typeface="Helvetica"/>
        </a:defRPr>
      </a:lvl1pPr>
      <a:lvl2pPr marL="228600" indent="-228600" algn="l" defTabSz="457200" rtl="0" eaLnBrk="1" latinLnBrk="0" hangingPunct="1">
        <a:lnSpc>
          <a:spcPct val="95000"/>
        </a:lnSpc>
        <a:spcBef>
          <a:spcPts val="300"/>
        </a:spcBef>
        <a:buFont typeface="Arial"/>
        <a:buChar char="•"/>
        <a:defRPr sz="2400" b="1" kern="1200">
          <a:solidFill>
            <a:schemeClr val="accent1">
              <a:lumMod val="75000"/>
            </a:schemeClr>
          </a:solidFill>
          <a:latin typeface="Helvetica"/>
          <a:ea typeface="+mn-ea"/>
          <a:cs typeface="Helvetica"/>
        </a:defRPr>
      </a:lvl2pPr>
      <a:lvl3pPr marL="457200" indent="-228600" algn="l" defTabSz="457200" rtl="0" eaLnBrk="1" latinLnBrk="0" hangingPunct="1">
        <a:lnSpc>
          <a:spcPct val="95000"/>
        </a:lnSpc>
        <a:spcBef>
          <a:spcPts val="300"/>
        </a:spcBef>
        <a:buFont typeface="Lucida Grande"/>
        <a:buChar char="−"/>
        <a:tabLst/>
        <a:defRPr sz="2200" kern="1200">
          <a:solidFill>
            <a:schemeClr val="tx1"/>
          </a:solidFill>
          <a:latin typeface="Helvetica"/>
          <a:ea typeface="+mn-ea"/>
          <a:cs typeface="Helvetica"/>
        </a:defRPr>
      </a:lvl3pPr>
      <a:lvl4pPr marL="685800" indent="-228600" algn="l" defTabSz="457200" rtl="0" eaLnBrk="1" latinLnBrk="0" hangingPunct="1">
        <a:lnSpc>
          <a:spcPct val="95000"/>
        </a:lnSpc>
        <a:spcBef>
          <a:spcPts val="600"/>
        </a:spcBef>
        <a:buFont typeface="Arial"/>
        <a:buChar char="•"/>
        <a:defRPr sz="1800" kern="1200">
          <a:solidFill>
            <a:schemeClr val="tx1"/>
          </a:solidFill>
          <a:latin typeface="Helvetica"/>
          <a:ea typeface="+mn-ea"/>
          <a:cs typeface="Helvetica"/>
        </a:defRPr>
      </a:lvl4pPr>
      <a:lvl5pPr marL="914400" indent="-228600" algn="l" defTabSz="457200" rtl="0" eaLnBrk="1" latinLnBrk="0" hangingPunct="1">
        <a:lnSpc>
          <a:spcPct val="95000"/>
        </a:lnSpc>
        <a:spcBef>
          <a:spcPts val="900"/>
        </a:spcBef>
        <a:buFont typeface="Arial"/>
        <a:buChar char="•"/>
        <a:defRPr sz="1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6.jpe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9.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rgbClr val="A4AA2F"/>
                </a:solidFill>
              </a:rPr>
              <a:t>Effets </a:t>
            </a:r>
            <a:br>
              <a:rPr lang="fr-CA" dirty="0" smtClean="0">
                <a:solidFill>
                  <a:srgbClr val="A4AA2F"/>
                </a:solidFill>
              </a:rPr>
            </a:br>
            <a:r>
              <a:rPr lang="fr-CA" dirty="0" smtClean="0">
                <a:solidFill>
                  <a:srgbClr val="A4AA2F"/>
                </a:solidFill>
              </a:rPr>
              <a:t>cognitifs</a:t>
            </a:r>
            <a:endParaRPr lang="fr-CA" dirty="0">
              <a:solidFill>
                <a:srgbClr val="A4AA2F"/>
              </a:solidFill>
            </a:endParaRPr>
          </a:p>
        </p:txBody>
      </p:sp>
      <p:sp>
        <p:nvSpPr>
          <p:cNvPr id="3" name="Espace réservé du contenu 2"/>
          <p:cNvSpPr>
            <a:spLocks noGrp="1"/>
          </p:cNvSpPr>
          <p:nvPr>
            <p:ph idx="1"/>
          </p:nvPr>
        </p:nvSpPr>
        <p:spPr/>
        <p:txBody>
          <a:bodyPr/>
          <a:lstStyle/>
          <a:p>
            <a:pPr lvl="1"/>
            <a:r>
              <a:rPr lang="fr-FR" dirty="0" smtClean="0"/>
              <a:t>Effet d’une consommation chronique </a:t>
            </a:r>
            <a:br>
              <a:rPr lang="fr-FR" dirty="0" smtClean="0"/>
            </a:br>
            <a:r>
              <a:rPr lang="fr-FR" dirty="0" smtClean="0"/>
              <a:t>de </a:t>
            </a:r>
            <a:r>
              <a:rPr lang="fr-FR" dirty="0" err="1" smtClean="0"/>
              <a:t>méthamphétamines</a:t>
            </a:r>
            <a:r>
              <a:rPr lang="fr-FR" dirty="0" smtClean="0"/>
              <a:t>/cocaïne </a:t>
            </a:r>
          </a:p>
          <a:p>
            <a:pPr lvl="2">
              <a:spcAft>
                <a:spcPts val="600"/>
              </a:spcAft>
            </a:pPr>
            <a:r>
              <a:rPr lang="fr-CA" dirty="0" smtClean="0">
                <a:sym typeface="Wingdings"/>
              </a:rPr>
              <a:t>    </a:t>
            </a:r>
            <a:r>
              <a:rPr lang="fr-FR" dirty="0" smtClean="0"/>
              <a:t>mémoire / apprentissage</a:t>
            </a:r>
          </a:p>
          <a:p>
            <a:pPr lvl="2">
              <a:spcAft>
                <a:spcPts val="600"/>
              </a:spcAft>
            </a:pPr>
            <a:r>
              <a:rPr lang="fr-FR" dirty="0" smtClean="0"/>
              <a:t>    fonctions exécutives / résolution de problèmes </a:t>
            </a:r>
          </a:p>
          <a:p>
            <a:pPr lvl="2">
              <a:spcAft>
                <a:spcPts val="600"/>
              </a:spcAft>
            </a:pPr>
            <a:r>
              <a:rPr lang="fr-FR" dirty="0" smtClean="0"/>
              <a:t>    inhibition,     impulsivité </a:t>
            </a:r>
          </a:p>
          <a:p>
            <a:pPr lvl="2">
              <a:spcAft>
                <a:spcPts val="600"/>
              </a:spcAft>
            </a:pPr>
            <a:r>
              <a:rPr lang="fr-FR" dirty="0" smtClean="0"/>
              <a:t>    attention / mémoire de travail</a:t>
            </a:r>
          </a:p>
          <a:p>
            <a:pPr lvl="2">
              <a:spcAft>
                <a:spcPts val="600"/>
              </a:spcAft>
            </a:pPr>
            <a:r>
              <a:rPr lang="fr-FR" dirty="0" smtClean="0"/>
              <a:t>    vitesse de traitement</a:t>
            </a:r>
          </a:p>
        </p:txBody>
      </p:sp>
      <p:sp>
        <p:nvSpPr>
          <p:cNvPr id="13" name="Espace réservé du texte 12"/>
          <p:cNvSpPr>
            <a:spLocks noGrp="1"/>
          </p:cNvSpPr>
          <p:nvPr>
            <p:ph type="body" sz="quarter" idx="13"/>
          </p:nvPr>
        </p:nvSpPr>
        <p:spPr/>
        <p:txBody>
          <a:bodyPr/>
          <a:lstStyle/>
          <a:p>
            <a:endParaRPr lang="fr-CA"/>
          </a:p>
        </p:txBody>
      </p:sp>
      <p:sp>
        <p:nvSpPr>
          <p:cNvPr id="15" name="Flèche vers la droite 14"/>
          <p:cNvSpPr>
            <a:spLocks noChangeAspect="1"/>
          </p:cNvSpPr>
          <p:nvPr/>
        </p:nvSpPr>
        <p:spPr>
          <a:xfrm rot="5400000">
            <a:off x="1831963" y="2132376"/>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Flèche vers la droite 15"/>
          <p:cNvSpPr>
            <a:spLocks noChangeAspect="1"/>
          </p:cNvSpPr>
          <p:nvPr/>
        </p:nvSpPr>
        <p:spPr>
          <a:xfrm rot="5400000">
            <a:off x="1831963" y="2562719"/>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7" name="Flèche vers la droite 16"/>
          <p:cNvSpPr>
            <a:spLocks noChangeAspect="1"/>
          </p:cNvSpPr>
          <p:nvPr/>
        </p:nvSpPr>
        <p:spPr>
          <a:xfrm rot="5400000">
            <a:off x="1831963" y="299306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a:spLocks noChangeAspect="1"/>
          </p:cNvSpPr>
          <p:nvPr/>
        </p:nvSpPr>
        <p:spPr>
          <a:xfrm rot="16200000" flipV="1">
            <a:off x="3381752" y="2916410"/>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0" name="Flèche vers la droite 9"/>
          <p:cNvSpPr>
            <a:spLocks noChangeAspect="1"/>
          </p:cNvSpPr>
          <p:nvPr/>
        </p:nvSpPr>
        <p:spPr>
          <a:xfrm rot="5400000">
            <a:off x="1831963" y="3423405"/>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1" name="Flèche vers la droite 10"/>
          <p:cNvSpPr>
            <a:spLocks noChangeAspect="1"/>
          </p:cNvSpPr>
          <p:nvPr/>
        </p:nvSpPr>
        <p:spPr>
          <a:xfrm rot="5400000">
            <a:off x="1819034" y="3853749"/>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1924243" y="838200"/>
            <a:ext cx="5295515" cy="5734243"/>
            <a:chOff x="1870364" y="700422"/>
            <a:chExt cx="5295515" cy="5734243"/>
          </a:xfrm>
        </p:grpSpPr>
        <p:pic>
          <p:nvPicPr>
            <p:cNvPr id="15" name="Image 14" descr="cadre_texture.jpg"/>
            <p:cNvPicPr>
              <a:picLocks/>
            </p:cNvPicPr>
            <p:nvPr/>
          </p:nvPicPr>
          <p:blipFill>
            <a:blip r:embed="rId3"/>
            <a:stretch>
              <a:fillRect/>
            </a:stretch>
          </p:blipFill>
          <p:spPr>
            <a:xfrm rot="10800000" flipH="1">
              <a:off x="1870364" y="700422"/>
              <a:ext cx="5295515" cy="5734243"/>
            </a:xfrm>
            <a:prstGeom prst="rect">
              <a:avLst/>
            </a:prstGeom>
          </p:spPr>
        </p:pic>
        <p:sp>
          <p:nvSpPr>
            <p:cNvPr id="9" name="Rectangle 8"/>
            <p:cNvSpPr/>
            <p:nvPr/>
          </p:nvSpPr>
          <p:spPr>
            <a:xfrm>
              <a:off x="2255212" y="1323879"/>
              <a:ext cx="4471940" cy="47028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pic>
          <p:nvPicPr>
            <p:cNvPr id="8" name="Image 3" descr="7852821808_6318d50705_o.jpg"/>
            <p:cNvPicPr>
              <a:picLocks noChangeAspect="1"/>
            </p:cNvPicPr>
            <p:nvPr/>
          </p:nvPicPr>
          <p:blipFill>
            <a:blip r:embed="rId4"/>
            <a:srcRect/>
            <a:stretch>
              <a:fillRect/>
            </a:stretch>
          </p:blipFill>
          <p:spPr bwMode="auto">
            <a:xfrm>
              <a:off x="2332038" y="1385455"/>
              <a:ext cx="4316089" cy="4564303"/>
            </a:xfrm>
            <a:prstGeom prst="rect">
              <a:avLst/>
            </a:prstGeom>
            <a:noFill/>
            <a:ln w="9525">
              <a:noFill/>
              <a:miter lim="800000"/>
              <a:headEnd/>
              <a:tailEnd/>
            </a:ln>
          </p:spPr>
        </p:pic>
      </p:grpSp>
      <p:sp>
        <p:nvSpPr>
          <p:cNvPr id="4" name="Titre 3"/>
          <p:cNvSpPr>
            <a:spLocks noGrp="1"/>
          </p:cNvSpPr>
          <p:nvPr>
            <p:ph type="title"/>
          </p:nvPr>
        </p:nvSpPr>
        <p:spPr/>
        <p:txBody>
          <a:bodyPr/>
          <a:lstStyle/>
          <a:p>
            <a:r>
              <a:rPr lang="fr-CA" dirty="0" smtClean="0"/>
              <a:t>impact</a:t>
            </a:r>
            <a:br>
              <a:rPr lang="fr-CA" dirty="0" smtClean="0"/>
            </a:br>
            <a:r>
              <a:rPr lang="fr-CA" dirty="0" smtClean="0"/>
              <a:t>de la cocaïne</a:t>
            </a:r>
            <a:endParaRPr lang="fr-CA" dirty="0"/>
          </a:p>
        </p:txBody>
      </p:sp>
      <p:sp>
        <p:nvSpPr>
          <p:cNvPr id="18" name="Espace réservé du texte 17"/>
          <p:cNvSpPr>
            <a:spLocks noGrp="1"/>
          </p:cNvSpPr>
          <p:nvPr>
            <p:ph type="body" sz="quarter" idx="13"/>
          </p:nvPr>
        </p:nvSpPr>
        <p:spPr/>
        <p:txBody>
          <a:bodyPr/>
          <a:lstStyle/>
          <a:p>
            <a:r>
              <a:rPr lang="fr-FR" dirty="0" smtClean="0"/>
              <a:t> Tirée du site internet de NIDA (NIH) </a:t>
            </a:r>
            <a:r>
              <a:rPr lang="fr-FR" dirty="0" err="1" smtClean="0"/>
              <a:t>flickr</a:t>
            </a:r>
            <a:r>
              <a:rPr lang="fr-FR" dirty="0" smtClean="0"/>
              <a:t> </a:t>
            </a:r>
            <a:endParaRPr lang="fr-CA"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A4AA2F"/>
                </a:solidFill>
              </a:rPr>
              <a:t>Alcool </a:t>
            </a:r>
            <a:br>
              <a:rPr lang="fr-FR" dirty="0" smtClean="0">
                <a:solidFill>
                  <a:srgbClr val="A4AA2F"/>
                </a:solidFill>
              </a:rPr>
            </a:br>
            <a:r>
              <a:rPr lang="fr-FR" dirty="0" smtClean="0">
                <a:solidFill>
                  <a:srgbClr val="A4AA2F"/>
                </a:solidFill>
              </a:rPr>
              <a:t>+ cocaïne</a:t>
            </a:r>
            <a:endParaRPr lang="fr-CA" dirty="0">
              <a:solidFill>
                <a:srgbClr val="A4AA2F"/>
              </a:solidFill>
            </a:endParaRPr>
          </a:p>
        </p:txBody>
      </p:sp>
      <p:sp>
        <p:nvSpPr>
          <p:cNvPr id="4" name="Espace réservé du contenu 3"/>
          <p:cNvSpPr>
            <a:spLocks noGrp="1"/>
          </p:cNvSpPr>
          <p:nvPr>
            <p:ph idx="1"/>
          </p:nvPr>
        </p:nvSpPr>
        <p:spPr/>
        <p:txBody>
          <a:bodyPr/>
          <a:lstStyle/>
          <a:p>
            <a:pPr lvl="1">
              <a:spcAft>
                <a:spcPts val="1200"/>
              </a:spcAft>
            </a:pPr>
            <a:endParaRPr lang="fr-FR" dirty="0" smtClean="0"/>
          </a:p>
          <a:p>
            <a:pPr lvl="1">
              <a:spcAft>
                <a:spcPts val="1200"/>
              </a:spcAft>
            </a:pPr>
            <a:r>
              <a:rPr lang="fr-FR" dirty="0" smtClean="0"/>
              <a:t>Se nomme </a:t>
            </a:r>
            <a:r>
              <a:rPr lang="fr-FR" dirty="0" err="1" smtClean="0"/>
              <a:t>cocaéthylène</a:t>
            </a:r>
            <a:endParaRPr lang="fr-FR" dirty="0" smtClean="0"/>
          </a:p>
          <a:p>
            <a:pPr lvl="1">
              <a:spcAft>
                <a:spcPts val="1200"/>
              </a:spcAft>
            </a:pPr>
            <a:r>
              <a:rPr lang="fr-FR" dirty="0" smtClean="0"/>
              <a:t>Substance active</a:t>
            </a:r>
          </a:p>
          <a:p>
            <a:pPr lvl="1"/>
            <a:r>
              <a:rPr lang="fr-FR" dirty="0" smtClean="0"/>
              <a:t>Effet recherché</a:t>
            </a:r>
          </a:p>
          <a:p>
            <a:pPr lvl="2">
              <a:spcAft>
                <a:spcPts val="1200"/>
              </a:spcAft>
            </a:pPr>
            <a:r>
              <a:rPr lang="fr-FR" dirty="0" smtClean="0"/>
              <a:t>    intensité et durée de l’effet de la cocaïne</a:t>
            </a:r>
          </a:p>
          <a:p>
            <a:pPr lvl="1"/>
            <a:r>
              <a:rPr lang="fr-FR" dirty="0" smtClean="0"/>
              <a:t>Effets indésirables</a:t>
            </a:r>
          </a:p>
          <a:p>
            <a:pPr lvl="2"/>
            <a:r>
              <a:rPr lang="fr-FR" dirty="0" smtClean="0"/>
              <a:t>Plus toxique pour le cœur et le foie </a:t>
            </a:r>
            <a:br>
              <a:rPr lang="fr-FR" dirty="0" smtClean="0"/>
            </a:br>
            <a:r>
              <a:rPr lang="fr-FR" dirty="0" smtClean="0"/>
              <a:t>que les substances consommées seules</a:t>
            </a:r>
          </a:p>
          <a:p>
            <a:pPr lvl="2"/>
            <a:r>
              <a:rPr lang="fr-FR" dirty="0" smtClean="0">
                <a:sym typeface="Wingdings"/>
              </a:rPr>
              <a:t>    </a:t>
            </a:r>
            <a:r>
              <a:rPr lang="fr-FR" dirty="0" smtClean="0"/>
              <a:t>risque de convulsions</a:t>
            </a:r>
          </a:p>
        </p:txBody>
      </p:sp>
      <p:sp>
        <p:nvSpPr>
          <p:cNvPr id="10" name="Espace réservé du texte 9"/>
          <p:cNvSpPr>
            <a:spLocks noGrp="1"/>
          </p:cNvSpPr>
          <p:nvPr>
            <p:ph type="body" sz="quarter" idx="13"/>
          </p:nvPr>
        </p:nvSpPr>
        <p:spPr/>
        <p:txBody>
          <a:bodyPr/>
          <a:lstStyle/>
          <a:p>
            <a:endParaRPr lang="fr-CA"/>
          </a:p>
        </p:txBody>
      </p:sp>
      <p:sp>
        <p:nvSpPr>
          <p:cNvPr id="11" name="Flèche vers la droite 10"/>
          <p:cNvSpPr>
            <a:spLocks noChangeAspect="1"/>
          </p:cNvSpPr>
          <p:nvPr/>
        </p:nvSpPr>
        <p:spPr>
          <a:xfrm rot="16200000" flipV="1">
            <a:off x="1819034" y="3296696"/>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2" name="Flèche vers la droite 11"/>
          <p:cNvSpPr>
            <a:spLocks noChangeAspect="1"/>
          </p:cNvSpPr>
          <p:nvPr/>
        </p:nvSpPr>
        <p:spPr>
          <a:xfrm rot="16200000" flipV="1">
            <a:off x="1819034" y="488073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solidFill>
                  <a:schemeClr val="accent2"/>
                </a:solidFill>
              </a:rPr>
              <a:t>Mécanisme </a:t>
            </a:r>
            <a:r>
              <a:rPr lang="fr-FR" dirty="0" smtClean="0"/>
              <a:t/>
            </a:r>
            <a:br>
              <a:rPr lang="fr-FR" dirty="0" smtClean="0"/>
            </a:br>
            <a:r>
              <a:rPr lang="fr-FR" dirty="0" smtClean="0"/>
              <a:t>d’action</a:t>
            </a:r>
            <a:endParaRPr lang="fr-CA" dirty="0"/>
          </a:p>
        </p:txBody>
      </p:sp>
      <p:sp>
        <p:nvSpPr>
          <p:cNvPr id="7" name="Espace réservé du texte 6"/>
          <p:cNvSpPr>
            <a:spLocks noGrp="1"/>
          </p:cNvSpPr>
          <p:nvPr>
            <p:ph type="body" sz="quarter" idx="13"/>
          </p:nvPr>
        </p:nvSpPr>
        <p:spPr/>
        <p:txBody>
          <a:bodyPr/>
          <a:lstStyle/>
          <a:p>
            <a:r>
              <a:rPr lang="fr-FR" dirty="0" smtClean="0"/>
              <a:t>Tiré du site internet « Le cerveau à tous les niveaux » 2013</a:t>
            </a:r>
            <a:endParaRPr lang="fr-FR" dirty="0"/>
          </a:p>
        </p:txBody>
      </p:sp>
      <p:grpSp>
        <p:nvGrpSpPr>
          <p:cNvPr id="13" name="Grouper 12"/>
          <p:cNvGrpSpPr/>
          <p:nvPr/>
        </p:nvGrpSpPr>
        <p:grpSpPr>
          <a:xfrm>
            <a:off x="6317864" y="1631379"/>
            <a:ext cx="2734981" cy="3564334"/>
            <a:chOff x="7352645" y="1604211"/>
            <a:chExt cx="2887582" cy="3763210"/>
          </a:xfrm>
        </p:grpSpPr>
        <p:pic>
          <p:nvPicPr>
            <p:cNvPr id="8" name="Image 7" descr="cadre_texture.jpg"/>
            <p:cNvPicPr>
              <a:picLocks/>
            </p:cNvPicPr>
            <p:nvPr/>
          </p:nvPicPr>
          <p:blipFill>
            <a:blip r:embed="rId3"/>
            <a:stretch>
              <a:fillRect/>
            </a:stretch>
          </p:blipFill>
          <p:spPr>
            <a:xfrm rot="16200000" flipH="1">
              <a:off x="6914831" y="2042025"/>
              <a:ext cx="3763210" cy="2887582"/>
            </a:xfrm>
            <a:prstGeom prst="rect">
              <a:avLst/>
            </a:prstGeom>
          </p:spPr>
        </p:pic>
        <p:pic>
          <p:nvPicPr>
            <p:cNvPr id="3" name="Image 2" descr="avec ecstasy later cro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612" y="1939938"/>
              <a:ext cx="2169740" cy="3017520"/>
            </a:xfrm>
            <a:prstGeom prst="rect">
              <a:avLst/>
            </a:prstGeom>
          </p:spPr>
        </p:pic>
      </p:grpSp>
      <p:grpSp>
        <p:nvGrpSpPr>
          <p:cNvPr id="11" name="Grouper 10"/>
          <p:cNvGrpSpPr/>
          <p:nvPr/>
        </p:nvGrpSpPr>
        <p:grpSpPr>
          <a:xfrm>
            <a:off x="878519" y="1430775"/>
            <a:ext cx="2624523" cy="3692457"/>
            <a:chOff x="3266744" y="1392315"/>
            <a:chExt cx="2770961" cy="3898482"/>
          </a:xfrm>
        </p:grpSpPr>
        <p:pic>
          <p:nvPicPr>
            <p:cNvPr id="10" name="Image 9" descr="cadre_texture.jpg"/>
            <p:cNvPicPr>
              <a:picLocks/>
            </p:cNvPicPr>
            <p:nvPr/>
          </p:nvPicPr>
          <p:blipFill>
            <a:blip r:embed="rId3"/>
            <a:stretch>
              <a:fillRect/>
            </a:stretch>
          </p:blipFill>
          <p:spPr>
            <a:xfrm rot="10800000" flipH="1">
              <a:off x="3266744" y="1392315"/>
              <a:ext cx="2770961" cy="3898482"/>
            </a:xfrm>
            <a:prstGeom prst="rect">
              <a:avLst/>
            </a:prstGeom>
          </p:spPr>
        </p:pic>
        <p:pic>
          <p:nvPicPr>
            <p:cNvPr id="5" name="Image 4" descr="sans ecstasy cro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7764" y="1939938"/>
              <a:ext cx="2188059" cy="3017520"/>
            </a:xfrm>
            <a:prstGeom prst="rect">
              <a:avLst/>
            </a:prstGeom>
          </p:spPr>
        </p:pic>
      </p:grpSp>
      <p:grpSp>
        <p:nvGrpSpPr>
          <p:cNvPr id="19" name="Grouper 18"/>
          <p:cNvGrpSpPr/>
          <p:nvPr/>
        </p:nvGrpSpPr>
        <p:grpSpPr>
          <a:xfrm>
            <a:off x="3623057" y="1551842"/>
            <a:ext cx="2724857" cy="3550167"/>
            <a:chOff x="3609473" y="1551842"/>
            <a:chExt cx="2724857" cy="3550167"/>
          </a:xfrm>
        </p:grpSpPr>
        <p:grpSp>
          <p:nvGrpSpPr>
            <p:cNvPr id="12" name="Grouper 11"/>
            <p:cNvGrpSpPr/>
            <p:nvPr/>
          </p:nvGrpSpPr>
          <p:grpSpPr>
            <a:xfrm>
              <a:off x="3609473" y="1551842"/>
              <a:ext cx="2724857" cy="3550167"/>
              <a:chOff x="-393640" y="1538258"/>
              <a:chExt cx="2876894" cy="3748253"/>
            </a:xfrm>
          </p:grpSpPr>
          <p:pic>
            <p:nvPicPr>
              <p:cNvPr id="9" name="Image 8" descr="cadre_texture.jpg"/>
              <p:cNvPicPr>
                <a:picLocks/>
              </p:cNvPicPr>
              <p:nvPr/>
            </p:nvPicPr>
            <p:blipFill>
              <a:blip r:embed="rId3"/>
              <a:stretch>
                <a:fillRect/>
              </a:stretch>
            </p:blipFill>
            <p:spPr>
              <a:xfrm rot="5400000" flipH="1" flipV="1">
                <a:off x="-829320" y="1973938"/>
                <a:ext cx="3748253" cy="2876894"/>
              </a:xfrm>
              <a:prstGeom prst="rect">
                <a:avLst/>
              </a:prstGeom>
            </p:spPr>
          </p:pic>
          <p:pic>
            <p:nvPicPr>
              <p:cNvPr id="2" name="Image 1" descr="avec ecstasy crop.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84" y="1939938"/>
                <a:ext cx="2163505" cy="3017520"/>
              </a:xfrm>
              <a:prstGeom prst="rect">
                <a:avLst/>
              </a:prstGeom>
            </p:spPr>
          </p:pic>
        </p:grpSp>
        <p:sp>
          <p:nvSpPr>
            <p:cNvPr id="14" name="ZoneTexte 13"/>
            <p:cNvSpPr txBox="1"/>
            <p:nvPr/>
          </p:nvSpPr>
          <p:spPr>
            <a:xfrm>
              <a:off x="5531834" y="3413444"/>
              <a:ext cx="521054" cy="180819"/>
            </a:xfrm>
            <a:prstGeom prst="rect">
              <a:avLst/>
            </a:prstGeom>
            <a:noFill/>
          </p:spPr>
          <p:txBody>
            <a:bodyPr wrap="square" rtlCol="0">
              <a:spAutoFit/>
            </a:bodyPr>
            <a:lstStyle/>
            <a:p>
              <a:pPr>
                <a:lnSpc>
                  <a:spcPct val="95000"/>
                </a:lnSpc>
                <a:spcBef>
                  <a:spcPts val="300"/>
                </a:spcBef>
              </a:pPr>
              <a:r>
                <a:rPr lang="fr-CA" sz="600" dirty="0" smtClean="0">
                  <a:latin typeface="Helvetica"/>
                  <a:cs typeface="Helvetica"/>
                </a:rPr>
                <a:t>Ecstasy</a:t>
              </a:r>
              <a:endParaRPr lang="fr-CA" sz="600" dirty="0" smtClean="0">
                <a:latin typeface="Helvetica"/>
                <a:cs typeface="Helvetica"/>
              </a:endParaRPr>
            </a:p>
          </p:txBody>
        </p:sp>
        <p:cxnSp>
          <p:nvCxnSpPr>
            <p:cNvPr id="16" name="Connecteur droit 15"/>
            <p:cNvCxnSpPr/>
            <p:nvPr/>
          </p:nvCxnSpPr>
          <p:spPr>
            <a:xfrm>
              <a:off x="5567412" y="3403600"/>
              <a:ext cx="0" cy="104899"/>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5562588" y="3506850"/>
              <a:ext cx="50815" cy="0"/>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tache_orange.png"/>
          <p:cNvPicPr>
            <a:picLocks noChangeAspect="1"/>
          </p:cNvPicPr>
          <p:nvPr/>
        </p:nvPicPr>
        <p:blipFill>
          <a:blip r:embed="rId3">
            <a:alphaModFix amt="84000"/>
            <a:lum bright="-43000"/>
          </a:blip>
          <a:stretch>
            <a:fillRect/>
          </a:stretch>
        </p:blipFill>
        <p:spPr>
          <a:xfrm>
            <a:off x="3803904" y="685800"/>
            <a:ext cx="4517136" cy="2615692"/>
          </a:xfrm>
          <a:prstGeom prst="rect">
            <a:avLst/>
          </a:prstGeom>
          <a:noFill/>
        </p:spPr>
      </p:pic>
      <p:sp>
        <p:nvSpPr>
          <p:cNvPr id="11" name="Rectangle 10"/>
          <p:cNvSpPr/>
          <p:nvPr/>
        </p:nvSpPr>
        <p:spPr>
          <a:xfrm>
            <a:off x="585526" y="1933235"/>
            <a:ext cx="8072942" cy="4036795"/>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6" name="Titre 5"/>
          <p:cNvSpPr>
            <a:spLocks noGrp="1"/>
          </p:cNvSpPr>
          <p:nvPr>
            <p:ph type="title"/>
          </p:nvPr>
        </p:nvSpPr>
        <p:spPr/>
        <p:txBody>
          <a:bodyPr/>
          <a:lstStyle/>
          <a:p>
            <a:r>
              <a:rPr lang="fr-CA" smtClean="0"/>
              <a:t>Effets recherchés</a:t>
            </a:r>
            <a:endParaRPr lang="fr-CA"/>
          </a:p>
        </p:txBody>
      </p:sp>
      <p:sp>
        <p:nvSpPr>
          <p:cNvPr id="7" name="Espace réservé du contenu 6"/>
          <p:cNvSpPr>
            <a:spLocks noGrp="1"/>
          </p:cNvSpPr>
          <p:nvPr>
            <p:ph sz="half" idx="1"/>
          </p:nvPr>
        </p:nvSpPr>
        <p:spPr>
          <a:xfrm>
            <a:off x="738972" y="2142067"/>
            <a:ext cx="7793468" cy="4249588"/>
          </a:xfrm>
        </p:spPr>
        <p:txBody>
          <a:bodyPr/>
          <a:lstStyle/>
          <a:p>
            <a:pPr lvl="1"/>
            <a:r>
              <a:rPr lang="fr-FR" dirty="0" smtClean="0"/>
              <a:t>Sensation de bien-être</a:t>
            </a:r>
          </a:p>
          <a:p>
            <a:pPr lvl="1"/>
            <a:r>
              <a:rPr lang="fr-FR" dirty="0" smtClean="0"/>
              <a:t>Impression de calme et de relaxation</a:t>
            </a:r>
          </a:p>
          <a:p>
            <a:pPr lvl="1"/>
            <a:r>
              <a:rPr lang="fr-FR" dirty="0" smtClean="0"/>
              <a:t>    confiance en soi</a:t>
            </a:r>
          </a:p>
          <a:p>
            <a:pPr lvl="1"/>
            <a:r>
              <a:rPr lang="fr-FR" dirty="0" smtClean="0"/>
              <a:t>Sentiment de puissance physique et mentale</a:t>
            </a:r>
          </a:p>
          <a:p>
            <a:pPr lvl="1"/>
            <a:r>
              <a:rPr lang="fr-FR" dirty="0" smtClean="0"/>
              <a:t>Amplification des cinq sens</a:t>
            </a:r>
          </a:p>
          <a:p>
            <a:pPr lvl="2"/>
            <a:r>
              <a:rPr lang="fr-FR" dirty="0" smtClean="0">
                <a:solidFill>
                  <a:schemeClr val="bg1"/>
                </a:solidFill>
              </a:rPr>
              <a:t>Toucher / Vue / Odorat / Ouïe / Goût</a:t>
            </a:r>
          </a:p>
        </p:txBody>
      </p:sp>
      <p:sp>
        <p:nvSpPr>
          <p:cNvPr id="20" name="Espace réservé du texte 19"/>
          <p:cNvSpPr>
            <a:spLocks noGrp="1"/>
          </p:cNvSpPr>
          <p:nvPr>
            <p:ph type="body" sz="quarter" idx="13"/>
          </p:nvPr>
        </p:nvSpPr>
        <p:spPr/>
        <p:txBody>
          <a:bodyPr/>
          <a:lstStyle/>
          <a:p>
            <a:endParaRPr lang="fr-CA"/>
          </a:p>
        </p:txBody>
      </p:sp>
      <p:sp>
        <p:nvSpPr>
          <p:cNvPr id="9" name="Flèche vers la droite 8"/>
          <p:cNvSpPr>
            <a:spLocks noChangeAspect="1"/>
          </p:cNvSpPr>
          <p:nvPr/>
        </p:nvSpPr>
        <p:spPr>
          <a:xfrm rot="16200000" flipV="1">
            <a:off x="1026637" y="3140277"/>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pic>
        <p:nvPicPr>
          <p:cNvPr id="10" name="Image 9" descr="rond_ecstasy.png"/>
          <p:cNvPicPr>
            <a:picLocks noChangeAspect="1"/>
          </p:cNvPicPr>
          <p:nvPr/>
        </p:nvPicPr>
        <p:blipFill>
          <a:blip r:embed="rId4"/>
          <a:stretch>
            <a:fillRect/>
          </a:stretch>
        </p:blipFill>
        <p:spPr>
          <a:xfrm>
            <a:off x="6911730" y="978408"/>
            <a:ext cx="1636776" cy="1636776"/>
          </a:xfrm>
          <a:prstGeom prst="ellipse">
            <a:avLst/>
          </a:prstGeom>
          <a:ln w="127000" cap="flat" cmpd="sng" algn="ctr">
            <a:solidFill>
              <a:srgbClr val="5D0A05">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 name="Image 15" descr="tache_mauve.png"/>
          <p:cNvPicPr>
            <a:picLocks noChangeAspect="1"/>
          </p:cNvPicPr>
          <p:nvPr/>
        </p:nvPicPr>
        <p:blipFill>
          <a:blip r:embed="rId3">
            <a:alphaModFix amt="81000"/>
            <a:lum bright="-37000"/>
          </a:blip>
          <a:stretch>
            <a:fillRect/>
          </a:stretch>
        </p:blipFill>
        <p:spPr>
          <a:xfrm>
            <a:off x="3800169" y="688487"/>
            <a:ext cx="4541506" cy="2629804"/>
          </a:xfrm>
          <a:prstGeom prst="rect">
            <a:avLst/>
          </a:prstGeom>
        </p:spPr>
      </p:pic>
      <p:sp>
        <p:nvSpPr>
          <p:cNvPr id="13" name="Rectangle 12"/>
          <p:cNvSpPr/>
          <p:nvPr/>
        </p:nvSpPr>
        <p:spPr>
          <a:xfrm>
            <a:off x="585526" y="1933235"/>
            <a:ext cx="8072942" cy="4491359"/>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8" name="Titre 7"/>
          <p:cNvSpPr>
            <a:spLocks noGrp="1"/>
          </p:cNvSpPr>
          <p:nvPr>
            <p:ph type="title"/>
          </p:nvPr>
        </p:nvSpPr>
        <p:spPr/>
        <p:txBody>
          <a:bodyPr/>
          <a:lstStyle/>
          <a:p>
            <a:r>
              <a:rPr lang="fr-CA" smtClean="0"/>
              <a:t>Effets indésirables</a:t>
            </a:r>
            <a:endParaRPr lang="fr-CA"/>
          </a:p>
        </p:txBody>
      </p:sp>
      <p:sp>
        <p:nvSpPr>
          <p:cNvPr id="9" name="Espace réservé du contenu 8"/>
          <p:cNvSpPr>
            <a:spLocks noGrp="1"/>
          </p:cNvSpPr>
          <p:nvPr>
            <p:ph sz="half" idx="1"/>
          </p:nvPr>
        </p:nvSpPr>
        <p:spPr/>
        <p:txBody>
          <a:bodyPr/>
          <a:lstStyle/>
          <a:p>
            <a:r>
              <a:rPr lang="fr-CA" dirty="0" smtClean="0"/>
              <a:t>Santé mentale</a:t>
            </a:r>
          </a:p>
          <a:p>
            <a:pPr lvl="1">
              <a:spcAft>
                <a:spcPts val="600"/>
              </a:spcAft>
            </a:pPr>
            <a:r>
              <a:rPr lang="fr-FR" sz="2000" dirty="0" smtClean="0"/>
              <a:t>Paranoïa, </a:t>
            </a:r>
            <a:br>
              <a:rPr lang="fr-FR" sz="2000" dirty="0" smtClean="0"/>
            </a:br>
            <a:r>
              <a:rPr lang="fr-FR" sz="2000" dirty="0" smtClean="0"/>
              <a:t>crise de panique</a:t>
            </a:r>
          </a:p>
          <a:p>
            <a:pPr lvl="1">
              <a:spcAft>
                <a:spcPts val="600"/>
              </a:spcAft>
            </a:pPr>
            <a:r>
              <a:rPr lang="fr-FR" sz="2000" dirty="0" smtClean="0"/>
              <a:t>Dépression, idées suicidaires</a:t>
            </a:r>
          </a:p>
          <a:p>
            <a:pPr lvl="1">
              <a:spcAft>
                <a:spcPts val="600"/>
              </a:spcAft>
            </a:pPr>
            <a:r>
              <a:rPr lang="fr-FR" sz="2000" dirty="0" smtClean="0"/>
              <a:t>Confusion</a:t>
            </a:r>
          </a:p>
          <a:p>
            <a:pPr lvl="1">
              <a:spcAft>
                <a:spcPts val="600"/>
              </a:spcAft>
            </a:pPr>
            <a:r>
              <a:rPr lang="fr-FR" sz="2000" dirty="0" smtClean="0"/>
              <a:t>Anxiété, agressivité</a:t>
            </a:r>
          </a:p>
        </p:txBody>
      </p:sp>
      <p:sp>
        <p:nvSpPr>
          <p:cNvPr id="10" name="Espace réservé du contenu 9"/>
          <p:cNvSpPr>
            <a:spLocks noGrp="1"/>
          </p:cNvSpPr>
          <p:nvPr>
            <p:ph sz="half" idx="2"/>
          </p:nvPr>
        </p:nvSpPr>
        <p:spPr>
          <a:xfrm>
            <a:off x="4024712" y="2142067"/>
            <a:ext cx="4633756" cy="4249588"/>
          </a:xfrm>
        </p:spPr>
        <p:txBody>
          <a:bodyPr rIns="0"/>
          <a:lstStyle/>
          <a:p>
            <a:r>
              <a:rPr lang="fr-CA" dirty="0" smtClean="0"/>
              <a:t>Santé physique</a:t>
            </a:r>
          </a:p>
          <a:p>
            <a:pPr lvl="1"/>
            <a:r>
              <a:rPr lang="fr-FR" sz="2000" dirty="0" smtClean="0"/>
              <a:t>Insomnie</a:t>
            </a:r>
          </a:p>
          <a:p>
            <a:pPr lvl="1"/>
            <a:r>
              <a:rPr lang="fr-FR" sz="2000" dirty="0" smtClean="0"/>
              <a:t>Douleurs</a:t>
            </a:r>
          </a:p>
          <a:p>
            <a:pPr lvl="1"/>
            <a:r>
              <a:rPr lang="fr-FR" sz="2000" dirty="0" smtClean="0"/>
              <a:t>Grincement des dents, </a:t>
            </a:r>
            <a:br>
              <a:rPr lang="fr-FR" sz="2000" dirty="0" smtClean="0"/>
            </a:br>
            <a:r>
              <a:rPr lang="fr-FR" sz="2000" dirty="0" smtClean="0"/>
              <a:t>sécheresse de la bouche</a:t>
            </a:r>
          </a:p>
          <a:p>
            <a:pPr lvl="1"/>
            <a:r>
              <a:rPr lang="fr-FR" sz="2000" dirty="0" smtClean="0"/>
              <a:t>Bouffées de chaleur </a:t>
            </a:r>
            <a:br>
              <a:rPr lang="fr-FR" sz="2000" dirty="0" smtClean="0"/>
            </a:br>
            <a:r>
              <a:rPr lang="fr-FR" sz="2000" dirty="0" smtClean="0"/>
              <a:t>et transpiration, soif</a:t>
            </a:r>
          </a:p>
          <a:p>
            <a:pPr lvl="1"/>
            <a:r>
              <a:rPr lang="fr-FR" sz="2000" dirty="0" smtClean="0"/>
              <a:t>Ne pas sentir le besoin d’uriner</a:t>
            </a:r>
          </a:p>
          <a:p>
            <a:pPr lvl="1"/>
            <a:r>
              <a:rPr lang="fr-FR" sz="2000" dirty="0" smtClean="0"/>
              <a:t>Anorexie, nausées, vomissements</a:t>
            </a:r>
          </a:p>
          <a:p>
            <a:pPr lvl="1"/>
            <a:r>
              <a:rPr lang="fr-FR" sz="2000" dirty="0" smtClean="0"/>
              <a:t>Troubles cardiaques </a:t>
            </a:r>
            <a:br>
              <a:rPr lang="fr-FR" sz="2000" dirty="0" smtClean="0"/>
            </a:br>
            <a:r>
              <a:rPr lang="fr-FR" sz="2000" dirty="0" smtClean="0"/>
              <a:t>et troubles au foie</a:t>
            </a:r>
          </a:p>
        </p:txBody>
      </p:sp>
      <p:pic>
        <p:nvPicPr>
          <p:cNvPr id="11" name="Image 10" descr="rond_ecstasy.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00002C">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En sevrage</a:t>
            </a:r>
            <a:endParaRPr lang="fr-CA" dirty="0"/>
          </a:p>
        </p:txBody>
      </p:sp>
      <p:sp>
        <p:nvSpPr>
          <p:cNvPr id="7" name="Espace réservé du contenu 6"/>
          <p:cNvSpPr>
            <a:spLocks noGrp="1"/>
          </p:cNvSpPr>
          <p:nvPr>
            <p:ph idx="1"/>
          </p:nvPr>
        </p:nvSpPr>
        <p:spPr/>
        <p:txBody>
          <a:bodyPr/>
          <a:lstStyle/>
          <a:p>
            <a:pPr lvl="1"/>
            <a:endParaRPr lang="fr-FR" dirty="0" smtClean="0"/>
          </a:p>
          <a:p>
            <a:pPr lvl="1">
              <a:spcAft>
                <a:spcPts val="1800"/>
              </a:spcAft>
            </a:pPr>
            <a:r>
              <a:rPr lang="fr-FR" dirty="0" smtClean="0"/>
              <a:t>Ressemble à celui de l’alcool</a:t>
            </a:r>
          </a:p>
          <a:p>
            <a:pPr lvl="1">
              <a:spcAft>
                <a:spcPts val="1800"/>
              </a:spcAft>
            </a:pPr>
            <a:r>
              <a:rPr lang="fr-FR" dirty="0" smtClean="0"/>
              <a:t>État dépressif variable en intensité</a:t>
            </a:r>
          </a:p>
          <a:p>
            <a:pPr lvl="1"/>
            <a:r>
              <a:rPr lang="fr-FR" dirty="0" smtClean="0"/>
              <a:t>Durée : une semaine</a:t>
            </a:r>
          </a:p>
          <a:p>
            <a:pPr lvl="2"/>
            <a:r>
              <a:rPr lang="fr-FR" dirty="0" smtClean="0"/>
              <a:t>Anxiété, difficultés cognitives, irritabilité, tristesse</a:t>
            </a:r>
          </a:p>
          <a:p>
            <a:pPr lvl="2"/>
            <a:r>
              <a:rPr lang="fr-FR" dirty="0" smtClean="0"/>
              <a:t>Impulsivité, agressivité</a:t>
            </a:r>
          </a:p>
          <a:p>
            <a:pPr lvl="2"/>
            <a:r>
              <a:rPr lang="fr-FR" dirty="0" smtClean="0"/>
              <a:t>Perte d’appétit, soif</a:t>
            </a:r>
          </a:p>
          <a:p>
            <a:pPr lvl="2"/>
            <a:r>
              <a:rPr lang="fr-FR" dirty="0" smtClean="0"/>
              <a:t>Troubles du sommeil, fatigue</a:t>
            </a:r>
          </a:p>
        </p:txBody>
      </p:sp>
      <p:sp>
        <p:nvSpPr>
          <p:cNvPr id="15" name="Espace réservé du texte 14"/>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r 8"/>
          <p:cNvGrpSpPr/>
          <p:nvPr/>
        </p:nvGrpSpPr>
        <p:grpSpPr>
          <a:xfrm>
            <a:off x="1257360" y="1147810"/>
            <a:ext cx="7491104" cy="5107420"/>
            <a:chOff x="1589226" y="1147810"/>
            <a:chExt cx="7491104" cy="5107420"/>
          </a:xfrm>
        </p:grpSpPr>
        <p:grpSp>
          <p:nvGrpSpPr>
            <p:cNvPr id="4" name="Grouper 3"/>
            <p:cNvGrpSpPr/>
            <p:nvPr/>
          </p:nvGrpSpPr>
          <p:grpSpPr>
            <a:xfrm>
              <a:off x="1589226" y="1147810"/>
              <a:ext cx="3592741" cy="5032709"/>
              <a:chOff x="1589226" y="1147810"/>
              <a:chExt cx="3592741" cy="5032709"/>
            </a:xfrm>
          </p:grpSpPr>
          <p:pic>
            <p:nvPicPr>
              <p:cNvPr id="8" name="Image 7" descr="cadre_texture.jpg"/>
              <p:cNvPicPr>
                <a:picLocks/>
              </p:cNvPicPr>
              <p:nvPr/>
            </p:nvPicPr>
            <p:blipFill>
              <a:blip r:embed="rId3"/>
              <a:stretch>
                <a:fillRect/>
              </a:stretch>
            </p:blipFill>
            <p:spPr>
              <a:xfrm rot="10800000" flipH="1">
                <a:off x="1589226" y="1147810"/>
                <a:ext cx="3592741" cy="5032709"/>
              </a:xfrm>
              <a:prstGeom prst="rect">
                <a:avLst/>
              </a:prstGeom>
            </p:spPr>
          </p:pic>
          <p:pic>
            <p:nvPicPr>
              <p:cNvPr id="2" name="Image 1" descr="avec adenosine cro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024" y="1838158"/>
                <a:ext cx="2841469" cy="3900057"/>
              </a:xfrm>
              <a:prstGeom prst="rect">
                <a:avLst/>
              </a:prstGeom>
            </p:spPr>
          </p:pic>
        </p:grpSp>
        <p:grpSp>
          <p:nvGrpSpPr>
            <p:cNvPr id="5" name="Grouper 4"/>
            <p:cNvGrpSpPr/>
            <p:nvPr/>
          </p:nvGrpSpPr>
          <p:grpSpPr>
            <a:xfrm>
              <a:off x="5351760" y="1419485"/>
              <a:ext cx="3728570" cy="4835745"/>
              <a:chOff x="5670964" y="1419485"/>
              <a:chExt cx="3728570" cy="4835745"/>
            </a:xfrm>
          </p:grpSpPr>
          <p:pic>
            <p:nvPicPr>
              <p:cNvPr id="21" name="Image 20" descr="cadre_texture.jpg"/>
              <p:cNvPicPr>
                <a:picLocks/>
              </p:cNvPicPr>
              <p:nvPr/>
            </p:nvPicPr>
            <p:blipFill>
              <a:blip r:embed="rId3"/>
              <a:stretch>
                <a:fillRect/>
              </a:stretch>
            </p:blipFill>
            <p:spPr>
              <a:xfrm rot="16200000" flipH="1">
                <a:off x="5117376" y="1973073"/>
                <a:ext cx="4835745" cy="3728570"/>
              </a:xfrm>
              <a:prstGeom prst="rect">
                <a:avLst/>
              </a:prstGeom>
            </p:spPr>
          </p:pic>
          <p:pic>
            <p:nvPicPr>
              <p:cNvPr id="3" name="Image 2" descr="avec adenosine et cafeine cro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901" y="1840705"/>
                <a:ext cx="2853202" cy="3897510"/>
              </a:xfrm>
              <a:prstGeom prst="rect">
                <a:avLst/>
              </a:prstGeom>
            </p:spPr>
          </p:pic>
        </p:grpSp>
      </p:grpSp>
      <p:sp>
        <p:nvSpPr>
          <p:cNvPr id="6" name="Titre 5"/>
          <p:cNvSpPr>
            <a:spLocks noGrp="1"/>
          </p:cNvSpPr>
          <p:nvPr>
            <p:ph type="title"/>
          </p:nvPr>
        </p:nvSpPr>
        <p:spPr/>
        <p:txBody>
          <a:bodyPr/>
          <a:lstStyle/>
          <a:p>
            <a:r>
              <a:rPr lang="fr-FR" dirty="0" smtClean="0">
                <a:solidFill>
                  <a:schemeClr val="accent2"/>
                </a:solidFill>
              </a:rPr>
              <a:t>Mécanisme </a:t>
            </a:r>
            <a:r>
              <a:rPr lang="fr-FR" dirty="0" smtClean="0"/>
              <a:t/>
            </a:r>
            <a:br>
              <a:rPr lang="fr-FR" dirty="0" smtClean="0"/>
            </a:br>
            <a:r>
              <a:rPr lang="fr-FR" dirty="0" smtClean="0"/>
              <a:t>d’action</a:t>
            </a:r>
            <a:endParaRPr lang="fr-CA" dirty="0"/>
          </a:p>
        </p:txBody>
      </p:sp>
      <p:sp>
        <p:nvSpPr>
          <p:cNvPr id="7" name="Espace réservé du texte 6"/>
          <p:cNvSpPr>
            <a:spLocks noGrp="1"/>
          </p:cNvSpPr>
          <p:nvPr>
            <p:ph type="body" sz="quarter" idx="13"/>
          </p:nvPr>
        </p:nvSpPr>
        <p:spPr/>
        <p:txBody>
          <a:bodyPr/>
          <a:lstStyle/>
          <a:p>
            <a:r>
              <a:rPr lang="fr-FR" dirty="0" smtClean="0"/>
              <a:t>Tiré du site internet « Le cerveau à tous les niveaux » 2013</a:t>
            </a:r>
            <a:endParaRPr lang="fr-FR"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04691"/>
            <a:ext cx="9144000" cy="29836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7" name="Image 6" descr="chiffre2.png"/>
          <p:cNvPicPr>
            <a:picLocks noChangeAspect="1"/>
          </p:cNvPicPr>
          <p:nvPr/>
        </p:nvPicPr>
        <p:blipFill>
          <a:blip r:embed="rId3"/>
          <a:srcRect l="12587" t="8882" r="8262" b="11759"/>
          <a:stretch>
            <a:fillRect/>
          </a:stretch>
        </p:blipFill>
        <p:spPr>
          <a:xfrm>
            <a:off x="644662" y="3568891"/>
            <a:ext cx="1331914" cy="1693206"/>
          </a:xfrm>
          <a:prstGeom prst="rect">
            <a:avLst/>
          </a:prstGeom>
        </p:spPr>
      </p:pic>
      <p:sp>
        <p:nvSpPr>
          <p:cNvPr id="14" name="Titre 13"/>
          <p:cNvSpPr>
            <a:spLocks noGrp="1"/>
          </p:cNvSpPr>
          <p:nvPr>
            <p:ph type="title"/>
          </p:nvPr>
        </p:nvSpPr>
        <p:spPr/>
        <p:txBody>
          <a:bodyPr/>
          <a:lstStyle/>
          <a:p>
            <a:r>
              <a:rPr lang="fr-FR" dirty="0" smtClean="0">
                <a:solidFill>
                  <a:srgbClr val="A4AA2F"/>
                </a:solidFill>
              </a:rPr>
              <a:t>P</a:t>
            </a:r>
            <a:r>
              <a:rPr lang="fr-CA" dirty="0" err="1" smtClean="0">
                <a:solidFill>
                  <a:srgbClr val="A4AA2F"/>
                </a:solidFill>
              </a:rPr>
              <a:t>lan</a:t>
            </a:r>
            <a:r>
              <a:rPr lang="fr-CA" dirty="0" smtClean="0">
                <a:solidFill>
                  <a:srgbClr val="A4AA2F"/>
                </a:solidFill>
              </a:rPr>
              <a:t> </a:t>
            </a:r>
            <a:br>
              <a:rPr lang="fr-CA" dirty="0" smtClean="0">
                <a:solidFill>
                  <a:srgbClr val="A4AA2F"/>
                </a:solidFill>
              </a:rPr>
            </a:br>
            <a:r>
              <a:rPr lang="fr-CA" dirty="0" smtClean="0">
                <a:solidFill>
                  <a:srgbClr val="A4AA2F"/>
                </a:solidFill>
              </a:rPr>
              <a:t>de la présentation</a:t>
            </a:r>
            <a:endParaRPr lang="fr-CA" dirty="0">
              <a:solidFill>
                <a:srgbClr val="A4AA2F"/>
              </a:solidFill>
            </a:endParaRPr>
          </a:p>
        </p:txBody>
      </p:sp>
      <p:sp>
        <p:nvSpPr>
          <p:cNvPr id="21" name="Espace réservé du texte 20"/>
          <p:cNvSpPr>
            <a:spLocks noGrp="1"/>
          </p:cNvSpPr>
          <p:nvPr>
            <p:ph type="body" sz="quarter" idx="12"/>
          </p:nvPr>
        </p:nvSpPr>
        <p:spPr>
          <a:xfrm>
            <a:off x="1975104" y="2174641"/>
            <a:ext cx="6939895" cy="2471442"/>
          </a:xfrm>
        </p:spPr>
        <p:txBody>
          <a:bodyPr/>
          <a:lstStyle/>
          <a:p>
            <a:r>
              <a:rPr lang="fr-FR" dirty="0" smtClean="0"/>
              <a:t> 2</a:t>
            </a:r>
            <a:r>
              <a:rPr lang="fr-FR" baseline="30000" dirty="0" smtClean="0"/>
              <a:t>e</a:t>
            </a:r>
            <a:r>
              <a:rPr lang="fr-FR" dirty="0" smtClean="0"/>
              <a:t> partie : séance 4</a:t>
            </a:r>
          </a:p>
          <a:p>
            <a:pPr lvl="1"/>
            <a:r>
              <a:rPr lang="fr-FR" dirty="0" smtClean="0"/>
              <a:t>Stimulants majeurs (amphétamines, </a:t>
            </a:r>
            <a:r>
              <a:rPr lang="fr-FR" dirty="0" err="1" smtClean="0"/>
              <a:t>méthamphétamines</a:t>
            </a:r>
            <a:r>
              <a:rPr lang="fr-FR" dirty="0" smtClean="0"/>
              <a:t> et cocaïne)</a:t>
            </a:r>
          </a:p>
          <a:p>
            <a:pPr lvl="1"/>
            <a:r>
              <a:rPr lang="fr-FR" dirty="0" smtClean="0"/>
              <a:t>Ecstasy</a:t>
            </a:r>
          </a:p>
          <a:p>
            <a:pPr lvl="1"/>
            <a:r>
              <a:rPr lang="fr-FR" dirty="0" smtClean="0"/>
              <a:t>Caféine</a:t>
            </a:r>
          </a:p>
          <a:p>
            <a:pPr lvl="1"/>
            <a:r>
              <a:rPr lang="fr-FR" dirty="0" smtClean="0"/>
              <a:t>Nicotine</a:t>
            </a:r>
          </a:p>
          <a:p>
            <a:pPr lvl="1"/>
            <a:r>
              <a:rPr lang="fr-FR" dirty="0" smtClean="0"/>
              <a:t>La conduite automobile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tache_orange.png"/>
          <p:cNvPicPr>
            <a:picLocks noChangeAspect="1"/>
          </p:cNvPicPr>
          <p:nvPr/>
        </p:nvPicPr>
        <p:blipFill>
          <a:blip r:embed="rId3">
            <a:alphaModFix amt="84000"/>
            <a:lum bright="-43000"/>
          </a:blip>
          <a:stretch>
            <a:fillRect/>
          </a:stretch>
        </p:blipFill>
        <p:spPr>
          <a:xfrm>
            <a:off x="3803904" y="685800"/>
            <a:ext cx="4517136" cy="2615692"/>
          </a:xfrm>
          <a:prstGeom prst="rect">
            <a:avLst/>
          </a:prstGeom>
          <a:noFill/>
        </p:spPr>
      </p:pic>
      <p:sp>
        <p:nvSpPr>
          <p:cNvPr id="11" name="Rectangle 10"/>
          <p:cNvSpPr/>
          <p:nvPr/>
        </p:nvSpPr>
        <p:spPr>
          <a:xfrm>
            <a:off x="585526" y="1933235"/>
            <a:ext cx="8072942" cy="4036795"/>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6" name="Titre 5"/>
          <p:cNvSpPr>
            <a:spLocks noGrp="1"/>
          </p:cNvSpPr>
          <p:nvPr>
            <p:ph type="title"/>
          </p:nvPr>
        </p:nvSpPr>
        <p:spPr/>
        <p:txBody>
          <a:bodyPr/>
          <a:lstStyle/>
          <a:p>
            <a:r>
              <a:rPr lang="fr-CA" smtClean="0"/>
              <a:t>Effets recherchés</a:t>
            </a:r>
            <a:endParaRPr lang="fr-CA"/>
          </a:p>
        </p:txBody>
      </p:sp>
      <p:sp>
        <p:nvSpPr>
          <p:cNvPr id="7" name="Espace réservé du contenu 6"/>
          <p:cNvSpPr>
            <a:spLocks noGrp="1"/>
          </p:cNvSpPr>
          <p:nvPr>
            <p:ph sz="half" idx="1"/>
          </p:nvPr>
        </p:nvSpPr>
        <p:spPr>
          <a:xfrm>
            <a:off x="738972" y="2142067"/>
            <a:ext cx="7793468" cy="3453630"/>
          </a:xfrm>
        </p:spPr>
        <p:txBody>
          <a:bodyPr/>
          <a:lstStyle/>
          <a:p>
            <a:pPr lvl="1"/>
            <a:r>
              <a:rPr lang="fr-FR" dirty="0" smtClean="0"/>
              <a:t>    concentration</a:t>
            </a:r>
          </a:p>
          <a:p>
            <a:pPr lvl="1"/>
            <a:r>
              <a:rPr lang="fr-FR" dirty="0" smtClean="0"/>
              <a:t>    énergie</a:t>
            </a:r>
          </a:p>
          <a:p>
            <a:pPr lvl="1"/>
            <a:r>
              <a:rPr lang="fr-FR" dirty="0" smtClean="0"/>
              <a:t>Suppression de la fatigue et du sommeil</a:t>
            </a:r>
          </a:p>
          <a:p>
            <a:pPr lvl="1"/>
            <a:r>
              <a:rPr lang="fr-FR" dirty="0" smtClean="0"/>
              <a:t>    capacités intellectuelles</a:t>
            </a:r>
          </a:p>
        </p:txBody>
      </p:sp>
      <p:sp>
        <p:nvSpPr>
          <p:cNvPr id="20" name="Espace réservé du texte 19"/>
          <p:cNvSpPr>
            <a:spLocks noGrp="1"/>
          </p:cNvSpPr>
          <p:nvPr>
            <p:ph type="body" sz="quarter" idx="13"/>
          </p:nvPr>
        </p:nvSpPr>
        <p:spPr/>
        <p:txBody>
          <a:bodyPr/>
          <a:lstStyle/>
          <a:p>
            <a:endParaRPr lang="fr-CA"/>
          </a:p>
        </p:txBody>
      </p:sp>
      <p:sp>
        <p:nvSpPr>
          <p:cNvPr id="9" name="Flèche vers la droite 8"/>
          <p:cNvSpPr>
            <a:spLocks noChangeAspect="1"/>
          </p:cNvSpPr>
          <p:nvPr/>
        </p:nvSpPr>
        <p:spPr>
          <a:xfrm rot="16200000" flipV="1">
            <a:off x="1026637" y="2242312"/>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0" name="Flèche vers la droite 9"/>
          <p:cNvSpPr>
            <a:spLocks noChangeAspect="1"/>
          </p:cNvSpPr>
          <p:nvPr/>
        </p:nvSpPr>
        <p:spPr>
          <a:xfrm rot="16200000" flipV="1">
            <a:off x="1026637" y="2703792"/>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2" name="Flèche vers la droite 11"/>
          <p:cNvSpPr>
            <a:spLocks noChangeAspect="1"/>
          </p:cNvSpPr>
          <p:nvPr/>
        </p:nvSpPr>
        <p:spPr>
          <a:xfrm rot="16200000" flipV="1">
            <a:off x="1026637" y="3629263"/>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pic>
        <p:nvPicPr>
          <p:cNvPr id="13" name="Image 12" descr="rond_cafeine.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5D0A05">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 name="Image 15" descr="tache_mauve.png"/>
          <p:cNvPicPr>
            <a:picLocks noChangeAspect="1"/>
          </p:cNvPicPr>
          <p:nvPr/>
        </p:nvPicPr>
        <p:blipFill>
          <a:blip r:embed="rId3">
            <a:alphaModFix amt="81000"/>
            <a:lum bright="-37000"/>
          </a:blip>
          <a:stretch>
            <a:fillRect/>
          </a:stretch>
        </p:blipFill>
        <p:spPr>
          <a:xfrm>
            <a:off x="3800169" y="688487"/>
            <a:ext cx="4541506" cy="2629804"/>
          </a:xfrm>
          <a:prstGeom prst="rect">
            <a:avLst/>
          </a:prstGeom>
        </p:spPr>
      </p:pic>
      <p:sp>
        <p:nvSpPr>
          <p:cNvPr id="13" name="Rectangle 12"/>
          <p:cNvSpPr/>
          <p:nvPr/>
        </p:nvSpPr>
        <p:spPr>
          <a:xfrm>
            <a:off x="585526" y="1933235"/>
            <a:ext cx="8072942" cy="4491359"/>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8" name="Titre 7"/>
          <p:cNvSpPr>
            <a:spLocks noGrp="1"/>
          </p:cNvSpPr>
          <p:nvPr>
            <p:ph type="title"/>
          </p:nvPr>
        </p:nvSpPr>
        <p:spPr/>
        <p:txBody>
          <a:bodyPr/>
          <a:lstStyle/>
          <a:p>
            <a:r>
              <a:rPr lang="fr-CA" smtClean="0"/>
              <a:t>Effets indésirables</a:t>
            </a:r>
            <a:endParaRPr lang="fr-CA"/>
          </a:p>
        </p:txBody>
      </p:sp>
      <p:sp>
        <p:nvSpPr>
          <p:cNvPr id="9" name="Espace réservé du contenu 8"/>
          <p:cNvSpPr>
            <a:spLocks noGrp="1"/>
          </p:cNvSpPr>
          <p:nvPr>
            <p:ph sz="half" idx="1"/>
          </p:nvPr>
        </p:nvSpPr>
        <p:spPr/>
        <p:txBody>
          <a:bodyPr/>
          <a:lstStyle/>
          <a:p>
            <a:r>
              <a:rPr lang="fr-CA" dirty="0" smtClean="0"/>
              <a:t>Santé mentale</a:t>
            </a:r>
          </a:p>
          <a:p>
            <a:pPr lvl="1">
              <a:spcAft>
                <a:spcPts val="600"/>
              </a:spcAft>
            </a:pPr>
            <a:r>
              <a:rPr lang="fr-FR" dirty="0" smtClean="0"/>
              <a:t>Anxiété</a:t>
            </a:r>
          </a:p>
          <a:p>
            <a:pPr lvl="1">
              <a:spcAft>
                <a:spcPts val="600"/>
              </a:spcAft>
            </a:pPr>
            <a:r>
              <a:rPr lang="fr-FR" dirty="0" smtClean="0"/>
              <a:t>Agitation, incapacité de rester en place </a:t>
            </a:r>
          </a:p>
        </p:txBody>
      </p:sp>
      <p:sp>
        <p:nvSpPr>
          <p:cNvPr id="10" name="Espace réservé du contenu 9"/>
          <p:cNvSpPr>
            <a:spLocks noGrp="1"/>
          </p:cNvSpPr>
          <p:nvPr>
            <p:ph sz="half" idx="2"/>
          </p:nvPr>
        </p:nvSpPr>
        <p:spPr>
          <a:xfrm>
            <a:off x="4024712" y="2142067"/>
            <a:ext cx="3900088" cy="4249588"/>
          </a:xfrm>
        </p:spPr>
        <p:txBody>
          <a:bodyPr/>
          <a:lstStyle/>
          <a:p>
            <a:r>
              <a:rPr lang="fr-CA" dirty="0" smtClean="0"/>
              <a:t>Santé physique</a:t>
            </a:r>
          </a:p>
          <a:p>
            <a:pPr lvl="1"/>
            <a:r>
              <a:rPr lang="fr-FR" dirty="0" smtClean="0"/>
              <a:t>Insomnie</a:t>
            </a:r>
          </a:p>
          <a:p>
            <a:pPr lvl="1"/>
            <a:r>
              <a:rPr lang="fr-FR" dirty="0" smtClean="0"/>
              <a:t>Maux de tête </a:t>
            </a:r>
            <a:br>
              <a:rPr lang="fr-FR" dirty="0" smtClean="0"/>
            </a:br>
            <a:r>
              <a:rPr lang="fr-FR" dirty="0" smtClean="0"/>
              <a:t>(si arrêt brusque)</a:t>
            </a:r>
          </a:p>
          <a:p>
            <a:pPr lvl="1"/>
            <a:r>
              <a:rPr lang="fr-FR" dirty="0" smtClean="0"/>
              <a:t>Tremblements</a:t>
            </a:r>
          </a:p>
          <a:p>
            <a:pPr lvl="1"/>
            <a:r>
              <a:rPr lang="fr-FR" dirty="0" smtClean="0"/>
              <a:t>Brûlements d’estomac</a:t>
            </a:r>
          </a:p>
          <a:p>
            <a:pPr lvl="1"/>
            <a:r>
              <a:rPr lang="fr-FR" dirty="0" smtClean="0"/>
              <a:t>    pression artérielle </a:t>
            </a:r>
            <a:br>
              <a:rPr lang="fr-FR" dirty="0" smtClean="0"/>
            </a:br>
            <a:r>
              <a:rPr lang="fr-FR" dirty="0" smtClean="0"/>
              <a:t>et pouls</a:t>
            </a:r>
          </a:p>
        </p:txBody>
      </p:sp>
      <p:sp>
        <p:nvSpPr>
          <p:cNvPr id="11" name="Flèche vers la droite 10"/>
          <p:cNvSpPr>
            <a:spLocks noChangeAspect="1"/>
          </p:cNvSpPr>
          <p:nvPr/>
        </p:nvSpPr>
        <p:spPr>
          <a:xfrm rot="16200000" flipV="1">
            <a:off x="4317861" y="4853792"/>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pic>
        <p:nvPicPr>
          <p:cNvPr id="15" name="Image 14" descr="rond_cafeine.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00002C">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En sevrage</a:t>
            </a:r>
            <a:endParaRPr lang="fr-CA" dirty="0"/>
          </a:p>
        </p:txBody>
      </p:sp>
      <p:sp>
        <p:nvSpPr>
          <p:cNvPr id="7" name="Espace réservé du contenu 6"/>
          <p:cNvSpPr>
            <a:spLocks noGrp="1"/>
          </p:cNvSpPr>
          <p:nvPr>
            <p:ph idx="1"/>
          </p:nvPr>
        </p:nvSpPr>
        <p:spPr/>
        <p:txBody>
          <a:bodyPr/>
          <a:lstStyle/>
          <a:p>
            <a:pPr lvl="1"/>
            <a:endParaRPr lang="fr-FR" dirty="0" smtClean="0"/>
          </a:p>
          <a:p>
            <a:pPr lvl="1">
              <a:spcAft>
                <a:spcPts val="1800"/>
              </a:spcAft>
            </a:pPr>
            <a:r>
              <a:rPr lang="fr-FR" dirty="0" smtClean="0"/>
              <a:t>Maux de tête</a:t>
            </a:r>
          </a:p>
          <a:p>
            <a:pPr lvl="1">
              <a:spcAft>
                <a:spcPts val="1800"/>
              </a:spcAft>
            </a:pPr>
            <a:r>
              <a:rPr lang="fr-FR" dirty="0" smtClean="0"/>
              <a:t>Fatigue</a:t>
            </a:r>
          </a:p>
          <a:p>
            <a:pPr lvl="1">
              <a:spcAft>
                <a:spcPts val="1800"/>
              </a:spcAft>
            </a:pPr>
            <a:r>
              <a:rPr lang="fr-FR" dirty="0" smtClean="0"/>
              <a:t>Somnolence</a:t>
            </a:r>
          </a:p>
          <a:p>
            <a:pPr lvl="1">
              <a:spcAft>
                <a:spcPts val="1800"/>
              </a:spcAft>
            </a:pPr>
            <a:r>
              <a:rPr lang="fr-FR" dirty="0" smtClean="0"/>
              <a:t>Irritabilité, anxiété</a:t>
            </a:r>
          </a:p>
          <a:p>
            <a:pPr lvl="1">
              <a:spcAft>
                <a:spcPts val="1800"/>
              </a:spcAft>
            </a:pPr>
            <a:r>
              <a:rPr lang="fr-FR" dirty="0" smtClean="0"/>
              <a:t>Nausées, vomissements</a:t>
            </a:r>
          </a:p>
        </p:txBody>
      </p:sp>
      <p:sp>
        <p:nvSpPr>
          <p:cNvPr id="15" name="Espace réservé du texte 14"/>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solidFill>
                  <a:schemeClr val="accent2"/>
                </a:solidFill>
              </a:rPr>
              <a:t>Mécanisme </a:t>
            </a:r>
            <a:r>
              <a:rPr lang="fr-FR" dirty="0" smtClean="0"/>
              <a:t/>
            </a:r>
            <a:br>
              <a:rPr lang="fr-FR" dirty="0" smtClean="0"/>
            </a:br>
            <a:r>
              <a:rPr lang="fr-FR" dirty="0" smtClean="0"/>
              <a:t>d’action</a:t>
            </a:r>
            <a:endParaRPr lang="fr-CA" dirty="0"/>
          </a:p>
        </p:txBody>
      </p:sp>
      <p:sp>
        <p:nvSpPr>
          <p:cNvPr id="7" name="Espace réservé du texte 6"/>
          <p:cNvSpPr>
            <a:spLocks noGrp="1"/>
          </p:cNvSpPr>
          <p:nvPr>
            <p:ph type="body" sz="quarter" idx="13"/>
          </p:nvPr>
        </p:nvSpPr>
        <p:spPr/>
        <p:txBody>
          <a:bodyPr/>
          <a:lstStyle/>
          <a:p>
            <a:r>
              <a:rPr lang="fr-FR" dirty="0" smtClean="0"/>
              <a:t>Tiré du site internet « Le cerveau à tous les niveaux » 2013</a:t>
            </a:r>
            <a:endParaRPr lang="fr-FR" dirty="0"/>
          </a:p>
        </p:txBody>
      </p:sp>
      <p:grpSp>
        <p:nvGrpSpPr>
          <p:cNvPr id="9" name="Grouper 8"/>
          <p:cNvGrpSpPr/>
          <p:nvPr/>
        </p:nvGrpSpPr>
        <p:grpSpPr>
          <a:xfrm>
            <a:off x="1187624" y="1350211"/>
            <a:ext cx="7158794" cy="4732421"/>
            <a:chOff x="1009316" y="1350211"/>
            <a:chExt cx="7158794" cy="4732421"/>
          </a:xfrm>
        </p:grpSpPr>
        <p:grpSp>
          <p:nvGrpSpPr>
            <p:cNvPr id="5" name="Grouper 4"/>
            <p:cNvGrpSpPr/>
            <p:nvPr/>
          </p:nvGrpSpPr>
          <p:grpSpPr>
            <a:xfrm>
              <a:off x="1009316" y="1450474"/>
              <a:ext cx="3555999" cy="4632158"/>
              <a:chOff x="1009316" y="1450474"/>
              <a:chExt cx="3555999" cy="4632158"/>
            </a:xfrm>
          </p:grpSpPr>
          <p:pic>
            <p:nvPicPr>
              <p:cNvPr id="21" name="Image 20" descr="cadre_texture.jpg"/>
              <p:cNvPicPr>
                <a:picLocks/>
              </p:cNvPicPr>
              <p:nvPr/>
            </p:nvPicPr>
            <p:blipFill>
              <a:blip r:embed="rId3"/>
              <a:stretch>
                <a:fillRect/>
              </a:stretch>
            </p:blipFill>
            <p:spPr>
              <a:xfrm rot="16200000" flipH="1">
                <a:off x="471237" y="1988553"/>
                <a:ext cx="4632158" cy="3555999"/>
              </a:xfrm>
              <a:prstGeom prst="rect">
                <a:avLst/>
              </a:prstGeom>
            </p:spPr>
          </p:pic>
          <p:pic>
            <p:nvPicPr>
              <p:cNvPr id="2" name="Image 1" descr="avec nicotine crop.jpeg"/>
              <p:cNvPicPr>
                <a:picLocks noChangeAspect="1"/>
              </p:cNvPicPr>
              <p:nvPr/>
            </p:nvPicPr>
            <p:blipFill rotWithShape="1">
              <a:blip r:embed="rId4">
                <a:extLst>
                  <a:ext uri="{28A0092B-C50C-407E-A947-70E740481C1C}">
                    <a14:useLocalDpi xmlns:a14="http://schemas.microsoft.com/office/drawing/2010/main" val="0"/>
                  </a:ext>
                </a:extLst>
              </a:blip>
              <a:srcRect t="808" b="841"/>
              <a:stretch/>
            </p:blipFill>
            <p:spPr>
              <a:xfrm>
                <a:off x="1326091" y="1844823"/>
                <a:ext cx="2733056" cy="3749040"/>
              </a:xfrm>
              <a:prstGeom prst="rect">
                <a:avLst/>
              </a:prstGeom>
            </p:spPr>
          </p:pic>
        </p:grpSp>
        <p:grpSp>
          <p:nvGrpSpPr>
            <p:cNvPr id="4" name="Grouper 3"/>
            <p:cNvGrpSpPr/>
            <p:nvPr/>
          </p:nvGrpSpPr>
          <p:grpSpPr>
            <a:xfrm>
              <a:off x="4664064" y="1350211"/>
              <a:ext cx="3504046" cy="4632158"/>
              <a:chOff x="4964853" y="1323475"/>
              <a:chExt cx="3504046" cy="4632158"/>
            </a:xfrm>
          </p:grpSpPr>
          <p:pic>
            <p:nvPicPr>
              <p:cNvPr id="8" name="Image 7" descr="cadre_texture.jpg"/>
              <p:cNvPicPr>
                <a:picLocks/>
              </p:cNvPicPr>
              <p:nvPr/>
            </p:nvPicPr>
            <p:blipFill>
              <a:blip r:embed="rId3"/>
              <a:stretch>
                <a:fillRect/>
              </a:stretch>
            </p:blipFill>
            <p:spPr>
              <a:xfrm rot="5400000" flipH="1" flipV="1">
                <a:off x="4400797" y="1887531"/>
                <a:ext cx="4632158" cy="3504046"/>
              </a:xfrm>
              <a:prstGeom prst="rect">
                <a:avLst/>
              </a:prstGeom>
            </p:spPr>
          </p:pic>
          <p:pic>
            <p:nvPicPr>
              <p:cNvPr id="3" name="Image 2" descr="fumeur chronique crop.jpeg"/>
              <p:cNvPicPr>
                <a:picLocks noChangeAspect="1"/>
              </p:cNvPicPr>
              <p:nvPr/>
            </p:nvPicPr>
            <p:blipFill rotWithShape="1">
              <a:blip r:embed="rId5">
                <a:extLst>
                  <a:ext uri="{28A0092B-C50C-407E-A947-70E740481C1C}">
                    <a14:useLocalDpi xmlns:a14="http://schemas.microsoft.com/office/drawing/2010/main" val="0"/>
                  </a:ext>
                </a:extLst>
              </a:blip>
              <a:srcRect t="1088"/>
              <a:stretch/>
            </p:blipFill>
            <p:spPr>
              <a:xfrm>
                <a:off x="5292080" y="1814047"/>
                <a:ext cx="2675842" cy="3748048"/>
              </a:xfrm>
              <a:prstGeom prst="rect">
                <a:avLst/>
              </a:prstGeom>
            </p:spPr>
          </p:pic>
        </p:gr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tache_orange.png"/>
          <p:cNvPicPr>
            <a:picLocks noChangeAspect="1"/>
          </p:cNvPicPr>
          <p:nvPr/>
        </p:nvPicPr>
        <p:blipFill>
          <a:blip r:embed="rId3">
            <a:alphaModFix amt="84000"/>
            <a:lum bright="-43000"/>
          </a:blip>
          <a:stretch>
            <a:fillRect/>
          </a:stretch>
        </p:blipFill>
        <p:spPr>
          <a:xfrm>
            <a:off x="3803904" y="685800"/>
            <a:ext cx="4517136" cy="2615692"/>
          </a:xfrm>
          <a:prstGeom prst="rect">
            <a:avLst/>
          </a:prstGeom>
          <a:noFill/>
        </p:spPr>
      </p:pic>
      <p:sp>
        <p:nvSpPr>
          <p:cNvPr id="11" name="Rectangle 10"/>
          <p:cNvSpPr/>
          <p:nvPr/>
        </p:nvSpPr>
        <p:spPr>
          <a:xfrm>
            <a:off x="585526" y="1933235"/>
            <a:ext cx="8072942" cy="4036795"/>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6" name="Titre 5"/>
          <p:cNvSpPr>
            <a:spLocks noGrp="1"/>
          </p:cNvSpPr>
          <p:nvPr>
            <p:ph type="title"/>
          </p:nvPr>
        </p:nvSpPr>
        <p:spPr/>
        <p:txBody>
          <a:bodyPr/>
          <a:lstStyle/>
          <a:p>
            <a:r>
              <a:rPr lang="fr-CA" smtClean="0"/>
              <a:t>Effets recherchés</a:t>
            </a:r>
            <a:endParaRPr lang="fr-CA"/>
          </a:p>
        </p:txBody>
      </p:sp>
      <p:sp>
        <p:nvSpPr>
          <p:cNvPr id="7" name="Espace réservé du contenu 6"/>
          <p:cNvSpPr>
            <a:spLocks noGrp="1"/>
          </p:cNvSpPr>
          <p:nvPr>
            <p:ph sz="half" idx="1"/>
          </p:nvPr>
        </p:nvSpPr>
        <p:spPr>
          <a:xfrm>
            <a:off x="738972" y="2142067"/>
            <a:ext cx="7793468" cy="3453630"/>
          </a:xfrm>
        </p:spPr>
        <p:txBody>
          <a:bodyPr/>
          <a:lstStyle/>
          <a:p>
            <a:pPr lvl="1"/>
            <a:r>
              <a:rPr lang="fr-FR" dirty="0" smtClean="0"/>
              <a:t>    concentration et mémoire</a:t>
            </a:r>
          </a:p>
          <a:p>
            <a:pPr lvl="1"/>
            <a:r>
              <a:rPr lang="fr-FR" dirty="0" smtClean="0"/>
              <a:t>Relaxation</a:t>
            </a:r>
          </a:p>
          <a:p>
            <a:pPr lvl="1"/>
            <a:r>
              <a:rPr lang="fr-FR" dirty="0" smtClean="0"/>
              <a:t>Somnolence</a:t>
            </a:r>
          </a:p>
          <a:p>
            <a:pPr lvl="1"/>
            <a:r>
              <a:rPr lang="fr-FR" dirty="0" smtClean="0"/>
              <a:t>    appétit (perte de poids associée)</a:t>
            </a:r>
          </a:p>
          <a:p>
            <a:pPr lvl="1"/>
            <a:r>
              <a:rPr lang="fr-FR" dirty="0" smtClean="0"/>
              <a:t>Permet de sociabiliser lors de la prise</a:t>
            </a:r>
          </a:p>
        </p:txBody>
      </p:sp>
      <p:sp>
        <p:nvSpPr>
          <p:cNvPr id="20" name="Espace réservé du texte 19"/>
          <p:cNvSpPr>
            <a:spLocks noGrp="1"/>
          </p:cNvSpPr>
          <p:nvPr>
            <p:ph type="body" sz="quarter" idx="13"/>
          </p:nvPr>
        </p:nvSpPr>
        <p:spPr/>
        <p:txBody>
          <a:bodyPr/>
          <a:lstStyle/>
          <a:p>
            <a:endParaRPr lang="fr-CA"/>
          </a:p>
        </p:txBody>
      </p:sp>
      <p:sp>
        <p:nvSpPr>
          <p:cNvPr id="9" name="Flèche vers la droite 8"/>
          <p:cNvSpPr>
            <a:spLocks noChangeAspect="1"/>
          </p:cNvSpPr>
          <p:nvPr/>
        </p:nvSpPr>
        <p:spPr>
          <a:xfrm rot="16200000" flipV="1">
            <a:off x="1026637" y="2232543"/>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2" name="Flèche vers la droite 11"/>
          <p:cNvSpPr>
            <a:spLocks noChangeAspect="1"/>
          </p:cNvSpPr>
          <p:nvPr/>
        </p:nvSpPr>
        <p:spPr>
          <a:xfrm rot="5400000">
            <a:off x="1026637" y="3653835"/>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pic>
        <p:nvPicPr>
          <p:cNvPr id="10" name="Image 9" descr="rond_nicotine.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5D0A05">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 name="Image 15" descr="tache_mauve.png"/>
          <p:cNvPicPr>
            <a:picLocks noChangeAspect="1"/>
          </p:cNvPicPr>
          <p:nvPr/>
        </p:nvPicPr>
        <p:blipFill>
          <a:blip r:embed="rId3">
            <a:alphaModFix amt="81000"/>
            <a:lum bright="-37000"/>
          </a:blip>
          <a:stretch>
            <a:fillRect/>
          </a:stretch>
        </p:blipFill>
        <p:spPr>
          <a:xfrm>
            <a:off x="3800169" y="688487"/>
            <a:ext cx="4541506" cy="2629804"/>
          </a:xfrm>
          <a:prstGeom prst="rect">
            <a:avLst/>
          </a:prstGeom>
        </p:spPr>
      </p:pic>
      <p:sp>
        <p:nvSpPr>
          <p:cNvPr id="13" name="Rectangle 12"/>
          <p:cNvSpPr/>
          <p:nvPr/>
        </p:nvSpPr>
        <p:spPr>
          <a:xfrm>
            <a:off x="585526" y="1933235"/>
            <a:ext cx="8072942" cy="4491359"/>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8" name="Titre 7"/>
          <p:cNvSpPr>
            <a:spLocks noGrp="1"/>
          </p:cNvSpPr>
          <p:nvPr>
            <p:ph type="title"/>
          </p:nvPr>
        </p:nvSpPr>
        <p:spPr/>
        <p:txBody>
          <a:bodyPr/>
          <a:lstStyle/>
          <a:p>
            <a:r>
              <a:rPr lang="fr-CA" smtClean="0"/>
              <a:t>Effets indésirables</a:t>
            </a:r>
            <a:endParaRPr lang="fr-CA"/>
          </a:p>
        </p:txBody>
      </p:sp>
      <p:sp>
        <p:nvSpPr>
          <p:cNvPr id="9" name="Espace réservé du contenu 8"/>
          <p:cNvSpPr>
            <a:spLocks noGrp="1"/>
          </p:cNvSpPr>
          <p:nvPr>
            <p:ph sz="half" idx="1"/>
          </p:nvPr>
        </p:nvSpPr>
        <p:spPr/>
        <p:txBody>
          <a:bodyPr/>
          <a:lstStyle/>
          <a:p>
            <a:r>
              <a:rPr lang="fr-CA" dirty="0" smtClean="0"/>
              <a:t>Santé mentale</a:t>
            </a:r>
          </a:p>
          <a:p>
            <a:pPr lvl="1">
              <a:spcAft>
                <a:spcPts val="600"/>
              </a:spcAft>
            </a:pPr>
            <a:r>
              <a:rPr lang="fr-FR" dirty="0" smtClean="0"/>
              <a:t>Irritabilité</a:t>
            </a:r>
          </a:p>
          <a:p>
            <a:pPr lvl="1">
              <a:spcAft>
                <a:spcPts val="600"/>
              </a:spcAft>
            </a:pPr>
            <a:r>
              <a:rPr lang="fr-FR" dirty="0" smtClean="0"/>
              <a:t>Anxiété</a:t>
            </a:r>
          </a:p>
          <a:p>
            <a:pPr lvl="1">
              <a:spcAft>
                <a:spcPts val="600"/>
              </a:spcAft>
            </a:pPr>
            <a:r>
              <a:rPr lang="fr-FR" dirty="0" smtClean="0"/>
              <a:t>Agitation</a:t>
            </a:r>
          </a:p>
        </p:txBody>
      </p:sp>
      <p:sp>
        <p:nvSpPr>
          <p:cNvPr id="10" name="Espace réservé du contenu 9"/>
          <p:cNvSpPr>
            <a:spLocks noGrp="1"/>
          </p:cNvSpPr>
          <p:nvPr>
            <p:ph sz="half" idx="2"/>
          </p:nvPr>
        </p:nvSpPr>
        <p:spPr>
          <a:xfrm>
            <a:off x="4024711" y="2142067"/>
            <a:ext cx="4611289" cy="4249588"/>
          </a:xfrm>
        </p:spPr>
        <p:txBody>
          <a:bodyPr rIns="0"/>
          <a:lstStyle/>
          <a:p>
            <a:r>
              <a:rPr lang="fr-CA" dirty="0" smtClean="0"/>
              <a:t>Santé physique</a:t>
            </a:r>
          </a:p>
          <a:p>
            <a:pPr lvl="1"/>
            <a:r>
              <a:rPr lang="fr-FR" dirty="0" smtClean="0"/>
              <a:t>Maux de tête </a:t>
            </a:r>
          </a:p>
          <a:p>
            <a:pPr lvl="1"/>
            <a:r>
              <a:rPr lang="fr-FR" dirty="0" smtClean="0"/>
              <a:t>    pression artérielle et pouls</a:t>
            </a:r>
          </a:p>
          <a:p>
            <a:pPr lvl="1"/>
            <a:r>
              <a:rPr lang="fr-FR" dirty="0" smtClean="0"/>
              <a:t>Brûlements d’estomac</a:t>
            </a:r>
          </a:p>
          <a:p>
            <a:pPr lvl="1"/>
            <a:r>
              <a:rPr lang="fr-FR" dirty="0" smtClean="0"/>
              <a:t>Problèmes respiratoires (toux, bronchite)</a:t>
            </a:r>
          </a:p>
          <a:p>
            <a:pPr lvl="1"/>
            <a:r>
              <a:rPr lang="fr-FR" dirty="0" smtClean="0"/>
              <a:t>À long terme </a:t>
            </a:r>
          </a:p>
          <a:p>
            <a:pPr lvl="2"/>
            <a:r>
              <a:rPr lang="fr-FR" dirty="0" smtClean="0"/>
              <a:t>    risque de cancer du poumon </a:t>
            </a:r>
            <a:br>
              <a:rPr lang="fr-FR" dirty="0" smtClean="0"/>
            </a:br>
            <a:r>
              <a:rPr lang="fr-FR" dirty="0" smtClean="0"/>
              <a:t>et de cancer en général</a:t>
            </a:r>
          </a:p>
          <a:p>
            <a:pPr lvl="2"/>
            <a:r>
              <a:rPr lang="fr-FR" dirty="0" smtClean="0"/>
              <a:t>    risque de maladies cardiaques</a:t>
            </a:r>
          </a:p>
        </p:txBody>
      </p:sp>
      <p:sp>
        <p:nvSpPr>
          <p:cNvPr id="11" name="Flèche vers la droite 10"/>
          <p:cNvSpPr>
            <a:spLocks noChangeAspect="1"/>
          </p:cNvSpPr>
          <p:nvPr/>
        </p:nvSpPr>
        <p:spPr>
          <a:xfrm rot="16200000" flipV="1">
            <a:off x="4320116" y="3094266"/>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2" name="Flèche vers la droite 11"/>
          <p:cNvSpPr>
            <a:spLocks noChangeAspect="1"/>
          </p:cNvSpPr>
          <p:nvPr/>
        </p:nvSpPr>
        <p:spPr>
          <a:xfrm rot="16200000" flipV="1">
            <a:off x="4570962" y="5209811"/>
            <a:ext cx="255306" cy="208588"/>
          </a:xfrm>
          <a:prstGeom prst="rightArrow">
            <a:avLst>
              <a:gd name="adj1" fmla="val 53774"/>
              <a:gd name="adj2" fmla="val 5612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5" name="Flèche vers la droite 14"/>
          <p:cNvSpPr>
            <a:spLocks noChangeAspect="1"/>
          </p:cNvSpPr>
          <p:nvPr/>
        </p:nvSpPr>
        <p:spPr>
          <a:xfrm rot="16200000" flipV="1">
            <a:off x="4570962" y="5833266"/>
            <a:ext cx="255306" cy="208588"/>
          </a:xfrm>
          <a:prstGeom prst="rightArrow">
            <a:avLst>
              <a:gd name="adj1" fmla="val 53774"/>
              <a:gd name="adj2" fmla="val 5612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pic>
        <p:nvPicPr>
          <p:cNvPr id="17" name="Image 16" descr="rond_nicotine.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00002C">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En sevrage</a:t>
            </a:r>
            <a:endParaRPr lang="fr-CA" dirty="0"/>
          </a:p>
        </p:txBody>
      </p:sp>
      <p:sp>
        <p:nvSpPr>
          <p:cNvPr id="7" name="Espace réservé du contenu 6"/>
          <p:cNvSpPr>
            <a:spLocks noGrp="1"/>
          </p:cNvSpPr>
          <p:nvPr>
            <p:ph idx="1"/>
          </p:nvPr>
        </p:nvSpPr>
        <p:spPr/>
        <p:txBody>
          <a:bodyPr/>
          <a:lstStyle/>
          <a:p>
            <a:pPr lvl="1">
              <a:spcAft>
                <a:spcPts val="1200"/>
              </a:spcAft>
            </a:pPr>
            <a:r>
              <a:rPr lang="fr-FR" dirty="0" smtClean="0"/>
              <a:t>Irritabilité, anxiété</a:t>
            </a:r>
          </a:p>
          <a:p>
            <a:pPr lvl="1">
              <a:spcAft>
                <a:spcPts val="1200"/>
              </a:spcAft>
            </a:pPr>
            <a:r>
              <a:rPr lang="fr-FR" dirty="0" smtClean="0"/>
              <a:t>Hostilité</a:t>
            </a:r>
          </a:p>
          <a:p>
            <a:pPr lvl="1">
              <a:spcAft>
                <a:spcPts val="1200"/>
              </a:spcAft>
            </a:pPr>
            <a:r>
              <a:rPr lang="fr-FR" dirty="0" smtClean="0"/>
              <a:t>Agitation</a:t>
            </a:r>
          </a:p>
          <a:p>
            <a:pPr lvl="1">
              <a:spcAft>
                <a:spcPts val="1200"/>
              </a:spcAft>
            </a:pPr>
            <a:r>
              <a:rPr lang="fr-FR" dirty="0" smtClean="0"/>
              <a:t>Étourdissements, vertiges, maux de tête</a:t>
            </a:r>
          </a:p>
          <a:p>
            <a:pPr lvl="1">
              <a:spcAft>
                <a:spcPts val="1200"/>
              </a:spcAft>
            </a:pPr>
            <a:r>
              <a:rPr lang="fr-FR" dirty="0" smtClean="0"/>
              <a:t>Somnolence, fatigue</a:t>
            </a:r>
          </a:p>
          <a:p>
            <a:pPr lvl="1">
              <a:spcAft>
                <a:spcPts val="1200"/>
              </a:spcAft>
            </a:pPr>
            <a:r>
              <a:rPr lang="fr-FR" dirty="0" smtClean="0"/>
              <a:t>    appétit, gain de poids</a:t>
            </a:r>
          </a:p>
          <a:p>
            <a:pPr lvl="1">
              <a:spcAft>
                <a:spcPts val="1200"/>
              </a:spcAft>
            </a:pPr>
            <a:r>
              <a:rPr lang="fr-FR" dirty="0" smtClean="0"/>
              <a:t>Tremblements</a:t>
            </a:r>
          </a:p>
          <a:p>
            <a:pPr lvl="1">
              <a:spcAft>
                <a:spcPts val="1200"/>
              </a:spcAft>
            </a:pPr>
            <a:r>
              <a:rPr lang="fr-FR" dirty="0" smtClean="0"/>
              <a:t>Nausées</a:t>
            </a:r>
          </a:p>
        </p:txBody>
      </p:sp>
      <p:sp>
        <p:nvSpPr>
          <p:cNvPr id="15" name="Espace réservé du texte 14"/>
          <p:cNvSpPr>
            <a:spLocks noGrp="1"/>
          </p:cNvSpPr>
          <p:nvPr>
            <p:ph type="body" sz="quarter" idx="13"/>
          </p:nvPr>
        </p:nvSpPr>
        <p:spPr/>
        <p:txBody>
          <a:bodyPr/>
          <a:lstStyle/>
          <a:p>
            <a:endParaRPr lang="fr-CA"/>
          </a:p>
        </p:txBody>
      </p:sp>
      <p:sp>
        <p:nvSpPr>
          <p:cNvPr id="5" name="Flèche vers la droite 4"/>
          <p:cNvSpPr>
            <a:spLocks noChangeAspect="1"/>
          </p:cNvSpPr>
          <p:nvPr/>
        </p:nvSpPr>
        <p:spPr>
          <a:xfrm rot="5400000" flipH="1" flipV="1">
            <a:off x="1582581" y="4017528"/>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rgbClr val="A4AA2F"/>
                </a:solidFill>
              </a:rPr>
              <a:t>Effets </a:t>
            </a:r>
            <a:br>
              <a:rPr lang="fr-CA" dirty="0" smtClean="0">
                <a:solidFill>
                  <a:srgbClr val="A4AA2F"/>
                </a:solidFill>
              </a:rPr>
            </a:br>
            <a:r>
              <a:rPr lang="fr-CA" dirty="0" smtClean="0">
                <a:solidFill>
                  <a:srgbClr val="A4AA2F"/>
                </a:solidFill>
              </a:rPr>
              <a:t>cognitifs</a:t>
            </a:r>
            <a:endParaRPr lang="fr-CA" dirty="0">
              <a:solidFill>
                <a:srgbClr val="A4AA2F"/>
              </a:solidFill>
            </a:endParaRPr>
          </a:p>
        </p:txBody>
      </p:sp>
      <p:sp>
        <p:nvSpPr>
          <p:cNvPr id="3" name="Espace réservé du contenu 2"/>
          <p:cNvSpPr>
            <a:spLocks noGrp="1"/>
          </p:cNvSpPr>
          <p:nvPr>
            <p:ph idx="1"/>
          </p:nvPr>
        </p:nvSpPr>
        <p:spPr/>
        <p:txBody>
          <a:bodyPr/>
          <a:lstStyle/>
          <a:p>
            <a:pPr lvl="1"/>
            <a:r>
              <a:rPr lang="fr-FR" dirty="0" smtClean="0"/>
              <a:t>Lors du sevrage</a:t>
            </a:r>
          </a:p>
          <a:p>
            <a:pPr lvl="2">
              <a:spcAft>
                <a:spcPts val="600"/>
              </a:spcAft>
            </a:pPr>
            <a:r>
              <a:rPr lang="fr-CA" dirty="0" smtClean="0">
                <a:sym typeface="Wingdings"/>
              </a:rPr>
              <a:t>  </a:t>
            </a:r>
            <a:r>
              <a:rPr lang="fr-CA" dirty="0" smtClean="0"/>
              <a:t>  </a:t>
            </a:r>
            <a:r>
              <a:rPr lang="fr-FR" dirty="0" smtClean="0"/>
              <a:t>attention / concentration</a:t>
            </a:r>
          </a:p>
          <a:p>
            <a:pPr lvl="2">
              <a:spcAft>
                <a:spcPts val="600"/>
              </a:spcAft>
            </a:pPr>
            <a:r>
              <a:rPr lang="fr-FR" dirty="0" smtClean="0"/>
              <a:t>    mémoire de travail</a:t>
            </a:r>
          </a:p>
          <a:p>
            <a:pPr lvl="2">
              <a:spcAft>
                <a:spcPts val="600"/>
              </a:spcAft>
            </a:pPr>
            <a:r>
              <a:rPr lang="fr-FR" dirty="0" smtClean="0"/>
              <a:t>    mémoire</a:t>
            </a:r>
          </a:p>
          <a:p>
            <a:endParaRPr lang="fr-CA" dirty="0" smtClean="0"/>
          </a:p>
          <a:p>
            <a:pPr lvl="1"/>
            <a:r>
              <a:rPr lang="fr-CA" dirty="0" smtClean="0"/>
              <a:t>À long terme   </a:t>
            </a:r>
          </a:p>
          <a:p>
            <a:pPr lvl="2"/>
            <a:r>
              <a:rPr lang="fr-FR" dirty="0" smtClean="0"/>
              <a:t>De nombreux facteurs portant atteinte à la santé physique peuvent avoir un effet à long terme sur </a:t>
            </a:r>
            <a:br>
              <a:rPr lang="fr-FR" dirty="0" smtClean="0"/>
            </a:br>
            <a:r>
              <a:rPr lang="fr-FR" dirty="0" smtClean="0"/>
              <a:t>la cognition</a:t>
            </a:r>
          </a:p>
          <a:p>
            <a:pPr lvl="2"/>
            <a:r>
              <a:rPr lang="fr-FR" dirty="0" smtClean="0"/>
              <a:t>Arrêter la consommation pourrait aider à diminuer significativement les facteurs de risque pour </a:t>
            </a:r>
            <a:br>
              <a:rPr lang="fr-FR" dirty="0" smtClean="0"/>
            </a:br>
            <a:r>
              <a:rPr lang="fr-FR" dirty="0" smtClean="0"/>
              <a:t>les troubles cognitifs</a:t>
            </a:r>
          </a:p>
        </p:txBody>
      </p:sp>
      <p:sp>
        <p:nvSpPr>
          <p:cNvPr id="13" name="Espace réservé du texte 12"/>
          <p:cNvSpPr>
            <a:spLocks noGrp="1"/>
          </p:cNvSpPr>
          <p:nvPr>
            <p:ph type="body" sz="quarter" idx="13"/>
          </p:nvPr>
        </p:nvSpPr>
        <p:spPr/>
        <p:txBody>
          <a:bodyPr/>
          <a:lstStyle/>
          <a:p>
            <a:endParaRPr lang="fr-CA"/>
          </a:p>
        </p:txBody>
      </p:sp>
      <p:sp>
        <p:nvSpPr>
          <p:cNvPr id="14" name="Flèche vers la droite 13"/>
          <p:cNvSpPr>
            <a:spLocks noChangeAspect="1"/>
          </p:cNvSpPr>
          <p:nvPr/>
        </p:nvSpPr>
        <p:spPr>
          <a:xfrm rot="5400000">
            <a:off x="1819034" y="175709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0" name="Flèche vers la droite 9"/>
          <p:cNvSpPr>
            <a:spLocks noChangeAspect="1"/>
          </p:cNvSpPr>
          <p:nvPr/>
        </p:nvSpPr>
        <p:spPr>
          <a:xfrm rot="5400000">
            <a:off x="1819034" y="2184274"/>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1" name="Flèche vers la droite 10"/>
          <p:cNvSpPr>
            <a:spLocks noChangeAspect="1"/>
          </p:cNvSpPr>
          <p:nvPr/>
        </p:nvSpPr>
        <p:spPr>
          <a:xfrm rot="5400000">
            <a:off x="1819034" y="2623001"/>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Alcool</a:t>
            </a:r>
            <a:endParaRPr lang="fr-CA" dirty="0"/>
          </a:p>
        </p:txBody>
      </p:sp>
      <p:sp>
        <p:nvSpPr>
          <p:cNvPr id="5" name="Espace réservé du contenu 4"/>
          <p:cNvSpPr>
            <a:spLocks noGrp="1"/>
          </p:cNvSpPr>
          <p:nvPr>
            <p:ph idx="1"/>
          </p:nvPr>
        </p:nvSpPr>
        <p:spPr/>
        <p:txBody>
          <a:bodyPr/>
          <a:lstStyle/>
          <a:p>
            <a:pPr lvl="1">
              <a:spcAft>
                <a:spcPts val="1200"/>
              </a:spcAft>
            </a:pPr>
            <a:r>
              <a:rPr lang="fr-FR" dirty="0" smtClean="0"/>
              <a:t>Évaluation des risques et jugement altérés</a:t>
            </a:r>
          </a:p>
          <a:p>
            <a:pPr lvl="1">
              <a:spcAft>
                <a:spcPts val="1200"/>
              </a:spcAft>
            </a:pPr>
            <a:r>
              <a:rPr lang="fr-FR" dirty="0" smtClean="0"/>
              <a:t>Impulsivité</a:t>
            </a:r>
          </a:p>
          <a:p>
            <a:pPr lvl="1">
              <a:spcAft>
                <a:spcPts val="1200"/>
              </a:spcAft>
            </a:pPr>
            <a:r>
              <a:rPr lang="fr-FR" dirty="0" smtClean="0"/>
              <a:t>État de somnolence possible</a:t>
            </a:r>
          </a:p>
          <a:p>
            <a:pPr lvl="1">
              <a:spcAft>
                <a:spcPts val="1200"/>
              </a:spcAft>
            </a:pPr>
            <a:r>
              <a:rPr lang="fr-FR" dirty="0" smtClean="0"/>
              <a:t>    attention</a:t>
            </a:r>
          </a:p>
          <a:p>
            <a:pPr lvl="1">
              <a:spcAft>
                <a:spcPts val="1200"/>
              </a:spcAft>
            </a:pPr>
            <a:r>
              <a:rPr lang="fr-CA" dirty="0" smtClean="0"/>
              <a:t>Plus grand délai de réponse en situation d’urgence</a:t>
            </a:r>
          </a:p>
          <a:p>
            <a:pPr lvl="1">
              <a:spcAft>
                <a:spcPts val="1200"/>
              </a:spcAft>
            </a:pPr>
            <a:r>
              <a:rPr lang="fr-FR" dirty="0" smtClean="0"/>
              <a:t>Moins grande capacité à maintenir la trajectoire</a:t>
            </a:r>
            <a:endParaRPr lang="fr-CA" dirty="0" smtClean="0"/>
          </a:p>
          <a:p>
            <a:pPr lvl="1"/>
            <a:r>
              <a:rPr lang="fr-CA" dirty="0" smtClean="0"/>
              <a:t>Usage sanctionné par la loi selon le taux d’alcoolémie</a:t>
            </a:r>
          </a:p>
          <a:p>
            <a:pPr lvl="2">
              <a:spcAft>
                <a:spcPts val="600"/>
              </a:spcAft>
            </a:pPr>
            <a:r>
              <a:rPr lang="fr-CA" dirty="0" smtClean="0"/>
              <a:t>Tolérance zéro : permis d’apprenti, permis probatoire, conducteur de moins de 22 ans</a:t>
            </a:r>
          </a:p>
          <a:p>
            <a:pPr lvl="1"/>
            <a:r>
              <a:rPr lang="fr-CA" dirty="0" smtClean="0"/>
              <a:t>Information : </a:t>
            </a:r>
            <a:r>
              <a:rPr lang="fr-CA" dirty="0" err="1" smtClean="0"/>
              <a:t>www.educalcool.qc.ca</a:t>
            </a:r>
            <a:endParaRPr lang="fr-CA" dirty="0" smtClean="0"/>
          </a:p>
        </p:txBody>
      </p:sp>
      <p:sp>
        <p:nvSpPr>
          <p:cNvPr id="7" name="Flèche vers la droite 6"/>
          <p:cNvSpPr>
            <a:spLocks noChangeAspect="1"/>
          </p:cNvSpPr>
          <p:nvPr/>
        </p:nvSpPr>
        <p:spPr>
          <a:xfrm rot="5400000">
            <a:off x="1592743" y="298387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Cocaïne</a:t>
            </a:r>
            <a:endParaRPr lang="fr-CA" dirty="0"/>
          </a:p>
        </p:txBody>
      </p:sp>
      <p:sp>
        <p:nvSpPr>
          <p:cNvPr id="3" name="Espace réservé du contenu 2"/>
          <p:cNvSpPr>
            <a:spLocks noGrp="1"/>
          </p:cNvSpPr>
          <p:nvPr>
            <p:ph idx="1"/>
          </p:nvPr>
        </p:nvSpPr>
        <p:spPr/>
        <p:txBody>
          <a:bodyPr/>
          <a:lstStyle/>
          <a:p>
            <a:pPr lvl="1">
              <a:spcAft>
                <a:spcPts val="1200"/>
              </a:spcAft>
            </a:pPr>
            <a:r>
              <a:rPr lang="fr-FR" dirty="0" smtClean="0"/>
              <a:t>Évaluation des risques et jugement altérés</a:t>
            </a:r>
          </a:p>
          <a:p>
            <a:pPr lvl="1">
              <a:spcAft>
                <a:spcPts val="1200"/>
              </a:spcAft>
            </a:pPr>
            <a:r>
              <a:rPr lang="fr-FR" dirty="0" smtClean="0"/>
              <a:t>I</a:t>
            </a:r>
            <a:r>
              <a:rPr lang="fr-FR" dirty="0" err="1" smtClean="0"/>
              <a:t>mpulsivité</a:t>
            </a:r>
            <a:endParaRPr lang="fr-FR" dirty="0" smtClean="0"/>
          </a:p>
          <a:p>
            <a:pPr lvl="1">
              <a:spcAft>
                <a:spcPts val="1200"/>
              </a:spcAft>
            </a:pPr>
            <a:r>
              <a:rPr lang="fr-FR" dirty="0" smtClean="0"/>
              <a:t>État de somnolence en état de « crash » possible</a:t>
            </a:r>
          </a:p>
          <a:p>
            <a:pPr lvl="1">
              <a:spcAft>
                <a:spcPts val="1800"/>
              </a:spcAft>
            </a:pPr>
            <a:r>
              <a:rPr lang="fr-FR" dirty="0" smtClean="0"/>
              <a:t>Selon la Société de l’assurance automobile </a:t>
            </a:r>
            <a:br>
              <a:rPr lang="fr-FR" dirty="0" smtClean="0"/>
            </a:br>
            <a:r>
              <a:rPr lang="fr-FR" dirty="0" smtClean="0"/>
              <a:t>du Québec (SAAQ), la cocaïne consommée </a:t>
            </a:r>
            <a:br>
              <a:rPr lang="fr-FR" dirty="0" smtClean="0"/>
            </a:br>
            <a:r>
              <a:rPr lang="fr-FR" dirty="0" smtClean="0"/>
              <a:t>seule augmente le facteur de risque d’accident de 6,7 fois</a:t>
            </a:r>
          </a:p>
        </p:txBody>
      </p:sp>
      <p:sp>
        <p:nvSpPr>
          <p:cNvPr id="10" name="Espace réservé du texte 9"/>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Cannabis</a:t>
            </a:r>
            <a:endParaRPr lang="fr-CA" dirty="0"/>
          </a:p>
        </p:txBody>
      </p:sp>
      <p:sp>
        <p:nvSpPr>
          <p:cNvPr id="3" name="Espace réservé du contenu 2"/>
          <p:cNvSpPr>
            <a:spLocks noGrp="1"/>
          </p:cNvSpPr>
          <p:nvPr>
            <p:ph idx="1"/>
          </p:nvPr>
        </p:nvSpPr>
        <p:spPr/>
        <p:txBody>
          <a:bodyPr/>
          <a:lstStyle/>
          <a:p>
            <a:pPr lvl="1">
              <a:spcAft>
                <a:spcPts val="1200"/>
              </a:spcAft>
            </a:pPr>
            <a:r>
              <a:rPr lang="fr-FR" dirty="0" smtClean="0">
                <a:sym typeface="Wingdings"/>
              </a:rPr>
              <a:t>Évaluation des risques et jugement altérés</a:t>
            </a:r>
          </a:p>
          <a:p>
            <a:pPr lvl="1">
              <a:spcAft>
                <a:spcPts val="1200"/>
              </a:spcAft>
            </a:pPr>
            <a:r>
              <a:rPr lang="fr-FR" dirty="0" smtClean="0">
                <a:sym typeface="Wingdings"/>
              </a:rPr>
              <a:t>    </a:t>
            </a:r>
            <a:r>
              <a:rPr lang="fr-FR" dirty="0" smtClean="0"/>
              <a:t>attention</a:t>
            </a:r>
          </a:p>
          <a:p>
            <a:pPr lvl="1">
              <a:spcAft>
                <a:spcPts val="1200"/>
              </a:spcAft>
            </a:pPr>
            <a:r>
              <a:rPr lang="fr-FR" dirty="0" smtClean="0"/>
              <a:t>Prolongement du temps de décision </a:t>
            </a:r>
          </a:p>
          <a:p>
            <a:pPr lvl="1">
              <a:spcAft>
                <a:spcPts val="1200"/>
              </a:spcAft>
            </a:pPr>
            <a:r>
              <a:rPr lang="fr-FR" dirty="0" smtClean="0"/>
              <a:t>Plus grand délai de réponse en situation d’urgence</a:t>
            </a:r>
          </a:p>
          <a:p>
            <a:pPr lvl="1">
              <a:spcAft>
                <a:spcPts val="1200"/>
              </a:spcAft>
            </a:pPr>
            <a:r>
              <a:rPr lang="fr-FR" dirty="0" smtClean="0"/>
              <a:t>Moins grande capacité à maintenir la trajectoire</a:t>
            </a:r>
          </a:p>
          <a:p>
            <a:pPr lvl="1">
              <a:spcAft>
                <a:spcPts val="1200"/>
              </a:spcAft>
            </a:pPr>
            <a:r>
              <a:rPr lang="fr-FR" dirty="0" smtClean="0"/>
              <a:t>Perception du temps perturbée</a:t>
            </a:r>
          </a:p>
        </p:txBody>
      </p:sp>
      <p:sp>
        <p:nvSpPr>
          <p:cNvPr id="10" name="Espace réservé du texte 9"/>
          <p:cNvSpPr>
            <a:spLocks noGrp="1"/>
          </p:cNvSpPr>
          <p:nvPr>
            <p:ph type="body" sz="quarter" idx="13"/>
          </p:nvPr>
        </p:nvSpPr>
        <p:spPr/>
        <p:txBody>
          <a:bodyPr/>
          <a:lstStyle/>
          <a:p>
            <a:endParaRPr lang="fr-CA"/>
          </a:p>
        </p:txBody>
      </p:sp>
      <p:sp>
        <p:nvSpPr>
          <p:cNvPr id="11" name="Flèche vers la droite 10"/>
          <p:cNvSpPr>
            <a:spLocks noChangeAspect="1"/>
          </p:cNvSpPr>
          <p:nvPr/>
        </p:nvSpPr>
        <p:spPr>
          <a:xfrm rot="5400000">
            <a:off x="1592743" y="1926849"/>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Conclusion</a:t>
            </a:r>
            <a:endParaRPr lang="fr-CA" dirty="0"/>
          </a:p>
        </p:txBody>
      </p:sp>
      <p:sp>
        <p:nvSpPr>
          <p:cNvPr id="3" name="Espace réservé du contenu 2"/>
          <p:cNvSpPr>
            <a:spLocks noGrp="1"/>
          </p:cNvSpPr>
          <p:nvPr>
            <p:ph idx="1"/>
          </p:nvPr>
        </p:nvSpPr>
        <p:spPr/>
        <p:txBody>
          <a:bodyPr/>
          <a:lstStyle/>
          <a:p>
            <a:pPr lvl="1">
              <a:spcAft>
                <a:spcPts val="1200"/>
              </a:spcAft>
            </a:pPr>
            <a:r>
              <a:rPr lang="fr-CA" dirty="0" smtClean="0"/>
              <a:t>La drogue peut aggraver les problèmes cognitifs liés aux troubles psychotiques</a:t>
            </a:r>
          </a:p>
          <a:p>
            <a:pPr lvl="1">
              <a:spcAft>
                <a:spcPts val="1200"/>
              </a:spcAft>
            </a:pPr>
            <a:r>
              <a:rPr lang="fr-CA" dirty="0" smtClean="0"/>
              <a:t>La plupart des drogues augmentent la dopamine dans le cerveau, ce qui accentue les risques </a:t>
            </a:r>
            <a:br>
              <a:rPr lang="fr-CA" dirty="0" smtClean="0"/>
            </a:br>
            <a:r>
              <a:rPr lang="fr-CA" dirty="0" smtClean="0"/>
              <a:t>de rechute </a:t>
            </a:r>
            <a:r>
              <a:rPr lang="fr-FR" dirty="0" smtClean="0"/>
              <a:t>psychotique</a:t>
            </a:r>
            <a:endParaRPr lang="fr-CA" dirty="0" smtClean="0"/>
          </a:p>
          <a:p>
            <a:pPr lvl="1">
              <a:spcAft>
                <a:spcPts val="1200"/>
              </a:spcAft>
            </a:pPr>
            <a:r>
              <a:rPr lang="fr-CA" dirty="0" smtClean="0"/>
              <a:t>La drogue perturbe le système de récompense : la sensation de plaisir « naturel », obtenue sans consommation, est alors plus difficile à ressentir</a:t>
            </a:r>
          </a:p>
          <a:p>
            <a:pPr lvl="1">
              <a:spcAft>
                <a:spcPts val="1200"/>
              </a:spcAft>
            </a:pPr>
            <a:r>
              <a:rPr lang="fr-CA" dirty="0" smtClean="0"/>
              <a:t>Une diminution de la consommation entraîne </a:t>
            </a:r>
            <a:br>
              <a:rPr lang="fr-CA" dirty="0" smtClean="0"/>
            </a:br>
            <a:r>
              <a:rPr lang="fr-CA" dirty="0" smtClean="0"/>
              <a:t>des améliorations sur </a:t>
            </a:r>
            <a:r>
              <a:rPr lang="fr-FR" dirty="0" smtClean="0"/>
              <a:t>le plan</a:t>
            </a:r>
            <a:r>
              <a:rPr lang="fr-CA" dirty="0" smtClean="0"/>
              <a:t> physique, </a:t>
            </a:r>
            <a:br>
              <a:rPr lang="fr-CA" dirty="0" smtClean="0"/>
            </a:br>
            <a:r>
              <a:rPr lang="fr-CA" dirty="0" smtClean="0"/>
              <a:t>mental et cognitif</a:t>
            </a:r>
            <a:endParaRPr lang="fr-FR" dirty="0" smtClean="0"/>
          </a:p>
        </p:txBody>
      </p:sp>
      <p:sp>
        <p:nvSpPr>
          <p:cNvPr id="10" name="Espace réservé du texte 9"/>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02621" y="4457268"/>
            <a:ext cx="7237305" cy="15001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 name="Titre 1"/>
          <p:cNvSpPr>
            <a:spLocks noGrp="1"/>
          </p:cNvSpPr>
          <p:nvPr>
            <p:ph type="title"/>
          </p:nvPr>
        </p:nvSpPr>
        <p:spPr/>
        <p:txBody>
          <a:bodyPr/>
          <a:lstStyle/>
          <a:p>
            <a:r>
              <a:rPr lang="fr-FR" dirty="0" smtClean="0"/>
              <a:t>Bilan</a:t>
            </a:r>
            <a:endParaRPr lang="fr-CA" dirty="0"/>
          </a:p>
        </p:txBody>
      </p:sp>
      <p:sp>
        <p:nvSpPr>
          <p:cNvPr id="3" name="Espace réservé du contenu 2"/>
          <p:cNvSpPr>
            <a:spLocks noGrp="1"/>
          </p:cNvSpPr>
          <p:nvPr>
            <p:ph idx="1"/>
          </p:nvPr>
        </p:nvSpPr>
        <p:spPr/>
        <p:txBody>
          <a:bodyPr/>
          <a:lstStyle/>
          <a:p>
            <a:pPr lvl="1">
              <a:spcAft>
                <a:spcPts val="600"/>
              </a:spcAft>
            </a:pPr>
            <a:r>
              <a:rPr lang="fr-FR" dirty="0" smtClean="0"/>
              <a:t>Cannabis</a:t>
            </a:r>
          </a:p>
          <a:p>
            <a:pPr lvl="1">
              <a:spcAft>
                <a:spcPts val="600"/>
              </a:spcAft>
            </a:pPr>
            <a:r>
              <a:rPr lang="fr-FR" dirty="0" smtClean="0"/>
              <a:t>Alcool</a:t>
            </a:r>
          </a:p>
          <a:p>
            <a:pPr lvl="1">
              <a:spcAft>
                <a:spcPts val="600"/>
              </a:spcAft>
            </a:pPr>
            <a:r>
              <a:rPr lang="fr-FR" dirty="0" smtClean="0"/>
              <a:t>Stimulants majeurs</a:t>
            </a:r>
          </a:p>
          <a:p>
            <a:pPr lvl="1"/>
            <a:r>
              <a:rPr lang="fr-FR" dirty="0" smtClean="0"/>
              <a:t>Impacts sur les projets futurs</a:t>
            </a:r>
          </a:p>
          <a:p>
            <a:pPr lvl="2"/>
            <a:r>
              <a:rPr lang="fr-FR" dirty="0" smtClean="0"/>
              <a:t>École / travail</a:t>
            </a:r>
          </a:p>
          <a:p>
            <a:pPr lvl="2"/>
            <a:r>
              <a:rPr lang="fr-FR" dirty="0" smtClean="0"/>
              <a:t>Conduite automobile</a:t>
            </a:r>
          </a:p>
        </p:txBody>
      </p:sp>
      <p:sp>
        <p:nvSpPr>
          <p:cNvPr id="10" name="Espace réservé du texte 9"/>
          <p:cNvSpPr>
            <a:spLocks noGrp="1"/>
          </p:cNvSpPr>
          <p:nvPr>
            <p:ph type="body" sz="quarter" idx="13"/>
          </p:nvPr>
        </p:nvSpPr>
        <p:spPr/>
        <p:txBody>
          <a:bodyPr/>
          <a:lstStyle/>
          <a:p>
            <a:endParaRPr lang="fr-CA"/>
          </a:p>
        </p:txBody>
      </p:sp>
      <p:sp>
        <p:nvSpPr>
          <p:cNvPr id="12" name="Flèche vers la droite 11"/>
          <p:cNvSpPr/>
          <p:nvPr/>
        </p:nvSpPr>
        <p:spPr>
          <a:xfrm>
            <a:off x="1384081" y="4591748"/>
            <a:ext cx="2026379" cy="1231226"/>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p:nvSpPr>
        <p:spPr>
          <a:xfrm>
            <a:off x="3642976" y="4633358"/>
            <a:ext cx="4572000" cy="1148006"/>
          </a:xfrm>
          <a:prstGeom prst="rect">
            <a:avLst/>
          </a:prstGeom>
        </p:spPr>
        <p:txBody>
          <a:bodyPr>
            <a:spAutoFit/>
          </a:bodyPr>
          <a:lstStyle/>
          <a:p>
            <a:pPr lvl="0">
              <a:lnSpc>
                <a:spcPct val="95000"/>
              </a:lnSpc>
              <a:spcBef>
                <a:spcPts val="300"/>
              </a:spcBef>
            </a:pPr>
            <a:r>
              <a:rPr lang="fr-CA" sz="2400" b="1" dirty="0" smtClean="0">
                <a:solidFill>
                  <a:schemeClr val="bg1"/>
                </a:solidFill>
                <a:latin typeface="Helvetica"/>
                <a:cs typeface="Helvetica"/>
              </a:rPr>
              <a:t>Il existe d’autres moyens d’avoir du plaisir, il suffit </a:t>
            </a:r>
            <a:br>
              <a:rPr lang="fr-CA" sz="2400" b="1" dirty="0" smtClean="0">
                <a:solidFill>
                  <a:schemeClr val="bg1"/>
                </a:solidFill>
                <a:latin typeface="Helvetica"/>
                <a:cs typeface="Helvetica"/>
              </a:rPr>
            </a:br>
            <a:r>
              <a:rPr lang="fr-CA" sz="2400" b="1" dirty="0" smtClean="0">
                <a:solidFill>
                  <a:schemeClr val="bg1"/>
                </a:solidFill>
                <a:latin typeface="Helvetica"/>
                <a:cs typeface="Helvetica"/>
              </a:rPr>
              <a:t>de les découvrir!</a:t>
            </a:r>
            <a:endParaRPr lang="fr-FR" sz="2400" b="1" dirty="0" smtClean="0">
              <a:solidFill>
                <a:schemeClr val="bg1"/>
              </a:solidFill>
              <a:latin typeface="Helvetica"/>
              <a:cs typeface="Helvetica"/>
            </a:endParaRP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smtClean="0"/>
              <a:t>Fin de la </a:t>
            </a:r>
            <a:br>
              <a:rPr lang="fr-CA" dirty="0" smtClean="0"/>
            </a:br>
            <a:r>
              <a:rPr lang="fr-CA" dirty="0" smtClean="0"/>
              <a:t>deuxième partie</a:t>
            </a:r>
            <a:endParaRPr lang="fr-CA" dirty="0"/>
          </a:p>
        </p:txBody>
      </p:sp>
      <p:sp>
        <p:nvSpPr>
          <p:cNvPr id="13" name="Espace réservé du texte 12"/>
          <p:cNvSpPr>
            <a:spLocks noGrp="1"/>
          </p:cNvSpPr>
          <p:nvPr>
            <p:ph type="body" idx="1"/>
          </p:nvPr>
        </p:nvSpPr>
        <p:spPr/>
        <p:txBody>
          <a:bodyPr/>
          <a:lstStyle/>
          <a:p>
            <a:endParaRPr lang="fr-CA" dirty="0"/>
          </a:p>
        </p:txBody>
      </p:sp>
      <p:pic>
        <p:nvPicPr>
          <p:cNvPr id="6" name="Image 5" descr="chiffre2.png"/>
          <p:cNvPicPr>
            <a:picLocks noChangeAspect="1"/>
          </p:cNvPicPr>
          <p:nvPr/>
        </p:nvPicPr>
        <p:blipFill>
          <a:blip r:embed="rId3"/>
          <a:srcRect l="12587" t="8882" r="8262" b="19327"/>
          <a:stretch>
            <a:fillRect/>
          </a:stretch>
        </p:blipFill>
        <p:spPr>
          <a:xfrm>
            <a:off x="7866729" y="2888100"/>
            <a:ext cx="1229982" cy="1414506"/>
          </a:xfrm>
          <a:prstGeom prst="rect">
            <a:avLst/>
          </a:prstGeom>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solidFill>
                  <a:schemeClr val="accent2"/>
                </a:solidFill>
              </a:rPr>
              <a:t>Mécanisme d’action </a:t>
            </a:r>
            <a:r>
              <a:rPr lang="fr-FR" dirty="0" smtClean="0"/>
              <a:t/>
            </a:r>
            <a:br>
              <a:rPr lang="fr-FR" dirty="0" smtClean="0"/>
            </a:br>
            <a:r>
              <a:rPr lang="fr-FR" dirty="0" smtClean="0"/>
              <a:t>des amphétamines</a:t>
            </a:r>
            <a:endParaRPr lang="fr-CA" dirty="0"/>
          </a:p>
        </p:txBody>
      </p:sp>
      <p:sp>
        <p:nvSpPr>
          <p:cNvPr id="7" name="Espace réservé du texte 6"/>
          <p:cNvSpPr>
            <a:spLocks noGrp="1"/>
          </p:cNvSpPr>
          <p:nvPr>
            <p:ph type="body" sz="quarter" idx="13"/>
          </p:nvPr>
        </p:nvSpPr>
        <p:spPr/>
        <p:txBody>
          <a:bodyPr/>
          <a:lstStyle/>
          <a:p>
            <a:r>
              <a:rPr lang="fr-FR" smtClean="0"/>
              <a:t>Tiré du site internet « Le cerveau à tous les niveaux » 2013</a:t>
            </a:r>
            <a:endParaRPr lang="fr-FR" dirty="0"/>
          </a:p>
        </p:txBody>
      </p:sp>
      <p:grpSp>
        <p:nvGrpSpPr>
          <p:cNvPr id="18" name="Grouper 17"/>
          <p:cNvGrpSpPr/>
          <p:nvPr/>
        </p:nvGrpSpPr>
        <p:grpSpPr>
          <a:xfrm>
            <a:off x="1286711" y="1310107"/>
            <a:ext cx="6677526" cy="4658892"/>
            <a:chOff x="1286711" y="1310107"/>
            <a:chExt cx="6677526" cy="4658892"/>
          </a:xfrm>
        </p:grpSpPr>
        <p:grpSp>
          <p:nvGrpSpPr>
            <p:cNvPr id="15" name="Grouper 14"/>
            <p:cNvGrpSpPr/>
            <p:nvPr/>
          </p:nvGrpSpPr>
          <p:grpSpPr>
            <a:xfrm>
              <a:off x="1286711" y="1562888"/>
              <a:ext cx="3379751" cy="4406111"/>
              <a:chOff x="1286711" y="1562888"/>
              <a:chExt cx="3379751" cy="4406111"/>
            </a:xfrm>
          </p:grpSpPr>
          <p:grpSp>
            <p:nvGrpSpPr>
              <p:cNvPr id="4" name="Grouper 3"/>
              <p:cNvGrpSpPr/>
              <p:nvPr/>
            </p:nvGrpSpPr>
            <p:grpSpPr>
              <a:xfrm>
                <a:off x="1286711" y="1562888"/>
                <a:ext cx="3379751" cy="4406111"/>
                <a:chOff x="1998579" y="1629730"/>
                <a:chExt cx="3379751" cy="4406111"/>
              </a:xfrm>
            </p:grpSpPr>
            <p:pic>
              <p:nvPicPr>
                <p:cNvPr id="21" name="Image 20" descr="cadre_texture.jpg"/>
                <p:cNvPicPr>
                  <a:picLocks noChangeAspect="1"/>
                </p:cNvPicPr>
                <p:nvPr/>
              </p:nvPicPr>
              <p:blipFill>
                <a:blip r:embed="rId3"/>
                <a:stretch>
                  <a:fillRect/>
                </a:stretch>
              </p:blipFill>
              <p:spPr>
                <a:xfrm rot="16200000" flipH="1">
                  <a:off x="1485399" y="2142910"/>
                  <a:ext cx="4406111" cy="3379751"/>
                </a:xfrm>
                <a:prstGeom prst="rect">
                  <a:avLst/>
                </a:prstGeom>
              </p:spPr>
            </p:pic>
            <p:pic>
              <p:nvPicPr>
                <p:cNvPr id="3" name="Image 2" descr="sans amphetamine cro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089" y="2005243"/>
                  <a:ext cx="2571312" cy="3569387"/>
                </a:xfrm>
                <a:prstGeom prst="rect">
                  <a:avLst/>
                </a:prstGeom>
              </p:spPr>
            </p:pic>
          </p:grpSp>
          <p:sp>
            <p:nvSpPr>
              <p:cNvPr id="14" name="ZoneTexte 13"/>
              <p:cNvSpPr txBox="1"/>
              <p:nvPr/>
            </p:nvSpPr>
            <p:spPr>
              <a:xfrm>
                <a:off x="2905125" y="2787402"/>
                <a:ext cx="581025" cy="123111"/>
              </a:xfrm>
              <a:prstGeom prst="rect">
                <a:avLst/>
              </a:prstGeom>
              <a:gradFill flip="none" rotWithShape="1">
                <a:gsLst>
                  <a:gs pos="0">
                    <a:srgbClr val="E7C09E"/>
                  </a:gs>
                  <a:gs pos="99000">
                    <a:srgbClr val="EECEB4"/>
                  </a:gs>
                </a:gsLst>
                <a:path path="circle">
                  <a:fillToRect l="100000" t="100000"/>
                </a:path>
                <a:tileRect r="-100000" b="-100000"/>
              </a:gradFill>
            </p:spPr>
            <p:txBody>
              <a:bodyPr wrap="square" lIns="0" tIns="0" rIns="0" bIns="0" rtlCol="0">
                <a:noAutofit/>
              </a:bodyPr>
              <a:lstStyle/>
              <a:p>
                <a:pPr marL="28575"/>
                <a:r>
                  <a:rPr lang="fr-CA" sz="700" dirty="0" smtClean="0">
                    <a:latin typeface="Helvetica"/>
                    <a:cs typeface="Helvetica"/>
                  </a:rPr>
                  <a:t>Dopamine</a:t>
                </a:r>
                <a:endParaRPr lang="fr-CA" sz="700" dirty="0" smtClean="0">
                  <a:latin typeface="Helvetica"/>
                  <a:cs typeface="Helvetica"/>
                </a:endParaRPr>
              </a:p>
            </p:txBody>
          </p:sp>
        </p:grpSp>
        <p:grpSp>
          <p:nvGrpSpPr>
            <p:cNvPr id="17" name="Grouper 16"/>
            <p:cNvGrpSpPr/>
            <p:nvPr/>
          </p:nvGrpSpPr>
          <p:grpSpPr>
            <a:xfrm>
              <a:off x="4724046" y="1310107"/>
              <a:ext cx="3240191" cy="4638843"/>
              <a:chOff x="4724046" y="1310107"/>
              <a:chExt cx="3240191" cy="4638843"/>
            </a:xfrm>
          </p:grpSpPr>
          <p:grpSp>
            <p:nvGrpSpPr>
              <p:cNvPr id="12" name="Grouper 11"/>
              <p:cNvGrpSpPr/>
              <p:nvPr/>
            </p:nvGrpSpPr>
            <p:grpSpPr>
              <a:xfrm>
                <a:off x="4724046" y="1310107"/>
                <a:ext cx="3240191" cy="4638843"/>
                <a:chOff x="5008125" y="1376947"/>
                <a:chExt cx="3240191" cy="4638843"/>
              </a:xfrm>
            </p:grpSpPr>
            <p:grpSp>
              <p:nvGrpSpPr>
                <p:cNvPr id="11" name="Grouper 10"/>
                <p:cNvGrpSpPr/>
                <p:nvPr/>
              </p:nvGrpSpPr>
              <p:grpSpPr>
                <a:xfrm>
                  <a:off x="5008125" y="1376947"/>
                  <a:ext cx="3240191" cy="4638843"/>
                  <a:chOff x="4159230" y="1376947"/>
                  <a:chExt cx="3240191" cy="4638843"/>
                </a:xfrm>
              </p:grpSpPr>
              <p:pic>
                <p:nvPicPr>
                  <p:cNvPr id="9" name="Image 8" descr="cadre_texture.jpg"/>
                  <p:cNvPicPr>
                    <a:picLocks/>
                  </p:cNvPicPr>
                  <p:nvPr/>
                </p:nvPicPr>
                <p:blipFill>
                  <a:blip r:embed="rId3"/>
                  <a:stretch>
                    <a:fillRect/>
                  </a:stretch>
                </p:blipFill>
                <p:spPr>
                  <a:xfrm rot="10800000" flipH="1">
                    <a:off x="4159230" y="1376947"/>
                    <a:ext cx="3240191" cy="4578684"/>
                  </a:xfrm>
                  <a:prstGeom prst="rect">
                    <a:avLst/>
                  </a:prstGeom>
                </p:spPr>
              </p:pic>
              <p:sp>
                <p:nvSpPr>
                  <p:cNvPr id="5" name="Rectangle 4"/>
                  <p:cNvSpPr/>
                  <p:nvPr/>
                </p:nvSpPr>
                <p:spPr>
                  <a:xfrm>
                    <a:off x="4283968" y="5726572"/>
                    <a:ext cx="695769" cy="2892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pic>
              <p:nvPicPr>
                <p:cNvPr id="2" name="Image 1" descr="avec amphetamines cro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355" y="2008299"/>
                  <a:ext cx="2571312" cy="3569387"/>
                </a:xfrm>
                <a:prstGeom prst="rect">
                  <a:avLst/>
                </a:prstGeom>
              </p:spPr>
            </p:pic>
          </p:grpSp>
          <p:sp>
            <p:nvSpPr>
              <p:cNvPr id="16" name="ZoneTexte 15"/>
              <p:cNvSpPr txBox="1"/>
              <p:nvPr/>
            </p:nvSpPr>
            <p:spPr>
              <a:xfrm>
                <a:off x="6328805" y="2787402"/>
                <a:ext cx="606625" cy="133598"/>
              </a:xfrm>
              <a:prstGeom prst="rect">
                <a:avLst/>
              </a:prstGeom>
              <a:gradFill flip="none" rotWithShape="1">
                <a:gsLst>
                  <a:gs pos="0">
                    <a:srgbClr val="E7C09E"/>
                  </a:gs>
                  <a:gs pos="99000">
                    <a:srgbClr val="EECEB4"/>
                  </a:gs>
                </a:gsLst>
                <a:path path="circle">
                  <a:fillToRect l="100000" t="100000"/>
                </a:path>
                <a:tileRect r="-100000" b="-100000"/>
              </a:gradFill>
            </p:spPr>
            <p:txBody>
              <a:bodyPr wrap="square" lIns="0" tIns="0" rIns="0" bIns="0" rtlCol="0">
                <a:noAutofit/>
              </a:bodyPr>
              <a:lstStyle/>
              <a:p>
                <a:pPr marL="28575"/>
                <a:r>
                  <a:rPr lang="fr-CA" sz="700" dirty="0">
                    <a:latin typeface="Helvetica"/>
                    <a:cs typeface="Helvetica"/>
                  </a:rPr>
                  <a:t>A</a:t>
                </a:r>
                <a:r>
                  <a:rPr lang="fr-CA" sz="700" dirty="0" smtClean="0">
                    <a:latin typeface="Helvetica"/>
                    <a:cs typeface="Helvetica"/>
                  </a:rPr>
                  <a:t>mphétamine</a:t>
                </a:r>
                <a:endParaRPr lang="fr-CA" sz="700" dirty="0" smtClean="0">
                  <a:latin typeface="Helvetica"/>
                  <a:cs typeface="Helvetica"/>
                </a:endParaRPr>
              </a:p>
            </p:txBody>
          </p:sp>
        </p:gr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tache_orange.png"/>
          <p:cNvPicPr>
            <a:picLocks noChangeAspect="1"/>
          </p:cNvPicPr>
          <p:nvPr/>
        </p:nvPicPr>
        <p:blipFill>
          <a:blip r:embed="rId3">
            <a:alphaModFix amt="84000"/>
            <a:lum bright="-43000"/>
          </a:blip>
          <a:stretch>
            <a:fillRect/>
          </a:stretch>
        </p:blipFill>
        <p:spPr>
          <a:xfrm>
            <a:off x="3803904" y="685800"/>
            <a:ext cx="4517136" cy="2615692"/>
          </a:xfrm>
          <a:prstGeom prst="rect">
            <a:avLst/>
          </a:prstGeom>
          <a:noFill/>
        </p:spPr>
      </p:pic>
      <p:sp>
        <p:nvSpPr>
          <p:cNvPr id="11" name="Rectangle 10"/>
          <p:cNvSpPr/>
          <p:nvPr/>
        </p:nvSpPr>
        <p:spPr>
          <a:xfrm>
            <a:off x="585526" y="1933235"/>
            <a:ext cx="8072942" cy="4036795"/>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6" name="Titre 5"/>
          <p:cNvSpPr>
            <a:spLocks noGrp="1"/>
          </p:cNvSpPr>
          <p:nvPr>
            <p:ph type="title"/>
          </p:nvPr>
        </p:nvSpPr>
        <p:spPr/>
        <p:txBody>
          <a:bodyPr/>
          <a:lstStyle/>
          <a:p>
            <a:pPr>
              <a:spcAft>
                <a:spcPts val="1200"/>
              </a:spcAft>
            </a:pPr>
            <a:r>
              <a:rPr lang="fr-CA" smtClean="0"/>
              <a:t>Effets recherchés</a:t>
            </a:r>
            <a:endParaRPr lang="fr-CA"/>
          </a:p>
        </p:txBody>
      </p:sp>
      <p:sp>
        <p:nvSpPr>
          <p:cNvPr id="7" name="Espace réservé du contenu 6"/>
          <p:cNvSpPr>
            <a:spLocks noGrp="1"/>
          </p:cNvSpPr>
          <p:nvPr>
            <p:ph sz="half" idx="1"/>
          </p:nvPr>
        </p:nvSpPr>
        <p:spPr>
          <a:xfrm>
            <a:off x="738971" y="2142067"/>
            <a:ext cx="7696907" cy="3572933"/>
          </a:xfrm>
        </p:spPr>
        <p:txBody>
          <a:bodyPr/>
          <a:lstStyle/>
          <a:p>
            <a:pPr lvl="1"/>
            <a:r>
              <a:rPr lang="fr-FR" dirty="0" smtClean="0"/>
              <a:t>« Rush » (plaisir intense) pour la cocaïne </a:t>
            </a:r>
          </a:p>
          <a:p>
            <a:pPr lvl="1"/>
            <a:r>
              <a:rPr lang="fr-FR" dirty="0" smtClean="0"/>
              <a:t>Sensation de bien-être, euphorie (amphétamines)</a:t>
            </a:r>
          </a:p>
          <a:p>
            <a:pPr lvl="1"/>
            <a:r>
              <a:rPr lang="fr-FR" dirty="0" smtClean="0"/>
              <a:t>   attention / vigilance / mémoire</a:t>
            </a:r>
          </a:p>
          <a:p>
            <a:pPr lvl="1"/>
            <a:r>
              <a:rPr lang="fr-FR" dirty="0" smtClean="0"/>
              <a:t>   énergie</a:t>
            </a:r>
          </a:p>
          <a:p>
            <a:pPr lvl="1"/>
            <a:r>
              <a:rPr lang="fr-FR" dirty="0" smtClean="0"/>
              <a:t>Suppression de la fatigue et du sommeil</a:t>
            </a:r>
          </a:p>
          <a:p>
            <a:pPr lvl="1"/>
            <a:r>
              <a:rPr lang="fr-FR" dirty="0" smtClean="0"/>
              <a:t>Suppression de l’appétit</a:t>
            </a:r>
          </a:p>
          <a:p>
            <a:pPr lvl="1"/>
            <a:r>
              <a:rPr lang="fr-FR" dirty="0" smtClean="0"/>
              <a:t>   endurance</a:t>
            </a:r>
          </a:p>
          <a:p>
            <a:pPr lvl="1"/>
            <a:r>
              <a:rPr lang="fr-FR" dirty="0" smtClean="0"/>
              <a:t>   confiance en soi</a:t>
            </a:r>
          </a:p>
        </p:txBody>
      </p:sp>
      <p:sp>
        <p:nvSpPr>
          <p:cNvPr id="8" name="Flèche vers la droite 7"/>
          <p:cNvSpPr>
            <a:spLocks noChangeAspect="1"/>
          </p:cNvSpPr>
          <p:nvPr/>
        </p:nvSpPr>
        <p:spPr>
          <a:xfrm rot="16200000" flipV="1">
            <a:off x="961929" y="3138908"/>
            <a:ext cx="313376" cy="256032"/>
          </a:xfrm>
          <a:prstGeom prst="rightArrow">
            <a:avLst>
              <a:gd name="adj1" fmla="val 53774"/>
              <a:gd name="adj2" fmla="val 561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9" name="Flèche vers la droite 8"/>
          <p:cNvSpPr>
            <a:spLocks noChangeAspect="1"/>
          </p:cNvSpPr>
          <p:nvPr/>
        </p:nvSpPr>
        <p:spPr>
          <a:xfrm rot="16200000" flipV="1">
            <a:off x="961929" y="3593537"/>
            <a:ext cx="313376" cy="256032"/>
          </a:xfrm>
          <a:prstGeom prst="rightArrow">
            <a:avLst>
              <a:gd name="adj1" fmla="val 53774"/>
              <a:gd name="adj2" fmla="val 561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0" name="Flèche vers la droite 9"/>
          <p:cNvSpPr>
            <a:spLocks noChangeAspect="1"/>
          </p:cNvSpPr>
          <p:nvPr/>
        </p:nvSpPr>
        <p:spPr>
          <a:xfrm rot="16200000" flipV="1">
            <a:off x="961929" y="4994386"/>
            <a:ext cx="313376" cy="256032"/>
          </a:xfrm>
          <a:prstGeom prst="rightArrow">
            <a:avLst>
              <a:gd name="adj1" fmla="val 53774"/>
              <a:gd name="adj2" fmla="val 561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2" name="Flèche vers la droite 11"/>
          <p:cNvSpPr>
            <a:spLocks noChangeAspect="1"/>
          </p:cNvSpPr>
          <p:nvPr/>
        </p:nvSpPr>
        <p:spPr>
          <a:xfrm rot="16200000" flipV="1">
            <a:off x="961929" y="5449015"/>
            <a:ext cx="313376" cy="256032"/>
          </a:xfrm>
          <a:prstGeom prst="rightArrow">
            <a:avLst>
              <a:gd name="adj1" fmla="val 53774"/>
              <a:gd name="adj2" fmla="val 561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pic>
        <p:nvPicPr>
          <p:cNvPr id="16" name="Image 15" descr="rond_stimulant_2.png"/>
          <p:cNvPicPr>
            <a:picLocks noChangeAspect="1"/>
          </p:cNvPicPr>
          <p:nvPr/>
        </p:nvPicPr>
        <p:blipFill>
          <a:blip r:embed="rId4"/>
          <a:stretch>
            <a:fillRect/>
          </a:stretch>
        </p:blipFill>
        <p:spPr>
          <a:xfrm>
            <a:off x="6910923" y="978408"/>
            <a:ext cx="1636776" cy="1636776"/>
          </a:xfrm>
          <a:prstGeom prst="ellipse">
            <a:avLst/>
          </a:prstGeom>
          <a:ln w="127000" cap="flat" cmpd="sng" algn="ctr">
            <a:solidFill>
              <a:srgbClr val="5D0A05">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Méthamphétamines</a:t>
            </a:r>
            <a:endParaRPr lang="fr-CA" dirty="0"/>
          </a:p>
        </p:txBody>
      </p:sp>
      <p:sp>
        <p:nvSpPr>
          <p:cNvPr id="3" name="Espace réservé du contenu 2"/>
          <p:cNvSpPr>
            <a:spLocks noGrp="1"/>
          </p:cNvSpPr>
          <p:nvPr>
            <p:ph idx="1"/>
          </p:nvPr>
        </p:nvSpPr>
        <p:spPr/>
        <p:txBody>
          <a:bodyPr/>
          <a:lstStyle/>
          <a:p>
            <a:pPr lvl="1">
              <a:spcAft>
                <a:spcPts val="1200"/>
              </a:spcAft>
            </a:pPr>
            <a:r>
              <a:rPr lang="fr-FR" dirty="0" smtClean="0"/>
              <a:t>Stimulant au moins deux fois plus puissant </a:t>
            </a:r>
            <a:br>
              <a:rPr lang="fr-FR" dirty="0" smtClean="0"/>
            </a:br>
            <a:r>
              <a:rPr lang="fr-FR" dirty="0" smtClean="0"/>
              <a:t>que les amphétamines</a:t>
            </a:r>
          </a:p>
          <a:p>
            <a:pPr lvl="1">
              <a:spcAft>
                <a:spcPts val="1200"/>
              </a:spcAft>
            </a:pPr>
            <a:r>
              <a:rPr lang="fr-FR" dirty="0" smtClean="0"/>
              <a:t>Risque de dépendance est plus élevé </a:t>
            </a:r>
            <a:br>
              <a:rPr lang="fr-FR" dirty="0" smtClean="0"/>
            </a:br>
            <a:r>
              <a:rPr lang="fr-FR" dirty="0" smtClean="0"/>
              <a:t>si inhalées ou injectées</a:t>
            </a:r>
          </a:p>
          <a:p>
            <a:pPr lvl="1">
              <a:spcAft>
                <a:spcPts val="1200"/>
              </a:spcAft>
            </a:pPr>
            <a:r>
              <a:rPr lang="fr-FR" dirty="0" smtClean="0"/>
              <a:t>Beaucoup de psychose à haute dose</a:t>
            </a:r>
          </a:p>
          <a:p>
            <a:pPr lvl="1">
              <a:spcAft>
                <a:spcPts val="1200"/>
              </a:spcAft>
            </a:pPr>
            <a:r>
              <a:rPr lang="fr-FR" dirty="0" smtClean="0"/>
              <a:t>En consommer devient une préoccupation constante jusqu’à être une obsession</a:t>
            </a:r>
          </a:p>
        </p:txBody>
      </p:sp>
      <p:sp>
        <p:nvSpPr>
          <p:cNvPr id="13" name="Espace réservé du texte 12"/>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 name="Image 15" descr="tache_mauve.png"/>
          <p:cNvPicPr>
            <a:picLocks noChangeAspect="1"/>
          </p:cNvPicPr>
          <p:nvPr/>
        </p:nvPicPr>
        <p:blipFill>
          <a:blip r:embed="rId3">
            <a:alphaModFix amt="81000"/>
            <a:lum bright="-37000"/>
          </a:blip>
          <a:stretch>
            <a:fillRect/>
          </a:stretch>
        </p:blipFill>
        <p:spPr>
          <a:xfrm>
            <a:off x="3800169" y="688487"/>
            <a:ext cx="4541506" cy="2629804"/>
          </a:xfrm>
          <a:prstGeom prst="rect">
            <a:avLst/>
          </a:prstGeom>
        </p:spPr>
      </p:pic>
      <p:sp>
        <p:nvSpPr>
          <p:cNvPr id="13" name="Rectangle 12"/>
          <p:cNvSpPr/>
          <p:nvPr/>
        </p:nvSpPr>
        <p:spPr>
          <a:xfrm>
            <a:off x="585526" y="1933235"/>
            <a:ext cx="8072942" cy="4491359"/>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8" name="Titre 7"/>
          <p:cNvSpPr>
            <a:spLocks noGrp="1"/>
          </p:cNvSpPr>
          <p:nvPr>
            <p:ph type="title"/>
          </p:nvPr>
        </p:nvSpPr>
        <p:spPr/>
        <p:txBody>
          <a:bodyPr/>
          <a:lstStyle/>
          <a:p>
            <a:r>
              <a:rPr lang="fr-CA" smtClean="0"/>
              <a:t>Effets indésirables</a:t>
            </a:r>
            <a:endParaRPr lang="fr-CA"/>
          </a:p>
        </p:txBody>
      </p:sp>
      <p:sp>
        <p:nvSpPr>
          <p:cNvPr id="9" name="Espace réservé du contenu 8"/>
          <p:cNvSpPr>
            <a:spLocks noGrp="1"/>
          </p:cNvSpPr>
          <p:nvPr>
            <p:ph sz="half" idx="1"/>
          </p:nvPr>
        </p:nvSpPr>
        <p:spPr/>
        <p:txBody>
          <a:bodyPr/>
          <a:lstStyle/>
          <a:p>
            <a:r>
              <a:rPr lang="fr-CA" dirty="0" smtClean="0"/>
              <a:t>Santé mentale</a:t>
            </a:r>
          </a:p>
          <a:p>
            <a:pPr lvl="1">
              <a:spcAft>
                <a:spcPts val="1200"/>
              </a:spcAft>
            </a:pPr>
            <a:r>
              <a:rPr lang="fr-FR" dirty="0" smtClean="0"/>
              <a:t>Hallucinations, paranoïa</a:t>
            </a:r>
          </a:p>
          <a:p>
            <a:pPr lvl="1">
              <a:spcAft>
                <a:spcPts val="1200"/>
              </a:spcAft>
            </a:pPr>
            <a:r>
              <a:rPr lang="fr-FR" dirty="0" smtClean="0"/>
              <a:t>Dépression, </a:t>
            </a:r>
            <a:br>
              <a:rPr lang="fr-FR" dirty="0" smtClean="0"/>
            </a:br>
            <a:r>
              <a:rPr lang="fr-FR" dirty="0" smtClean="0"/>
              <a:t>état d’épuisement psychologique</a:t>
            </a:r>
          </a:p>
          <a:p>
            <a:pPr lvl="1">
              <a:spcAft>
                <a:spcPts val="1200"/>
              </a:spcAft>
            </a:pPr>
            <a:r>
              <a:rPr lang="fr-FR" dirty="0" smtClean="0"/>
              <a:t>Irritabilité, anxiété</a:t>
            </a:r>
          </a:p>
        </p:txBody>
      </p:sp>
      <p:sp>
        <p:nvSpPr>
          <p:cNvPr id="10" name="Espace réservé du contenu 9"/>
          <p:cNvSpPr>
            <a:spLocks noGrp="1"/>
          </p:cNvSpPr>
          <p:nvPr>
            <p:ph sz="half" idx="2"/>
          </p:nvPr>
        </p:nvSpPr>
        <p:spPr>
          <a:xfrm>
            <a:off x="4024712" y="2142067"/>
            <a:ext cx="4507728" cy="4249588"/>
          </a:xfrm>
        </p:spPr>
        <p:txBody>
          <a:bodyPr/>
          <a:lstStyle/>
          <a:p>
            <a:r>
              <a:rPr lang="fr-CA" dirty="0" smtClean="0"/>
              <a:t>Santé physique</a:t>
            </a:r>
          </a:p>
          <a:p>
            <a:pPr lvl="1">
              <a:spcBef>
                <a:spcPts val="300"/>
              </a:spcBef>
            </a:pPr>
            <a:r>
              <a:rPr lang="fr-FR" dirty="0" smtClean="0"/>
              <a:t>Insomnie</a:t>
            </a:r>
          </a:p>
          <a:p>
            <a:pPr lvl="1">
              <a:spcBef>
                <a:spcPts val="300"/>
              </a:spcBef>
            </a:pPr>
            <a:r>
              <a:rPr lang="fr-FR" dirty="0" smtClean="0"/>
              <a:t>Maux de tête</a:t>
            </a:r>
          </a:p>
          <a:p>
            <a:pPr lvl="1">
              <a:spcBef>
                <a:spcPts val="300"/>
              </a:spcBef>
            </a:pPr>
            <a:r>
              <a:rPr lang="fr-FR" dirty="0" smtClean="0"/>
              <a:t>Perte de poids excessive, déshydratation</a:t>
            </a:r>
          </a:p>
          <a:p>
            <a:pPr lvl="1">
              <a:spcBef>
                <a:spcPts val="300"/>
              </a:spcBef>
            </a:pPr>
            <a:r>
              <a:rPr lang="fr-FR" dirty="0" smtClean="0"/>
              <a:t>Problèmes de peau </a:t>
            </a:r>
            <a:br>
              <a:rPr lang="fr-FR" dirty="0" smtClean="0"/>
            </a:br>
            <a:r>
              <a:rPr lang="fr-FR" dirty="0" smtClean="0"/>
              <a:t>(« coke bugs »)</a:t>
            </a:r>
          </a:p>
          <a:p>
            <a:pPr lvl="1">
              <a:spcBef>
                <a:spcPts val="300"/>
              </a:spcBef>
            </a:pPr>
            <a:r>
              <a:rPr lang="fr-FR" dirty="0" smtClean="0"/>
              <a:t>    pression artérielle </a:t>
            </a:r>
            <a:br>
              <a:rPr lang="fr-FR" dirty="0" smtClean="0"/>
            </a:br>
            <a:r>
              <a:rPr lang="fr-FR" dirty="0" smtClean="0"/>
              <a:t>et pouls</a:t>
            </a:r>
          </a:p>
          <a:p>
            <a:pPr lvl="1">
              <a:spcBef>
                <a:spcPts val="300"/>
              </a:spcBef>
            </a:pPr>
            <a:r>
              <a:rPr lang="fr-FR" dirty="0" smtClean="0"/>
              <a:t>Troubles cardiaques, respiratoires et rénaux</a:t>
            </a:r>
          </a:p>
        </p:txBody>
      </p:sp>
      <p:sp>
        <p:nvSpPr>
          <p:cNvPr id="11" name="Flèche vers la droite 10"/>
          <p:cNvSpPr>
            <a:spLocks noChangeAspect="1"/>
          </p:cNvSpPr>
          <p:nvPr/>
        </p:nvSpPr>
        <p:spPr>
          <a:xfrm rot="16200000" flipV="1">
            <a:off x="4320116" y="4825314"/>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pic>
        <p:nvPicPr>
          <p:cNvPr id="14" name="Image 13" descr="rond_stimulant_2.png"/>
          <p:cNvPicPr>
            <a:picLocks noChangeAspect="1"/>
          </p:cNvPicPr>
          <p:nvPr/>
        </p:nvPicPr>
        <p:blipFill>
          <a:blip r:embed="rId4"/>
          <a:stretch>
            <a:fillRect/>
          </a:stretch>
        </p:blipFill>
        <p:spPr>
          <a:xfrm>
            <a:off x="6910923" y="978408"/>
            <a:ext cx="1636776" cy="1636776"/>
          </a:xfrm>
          <a:prstGeom prst="ellipse">
            <a:avLst/>
          </a:prstGeom>
          <a:ln w="127000" cap="flat" cmpd="sng" algn="ctr">
            <a:solidFill>
              <a:srgbClr val="00002C">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solidFill>
                  <a:srgbClr val="A4AA2F"/>
                </a:solidFill>
              </a:rPr>
              <a:t>Complications liées </a:t>
            </a:r>
            <a:br>
              <a:rPr lang="fr-FR" dirty="0" smtClean="0">
                <a:solidFill>
                  <a:srgbClr val="A4AA2F"/>
                </a:solidFill>
              </a:rPr>
            </a:br>
            <a:r>
              <a:rPr lang="fr-FR" dirty="0" smtClean="0">
                <a:solidFill>
                  <a:srgbClr val="A4AA2F"/>
                </a:solidFill>
              </a:rPr>
              <a:t>aux modes d’administration</a:t>
            </a:r>
            <a:endParaRPr lang="fr-CA" dirty="0">
              <a:solidFill>
                <a:srgbClr val="A4AA2F"/>
              </a:solidFill>
            </a:endParaRPr>
          </a:p>
        </p:txBody>
      </p:sp>
      <p:sp>
        <p:nvSpPr>
          <p:cNvPr id="6" name="Espace réservé du contenu 5"/>
          <p:cNvSpPr>
            <a:spLocks noGrp="1"/>
          </p:cNvSpPr>
          <p:nvPr>
            <p:ph idx="1"/>
          </p:nvPr>
        </p:nvSpPr>
        <p:spPr/>
        <p:txBody>
          <a:bodyPr/>
          <a:lstStyle/>
          <a:p>
            <a:pPr lvl="1"/>
            <a:r>
              <a:rPr lang="fr-FR" dirty="0" err="1" smtClean="0"/>
              <a:t>Intra-nasal</a:t>
            </a:r>
            <a:r>
              <a:rPr lang="fr-FR" dirty="0" smtClean="0"/>
              <a:t> (« sniffé ») : cocaïne</a:t>
            </a:r>
          </a:p>
          <a:p>
            <a:pPr lvl="2"/>
            <a:r>
              <a:rPr lang="fr-FR" dirty="0" smtClean="0"/>
              <a:t>Congestion nasale, infections à répétition</a:t>
            </a:r>
          </a:p>
          <a:p>
            <a:pPr lvl="2"/>
            <a:r>
              <a:rPr lang="fr-FR" dirty="0" smtClean="0"/>
              <a:t>Nez qui coule, narines gercées</a:t>
            </a:r>
          </a:p>
          <a:p>
            <a:pPr lvl="2">
              <a:spcAft>
                <a:spcPts val="1200"/>
              </a:spcAft>
            </a:pPr>
            <a:r>
              <a:rPr lang="fr-FR" dirty="0" smtClean="0"/>
              <a:t>Perforation à l’intérieur du nez et perte d’odorat</a:t>
            </a:r>
          </a:p>
          <a:p>
            <a:pPr lvl="1"/>
            <a:r>
              <a:rPr lang="fr-FR" dirty="0" smtClean="0"/>
              <a:t>Inhalé (fumé) : crack ou </a:t>
            </a:r>
            <a:r>
              <a:rPr lang="fr-FR" dirty="0" err="1" smtClean="0"/>
              <a:t>méthamphétamines</a:t>
            </a:r>
            <a:endParaRPr lang="fr-FR" dirty="0" smtClean="0"/>
          </a:p>
          <a:p>
            <a:pPr lvl="2">
              <a:spcAft>
                <a:spcPts val="1200"/>
              </a:spcAft>
            </a:pPr>
            <a:r>
              <a:rPr lang="fr-FR" dirty="0" smtClean="0"/>
              <a:t>Asthme, irritation des poumons</a:t>
            </a:r>
          </a:p>
          <a:p>
            <a:pPr lvl="1"/>
            <a:r>
              <a:rPr lang="fr-FR" dirty="0" smtClean="0"/>
              <a:t>Intraveineux (injecté) : cocaïne </a:t>
            </a:r>
            <a:br>
              <a:rPr lang="fr-FR" dirty="0" smtClean="0"/>
            </a:br>
            <a:r>
              <a:rPr lang="fr-FR" dirty="0" smtClean="0"/>
              <a:t>ou </a:t>
            </a:r>
            <a:r>
              <a:rPr lang="fr-FR" dirty="0" err="1" smtClean="0"/>
              <a:t>méthamphétamines</a:t>
            </a:r>
            <a:endParaRPr lang="fr-FR" dirty="0" smtClean="0"/>
          </a:p>
          <a:p>
            <a:pPr lvl="2"/>
            <a:r>
              <a:rPr lang="fr-FR" dirty="0" smtClean="0"/>
              <a:t>VIH, Hépatite B et C</a:t>
            </a:r>
          </a:p>
          <a:p>
            <a:pPr lvl="2"/>
            <a:r>
              <a:rPr lang="fr-FR" dirty="0" smtClean="0"/>
              <a:t>Infections au niveau du cœur, des sites d’injections, </a:t>
            </a:r>
            <a:br>
              <a:rPr lang="fr-FR" dirty="0" smtClean="0"/>
            </a:br>
            <a:r>
              <a:rPr lang="fr-FR" dirty="0" smtClean="0"/>
              <a:t>du sang </a:t>
            </a:r>
          </a:p>
        </p:txBody>
      </p:sp>
      <p:sp>
        <p:nvSpPr>
          <p:cNvPr id="25" name="Espace réservé du texte 24"/>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A4AA2F"/>
                </a:solidFill>
              </a:rPr>
              <a:t>En sevrage</a:t>
            </a:r>
            <a:br>
              <a:rPr lang="fr-FR" dirty="0" smtClean="0">
                <a:solidFill>
                  <a:srgbClr val="A4AA2F"/>
                </a:solidFill>
              </a:rPr>
            </a:br>
            <a:r>
              <a:rPr lang="fr-FR" dirty="0" smtClean="0">
                <a:solidFill>
                  <a:srgbClr val="A4AA2F"/>
                </a:solidFill>
              </a:rPr>
              <a:t>(ex. : cocaïne)</a:t>
            </a:r>
            <a:endParaRPr lang="fr-CA" dirty="0">
              <a:solidFill>
                <a:srgbClr val="A4AA2F"/>
              </a:solidFill>
            </a:endParaRPr>
          </a:p>
        </p:txBody>
      </p:sp>
      <p:sp>
        <p:nvSpPr>
          <p:cNvPr id="3" name="Espace réservé du contenu 2"/>
          <p:cNvSpPr>
            <a:spLocks noGrp="1"/>
          </p:cNvSpPr>
          <p:nvPr>
            <p:ph idx="1"/>
          </p:nvPr>
        </p:nvSpPr>
        <p:spPr>
          <a:xfrm>
            <a:off x="1292014" y="1244600"/>
            <a:ext cx="7851986" cy="5146515"/>
          </a:xfrm>
        </p:spPr>
        <p:txBody>
          <a:bodyPr/>
          <a:lstStyle/>
          <a:p>
            <a:pPr lvl="1"/>
            <a:r>
              <a:rPr lang="fr-FR" dirty="0" smtClean="0">
                <a:solidFill>
                  <a:schemeClr val="accent2"/>
                </a:solidFill>
              </a:rPr>
              <a:t>Phase 1 : </a:t>
            </a:r>
            <a:r>
              <a:rPr lang="fr-FR" b="0" dirty="0" smtClean="0"/>
              <a:t>débute dès que l’effet agréable </a:t>
            </a:r>
            <a:br>
              <a:rPr lang="fr-FR" b="0" dirty="0" smtClean="0"/>
            </a:br>
            <a:r>
              <a:rPr lang="fr-FR" b="0" dirty="0" smtClean="0"/>
              <a:t>cesse et peut durer jusqu’à quatre jours</a:t>
            </a:r>
          </a:p>
          <a:p>
            <a:pPr lvl="2"/>
            <a:r>
              <a:rPr lang="fr-FR" dirty="0" smtClean="0"/>
              <a:t>Beaucoup de somnolence </a:t>
            </a:r>
          </a:p>
          <a:p>
            <a:pPr lvl="2"/>
            <a:r>
              <a:rPr lang="fr-FR" dirty="0" smtClean="0"/>
              <a:t>Humeur changeante</a:t>
            </a:r>
          </a:p>
          <a:p>
            <a:pPr lvl="2">
              <a:spcAft>
                <a:spcPts val="600"/>
              </a:spcAft>
            </a:pPr>
            <a:r>
              <a:rPr lang="fr-FR" dirty="0" smtClean="0"/>
              <a:t>Désir obsédant de consommer (« </a:t>
            </a:r>
            <a:r>
              <a:rPr lang="fr-FR" dirty="0" err="1" smtClean="0"/>
              <a:t>craving</a:t>
            </a:r>
            <a:r>
              <a:rPr lang="fr-FR" dirty="0" smtClean="0"/>
              <a:t> »)</a:t>
            </a:r>
          </a:p>
          <a:p>
            <a:pPr lvl="1"/>
            <a:r>
              <a:rPr lang="fr-FR" dirty="0" smtClean="0">
                <a:solidFill>
                  <a:schemeClr val="accent2"/>
                </a:solidFill>
              </a:rPr>
              <a:t>Phase 2 : </a:t>
            </a:r>
            <a:r>
              <a:rPr lang="fr-FR" b="0" dirty="0" smtClean="0"/>
              <a:t>d'une durée de deux à douze semaines</a:t>
            </a:r>
          </a:p>
          <a:p>
            <a:pPr lvl="2"/>
            <a:r>
              <a:rPr lang="fr-FR" dirty="0" smtClean="0"/>
              <a:t>Anxiété, ennui, malaises corporels</a:t>
            </a:r>
          </a:p>
          <a:p>
            <a:pPr lvl="2"/>
            <a:r>
              <a:rPr lang="fr-FR" dirty="0" smtClean="0"/>
              <a:t>Besoin de consommer demeurant tolérable</a:t>
            </a:r>
          </a:p>
          <a:p>
            <a:pPr lvl="2">
              <a:spcAft>
                <a:spcPts val="600"/>
              </a:spcAft>
            </a:pPr>
            <a:r>
              <a:rPr lang="fr-FR" dirty="0" smtClean="0"/>
              <a:t>Aucune source de plaisir</a:t>
            </a:r>
          </a:p>
          <a:p>
            <a:pPr lvl="1"/>
            <a:r>
              <a:rPr lang="fr-FR" dirty="0" smtClean="0">
                <a:solidFill>
                  <a:schemeClr val="accent2"/>
                </a:solidFill>
              </a:rPr>
              <a:t>Phase 3 : </a:t>
            </a:r>
            <a:r>
              <a:rPr lang="fr-FR" b="0" dirty="0" smtClean="0"/>
              <a:t>peut durer des mois jusqu'à des années</a:t>
            </a:r>
          </a:p>
          <a:p>
            <a:pPr lvl="2"/>
            <a:r>
              <a:rPr lang="fr-FR" dirty="0" smtClean="0"/>
              <a:t>Besoin compulsif de consommer</a:t>
            </a:r>
          </a:p>
          <a:p>
            <a:pPr lvl="3"/>
            <a:r>
              <a:rPr lang="fr-FR" dirty="0" smtClean="0"/>
              <a:t>Par envie de ressentir l’effet euphorisant de la cocaïne et par ennui</a:t>
            </a:r>
          </a:p>
          <a:p>
            <a:pPr lvl="3"/>
            <a:r>
              <a:rPr lang="fr-FR" dirty="0" smtClean="0"/>
              <a:t>Lorsque les éléments de l’environnement (lieux, personnes) rappellent la consommation</a:t>
            </a:r>
          </a:p>
        </p:txBody>
      </p:sp>
      <p:sp>
        <p:nvSpPr>
          <p:cNvPr id="10" name="Espace réservé du texte 9"/>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Alibi Acapella - Louis-H">
      <a:dk1>
        <a:sysClr val="windowText" lastClr="000000"/>
      </a:dk1>
      <a:lt1>
        <a:sysClr val="window" lastClr="FFFFFF"/>
      </a:lt1>
      <a:dk2>
        <a:srgbClr val="6F7C2F"/>
      </a:dk2>
      <a:lt2>
        <a:srgbClr val="427B6F"/>
      </a:lt2>
      <a:accent1>
        <a:srgbClr val="73B6A6"/>
      </a:accent1>
      <a:accent2>
        <a:srgbClr val="A4AA2F"/>
      </a:accent2>
      <a:accent3>
        <a:srgbClr val="4C3368"/>
      </a:accent3>
      <a:accent4>
        <a:srgbClr val="5A4776"/>
      </a:accent4>
      <a:accent5>
        <a:srgbClr val="AF4928"/>
      </a:accent5>
      <a:accent6>
        <a:srgbClr val="CC5D22"/>
      </a:accent6>
      <a:hlink>
        <a:srgbClr val="73B6A6"/>
      </a:hlink>
      <a:folHlink>
        <a:srgbClr val="999999"/>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defRPr dirty="0" smtClean="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tx1">
              <a:lumMod val="50000"/>
              <a:lumOff val="50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5000"/>
          </a:lnSpc>
          <a:spcBef>
            <a:spcPts val="300"/>
          </a:spcBef>
          <a:defRPr sz="2200" dirty="0" err="1" smtClean="0">
            <a:latin typeface="Helvetica"/>
            <a:cs typeface="Helvetica"/>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769</TotalTime>
  <Words>1907</Words>
  <Application>Microsoft Macintosh PowerPoint</Application>
  <PresentationFormat>Présentation à l'écran (4:3)</PresentationFormat>
  <Paragraphs>338</Paragraphs>
  <Slides>35</Slides>
  <Notes>35</Notes>
  <HiddenSlides>0</HiddenSlides>
  <MMClips>0</MMClips>
  <ScaleCrop>false</ScaleCrop>
  <HeadingPairs>
    <vt:vector size="4" baseType="variant">
      <vt:variant>
        <vt:lpstr>Thème</vt:lpstr>
      </vt:variant>
      <vt:variant>
        <vt:i4>1</vt:i4>
      </vt:variant>
      <vt:variant>
        <vt:lpstr>Titres des diapositives</vt:lpstr>
      </vt:variant>
      <vt:variant>
        <vt:i4>35</vt:i4>
      </vt:variant>
    </vt:vector>
  </HeadingPairs>
  <TitlesOfParts>
    <vt:vector size="36" baseType="lpstr">
      <vt:lpstr>Thème Office</vt:lpstr>
      <vt:lpstr>Présentation PowerPoint</vt:lpstr>
      <vt:lpstr>Plan  de la présentation</vt:lpstr>
      <vt:lpstr>Présentation PowerPoint</vt:lpstr>
      <vt:lpstr>Mécanisme d’action  des amphétamines</vt:lpstr>
      <vt:lpstr>Effets recherchés</vt:lpstr>
      <vt:lpstr>Méthamphétamines</vt:lpstr>
      <vt:lpstr>Effets indésirables</vt:lpstr>
      <vt:lpstr>Complications liées  aux modes d’administration</vt:lpstr>
      <vt:lpstr>En sevrage (ex. : cocaïne)</vt:lpstr>
      <vt:lpstr>Effets  cognitifs</vt:lpstr>
      <vt:lpstr>impact de la cocaïne</vt:lpstr>
      <vt:lpstr>Alcool  + cocaïne</vt:lpstr>
      <vt:lpstr>Présentation PowerPoint</vt:lpstr>
      <vt:lpstr>Mécanisme  d’action</vt:lpstr>
      <vt:lpstr>Effets recherchés</vt:lpstr>
      <vt:lpstr>Effets indésirables</vt:lpstr>
      <vt:lpstr>En sevrage</vt:lpstr>
      <vt:lpstr>Présentation PowerPoint</vt:lpstr>
      <vt:lpstr>Mécanisme  d’action</vt:lpstr>
      <vt:lpstr>Effets recherchés</vt:lpstr>
      <vt:lpstr>Effets indésirables</vt:lpstr>
      <vt:lpstr>En sevrage</vt:lpstr>
      <vt:lpstr>Présentation PowerPoint</vt:lpstr>
      <vt:lpstr>Mécanisme  d’action</vt:lpstr>
      <vt:lpstr>Effets recherchés</vt:lpstr>
      <vt:lpstr>Effets indésirables</vt:lpstr>
      <vt:lpstr>En sevrage</vt:lpstr>
      <vt:lpstr>Effets  cognitifs</vt:lpstr>
      <vt:lpstr>Présentation PowerPoint</vt:lpstr>
      <vt:lpstr>Alcool</vt:lpstr>
      <vt:lpstr>Cocaïne</vt:lpstr>
      <vt:lpstr>Cannabis</vt:lpstr>
      <vt:lpstr>Conclusion</vt:lpstr>
      <vt:lpstr>Bilan</vt:lpstr>
      <vt:lpstr>Fin de la  deuxième partie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Sophie Le Bigot</dc:creator>
  <cp:lastModifiedBy>Sophie Le Bigot</cp:lastModifiedBy>
  <cp:revision>64</cp:revision>
  <dcterms:created xsi:type="dcterms:W3CDTF">2013-12-18T17:34:59Z</dcterms:created>
  <dcterms:modified xsi:type="dcterms:W3CDTF">2014-01-13T20:09:13Z</dcterms:modified>
</cp:coreProperties>
</file>