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863" r:id="rId2"/>
    <p:sldId id="806" r:id="rId3"/>
    <p:sldId id="819" r:id="rId4"/>
    <p:sldId id="831" r:id="rId5"/>
    <p:sldId id="835" r:id="rId6"/>
    <p:sldId id="810" r:id="rId7"/>
    <p:sldId id="824" r:id="rId8"/>
    <p:sldId id="259" r:id="rId9"/>
    <p:sldId id="811" r:id="rId10"/>
    <p:sldId id="845" r:id="rId11"/>
    <p:sldId id="847" r:id="rId12"/>
    <p:sldId id="841" r:id="rId13"/>
    <p:sldId id="825" r:id="rId14"/>
    <p:sldId id="844" r:id="rId15"/>
    <p:sldId id="856" r:id="rId16"/>
    <p:sldId id="849" r:id="rId17"/>
    <p:sldId id="820" r:id="rId18"/>
    <p:sldId id="858" r:id="rId19"/>
    <p:sldId id="859" r:id="rId20"/>
    <p:sldId id="860" r:id="rId21"/>
    <p:sldId id="861" r:id="rId22"/>
    <p:sldId id="862" r:id="rId23"/>
    <p:sldId id="838" r:id="rId24"/>
    <p:sldId id="843" r:id="rId25"/>
    <p:sldId id="284" r:id="rId26"/>
    <p:sldId id="840" r:id="rId27"/>
    <p:sldId id="829" r:id="rId28"/>
    <p:sldId id="258"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292EB8ED-6B04-400D-98ED-89689A84C8F6}">
          <p14:sldIdLst>
            <p14:sldId id="863"/>
            <p14:sldId id="806"/>
            <p14:sldId id="819"/>
            <p14:sldId id="831"/>
            <p14:sldId id="835"/>
            <p14:sldId id="810"/>
            <p14:sldId id="824"/>
            <p14:sldId id="259"/>
            <p14:sldId id="811"/>
            <p14:sldId id="845"/>
            <p14:sldId id="847"/>
            <p14:sldId id="841"/>
            <p14:sldId id="825"/>
            <p14:sldId id="844"/>
            <p14:sldId id="856"/>
            <p14:sldId id="849"/>
          </p14:sldIdLst>
        </p14:section>
        <p14:section name="Outils disponibles" id="{A191206F-D850-4CEB-9AB3-A6066EE90F9D}">
          <p14:sldIdLst>
            <p14:sldId id="820"/>
            <p14:sldId id="858"/>
            <p14:sldId id="859"/>
            <p14:sldId id="860"/>
            <p14:sldId id="861"/>
            <p14:sldId id="862"/>
            <p14:sldId id="838"/>
          </p14:sldIdLst>
        </p14:section>
        <p14:section name="Ressources" id="{B72A1795-A48D-4D6B-9113-EAA47C850E0F}">
          <p14:sldIdLst>
            <p14:sldId id="843"/>
            <p14:sldId id="284"/>
            <p14:sldId id="840"/>
            <p14:sldId id="829"/>
            <p14:sldId id="258"/>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ouardine Gombe (CIUSSS EMTL)" initials="EG(E" lastIdx="1" clrIdx="0">
    <p:extLst>
      <p:ext uri="{19B8F6BF-5375-455C-9EA6-DF929625EA0E}">
        <p15:presenceInfo xmlns:p15="http://schemas.microsoft.com/office/powerpoint/2012/main" userId="S-1-5-21-753133744-812369544-73713172-681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79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8421" autoAdjust="0"/>
  </p:normalViewPr>
  <p:slideViewPr>
    <p:cSldViewPr snapToGrid="0" showGuides="1">
      <p:cViewPr varScale="1">
        <p:scale>
          <a:sx n="97" d="100"/>
          <a:sy n="97" d="100"/>
        </p:scale>
        <p:origin x="744"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FB2DA4-468C-44DA-B4D6-F59DE18AAE0E}" type="datetimeFigureOut">
              <a:rPr lang="fr-CA" smtClean="0"/>
              <a:t>2025-05-27</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97D3E7-6FAF-457C-9F78-B73D0D122AD9}" type="slidenum">
              <a:rPr lang="fr-CA" smtClean="0"/>
              <a:t>‹N°›</a:t>
            </a:fld>
            <a:endParaRPr lang="fr-CA"/>
          </a:p>
        </p:txBody>
      </p:sp>
    </p:spTree>
    <p:extLst>
      <p:ext uri="{BB962C8B-B14F-4D97-AF65-F5344CB8AC3E}">
        <p14:creationId xmlns:p14="http://schemas.microsoft.com/office/powerpoint/2010/main" val="3618416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dirty="0">
                <a:solidFill>
                  <a:schemeClr val="bg2"/>
                </a:solidFill>
                <a:latin typeface="Segoe UI" panose="020B0502040204020203" pitchFamily="34" charset="0"/>
                <a:cs typeface="Segoe UI" panose="020B0502040204020203" pitchFamily="34" charset="0"/>
              </a:rPr>
              <a:t>Au CIUSSS-EMTL, la bientraitance est un moyen de lutter contre la maltraitance!</a:t>
            </a:r>
          </a:p>
          <a:p>
            <a:endParaRPr lang="fr-CA" sz="1800" b="1" dirty="0">
              <a:latin typeface="Segoe UI" panose="020B0502040204020203" pitchFamily="34" charset="0"/>
              <a:cs typeface="Segoe UI" panose="020B0502040204020203" pitchFamily="34" charset="0"/>
            </a:endParaRPr>
          </a:p>
          <a:p>
            <a:r>
              <a:rPr lang="fr-CA" sz="1800" b="1" dirty="0">
                <a:latin typeface="Segoe UI" panose="020B0502040204020203" pitchFamily="34" charset="0"/>
                <a:cs typeface="Segoe UI" panose="020B0502040204020203" pitchFamily="34" charset="0"/>
              </a:rPr>
              <a:t>Six principes directeurs:</a:t>
            </a:r>
          </a:p>
          <a:p>
            <a:pPr lvl="1"/>
            <a:r>
              <a:rPr lang="fr-CA" sz="1800" dirty="0">
                <a:latin typeface="Segoe UI" panose="020B0502040204020203" pitchFamily="34" charset="0"/>
                <a:cs typeface="Segoe UI" panose="020B0502040204020203" pitchFamily="34" charset="0"/>
              </a:rPr>
              <a:t>Placer la personne au centre des actions </a:t>
            </a:r>
          </a:p>
          <a:p>
            <a:pPr lvl="1"/>
            <a:r>
              <a:rPr lang="fr-CA" sz="1800" dirty="0">
                <a:latin typeface="Segoe UI" panose="020B0502040204020203" pitchFamily="34" charset="0"/>
                <a:cs typeface="Segoe UI" panose="020B0502040204020203" pitchFamily="34" charset="0"/>
              </a:rPr>
              <a:t>Favoriser l’autodétermination et le pouvoir d’agir</a:t>
            </a:r>
          </a:p>
          <a:p>
            <a:pPr lvl="1"/>
            <a:r>
              <a:rPr lang="fr-CA" sz="1800" dirty="0">
                <a:latin typeface="Segoe UI" panose="020B0502040204020203" pitchFamily="34" charset="0"/>
                <a:cs typeface="Segoe UI" panose="020B0502040204020203" pitchFamily="34" charset="0"/>
              </a:rPr>
              <a:t>Respecter la personne et sa dignité </a:t>
            </a:r>
          </a:p>
          <a:p>
            <a:pPr lvl="1"/>
            <a:r>
              <a:rPr lang="fr-CA" sz="1800" dirty="0">
                <a:latin typeface="Segoe UI" panose="020B0502040204020203" pitchFamily="34" charset="0"/>
                <a:cs typeface="Segoe UI" panose="020B0502040204020203" pitchFamily="34" charset="0"/>
              </a:rPr>
              <a:t>Favoriser l’inclusion et la participation sociales </a:t>
            </a:r>
          </a:p>
          <a:p>
            <a:pPr lvl="1"/>
            <a:r>
              <a:rPr lang="fr-CA" sz="1800" dirty="0">
                <a:latin typeface="Segoe UI" panose="020B0502040204020203" pitchFamily="34" charset="0"/>
                <a:cs typeface="Segoe UI" panose="020B0502040204020203" pitchFamily="34" charset="0"/>
              </a:rPr>
              <a:t>Déployer des actions et des interventions alliant compétence (savoir-faire) et jugement (savoir-être)</a:t>
            </a:r>
          </a:p>
          <a:p>
            <a:pPr lvl="1"/>
            <a:r>
              <a:rPr lang="fr-CA" sz="1800" dirty="0">
                <a:latin typeface="Segoe UI" panose="020B0502040204020203" pitchFamily="34" charset="0"/>
                <a:cs typeface="Segoe UI" panose="020B0502040204020203" pitchFamily="34" charset="0"/>
              </a:rPr>
              <a:t>Offrir un soutien concerté afin de poser les gestes les plus appropriés</a:t>
            </a:r>
          </a:p>
          <a:p>
            <a:endParaRPr lang="fr-CA" dirty="0"/>
          </a:p>
        </p:txBody>
      </p:sp>
      <p:sp>
        <p:nvSpPr>
          <p:cNvPr id="4" name="Espace réservé du numéro de diapositive 3"/>
          <p:cNvSpPr>
            <a:spLocks noGrp="1"/>
          </p:cNvSpPr>
          <p:nvPr>
            <p:ph type="sldNum" sz="quarter" idx="5"/>
          </p:nvPr>
        </p:nvSpPr>
        <p:spPr/>
        <p:txBody>
          <a:bodyPr/>
          <a:lstStyle/>
          <a:p>
            <a:fld id="{43066307-8BE4-4794-B6C5-FADDD3EE03A7}" type="slidenum">
              <a:rPr lang="fr-CA" smtClean="0"/>
              <a:t>4</a:t>
            </a:fld>
            <a:endParaRPr lang="fr-CA"/>
          </a:p>
        </p:txBody>
      </p:sp>
    </p:spTree>
    <p:extLst>
      <p:ext uri="{BB962C8B-B14F-4D97-AF65-F5344CB8AC3E}">
        <p14:creationId xmlns:p14="http://schemas.microsoft.com/office/powerpoint/2010/main" val="1531301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solidFill>
                  <a:srgbClr val="181817"/>
                </a:solidFill>
                <a:highlight>
                  <a:srgbClr val="FFFF00"/>
                </a:highlight>
                <a:latin typeface="Segoe UI" panose="020B0502040204020203" pitchFamily="34" charset="0"/>
                <a:cs typeface="Segoe UI" panose="020B0502040204020203" pitchFamily="34" charset="0"/>
              </a:rPr>
              <a:t>Identification des </a:t>
            </a:r>
            <a:r>
              <a:rPr lang="fr-FR" sz="1200" dirty="0">
                <a:solidFill>
                  <a:srgbClr val="181817"/>
                </a:solidFill>
                <a:latin typeface="Segoe UI" panose="020B0502040204020203" pitchFamily="34" charset="0"/>
                <a:cs typeface="Segoe UI" panose="020B0502040204020203" pitchFamily="34" charset="0"/>
              </a:rPr>
              <a:t>situations les plus fréquemment soulevées dans vos secteurs</a:t>
            </a:r>
          </a:p>
          <a:p>
            <a:endParaRPr lang="fr-CA" dirty="0"/>
          </a:p>
        </p:txBody>
      </p:sp>
      <p:sp>
        <p:nvSpPr>
          <p:cNvPr id="4" name="Espace réservé du numéro de diapositive 3"/>
          <p:cNvSpPr>
            <a:spLocks noGrp="1"/>
          </p:cNvSpPr>
          <p:nvPr>
            <p:ph type="sldNum" sz="quarter" idx="5"/>
          </p:nvPr>
        </p:nvSpPr>
        <p:spPr/>
        <p:txBody>
          <a:bodyPr/>
          <a:lstStyle/>
          <a:p>
            <a:fld id="{4F277FD8-65D7-4AD0-8776-939470E00083}" type="slidenum">
              <a:rPr lang="fr-CA" smtClean="0"/>
              <a:t>27</a:t>
            </a:fld>
            <a:endParaRPr lang="fr-CA"/>
          </a:p>
        </p:txBody>
      </p:sp>
    </p:spTree>
    <p:extLst>
      <p:ext uri="{BB962C8B-B14F-4D97-AF65-F5344CB8AC3E}">
        <p14:creationId xmlns:p14="http://schemas.microsoft.com/office/powerpoint/2010/main" val="2534632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43066307-8BE4-4794-B6C5-FADDD3EE03A7}" type="slidenum">
              <a:rPr lang="fr-CA" smtClean="0"/>
              <a:t>5</a:t>
            </a:fld>
            <a:endParaRPr lang="fr-CA"/>
          </a:p>
        </p:txBody>
      </p:sp>
    </p:spTree>
    <p:extLst>
      <p:ext uri="{BB962C8B-B14F-4D97-AF65-F5344CB8AC3E}">
        <p14:creationId xmlns:p14="http://schemas.microsoft.com/office/powerpoint/2010/main" val="4036282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43066307-8BE4-4794-B6C5-FADDD3EE03A7}" type="slidenum">
              <a:rPr lang="fr-CA" smtClean="0"/>
              <a:t>7</a:t>
            </a:fld>
            <a:endParaRPr lang="fr-CA"/>
          </a:p>
        </p:txBody>
      </p:sp>
    </p:spTree>
    <p:extLst>
      <p:ext uri="{BB962C8B-B14F-4D97-AF65-F5344CB8AC3E}">
        <p14:creationId xmlns:p14="http://schemas.microsoft.com/office/powerpoint/2010/main" val="3012088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743742A-3812-4CEC-B69A-EE361B4660DA}"/>
              </a:ext>
            </a:extLst>
          </p:cNvPr>
          <p:cNvSpPr>
            <a:spLocks noGrp="1" noRot="1" noChangeAspect="1"/>
          </p:cNvSpPr>
          <p:nvPr>
            <p:ph type="sldImg"/>
          </p:nvPr>
        </p:nvSpPr>
        <p:spPr>
          <a:xfrm>
            <a:off x="685800" y="1143000"/>
            <a:ext cx="5486400" cy="3086100"/>
          </a:xfrm>
        </p:spPr>
      </p:sp>
      <p:sp>
        <p:nvSpPr>
          <p:cNvPr id="3" name="Espace réservé des notes 2">
            <a:extLst>
              <a:ext uri="{FF2B5EF4-FFF2-40B4-BE49-F238E27FC236}">
                <a16:creationId xmlns:a16="http://schemas.microsoft.com/office/drawing/2014/main" id="{A1FD9260-A1DB-4915-BB5F-39AC872419A0}"/>
              </a:ext>
            </a:extLst>
          </p:cNvPr>
          <p:cNvSpPr txBox="1">
            <a:spLocks noGrp="1"/>
          </p:cNvSpPr>
          <p:nvPr>
            <p:ph type="body" sz="quarter" idx="1"/>
          </p:nvPr>
        </p:nvSpPr>
        <p:spPr/>
        <p:txBody>
          <a:bodyPr/>
          <a:lstStyle/>
          <a:p>
            <a:pPr lvl="0"/>
            <a:r>
              <a:rPr lang="fr-CA" dirty="0"/>
              <a:t>Nommer que même d’être témoin amène une obligation. On n’a pas le droit de ne rien dire!</a:t>
            </a:r>
          </a:p>
        </p:txBody>
      </p:sp>
      <p:sp>
        <p:nvSpPr>
          <p:cNvPr id="4" name="Espace réservé du numéro de diapositive 3">
            <a:extLst>
              <a:ext uri="{FF2B5EF4-FFF2-40B4-BE49-F238E27FC236}">
                <a16:creationId xmlns:a16="http://schemas.microsoft.com/office/drawing/2014/main" id="{14CC0D0B-9E9C-421F-8C4F-12C3647F271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F895E00-4AA6-411B-BC61-3480EDD1C4D3}" type="slidenum">
              <a:t>8</a:t>
            </a:fld>
            <a:endParaRPr lang="fr-CA"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lnSpc>
                <a:spcPct val="110000"/>
              </a:lnSpc>
              <a:spcBef>
                <a:spcPts val="1200"/>
              </a:spcBef>
              <a:buClr>
                <a:srgbClr val="81C731"/>
              </a:buClr>
              <a:buFont typeface="Wingdings" panose="05000000000000000000" pitchFamily="2" charset="2"/>
              <a:buNone/>
            </a:pPr>
            <a:r>
              <a:rPr lang="fr-CA" sz="1200" dirty="0">
                <a:solidFill>
                  <a:srgbClr val="181817"/>
                </a:solidFill>
                <a:latin typeface="Segoe UI" panose="020B0502040204020203" pitchFamily="34" charset="0"/>
                <a:cs typeface="Segoe UI" panose="020B0502040204020203" pitchFamily="34" charset="0"/>
              </a:rPr>
              <a:t>Données provenant de la politique (POL-018)</a:t>
            </a:r>
            <a:endParaRPr lang="fr-CA" dirty="0"/>
          </a:p>
        </p:txBody>
      </p:sp>
      <p:sp>
        <p:nvSpPr>
          <p:cNvPr id="4" name="Espace réservé du numéro de diapositive 3"/>
          <p:cNvSpPr>
            <a:spLocks noGrp="1"/>
          </p:cNvSpPr>
          <p:nvPr>
            <p:ph type="sldNum" sz="quarter" idx="5"/>
          </p:nvPr>
        </p:nvSpPr>
        <p:spPr/>
        <p:txBody>
          <a:bodyPr/>
          <a:lstStyle/>
          <a:p>
            <a:fld id="{4F277FD8-65D7-4AD0-8776-939470E00083}" type="slidenum">
              <a:rPr lang="fr-CA" smtClean="0"/>
              <a:t>10</a:t>
            </a:fld>
            <a:endParaRPr lang="fr-CA"/>
          </a:p>
        </p:txBody>
      </p:sp>
    </p:spTree>
    <p:extLst>
      <p:ext uri="{BB962C8B-B14F-4D97-AF65-F5344CB8AC3E}">
        <p14:creationId xmlns:p14="http://schemas.microsoft.com/office/powerpoint/2010/main" val="2981499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lnSpc>
                <a:spcPct val="110000"/>
              </a:lnSpc>
              <a:spcBef>
                <a:spcPts val="1200"/>
              </a:spcBef>
              <a:buClr>
                <a:srgbClr val="81C731"/>
              </a:buClr>
              <a:buFont typeface="Wingdings" panose="05000000000000000000" pitchFamily="2" charset="2"/>
              <a:buNone/>
            </a:pPr>
            <a:r>
              <a:rPr lang="fr-CA" sz="1200" dirty="0">
                <a:solidFill>
                  <a:srgbClr val="181817"/>
                </a:solidFill>
                <a:latin typeface="Segoe UI" panose="020B0502040204020203" pitchFamily="34" charset="0"/>
                <a:cs typeface="Segoe UI" panose="020B0502040204020203" pitchFamily="34" charset="0"/>
              </a:rPr>
              <a:t>Données provenant de la politique (POL-018)</a:t>
            </a:r>
            <a:endParaRPr lang="fr-CA" dirty="0"/>
          </a:p>
        </p:txBody>
      </p:sp>
      <p:sp>
        <p:nvSpPr>
          <p:cNvPr id="4" name="Espace réservé du numéro de diapositive 3"/>
          <p:cNvSpPr>
            <a:spLocks noGrp="1"/>
          </p:cNvSpPr>
          <p:nvPr>
            <p:ph type="sldNum" sz="quarter" idx="5"/>
          </p:nvPr>
        </p:nvSpPr>
        <p:spPr/>
        <p:txBody>
          <a:bodyPr/>
          <a:lstStyle/>
          <a:p>
            <a:fld id="{4F277FD8-65D7-4AD0-8776-939470E00083}" type="slidenum">
              <a:rPr lang="fr-CA" smtClean="0"/>
              <a:t>11</a:t>
            </a:fld>
            <a:endParaRPr lang="fr-CA"/>
          </a:p>
        </p:txBody>
      </p:sp>
    </p:spTree>
    <p:extLst>
      <p:ext uri="{BB962C8B-B14F-4D97-AF65-F5344CB8AC3E}">
        <p14:creationId xmlns:p14="http://schemas.microsoft.com/office/powerpoint/2010/main" val="2724707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4F277FD8-65D7-4AD0-8776-939470E00083}" type="slidenum">
              <a:rPr lang="fr-CA" smtClean="0"/>
              <a:t>14</a:t>
            </a:fld>
            <a:endParaRPr lang="fr-CA"/>
          </a:p>
        </p:txBody>
      </p:sp>
    </p:spTree>
    <p:extLst>
      <p:ext uri="{BB962C8B-B14F-4D97-AF65-F5344CB8AC3E}">
        <p14:creationId xmlns:p14="http://schemas.microsoft.com/office/powerpoint/2010/main" val="3806740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743742A-3812-4CEC-B69A-EE361B4660DA}"/>
              </a:ext>
            </a:extLst>
          </p:cNvPr>
          <p:cNvSpPr>
            <a:spLocks noGrp="1" noRot="1" noChangeAspect="1"/>
          </p:cNvSpPr>
          <p:nvPr>
            <p:ph type="sldImg"/>
          </p:nvPr>
        </p:nvSpPr>
        <p:spPr>
          <a:xfrm>
            <a:off x="685800" y="1143000"/>
            <a:ext cx="5486400" cy="3086100"/>
          </a:xfrm>
        </p:spPr>
      </p:sp>
      <p:sp>
        <p:nvSpPr>
          <p:cNvPr id="3" name="Espace réservé des notes 2">
            <a:extLst>
              <a:ext uri="{FF2B5EF4-FFF2-40B4-BE49-F238E27FC236}">
                <a16:creationId xmlns:a16="http://schemas.microsoft.com/office/drawing/2014/main" id="{A1FD9260-A1DB-4915-BB5F-39AC872419A0}"/>
              </a:ext>
            </a:extLst>
          </p:cNvPr>
          <p:cNvSpPr txBox="1">
            <a:spLocks noGrp="1"/>
          </p:cNvSpPr>
          <p:nvPr>
            <p:ph type="body" sz="quarter" idx="1"/>
          </p:nvPr>
        </p:nvSpPr>
        <p:spPr/>
        <p:txBody>
          <a:bodyPr/>
          <a:lstStyle/>
          <a:p>
            <a:pPr lvl="0"/>
            <a:endParaRPr lang="fr-CA" dirty="0"/>
          </a:p>
        </p:txBody>
      </p:sp>
      <p:sp>
        <p:nvSpPr>
          <p:cNvPr id="4" name="Espace réservé du numéro de diapositive 3">
            <a:extLst>
              <a:ext uri="{FF2B5EF4-FFF2-40B4-BE49-F238E27FC236}">
                <a16:creationId xmlns:a16="http://schemas.microsoft.com/office/drawing/2014/main" id="{14CC0D0B-9E9C-421F-8C4F-12C3647F271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F895E00-4AA6-411B-BC61-3480EDD1C4D3}" type="slidenum">
              <a:t>15</a:t>
            </a:fld>
            <a:endParaRPr lang="fr-CA"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854987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57188" indent="-357188">
              <a:buFont typeface="Wingdings" panose="05000000000000000000" pitchFamily="2" charset="2"/>
              <a:buChar char="è"/>
            </a:pPr>
            <a:r>
              <a:rPr lang="fr-FR" sz="2200" dirty="0">
                <a:latin typeface="Segoe UI" panose="020B0502040204020203" pitchFamily="34" charset="0"/>
                <a:cs typeface="Segoe UI" panose="020B0502040204020203" pitchFamily="34" charset="0"/>
              </a:rPr>
              <a:t>Mettre en place une procédure interne pour les membres de son personnel concernant les mesures pour assurer le respect de la confidentialité et le suivi des recommandations.</a:t>
            </a:r>
          </a:p>
          <a:p>
            <a:pPr marL="357188" indent="-357188">
              <a:buFont typeface="Wingdings" panose="05000000000000000000" pitchFamily="2" charset="2"/>
              <a:buChar char="è"/>
            </a:pPr>
            <a:r>
              <a:rPr lang="fr-FR" sz="2200" dirty="0">
                <a:latin typeface="Segoe UI" panose="020B0502040204020203" pitchFamily="34" charset="0"/>
                <a:cs typeface="Segoe UI" panose="020B0502040204020203" pitchFamily="34" charset="0"/>
              </a:rPr>
              <a:t>Voir au traitement des plaintes et signalements effectués dans le cadre de la présente politique et conformément aux dispositions prévues dans la LSSSS et Loi visant à lutter contre la maltraitance tous signalements reçus par rapport aux situations de maltraitance :</a:t>
            </a:r>
          </a:p>
          <a:p>
            <a:pPr lvl="1"/>
            <a:r>
              <a:rPr lang="fr-FR" sz="2000" dirty="0">
                <a:latin typeface="Segoe UI" panose="020B0502040204020203" pitchFamily="34" charset="0"/>
                <a:cs typeface="Segoe UI" panose="020B0502040204020203" pitchFamily="34" charset="0"/>
              </a:rPr>
              <a:t>Préserver la confidentialité de la personne qui effectue la plainte ou le signalement.</a:t>
            </a:r>
          </a:p>
          <a:p>
            <a:pPr lvl="1"/>
            <a:r>
              <a:rPr lang="fr-FR" sz="2000" dirty="0">
                <a:latin typeface="Segoe UI" panose="020B0502040204020203" pitchFamily="34" charset="0"/>
                <a:cs typeface="Segoe UI" panose="020B0502040204020203" pitchFamily="34" charset="0"/>
              </a:rPr>
              <a:t>Recueillir les informations du signalement pour être en mesure d’effectuer le traitement, conformément art. 33 LSSSS paragraphe 2.</a:t>
            </a:r>
          </a:p>
          <a:p>
            <a:pPr lvl="1"/>
            <a:r>
              <a:rPr lang="fr-FR" sz="2000" dirty="0">
                <a:latin typeface="Segoe UI" panose="020B0502040204020203" pitchFamily="34" charset="0"/>
                <a:cs typeface="Segoe UI" panose="020B0502040204020203" pitchFamily="34" charset="0"/>
              </a:rPr>
              <a:t>S’assurer que les équipes cliniques ont mis en place les moyens pour faire cesser la maltraitance.</a:t>
            </a:r>
          </a:p>
          <a:p>
            <a:pPr lvl="1"/>
            <a:r>
              <a:rPr lang="fr-FR" sz="2000" dirty="0">
                <a:latin typeface="Segoe UI" panose="020B0502040204020203" pitchFamily="34" charset="0"/>
                <a:cs typeface="Segoe UI" panose="020B0502040204020203" pitchFamily="34" charset="0"/>
              </a:rPr>
              <a:t>Voir si les signalements ont été priorisé selon la gravité de l’information reçue des équipes cliniques et de leur prise en charge.</a:t>
            </a:r>
          </a:p>
          <a:p>
            <a:pPr lvl="1"/>
            <a:r>
              <a:rPr lang="fr-FR" sz="2400" dirty="0">
                <a:latin typeface="Segoe UI" panose="020B0502040204020203" pitchFamily="34" charset="0"/>
                <a:cs typeface="Segoe UI" panose="020B0502040204020203" pitchFamily="34" charset="0"/>
              </a:rPr>
              <a:t>Examiner le signalement et appliquer la PRO-021 selon qui est l’auteur de la maltraitance.</a:t>
            </a:r>
          </a:p>
          <a:p>
            <a:pPr lvl="1"/>
            <a:r>
              <a:rPr lang="fr-FR" sz="2400" dirty="0">
                <a:latin typeface="Segoe UI" panose="020B0502040204020203" pitchFamily="34" charset="0"/>
                <a:cs typeface="Segoe UI" panose="020B0502040204020203" pitchFamily="34" charset="0"/>
              </a:rPr>
              <a:t>Vérifier si les faits contreviennent ou non à des lois ou à des règlements.</a:t>
            </a:r>
          </a:p>
          <a:p>
            <a:pPr lvl="1"/>
            <a:r>
              <a:rPr lang="fr-FR" sz="2400" dirty="0">
                <a:latin typeface="Segoe UI" panose="020B0502040204020203" pitchFamily="34" charset="0"/>
                <a:cs typeface="Segoe UI" panose="020B0502040204020203" pitchFamily="34" charset="0"/>
              </a:rPr>
              <a:t>Orienter le signalement au besoin (ex.: manque d’action d’un médecin, d’un dentiste, d’un pharmacien ou d’un résident)</a:t>
            </a:r>
          </a:p>
          <a:p>
            <a:pPr lvl="1"/>
            <a:r>
              <a:rPr lang="fr-FR" sz="2400" dirty="0">
                <a:latin typeface="Segoe UI" panose="020B0502040204020203" pitchFamily="34" charset="0"/>
                <a:cs typeface="Segoe UI" panose="020B0502040204020203" pitchFamily="34" charset="0"/>
              </a:rPr>
              <a:t>Effectuer la saisie des données dans le système intégré de gestion des plaintes et amélioration continue de la qualité des services (SIGPAQS).</a:t>
            </a:r>
          </a:p>
          <a:p>
            <a:pPr lvl="1"/>
            <a:r>
              <a:rPr lang="fr-FR" sz="2400" dirty="0">
                <a:latin typeface="Segoe UI" panose="020B0502040204020203" pitchFamily="34" charset="0"/>
                <a:cs typeface="Segoe UI" panose="020B0502040204020203" pitchFamily="34" charset="0"/>
              </a:rPr>
              <a:t>Coordonner la tenue d’un registre local de l’ensemble des signalements, plaintes et situations potentielles ou avérées de maltraitance.</a:t>
            </a:r>
          </a:p>
          <a:p>
            <a:pPr lvl="1"/>
            <a:endParaRPr lang="fr-CA" sz="2400" dirty="0">
              <a:latin typeface="Segoe UI" panose="020B0502040204020203" pitchFamily="34" charset="0"/>
              <a:cs typeface="Segoe UI" panose="020B0502040204020203" pitchFamily="34" charset="0"/>
            </a:endParaRPr>
          </a:p>
          <a:p>
            <a:endParaRPr lang="fr-CA" dirty="0"/>
          </a:p>
        </p:txBody>
      </p:sp>
      <p:sp>
        <p:nvSpPr>
          <p:cNvPr id="4" name="Espace réservé du numéro de diapositive 3"/>
          <p:cNvSpPr>
            <a:spLocks noGrp="1"/>
          </p:cNvSpPr>
          <p:nvPr>
            <p:ph type="sldNum" sz="quarter" idx="5"/>
          </p:nvPr>
        </p:nvSpPr>
        <p:spPr/>
        <p:txBody>
          <a:bodyPr/>
          <a:lstStyle/>
          <a:p>
            <a:fld id="{4F277FD8-65D7-4AD0-8776-939470E00083}" type="slidenum">
              <a:rPr lang="fr-CA" smtClean="0"/>
              <a:t>16</a:t>
            </a:fld>
            <a:endParaRPr lang="fr-CA"/>
          </a:p>
        </p:txBody>
      </p:sp>
    </p:spTree>
    <p:extLst>
      <p:ext uri="{BB962C8B-B14F-4D97-AF65-F5344CB8AC3E}">
        <p14:creationId xmlns:p14="http://schemas.microsoft.com/office/powerpoint/2010/main" val="16329601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3240910" y="1122363"/>
            <a:ext cx="7427089" cy="2387600"/>
          </a:xfrm>
        </p:spPr>
        <p:txBody>
          <a:bodyPr anchor="b"/>
          <a:lstStyle>
            <a:lvl1pPr algn="l">
              <a:defRPr sz="6000">
                <a:solidFill>
                  <a:schemeClr val="bg2"/>
                </a:solidFill>
                <a:latin typeface="+mj-lt"/>
              </a:defRPr>
            </a:lvl1pPr>
          </a:lstStyle>
          <a:p>
            <a:r>
              <a:rPr lang="fr-FR"/>
              <a:t>Modifiez le style du titre</a:t>
            </a:r>
            <a:endParaRPr lang="fr-CA" dirty="0"/>
          </a:p>
        </p:txBody>
      </p:sp>
      <p:sp>
        <p:nvSpPr>
          <p:cNvPr id="3" name="Sous-titre 2"/>
          <p:cNvSpPr>
            <a:spLocks noGrp="1"/>
          </p:cNvSpPr>
          <p:nvPr>
            <p:ph type="subTitle" idx="1"/>
          </p:nvPr>
        </p:nvSpPr>
        <p:spPr>
          <a:xfrm>
            <a:off x="4653022" y="3602038"/>
            <a:ext cx="6014977" cy="165576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dirty="0"/>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6" name="Espace réservé du numéro de diapositive 5"/>
          <p:cNvSpPr>
            <a:spLocks noGrp="1"/>
          </p:cNvSpPr>
          <p:nvPr>
            <p:ph type="sldNum" sz="quarter" idx="12"/>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pic>
        <p:nvPicPr>
          <p:cNvPr id="8" name="Espace réservé du conten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30103" y="6013654"/>
            <a:ext cx="1615239" cy="720158"/>
          </a:xfrm>
          <a:prstGeom prst="rect">
            <a:avLst/>
          </a:prstGeom>
        </p:spPr>
      </p:pic>
      <p:pic>
        <p:nvPicPr>
          <p:cNvPr id="9" name="Image 8"/>
          <p:cNvPicPr>
            <a:picLocks noChangeAspect="1"/>
          </p:cNvPicPr>
          <p:nvPr/>
        </p:nvPicPr>
        <p:blipFill rotWithShape="1">
          <a:blip r:embed="rId3" cstate="print">
            <a:extLst>
              <a:ext uri="{28A0092B-C50C-407E-A947-70E740481C1C}">
                <a14:useLocalDpi xmlns:a14="http://schemas.microsoft.com/office/drawing/2010/main" val="0"/>
              </a:ext>
            </a:extLst>
          </a:blip>
          <a:srcRect b="41717"/>
          <a:stretch/>
        </p:blipFill>
        <p:spPr>
          <a:xfrm rot="4650061">
            <a:off x="-1555681" y="533291"/>
            <a:ext cx="5704711" cy="3935657"/>
          </a:xfrm>
          <a:prstGeom prst="rect">
            <a:avLst/>
          </a:prstGeom>
        </p:spPr>
      </p:pic>
    </p:spTree>
    <p:extLst>
      <p:ext uri="{BB962C8B-B14F-4D97-AF65-F5344CB8AC3E}">
        <p14:creationId xmlns:p14="http://schemas.microsoft.com/office/powerpoint/2010/main" val="933058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12" name="Image 11"/>
          <p:cNvPicPr>
            <a:picLocks noChangeAspect="1"/>
          </p:cNvPicPr>
          <p:nvPr/>
        </p:nvPicPr>
        <p:blipFill rotWithShape="1">
          <a:blip r:embed="rId2" cstate="print">
            <a:extLst>
              <a:ext uri="{28A0092B-C50C-407E-A947-70E740481C1C}">
                <a14:useLocalDpi xmlns:a14="http://schemas.microsoft.com/office/drawing/2010/main" val="0"/>
              </a:ext>
            </a:extLst>
          </a:blip>
          <a:srcRect l="14721" t="4570"/>
          <a:stretch/>
        </p:blipFill>
        <p:spPr>
          <a:xfrm rot="1796214">
            <a:off x="-608047" y="-310104"/>
            <a:ext cx="2484269" cy="3290647"/>
          </a:xfrm>
          <a:prstGeom prst="rect">
            <a:avLst/>
          </a:prstGeom>
        </p:spPr>
      </p:pic>
      <p:sp>
        <p:nvSpPr>
          <p:cNvPr id="2" name="Titre 1"/>
          <p:cNvSpPr>
            <a:spLocks noGrp="1"/>
          </p:cNvSpPr>
          <p:nvPr>
            <p:ph type="title"/>
          </p:nvPr>
        </p:nvSpPr>
        <p:spPr/>
        <p:txBody>
          <a:bodyPr/>
          <a:lstStyle>
            <a:lvl1pPr>
              <a:defRPr>
                <a:solidFill>
                  <a:schemeClr val="bg2"/>
                </a:solidFill>
              </a:defRPr>
            </a:lvl1pPr>
          </a:lstStyle>
          <a:p>
            <a:r>
              <a:rPr lang="fr-FR"/>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Espace réservé de la date 3"/>
          <p:cNvSpPr>
            <a:spLocks noGrp="1"/>
          </p:cNvSpPr>
          <p:nvPr>
            <p:ph type="dt" sz="half" idx="10"/>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9" name="Espace réservé du pied de page 4"/>
          <p:cNvSpPr>
            <a:spLocks noGrp="1"/>
          </p:cNvSpPr>
          <p:nvPr>
            <p:ph type="ftr" sz="quarter" idx="11"/>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10" name="Espace réservé du numéro de diapositive 5"/>
          <p:cNvSpPr>
            <a:spLocks noGrp="1"/>
          </p:cNvSpPr>
          <p:nvPr>
            <p:ph type="sldNum" sz="quarter" idx="12"/>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spTree>
    <p:extLst>
      <p:ext uri="{BB962C8B-B14F-4D97-AF65-F5344CB8AC3E}">
        <p14:creationId xmlns:p14="http://schemas.microsoft.com/office/powerpoint/2010/main" val="1997706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iapositive de fin">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663DD480-2A77-4CAD-A009-FA5CCF66217C}" type="datetimeFigureOut">
              <a:rPr lang="fr-CA" smtClean="0"/>
              <a:pPr/>
              <a:t>2025-05-27</a:t>
            </a:fld>
            <a:endParaRPr lang="fr-CA" dirty="0"/>
          </a:p>
        </p:txBody>
      </p:sp>
      <p:sp>
        <p:nvSpPr>
          <p:cNvPr id="4" name="Espace réservé du pied de page 3"/>
          <p:cNvSpPr>
            <a:spLocks noGrp="1"/>
          </p:cNvSpPr>
          <p:nvPr>
            <p:ph type="ftr" sz="quarter" idx="11"/>
          </p:nvPr>
        </p:nvSpPr>
        <p:spPr/>
        <p:txBody>
          <a:bodyPr/>
          <a:lstStyle/>
          <a:p>
            <a:endParaRPr lang="fr-CA" dirty="0"/>
          </a:p>
        </p:txBody>
      </p:sp>
      <p:sp>
        <p:nvSpPr>
          <p:cNvPr id="5" name="Espace réservé du numéro de diapositive 4"/>
          <p:cNvSpPr>
            <a:spLocks noGrp="1"/>
          </p:cNvSpPr>
          <p:nvPr>
            <p:ph type="sldNum" sz="quarter" idx="12"/>
          </p:nvPr>
        </p:nvSpPr>
        <p:spPr/>
        <p:txBody>
          <a:bodyPr/>
          <a:lstStyle/>
          <a:p>
            <a:fld id="{E6C6E2DA-C51A-4E5A-BC6F-C03DFAE86879}" type="slidenum">
              <a:rPr lang="fr-CA" smtClean="0"/>
              <a:pPr/>
              <a:t>‹N°›</a:t>
            </a:fld>
            <a:endParaRPr lang="fr-CA"/>
          </a:p>
        </p:txBody>
      </p:sp>
      <p:pic>
        <p:nvPicPr>
          <p:cNvPr id="9" name="Image 8"/>
          <p:cNvPicPr>
            <a:picLocks noChangeAspect="1"/>
          </p:cNvPicPr>
          <p:nvPr/>
        </p:nvPicPr>
        <p:blipFill rotWithShape="1">
          <a:blip r:embed="rId2" cstate="print">
            <a:extLst>
              <a:ext uri="{28A0092B-C50C-407E-A947-70E740481C1C}">
                <a14:useLocalDpi xmlns:a14="http://schemas.microsoft.com/office/drawing/2010/main" val="0"/>
              </a:ext>
            </a:extLst>
          </a:blip>
          <a:srcRect l="36594" t="11770"/>
          <a:stretch/>
        </p:blipFill>
        <p:spPr>
          <a:xfrm>
            <a:off x="-115910" y="-90153"/>
            <a:ext cx="2608964" cy="4297305"/>
          </a:xfrm>
          <a:prstGeom prst="rect">
            <a:avLst/>
          </a:prstGeom>
        </p:spPr>
      </p:pic>
      <p:sp>
        <p:nvSpPr>
          <p:cNvPr id="10" name="Titre 3"/>
          <p:cNvSpPr txBox="1">
            <a:spLocks/>
          </p:cNvSpPr>
          <p:nvPr userDrawn="1"/>
        </p:nvSpPr>
        <p:spPr>
          <a:xfrm>
            <a:off x="2514744" y="2146206"/>
            <a:ext cx="9361300" cy="1089209"/>
          </a:xfrm>
          <a:prstGeom prst="rect">
            <a:avLst/>
          </a:prstGeom>
        </p:spPr>
        <p:txBody>
          <a:bodyPr vert="horz" lIns="91440" tIns="45720" rIns="91440" bIns="45720" rtlCol="0" anchor="t">
            <a:normAutofit fontScale="97500" lnSpcReduction="10000"/>
          </a:bodyPr>
          <a:lstStyle>
            <a:lvl1pPr algn="r" defTabSz="914400" rtl="0" eaLnBrk="1" latinLnBrk="0" hangingPunct="1">
              <a:lnSpc>
                <a:spcPct val="90000"/>
              </a:lnSpc>
              <a:spcBef>
                <a:spcPct val="0"/>
              </a:spcBef>
              <a:buNone/>
              <a:defRPr sz="4400" kern="1200">
                <a:solidFill>
                  <a:schemeClr val="bg2"/>
                </a:solidFill>
                <a:latin typeface="+mj-lt"/>
                <a:ea typeface="+mj-ea"/>
                <a:cs typeface="+mj-cs"/>
              </a:defRPr>
            </a:lvl1pPr>
          </a:lstStyle>
          <a:p>
            <a:pPr algn="ctr"/>
            <a:r>
              <a:rPr lang="fr-CA" b="1" dirty="0">
                <a:solidFill>
                  <a:schemeClr val="accent4"/>
                </a:solidFill>
                <a:cs typeface="Aharoni" panose="02010803020104030203" pitchFamily="2" charset="-79"/>
              </a:rPr>
              <a:t>CIUSSS </a:t>
            </a:r>
            <a:br>
              <a:rPr lang="fr-CA" b="1" dirty="0">
                <a:solidFill>
                  <a:schemeClr val="accent4"/>
                </a:solidFill>
                <a:cs typeface="Aharoni" panose="02010803020104030203" pitchFamily="2" charset="-79"/>
              </a:rPr>
            </a:br>
            <a:r>
              <a:rPr lang="fr-CA" sz="3200" b="1" dirty="0">
                <a:solidFill>
                  <a:schemeClr val="accent4"/>
                </a:solidFill>
                <a:cs typeface="Aharoni" panose="02010803020104030203" pitchFamily="2" charset="-79"/>
              </a:rPr>
              <a:t>de l’Est-de-l’Île-de-Montréal</a:t>
            </a:r>
          </a:p>
        </p:txBody>
      </p:sp>
      <p:sp>
        <p:nvSpPr>
          <p:cNvPr id="11" name="Titre 3"/>
          <p:cNvSpPr txBox="1">
            <a:spLocks/>
          </p:cNvSpPr>
          <p:nvPr userDrawn="1"/>
        </p:nvSpPr>
        <p:spPr>
          <a:xfrm>
            <a:off x="2500566" y="3235415"/>
            <a:ext cx="9368389" cy="46870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Arial Black" pitchFamily="34" charset="0"/>
                <a:ea typeface="+mj-ea"/>
                <a:cs typeface="+mj-cs"/>
              </a:defRPr>
            </a:lvl1pPr>
          </a:lstStyle>
          <a:p>
            <a:pPr algn="ctr"/>
            <a:r>
              <a:rPr lang="fr-CA" sz="4000" b="1" dirty="0">
                <a:solidFill>
                  <a:schemeClr val="bg2"/>
                </a:solidFill>
                <a:cs typeface="Aharoni" panose="02010803020104030203" pitchFamily="2" charset="-79"/>
              </a:rPr>
              <a:t>www.ciusss-estmtl.gouv.qc.ca</a:t>
            </a:r>
            <a:endParaRPr lang="fr-CA" sz="3200" b="1" dirty="0">
              <a:solidFill>
                <a:schemeClr val="bg2"/>
              </a:solidFill>
              <a:cs typeface="Aharoni" panose="02010803020104030203" pitchFamily="2" charset="-79"/>
            </a:endParaRPr>
          </a:p>
        </p:txBody>
      </p:sp>
    </p:spTree>
    <p:extLst>
      <p:ext uri="{BB962C8B-B14F-4D97-AF65-F5344CB8AC3E}">
        <p14:creationId xmlns:p14="http://schemas.microsoft.com/office/powerpoint/2010/main" val="4205115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lvl1pPr>
              <a:defRPr>
                <a:solidFill>
                  <a:schemeClr val="bg2"/>
                </a:solidFill>
              </a:defRPr>
            </a:lvl1pPr>
          </a:lstStyle>
          <a:p>
            <a:r>
              <a:rPr lang="fr-FR"/>
              <a:t>Modifiez le style du titre</a:t>
            </a:r>
            <a:endParaRPr lang="fr-CA"/>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3"/>
          <p:cNvSpPr>
            <a:spLocks noGrp="1"/>
          </p:cNvSpPr>
          <p:nvPr>
            <p:ph type="dt" sz="half" idx="10"/>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8" name="Espace réservé du pied de page 4"/>
          <p:cNvSpPr>
            <a:spLocks noGrp="1"/>
          </p:cNvSpPr>
          <p:nvPr>
            <p:ph type="ftr" sz="quarter" idx="11"/>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9" name="Espace réservé du numéro de diapositive 5"/>
          <p:cNvSpPr>
            <a:spLocks noGrp="1"/>
          </p:cNvSpPr>
          <p:nvPr>
            <p:ph type="sldNum" sz="quarter" idx="12"/>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spTree>
    <p:extLst>
      <p:ext uri="{BB962C8B-B14F-4D97-AF65-F5344CB8AC3E}">
        <p14:creationId xmlns:p14="http://schemas.microsoft.com/office/powerpoint/2010/main" val="2315932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FC138387-F5BF-49BB-BAF6-3D434EA50456}"/>
              </a:ext>
            </a:extLst>
          </p:cNvPr>
          <p:cNvSpPr txBox="1">
            <a:spLocks noGrp="1"/>
          </p:cNvSpPr>
          <p:nvPr>
            <p:ph idx="1"/>
          </p:nvPr>
        </p:nvSpPr>
        <p:spPr>
          <a:xfrm>
            <a:off x="838204" y="1953085"/>
            <a:ext cx="10515600" cy="3973150"/>
          </a:xfrm>
        </p:spPr>
        <p:txBody>
          <a:bodyPr/>
          <a:lstStyle>
            <a:lvl1pPr>
              <a:defRPr/>
            </a:lvl1pPr>
            <a:lvl2pPr>
              <a:defRPr/>
            </a:lvl2pPr>
            <a:lvl3pPr>
              <a:defRPr/>
            </a:lvl3pPr>
            <a:lvl4pPr>
              <a:defRPr/>
            </a:lvl4pPr>
            <a:lvl5pP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3" name="Espace réservé de la date 3">
            <a:extLst>
              <a:ext uri="{FF2B5EF4-FFF2-40B4-BE49-F238E27FC236}">
                <a16:creationId xmlns:a16="http://schemas.microsoft.com/office/drawing/2014/main" id="{76247F6B-C039-4E64-BB16-1BF80B8B5FFA}"/>
              </a:ext>
            </a:extLst>
          </p:cNvPr>
          <p:cNvSpPr txBox="1">
            <a:spLocks noGrp="1"/>
          </p:cNvSpPr>
          <p:nvPr>
            <p:ph type="dt" sz="half" idx="7"/>
          </p:nvPr>
        </p:nvSpPr>
        <p:spPr/>
        <p:txBody>
          <a:bodyPr/>
          <a:lstStyle>
            <a:lvl1pPr>
              <a:defRPr/>
            </a:lvl1pPr>
          </a:lstStyle>
          <a:p>
            <a:pPr lvl="0"/>
            <a:fld id="{6FD79D9C-A86B-4F79-8F72-C2742A475A02}" type="datetime1">
              <a:rPr lang="fr-CA"/>
              <a:pPr lvl="0"/>
              <a:t>2025-05-27</a:t>
            </a:fld>
            <a:endParaRPr lang="fr-CA"/>
          </a:p>
        </p:txBody>
      </p:sp>
      <p:sp>
        <p:nvSpPr>
          <p:cNvPr id="4" name="Espace réservé du pied de page 4">
            <a:extLst>
              <a:ext uri="{FF2B5EF4-FFF2-40B4-BE49-F238E27FC236}">
                <a16:creationId xmlns:a16="http://schemas.microsoft.com/office/drawing/2014/main" id="{D4C6990F-A5A1-4C18-9D9F-2BCD7FB626D5}"/>
              </a:ext>
            </a:extLst>
          </p:cNvPr>
          <p:cNvSpPr txBox="1">
            <a:spLocks noGrp="1"/>
          </p:cNvSpPr>
          <p:nvPr>
            <p:ph type="ftr" sz="quarter" idx="9"/>
          </p:nvPr>
        </p:nvSpPr>
        <p:spPr/>
        <p:txBody>
          <a:bodyPr/>
          <a:lstStyle>
            <a:lvl1pPr>
              <a:defRPr/>
            </a:lvl1pPr>
          </a:lstStyle>
          <a:p>
            <a:pPr lvl="0"/>
            <a:endParaRPr lang="fr-CA"/>
          </a:p>
        </p:txBody>
      </p:sp>
      <p:sp>
        <p:nvSpPr>
          <p:cNvPr id="5" name="Espace réservé du numéro de diapositive 5">
            <a:extLst>
              <a:ext uri="{FF2B5EF4-FFF2-40B4-BE49-F238E27FC236}">
                <a16:creationId xmlns:a16="http://schemas.microsoft.com/office/drawing/2014/main" id="{97F6DD59-F1A8-45FE-932B-33A33886DFB7}"/>
              </a:ext>
            </a:extLst>
          </p:cNvPr>
          <p:cNvSpPr txBox="1">
            <a:spLocks noGrp="1"/>
          </p:cNvSpPr>
          <p:nvPr>
            <p:ph type="sldNum" sz="quarter" idx="8"/>
          </p:nvPr>
        </p:nvSpPr>
        <p:spPr/>
        <p:txBody>
          <a:bodyPr/>
          <a:lstStyle>
            <a:lvl1pPr>
              <a:defRPr/>
            </a:lvl1pPr>
          </a:lstStyle>
          <a:p>
            <a:pPr lvl="0"/>
            <a:fld id="{7C39084F-2B88-4020-B563-FF7C3C302E9D}" type="slidenum">
              <a:t>‹N°›</a:t>
            </a:fld>
            <a:endParaRPr lang="fr-CA"/>
          </a:p>
        </p:txBody>
      </p:sp>
      <p:pic>
        <p:nvPicPr>
          <p:cNvPr id="6" name="Image 10">
            <a:extLst>
              <a:ext uri="{FF2B5EF4-FFF2-40B4-BE49-F238E27FC236}">
                <a16:creationId xmlns:a16="http://schemas.microsoft.com/office/drawing/2014/main" id="{55009D6A-C16F-47AA-84F3-21EA8D31C180}"/>
              </a:ext>
            </a:extLst>
          </p:cNvPr>
          <p:cNvPicPr>
            <a:picLocks noChangeAspect="1"/>
          </p:cNvPicPr>
          <p:nvPr/>
        </p:nvPicPr>
        <p:blipFill>
          <a:blip r:embed="rId2"/>
          <a:srcRect l="23543" r="13601" b="57108"/>
          <a:stretch>
            <a:fillRect/>
          </a:stretch>
        </p:blipFill>
        <p:spPr>
          <a:xfrm rot="6345702">
            <a:off x="-522612" y="-64388"/>
            <a:ext cx="2612477" cy="2110171"/>
          </a:xfrm>
          <a:prstGeom prst="rect">
            <a:avLst/>
          </a:prstGeom>
          <a:noFill/>
          <a:ln cap="flat">
            <a:noFill/>
          </a:ln>
        </p:spPr>
      </p:pic>
    </p:spTree>
    <p:extLst>
      <p:ext uri="{BB962C8B-B14F-4D97-AF65-F5344CB8AC3E}">
        <p14:creationId xmlns:p14="http://schemas.microsoft.com/office/powerpoint/2010/main" val="108174774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bg2"/>
                </a:solidFill>
              </a:defRPr>
            </a:lvl1pPr>
          </a:lstStyle>
          <a:p>
            <a:r>
              <a:rPr lang="fr-FR"/>
              <a:t>Modifiez le style du titre</a:t>
            </a:r>
            <a:endParaRPr lang="fr-CA"/>
          </a:p>
        </p:txBody>
      </p:sp>
      <p:sp>
        <p:nvSpPr>
          <p:cNvPr id="3" name="Espace réservé du contenu 2"/>
          <p:cNvSpPr>
            <a:spLocks noGrp="1"/>
          </p:cNvSpPr>
          <p:nvPr>
            <p:ph idx="1"/>
          </p:nvPr>
        </p:nvSpPr>
        <p:spPr>
          <a:xfrm>
            <a:off x="838200" y="2015231"/>
            <a:ext cx="10515600" cy="3911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8" name="Espace réservé de la date 3"/>
          <p:cNvSpPr>
            <a:spLocks noGrp="1"/>
          </p:cNvSpPr>
          <p:nvPr>
            <p:ph type="dt" sz="half" idx="10"/>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9" name="Espace réservé du pied de page 4"/>
          <p:cNvSpPr>
            <a:spLocks noGrp="1"/>
          </p:cNvSpPr>
          <p:nvPr>
            <p:ph type="ftr" sz="quarter" idx="11"/>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10" name="Espace réservé du numéro de diapositive 5"/>
          <p:cNvSpPr>
            <a:spLocks noGrp="1"/>
          </p:cNvSpPr>
          <p:nvPr>
            <p:ph type="sldNum" sz="quarter" idx="12"/>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pic>
        <p:nvPicPr>
          <p:cNvPr id="11" name="Image 10"/>
          <p:cNvPicPr>
            <a:picLocks noChangeAspect="1"/>
          </p:cNvPicPr>
          <p:nvPr/>
        </p:nvPicPr>
        <p:blipFill rotWithShape="1">
          <a:blip r:embed="rId2" cstate="print">
            <a:extLst>
              <a:ext uri="{28A0092B-C50C-407E-A947-70E740481C1C}">
                <a14:useLocalDpi xmlns:a14="http://schemas.microsoft.com/office/drawing/2010/main" val="0"/>
              </a:ext>
            </a:extLst>
          </a:blip>
          <a:srcRect l="22157" b="56855"/>
          <a:stretch/>
        </p:blipFill>
        <p:spPr>
          <a:xfrm rot="6345719">
            <a:off x="-909005" y="171993"/>
            <a:ext cx="3235353" cy="2122665"/>
          </a:xfrm>
          <a:prstGeom prst="rect">
            <a:avLst/>
          </a:prstGeom>
        </p:spPr>
      </p:pic>
    </p:spTree>
    <p:extLst>
      <p:ext uri="{BB962C8B-B14F-4D97-AF65-F5344CB8AC3E}">
        <p14:creationId xmlns:p14="http://schemas.microsoft.com/office/powerpoint/2010/main" val="3976385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27556" y="6013654"/>
            <a:ext cx="1612331" cy="720719"/>
          </a:xfrm>
          <a:prstGeom prst="rect">
            <a:avLst/>
          </a:prstGeom>
        </p:spPr>
      </p:pic>
      <p:sp>
        <p:nvSpPr>
          <p:cNvPr id="2" name="Titre 1"/>
          <p:cNvSpPr>
            <a:spLocks noGrp="1"/>
          </p:cNvSpPr>
          <p:nvPr>
            <p:ph type="title"/>
          </p:nvPr>
        </p:nvSpPr>
        <p:spPr>
          <a:xfrm>
            <a:off x="831850" y="1512966"/>
            <a:ext cx="10515600" cy="2852737"/>
          </a:xfrm>
        </p:spPr>
        <p:txBody>
          <a:bodyPr anchor="b"/>
          <a:lstStyle>
            <a:lvl1pPr algn="r">
              <a:defRPr sz="6000">
                <a:solidFill>
                  <a:schemeClr val="bg1"/>
                </a:solidFill>
              </a:defRPr>
            </a:lvl1pPr>
          </a:lstStyle>
          <a:p>
            <a:r>
              <a:rPr lang="fr-FR"/>
              <a:t>Modifiez le style du titre</a:t>
            </a:r>
            <a:endParaRPr lang="fr-CA" dirty="0"/>
          </a:p>
        </p:txBody>
      </p:sp>
      <p:sp>
        <p:nvSpPr>
          <p:cNvPr id="3" name="Espace réservé du texte 2"/>
          <p:cNvSpPr>
            <a:spLocks noGrp="1"/>
          </p:cNvSpPr>
          <p:nvPr>
            <p:ph type="body" idx="1"/>
          </p:nvPr>
        </p:nvSpPr>
        <p:spPr>
          <a:xfrm>
            <a:off x="831850" y="4392691"/>
            <a:ext cx="10515600" cy="1500187"/>
          </a:xfrm>
        </p:spPr>
        <p:txBody>
          <a:bodyPr/>
          <a:lstStyle>
            <a:lvl1pPr marL="0" indent="0" algn="r">
              <a:buNone/>
              <a:defRPr sz="2400">
                <a:solidFill>
                  <a:schemeClr val="bg2">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8" name="Espace réservé de la date 3"/>
          <p:cNvSpPr>
            <a:spLocks noGrp="1"/>
          </p:cNvSpPr>
          <p:nvPr>
            <p:ph type="dt" sz="half" idx="10"/>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9" name="Espace réservé du pied de page 4"/>
          <p:cNvSpPr>
            <a:spLocks noGrp="1"/>
          </p:cNvSpPr>
          <p:nvPr>
            <p:ph type="ftr" sz="quarter" idx="11"/>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10" name="Espace réservé du numéro de diapositive 5"/>
          <p:cNvSpPr>
            <a:spLocks noGrp="1"/>
          </p:cNvSpPr>
          <p:nvPr>
            <p:ph type="sldNum" sz="quarter" idx="12"/>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pic>
        <p:nvPicPr>
          <p:cNvPr id="12" name="Image 11"/>
          <p:cNvPicPr>
            <a:picLocks noChangeAspect="1"/>
          </p:cNvPicPr>
          <p:nvPr/>
        </p:nvPicPr>
        <p:blipFill rotWithShape="1">
          <a:blip r:embed="rId3" cstate="print">
            <a:extLst>
              <a:ext uri="{28A0092B-C50C-407E-A947-70E740481C1C}">
                <a14:useLocalDpi xmlns:a14="http://schemas.microsoft.com/office/drawing/2010/main" val="0"/>
              </a:ext>
            </a:extLst>
          </a:blip>
          <a:srcRect l="9976" t="9422"/>
          <a:stretch/>
        </p:blipFill>
        <p:spPr>
          <a:xfrm rot="3029273">
            <a:off x="8789" y="-1070675"/>
            <a:ext cx="2831210" cy="3371967"/>
          </a:xfrm>
          <a:prstGeom prst="rect">
            <a:avLst/>
          </a:prstGeom>
        </p:spPr>
      </p:pic>
    </p:spTree>
    <p:extLst>
      <p:ext uri="{BB962C8B-B14F-4D97-AF65-F5344CB8AC3E}">
        <p14:creationId xmlns:p14="http://schemas.microsoft.com/office/powerpoint/2010/main" val="1669120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2" name="Image 11"/>
          <p:cNvPicPr>
            <a:picLocks noChangeAspect="1"/>
          </p:cNvPicPr>
          <p:nvPr/>
        </p:nvPicPr>
        <p:blipFill rotWithShape="1">
          <a:blip r:embed="rId2" cstate="print">
            <a:extLst>
              <a:ext uri="{28A0092B-C50C-407E-A947-70E740481C1C}">
                <a14:useLocalDpi xmlns:a14="http://schemas.microsoft.com/office/drawing/2010/main" val="0"/>
              </a:ext>
            </a:extLst>
          </a:blip>
          <a:srcRect l="32462" t="5749" b="15857"/>
          <a:stretch/>
        </p:blipFill>
        <p:spPr>
          <a:xfrm rot="20174779">
            <a:off x="-368755" y="4952721"/>
            <a:ext cx="1622966" cy="2229882"/>
          </a:xfrm>
          <a:prstGeom prst="rect">
            <a:avLst/>
          </a:prstGeom>
        </p:spPr>
      </p:pic>
      <p:sp>
        <p:nvSpPr>
          <p:cNvPr id="2" name="Titre 1"/>
          <p:cNvSpPr>
            <a:spLocks noGrp="1"/>
          </p:cNvSpPr>
          <p:nvPr>
            <p:ph type="title"/>
          </p:nvPr>
        </p:nvSpPr>
        <p:spPr/>
        <p:txBody>
          <a:bodyPr/>
          <a:lstStyle>
            <a:lvl1pPr>
              <a:defRPr>
                <a:solidFill>
                  <a:schemeClr val="bg2"/>
                </a:solidFill>
              </a:defRPr>
            </a:lvl1pPr>
          </a:lstStyle>
          <a:p>
            <a:r>
              <a:rPr lang="fr-FR"/>
              <a:t>Modifiez le style du titre</a:t>
            </a:r>
            <a:endParaRPr lang="fr-CA"/>
          </a:p>
        </p:txBody>
      </p:sp>
      <p:sp>
        <p:nvSpPr>
          <p:cNvPr id="3" name="Espace réservé du contenu 2"/>
          <p:cNvSpPr>
            <a:spLocks noGrp="1"/>
          </p:cNvSpPr>
          <p:nvPr>
            <p:ph sz="half" idx="1"/>
          </p:nvPr>
        </p:nvSpPr>
        <p:spPr>
          <a:xfrm>
            <a:off x="838200" y="1825625"/>
            <a:ext cx="5181600" cy="412376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half" idx="2"/>
          </p:nvPr>
        </p:nvSpPr>
        <p:spPr>
          <a:xfrm>
            <a:off x="6172200" y="1825625"/>
            <a:ext cx="5181600" cy="412376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9" name="Espace réservé de la date 3"/>
          <p:cNvSpPr>
            <a:spLocks noGrp="1"/>
          </p:cNvSpPr>
          <p:nvPr>
            <p:ph type="dt" sz="half" idx="10"/>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10" name="Espace réservé du pied de page 4"/>
          <p:cNvSpPr>
            <a:spLocks noGrp="1"/>
          </p:cNvSpPr>
          <p:nvPr>
            <p:ph type="ftr" sz="quarter" idx="11"/>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11" name="Espace réservé du numéro de diapositive 5"/>
          <p:cNvSpPr>
            <a:spLocks noGrp="1"/>
          </p:cNvSpPr>
          <p:nvPr>
            <p:ph type="sldNum" sz="quarter" idx="12"/>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spTree>
    <p:extLst>
      <p:ext uri="{BB962C8B-B14F-4D97-AF65-F5344CB8AC3E}">
        <p14:creationId xmlns:p14="http://schemas.microsoft.com/office/powerpoint/2010/main" val="4270681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8859797" cy="1325563"/>
          </a:xfrm>
        </p:spPr>
        <p:txBody>
          <a:bodyPr/>
          <a:lstStyle>
            <a:lvl1pPr>
              <a:defRPr>
                <a:solidFill>
                  <a:schemeClr val="bg2"/>
                </a:solidFill>
              </a:defRPr>
            </a:lvl1pPr>
          </a:lstStyle>
          <a:p>
            <a:r>
              <a:rPr lang="fr-FR"/>
              <a:t>Modifiez le style du titre</a:t>
            </a:r>
            <a:endParaRPr lang="fr-CA"/>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4327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4327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11" name="Espace réservé de la date 3"/>
          <p:cNvSpPr>
            <a:spLocks noGrp="1"/>
          </p:cNvSpPr>
          <p:nvPr>
            <p:ph type="dt" sz="half" idx="10"/>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12" name="Espace réservé du pied de page 4"/>
          <p:cNvSpPr>
            <a:spLocks noGrp="1"/>
          </p:cNvSpPr>
          <p:nvPr>
            <p:ph type="ftr" sz="quarter" idx="11"/>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13" name="Espace réservé du numéro de diapositive 5"/>
          <p:cNvSpPr>
            <a:spLocks noGrp="1"/>
          </p:cNvSpPr>
          <p:nvPr>
            <p:ph type="sldNum" sz="quarter" idx="12"/>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pic>
        <p:nvPicPr>
          <p:cNvPr id="14" name="Image 13"/>
          <p:cNvPicPr>
            <a:picLocks noChangeAspect="1"/>
          </p:cNvPicPr>
          <p:nvPr/>
        </p:nvPicPr>
        <p:blipFill rotWithShape="1">
          <a:blip r:embed="rId2" cstate="print">
            <a:extLst>
              <a:ext uri="{28A0092B-C50C-407E-A947-70E740481C1C}">
                <a14:useLocalDpi xmlns:a14="http://schemas.microsoft.com/office/drawing/2010/main" val="0"/>
              </a:ext>
            </a:extLst>
          </a:blip>
          <a:srcRect r="6403" b="1955"/>
          <a:stretch/>
        </p:blipFill>
        <p:spPr>
          <a:xfrm rot="18071140">
            <a:off x="10237539" y="-650206"/>
            <a:ext cx="2249143" cy="2788828"/>
          </a:xfrm>
          <a:prstGeom prst="rect">
            <a:avLst/>
          </a:prstGeom>
        </p:spPr>
      </p:pic>
    </p:spTree>
    <p:extLst>
      <p:ext uri="{BB962C8B-B14F-4D97-AF65-F5344CB8AC3E}">
        <p14:creationId xmlns:p14="http://schemas.microsoft.com/office/powerpoint/2010/main" val="3579918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2511706" y="365125"/>
            <a:ext cx="8842094" cy="1325563"/>
          </a:xfrm>
        </p:spPr>
        <p:txBody>
          <a:bodyPr/>
          <a:lstStyle>
            <a:lvl1pPr>
              <a:defRPr>
                <a:solidFill>
                  <a:schemeClr val="bg2"/>
                </a:solidFill>
              </a:defRPr>
            </a:lvl1pPr>
          </a:lstStyle>
          <a:p>
            <a:r>
              <a:rPr lang="fr-FR"/>
              <a:t>Modifiez le style du titre</a:t>
            </a:r>
            <a:endParaRPr lang="fr-CA"/>
          </a:p>
        </p:txBody>
      </p:sp>
      <p:sp>
        <p:nvSpPr>
          <p:cNvPr id="6" name="Espace réservé de la date 3"/>
          <p:cNvSpPr>
            <a:spLocks noGrp="1"/>
          </p:cNvSpPr>
          <p:nvPr>
            <p:ph type="dt" sz="half" idx="10"/>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7" name="Espace réservé du pied de page 4"/>
          <p:cNvSpPr>
            <a:spLocks noGrp="1"/>
          </p:cNvSpPr>
          <p:nvPr>
            <p:ph type="ftr" sz="quarter" idx="11"/>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8" name="Espace réservé du numéro de diapositive 5"/>
          <p:cNvSpPr>
            <a:spLocks noGrp="1"/>
          </p:cNvSpPr>
          <p:nvPr>
            <p:ph type="sldNum" sz="quarter" idx="12"/>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pic>
        <p:nvPicPr>
          <p:cNvPr id="10" name="Image 9"/>
          <p:cNvPicPr>
            <a:picLocks noChangeAspect="1"/>
          </p:cNvPicPr>
          <p:nvPr/>
        </p:nvPicPr>
        <p:blipFill rotWithShape="1">
          <a:blip r:embed="rId2" cstate="print">
            <a:extLst>
              <a:ext uri="{28A0092B-C50C-407E-A947-70E740481C1C}">
                <a14:useLocalDpi xmlns:a14="http://schemas.microsoft.com/office/drawing/2010/main" val="0"/>
              </a:ext>
            </a:extLst>
          </a:blip>
          <a:srcRect l="7684" t="38342"/>
          <a:stretch/>
        </p:blipFill>
        <p:spPr>
          <a:xfrm rot="1185234">
            <a:off x="-196848" y="-403294"/>
            <a:ext cx="2690664" cy="2127248"/>
          </a:xfrm>
          <a:prstGeom prst="rect">
            <a:avLst/>
          </a:prstGeom>
        </p:spPr>
      </p:pic>
    </p:spTree>
    <p:extLst>
      <p:ext uri="{BB962C8B-B14F-4D97-AF65-F5344CB8AC3E}">
        <p14:creationId xmlns:p14="http://schemas.microsoft.com/office/powerpoint/2010/main" val="260175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27556" y="6013654"/>
            <a:ext cx="1612331" cy="720719"/>
          </a:xfrm>
          <a:prstGeom prst="rect">
            <a:avLst/>
          </a:prstGeom>
        </p:spPr>
      </p:pic>
      <p:sp>
        <p:nvSpPr>
          <p:cNvPr id="7" name="Espace réservé de la date 3"/>
          <p:cNvSpPr>
            <a:spLocks noGrp="1"/>
          </p:cNvSpPr>
          <p:nvPr>
            <p:ph type="dt" sz="half" idx="10"/>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8" name="Espace réservé du pied de page 4"/>
          <p:cNvSpPr>
            <a:spLocks noGrp="1"/>
          </p:cNvSpPr>
          <p:nvPr>
            <p:ph type="ftr" sz="quarter" idx="11"/>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9" name="Espace réservé du numéro de diapositive 5"/>
          <p:cNvSpPr>
            <a:spLocks noGrp="1"/>
          </p:cNvSpPr>
          <p:nvPr>
            <p:ph type="sldNum" sz="quarter" idx="12"/>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spTree>
    <p:extLst>
      <p:ext uri="{BB962C8B-B14F-4D97-AF65-F5344CB8AC3E}">
        <p14:creationId xmlns:p14="http://schemas.microsoft.com/office/powerpoint/2010/main" val="1655090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2" name="Image 11"/>
          <p:cNvPicPr>
            <a:picLocks noChangeAspect="1"/>
          </p:cNvPicPr>
          <p:nvPr/>
        </p:nvPicPr>
        <p:blipFill rotWithShape="1">
          <a:blip r:embed="rId2" cstate="print">
            <a:extLst>
              <a:ext uri="{28A0092B-C50C-407E-A947-70E740481C1C}">
                <a14:useLocalDpi xmlns:a14="http://schemas.microsoft.com/office/drawing/2010/main" val="0"/>
              </a:ext>
            </a:extLst>
          </a:blip>
          <a:srcRect t="34580" r="8154"/>
          <a:stretch/>
        </p:blipFill>
        <p:spPr>
          <a:xfrm rot="13224891">
            <a:off x="-409956" y="5708263"/>
            <a:ext cx="1721493" cy="1451435"/>
          </a:xfrm>
          <a:prstGeom prst="rect">
            <a:avLst/>
          </a:prstGeom>
        </p:spPr>
      </p:pic>
      <p:sp>
        <p:nvSpPr>
          <p:cNvPr id="2" name="Titre 1"/>
          <p:cNvSpPr>
            <a:spLocks noGrp="1"/>
          </p:cNvSpPr>
          <p:nvPr>
            <p:ph type="title"/>
          </p:nvPr>
        </p:nvSpPr>
        <p:spPr>
          <a:xfrm>
            <a:off x="839788" y="457200"/>
            <a:ext cx="3932237" cy="1600200"/>
          </a:xfrm>
        </p:spPr>
        <p:txBody>
          <a:bodyPr anchor="b"/>
          <a:lstStyle>
            <a:lvl1pPr>
              <a:defRPr sz="3200">
                <a:solidFill>
                  <a:schemeClr val="bg2"/>
                </a:solidFill>
              </a:defRPr>
            </a:lvl1pPr>
          </a:lstStyle>
          <a:p>
            <a:r>
              <a:rPr lang="fr-FR"/>
              <a:t>Modifiez le style du titre</a:t>
            </a:r>
            <a:endParaRPr lang="fr-CA"/>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8" name="Espace réservé de la date 3"/>
          <p:cNvSpPr>
            <a:spLocks noGrp="1"/>
          </p:cNvSpPr>
          <p:nvPr>
            <p:ph type="dt" sz="half" idx="10"/>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9" name="Espace réservé du pied de page 4"/>
          <p:cNvSpPr>
            <a:spLocks noGrp="1"/>
          </p:cNvSpPr>
          <p:nvPr>
            <p:ph type="ftr" sz="quarter" idx="11"/>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10" name="Espace réservé du numéro de diapositive 5"/>
          <p:cNvSpPr>
            <a:spLocks noGrp="1"/>
          </p:cNvSpPr>
          <p:nvPr>
            <p:ph type="sldNum" sz="quarter" idx="12"/>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spTree>
    <p:extLst>
      <p:ext uri="{BB962C8B-B14F-4D97-AF65-F5344CB8AC3E}">
        <p14:creationId xmlns:p14="http://schemas.microsoft.com/office/powerpoint/2010/main" val="293617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space réservé de la date 3"/>
          <p:cNvSpPr>
            <a:spLocks noGrp="1"/>
          </p:cNvSpPr>
          <p:nvPr>
            <p:ph type="dt" sz="half" idx="10"/>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13" name="Espace réservé du pied de page 4"/>
          <p:cNvSpPr>
            <a:spLocks noGrp="1"/>
          </p:cNvSpPr>
          <p:nvPr>
            <p:ph type="ftr" sz="quarter" idx="11"/>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14" name="Espace réservé du numéro de diapositive 5"/>
          <p:cNvSpPr>
            <a:spLocks noGrp="1"/>
          </p:cNvSpPr>
          <p:nvPr>
            <p:ph type="sldNum" sz="quarter" idx="12"/>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sp>
        <p:nvSpPr>
          <p:cNvPr id="2" name="Titre 1"/>
          <p:cNvSpPr>
            <a:spLocks noGrp="1"/>
          </p:cNvSpPr>
          <p:nvPr>
            <p:ph type="title"/>
          </p:nvPr>
        </p:nvSpPr>
        <p:spPr>
          <a:xfrm>
            <a:off x="839788" y="457200"/>
            <a:ext cx="3932237" cy="1600200"/>
          </a:xfrm>
        </p:spPr>
        <p:txBody>
          <a:bodyPr anchor="b"/>
          <a:lstStyle>
            <a:lvl1pPr>
              <a:defRPr sz="3200">
                <a:solidFill>
                  <a:schemeClr val="bg1"/>
                </a:solidFill>
              </a:defRPr>
            </a:lvl1pPr>
          </a:lstStyle>
          <a:p>
            <a:r>
              <a:rPr lang="fr-FR"/>
              <a:t>Modifiez le style du titre</a:t>
            </a:r>
            <a:endParaRPr lang="fr-CA" dirty="0"/>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pic>
        <p:nvPicPr>
          <p:cNvPr id="15" name="Imag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27556" y="6013654"/>
            <a:ext cx="1612331" cy="720719"/>
          </a:xfrm>
          <a:prstGeom prst="rect">
            <a:avLst/>
          </a:prstGeom>
        </p:spPr>
      </p:pic>
      <p:pic>
        <p:nvPicPr>
          <p:cNvPr id="10" name="Image 9"/>
          <p:cNvPicPr>
            <a:picLocks noChangeAspect="1"/>
          </p:cNvPicPr>
          <p:nvPr/>
        </p:nvPicPr>
        <p:blipFill rotWithShape="1">
          <a:blip r:embed="rId3" cstate="print">
            <a:extLst>
              <a:ext uri="{28A0092B-C50C-407E-A947-70E740481C1C}">
                <a14:useLocalDpi xmlns:a14="http://schemas.microsoft.com/office/drawing/2010/main" val="0"/>
              </a:ext>
            </a:extLst>
          </a:blip>
          <a:srcRect l="13622" b="7436"/>
          <a:stretch/>
        </p:blipFill>
        <p:spPr>
          <a:xfrm rot="7628708">
            <a:off x="10534547" y="-720525"/>
            <a:ext cx="1619006" cy="2053670"/>
          </a:xfrm>
          <a:prstGeom prst="rect">
            <a:avLst/>
          </a:prstGeom>
        </p:spPr>
      </p:pic>
    </p:spTree>
    <p:extLst>
      <p:ext uri="{BB962C8B-B14F-4D97-AF65-F5344CB8AC3E}">
        <p14:creationId xmlns:p14="http://schemas.microsoft.com/office/powerpoint/2010/main" val="3320935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770927" y="365125"/>
            <a:ext cx="9582873" cy="1325563"/>
          </a:xfrm>
          <a:prstGeom prst="rect">
            <a:avLst/>
          </a:prstGeom>
        </p:spPr>
        <p:txBody>
          <a:bodyPr vert="horz" lIns="91440" tIns="45720" rIns="91440" bIns="45720" rtlCol="0" anchor="ctr">
            <a:normAutofit/>
          </a:bodyPr>
          <a:lstStyle/>
          <a:p>
            <a:r>
              <a:rPr lang="fr-FR" dirty="0"/>
              <a:t>Modifiez le style du titre</a:t>
            </a:r>
            <a:endParaRPr lang="fr-CA" dirty="0"/>
          </a:p>
        </p:txBody>
      </p:sp>
      <p:sp>
        <p:nvSpPr>
          <p:cNvPr id="3" name="Espace réservé du texte 2"/>
          <p:cNvSpPr>
            <a:spLocks noGrp="1"/>
          </p:cNvSpPr>
          <p:nvPr>
            <p:ph type="body" idx="1"/>
          </p:nvPr>
        </p:nvSpPr>
        <p:spPr>
          <a:xfrm>
            <a:off x="838200" y="1825625"/>
            <a:ext cx="10515600" cy="4100613"/>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16" name="Espace réservé de la date 3"/>
          <p:cNvSpPr>
            <a:spLocks noGrp="1"/>
          </p:cNvSpPr>
          <p:nvPr>
            <p:ph type="dt" sz="half" idx="2"/>
          </p:nvPr>
        </p:nvSpPr>
        <p:spPr>
          <a:xfrm>
            <a:off x="838200" y="6356350"/>
            <a:ext cx="27432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663DD480-2A77-4CAD-A009-FA5CCF66217C}" type="datetimeFigureOut">
              <a:rPr lang="fr-CA" smtClean="0"/>
              <a:pPr/>
              <a:t>2025-05-27</a:t>
            </a:fld>
            <a:endParaRPr lang="fr-CA" dirty="0"/>
          </a:p>
        </p:txBody>
      </p:sp>
      <p:sp>
        <p:nvSpPr>
          <p:cNvPr id="17" name="Espace réservé du pied de page 4"/>
          <p:cNvSpPr>
            <a:spLocks noGrp="1"/>
          </p:cNvSpPr>
          <p:nvPr>
            <p:ph type="ftr" sz="quarter" idx="3"/>
          </p:nvPr>
        </p:nvSpPr>
        <p:spPr>
          <a:xfrm>
            <a:off x="4038600" y="6356350"/>
            <a:ext cx="41148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endParaRPr lang="fr-CA" dirty="0"/>
          </a:p>
        </p:txBody>
      </p:sp>
      <p:sp>
        <p:nvSpPr>
          <p:cNvPr id="18" name="Espace réservé du numéro de diapositive 5"/>
          <p:cNvSpPr>
            <a:spLocks noGrp="1"/>
          </p:cNvSpPr>
          <p:nvPr>
            <p:ph type="sldNum" sz="quarter" idx="4"/>
          </p:nvPr>
        </p:nvSpPr>
        <p:spPr>
          <a:xfrm>
            <a:off x="8610600" y="6356350"/>
            <a:ext cx="1088985"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E6C6E2DA-C51A-4E5A-BC6F-C03DFAE86879}" type="slidenum">
              <a:rPr lang="fr-CA" smtClean="0"/>
              <a:pPr/>
              <a:t>‹N°›</a:t>
            </a:fld>
            <a:endParaRPr lang="fr-CA"/>
          </a:p>
        </p:txBody>
      </p:sp>
      <p:pic>
        <p:nvPicPr>
          <p:cNvPr id="19" name="Espace réservé du contenu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330103" y="6013654"/>
            <a:ext cx="1615239" cy="720158"/>
          </a:xfrm>
          <a:prstGeom prst="rect">
            <a:avLst/>
          </a:prstGeom>
        </p:spPr>
      </p:pic>
    </p:spTree>
    <p:extLst>
      <p:ext uri="{BB962C8B-B14F-4D97-AF65-F5344CB8AC3E}">
        <p14:creationId xmlns:p14="http://schemas.microsoft.com/office/powerpoint/2010/main" val="22960301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59" r:id="rId12"/>
    <p:sldLayoutId id="2147483661" r:id="rId13"/>
  </p:sldLayoutIdLst>
  <p:txStyles>
    <p:titleStyle>
      <a:lvl1pPr algn="r" defTabSz="914400" rtl="0" eaLnBrk="1" latinLnBrk="0" hangingPunct="1">
        <a:lnSpc>
          <a:spcPct val="90000"/>
        </a:lnSpc>
        <a:spcBef>
          <a:spcPct val="0"/>
        </a:spcBef>
        <a:buNone/>
        <a:defRPr sz="4400"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fcp.rtss.qc.ca/course/view.php?id=2255" TargetMode="External"/><Relationship Id="rId2" Type="http://schemas.openxmlformats.org/officeDocument/2006/relationships/hyperlink" Target="https://fcp-partenaires.ca/login/index.php" TargetMode="External"/><Relationship Id="rId1" Type="http://schemas.openxmlformats.org/officeDocument/2006/relationships/slideLayout" Target="../slideLayouts/slideLayout6.xml"/><Relationship Id="rId6" Type="http://schemas.openxmlformats.org/officeDocument/2006/relationships/hyperlink" Target="https://fcp.rtss.qc.ca/course/view.php?id=10659" TargetMode="External"/><Relationship Id="rId5" Type="http://schemas.openxmlformats.org/officeDocument/2006/relationships/hyperlink" Target="https://fcp.rtss.qc.ca/course/view.php?id=10030" TargetMode="External"/><Relationship Id="rId4" Type="http://schemas.openxmlformats.org/officeDocument/2006/relationships/hyperlink" Target="https://fcp.rtss.qc.ca/course/view.php?id=2944"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mailto:ethiqueclinique.cemtl@ssss.gouv.qc.ca" TargetMode="External"/><Relationship Id="rId2" Type="http://schemas.openxmlformats.org/officeDocument/2006/relationships/hyperlink" Target="mailto:sima.cemtl@ssss.gouv.qc.ca" TargetMode="External"/><Relationship Id="rId1" Type="http://schemas.openxmlformats.org/officeDocument/2006/relationships/slideLayout" Target="../slideLayouts/slideLayout2.xml"/><Relationship Id="rId4" Type="http://schemas.openxmlformats.org/officeDocument/2006/relationships/hyperlink" Target="mailto:CommissaireAuxPlaintes.CEMTL@ssss.gouv.qc.ca"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intranet.cemtl.rtss.qc.ca/index.php?id=449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0.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240910" y="528547"/>
            <a:ext cx="7427089" cy="2387600"/>
          </a:xfrm>
        </p:spPr>
        <p:txBody>
          <a:bodyPr>
            <a:noAutofit/>
          </a:bodyPr>
          <a:lstStyle/>
          <a:p>
            <a:r>
              <a:rPr lang="fr-CA" sz="4400" b="1" dirty="0"/>
              <a:t>BIENTRAITANCE ET LUTTE CONTRE LA MALTRAITANCE AU CIUSSS-EMTL</a:t>
            </a:r>
            <a:endParaRPr lang="fr-CA" sz="4400" dirty="0"/>
          </a:p>
        </p:txBody>
      </p:sp>
      <p:sp>
        <p:nvSpPr>
          <p:cNvPr id="3" name="Sous-titre 2"/>
          <p:cNvSpPr>
            <a:spLocks noGrp="1"/>
          </p:cNvSpPr>
          <p:nvPr>
            <p:ph type="subTitle" idx="1"/>
          </p:nvPr>
        </p:nvSpPr>
        <p:spPr>
          <a:xfrm>
            <a:off x="3240910" y="2916147"/>
            <a:ext cx="8486802" cy="1304979"/>
          </a:xfrm>
        </p:spPr>
        <p:txBody>
          <a:bodyPr>
            <a:normAutofit/>
          </a:bodyPr>
          <a:lstStyle/>
          <a:p>
            <a:r>
              <a:rPr lang="fr-CA" sz="2000" b="1" dirty="0">
                <a:latin typeface="Segoe UI" panose="020B0502040204020203" pitchFamily="34" charset="0"/>
                <a:cs typeface="Segoe UI" panose="020B0502040204020203" pitchFamily="34" charset="0"/>
              </a:rPr>
              <a:t>Direction de la qualité, évaluation, performance et éthique (DQÉPÉ)​</a:t>
            </a:r>
          </a:p>
          <a:p>
            <a:r>
              <a:rPr lang="fr-CA" sz="2000" b="1" dirty="0">
                <a:latin typeface="Segoe UI" panose="020B0502040204020203" pitchFamily="34" charset="0"/>
                <a:cs typeface="Segoe UI" panose="020B0502040204020203" pitchFamily="34" charset="0"/>
              </a:rPr>
              <a:t>Bureau de la commissaire aux plaintes et à la qualité des services</a:t>
            </a:r>
          </a:p>
          <a:p>
            <a:r>
              <a:rPr lang="fr-CA" sz="2000" dirty="0">
                <a:latin typeface="Segoe UI" panose="020B0502040204020203" pitchFamily="34" charset="0"/>
                <a:cs typeface="Segoe UI" panose="020B0502040204020203" pitchFamily="34" charset="0"/>
              </a:rPr>
              <a:t>17 décembre 2024</a:t>
            </a:r>
          </a:p>
        </p:txBody>
      </p:sp>
      <p:sp>
        <p:nvSpPr>
          <p:cNvPr id="4" name="Rectangle 3">
            <a:extLst>
              <a:ext uri="{FF2B5EF4-FFF2-40B4-BE49-F238E27FC236}">
                <a16:creationId xmlns:a16="http://schemas.microsoft.com/office/drawing/2014/main" id="{48A07A00-DB8B-4E87-94DA-051BEFA90FB4}"/>
              </a:ext>
            </a:extLst>
          </p:cNvPr>
          <p:cNvSpPr/>
          <p:nvPr/>
        </p:nvSpPr>
        <p:spPr>
          <a:xfrm>
            <a:off x="3240910" y="4306213"/>
            <a:ext cx="8486802" cy="1477328"/>
          </a:xfrm>
          <a:prstGeom prst="rect">
            <a:avLst/>
          </a:prstGeom>
        </p:spPr>
        <p:txBody>
          <a:bodyPr wrap="square">
            <a:spAutoFit/>
          </a:bodyPr>
          <a:lstStyle/>
          <a:p>
            <a:r>
              <a:rPr lang="fr-CA" dirty="0">
                <a:latin typeface="Segoe UI" panose="020B0502040204020203" pitchFamily="34" charset="0"/>
                <a:cs typeface="Segoe UI" panose="020B0502040204020203" pitchFamily="34" charset="0"/>
              </a:rPr>
              <a:t>Par: </a:t>
            </a:r>
          </a:p>
          <a:p>
            <a:r>
              <a:rPr lang="fr-CA" dirty="0">
                <a:latin typeface="Segoe UI" panose="020B0502040204020203" pitchFamily="34" charset="0"/>
                <a:cs typeface="Segoe UI" panose="020B0502040204020203" pitchFamily="34" charset="0"/>
              </a:rPr>
              <a:t>Edouardine Gombe Tobane, conseillère cadre bientraitance (DQÉPÉ)</a:t>
            </a:r>
          </a:p>
          <a:p>
            <a:r>
              <a:rPr lang="fr-CA" dirty="0" err="1">
                <a:latin typeface="Segoe UI" panose="020B0502040204020203" pitchFamily="34" charset="0"/>
                <a:cs typeface="Segoe UI" panose="020B0502040204020203" pitchFamily="34" charset="0"/>
              </a:rPr>
              <a:t>Mythca</a:t>
            </a:r>
            <a:r>
              <a:rPr lang="fr-CA" dirty="0">
                <a:latin typeface="Segoe UI" panose="020B0502040204020203" pitchFamily="34" charset="0"/>
                <a:cs typeface="Segoe UI" panose="020B0502040204020203" pitchFamily="34" charset="0"/>
              </a:rPr>
              <a:t> Thermidor, représentante désignée du PIC (DQÉPÉ)</a:t>
            </a:r>
          </a:p>
          <a:p>
            <a:r>
              <a:rPr lang="fr-CA" dirty="0">
                <a:latin typeface="Segoe UI" panose="020B0502040204020203" pitchFamily="34" charset="0"/>
                <a:cs typeface="Segoe UI" panose="020B0502040204020203" pitchFamily="34" charset="0"/>
              </a:rPr>
              <a:t>Alexandrine Côté, commissaire aux plaintes et à la qualité des services</a:t>
            </a:r>
          </a:p>
          <a:p>
            <a:r>
              <a:rPr lang="fr-FR" dirty="0">
                <a:latin typeface="Segoe UI" panose="020B0502040204020203" pitchFamily="34" charset="0"/>
                <a:cs typeface="Segoe UI" panose="020B0502040204020203" pitchFamily="34" charset="0"/>
              </a:rPr>
              <a:t>Christine Faulkner-Goyette, conseillère aux plaintes et à la qualité des services</a:t>
            </a:r>
            <a:endParaRPr lang="fr-CA"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36684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4F1429F-BAF9-4D76-9E95-34314D54D21C}"/>
              </a:ext>
            </a:extLst>
          </p:cNvPr>
          <p:cNvSpPr>
            <a:spLocks noGrp="1"/>
          </p:cNvSpPr>
          <p:nvPr>
            <p:ph type="title"/>
          </p:nvPr>
        </p:nvSpPr>
        <p:spPr>
          <a:xfrm>
            <a:off x="1461053" y="365125"/>
            <a:ext cx="9892748" cy="1325563"/>
          </a:xfrm>
        </p:spPr>
        <p:txBody>
          <a:bodyPr>
            <a:normAutofit/>
          </a:bodyPr>
          <a:lstStyle/>
          <a:p>
            <a:r>
              <a:rPr lang="fr-FR" sz="3600" dirty="0"/>
              <a:t>RÔLE DES PERSONNES ŒUVRANT POUR L’ÉTABLISSEMENT </a:t>
            </a:r>
            <a:endParaRPr lang="fr-CA" sz="3600" dirty="0"/>
          </a:p>
        </p:txBody>
      </p:sp>
      <p:sp>
        <p:nvSpPr>
          <p:cNvPr id="5" name="Espace réservé du contenu 4">
            <a:extLst>
              <a:ext uri="{FF2B5EF4-FFF2-40B4-BE49-F238E27FC236}">
                <a16:creationId xmlns:a16="http://schemas.microsoft.com/office/drawing/2014/main" id="{D1D5F2E3-079E-4499-B22D-A73DDCAB5509}"/>
              </a:ext>
            </a:extLst>
          </p:cNvPr>
          <p:cNvSpPr>
            <a:spLocks noGrp="1"/>
          </p:cNvSpPr>
          <p:nvPr>
            <p:ph idx="1"/>
          </p:nvPr>
        </p:nvSpPr>
        <p:spPr>
          <a:xfrm>
            <a:off x="838200" y="2190306"/>
            <a:ext cx="10515600" cy="3272771"/>
          </a:xfrm>
        </p:spPr>
        <p:txBody>
          <a:bodyPr anchor="ctr">
            <a:normAutofit/>
          </a:bodyPr>
          <a:lstStyle/>
          <a:p>
            <a:pPr marL="444500" indent="-444500">
              <a:lnSpc>
                <a:spcPct val="110000"/>
              </a:lnSpc>
              <a:spcBef>
                <a:spcPts val="1200"/>
              </a:spcBef>
              <a:buClr>
                <a:srgbClr val="F79200"/>
              </a:buClr>
              <a:buFont typeface="Wingdings" panose="05000000000000000000" pitchFamily="2" charset="2"/>
              <a:buChar char="è"/>
            </a:pPr>
            <a:r>
              <a:rPr lang="fr-FR" sz="2400" dirty="0">
                <a:solidFill>
                  <a:srgbClr val="181817"/>
                </a:solidFill>
                <a:latin typeface="Segoe UI" panose="020B0502040204020203" pitchFamily="34" charset="0"/>
                <a:cs typeface="Segoe UI" panose="020B0502040204020203" pitchFamily="34" charset="0"/>
              </a:rPr>
              <a:t>Identifier</a:t>
            </a:r>
          </a:p>
          <a:p>
            <a:pPr marL="901700" lvl="1" indent="-444500">
              <a:lnSpc>
                <a:spcPct val="110000"/>
              </a:lnSpc>
              <a:spcBef>
                <a:spcPts val="1200"/>
              </a:spcBef>
              <a:buClr>
                <a:srgbClr val="F79200"/>
              </a:buClr>
              <a:buFont typeface="Wingdings" panose="05000000000000000000" pitchFamily="2" charset="2"/>
              <a:buChar char="è"/>
            </a:pPr>
            <a:r>
              <a:rPr lang="fr-FR" sz="2000" dirty="0">
                <a:solidFill>
                  <a:srgbClr val="181817"/>
                </a:solidFill>
                <a:latin typeface="Segoe UI" panose="020B0502040204020203" pitchFamily="34" charset="0"/>
                <a:cs typeface="Segoe UI" panose="020B0502040204020203" pitchFamily="34" charset="0"/>
              </a:rPr>
              <a:t>Être à l’affût des indices de vulnérabilité et de maltraitance et repérer les situations potentielles de maltraitance </a:t>
            </a:r>
          </a:p>
          <a:p>
            <a:pPr marL="444500" indent="-444500">
              <a:lnSpc>
                <a:spcPct val="110000"/>
              </a:lnSpc>
              <a:spcBef>
                <a:spcPts val="1200"/>
              </a:spcBef>
              <a:buClr>
                <a:srgbClr val="F79200"/>
              </a:buClr>
              <a:buFont typeface="Wingdings" panose="05000000000000000000" pitchFamily="2" charset="2"/>
              <a:buChar char="è"/>
            </a:pPr>
            <a:r>
              <a:rPr lang="fr-FR" sz="2400" dirty="0">
                <a:solidFill>
                  <a:srgbClr val="181817"/>
                </a:solidFill>
                <a:latin typeface="Segoe UI" panose="020B0502040204020203" pitchFamily="34" charset="0"/>
                <a:cs typeface="Segoe UI" panose="020B0502040204020203" pitchFamily="34" charset="0"/>
              </a:rPr>
              <a:t>Déclarer</a:t>
            </a:r>
          </a:p>
          <a:p>
            <a:pPr marL="901700" lvl="1" indent="-444500">
              <a:lnSpc>
                <a:spcPct val="110000"/>
              </a:lnSpc>
              <a:spcBef>
                <a:spcPts val="1200"/>
              </a:spcBef>
              <a:buClr>
                <a:srgbClr val="F79200"/>
              </a:buClr>
              <a:buFont typeface="Wingdings" panose="05000000000000000000" pitchFamily="2" charset="2"/>
              <a:buChar char="è"/>
            </a:pPr>
            <a:r>
              <a:rPr lang="fr-FR" sz="2000" dirty="0">
                <a:solidFill>
                  <a:srgbClr val="181817"/>
                </a:solidFill>
                <a:latin typeface="Segoe UI" panose="020B0502040204020203" pitchFamily="34" charset="0"/>
                <a:cs typeface="Segoe UI" panose="020B0502040204020203" pitchFamily="34" charset="0"/>
              </a:rPr>
              <a:t>Déclarer, en conformité avec la présente politique, toute situation présumée ou confirmée de maltraitance, dès qu’elle est repérée ou dépistée, en fonction de la procédure prévue par l’établissement</a:t>
            </a:r>
            <a:endParaRPr lang="fr-CA" dirty="0"/>
          </a:p>
        </p:txBody>
      </p:sp>
    </p:spTree>
    <p:extLst>
      <p:ext uri="{BB962C8B-B14F-4D97-AF65-F5344CB8AC3E}">
        <p14:creationId xmlns:p14="http://schemas.microsoft.com/office/powerpoint/2010/main" val="3529337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4F1429F-BAF9-4D76-9E95-34314D54D21C}"/>
              </a:ext>
            </a:extLst>
          </p:cNvPr>
          <p:cNvSpPr>
            <a:spLocks noGrp="1"/>
          </p:cNvSpPr>
          <p:nvPr>
            <p:ph type="title"/>
          </p:nvPr>
        </p:nvSpPr>
        <p:spPr/>
        <p:txBody>
          <a:bodyPr>
            <a:normAutofit/>
          </a:bodyPr>
          <a:lstStyle/>
          <a:p>
            <a:r>
              <a:rPr lang="fr-CA" sz="3600" dirty="0"/>
              <a:t>RÔLE DES GESTIONNAIRES</a:t>
            </a:r>
          </a:p>
        </p:txBody>
      </p:sp>
      <p:sp>
        <p:nvSpPr>
          <p:cNvPr id="5" name="Espace réservé du contenu 4">
            <a:extLst>
              <a:ext uri="{FF2B5EF4-FFF2-40B4-BE49-F238E27FC236}">
                <a16:creationId xmlns:a16="http://schemas.microsoft.com/office/drawing/2014/main" id="{D1D5F2E3-079E-4499-B22D-A73DDCAB5509}"/>
              </a:ext>
            </a:extLst>
          </p:cNvPr>
          <p:cNvSpPr>
            <a:spLocks noGrp="1"/>
          </p:cNvSpPr>
          <p:nvPr>
            <p:ph idx="1"/>
          </p:nvPr>
        </p:nvSpPr>
        <p:spPr>
          <a:xfrm>
            <a:off x="1339702" y="1690688"/>
            <a:ext cx="10014098" cy="3893252"/>
          </a:xfrm>
        </p:spPr>
        <p:txBody>
          <a:bodyPr anchor="ctr">
            <a:normAutofit fontScale="55000" lnSpcReduction="20000"/>
          </a:bodyPr>
          <a:lstStyle/>
          <a:p>
            <a:pPr marL="444500" indent="-444500">
              <a:lnSpc>
                <a:spcPct val="110000"/>
              </a:lnSpc>
              <a:spcBef>
                <a:spcPts val="1200"/>
              </a:spcBef>
              <a:buClr>
                <a:srgbClr val="F79200"/>
              </a:buClr>
              <a:buFont typeface="Wingdings" panose="05000000000000000000" pitchFamily="2" charset="2"/>
              <a:buChar char="è"/>
            </a:pPr>
            <a:r>
              <a:rPr lang="fr-FR" sz="2400" dirty="0">
                <a:solidFill>
                  <a:srgbClr val="181817"/>
                </a:solidFill>
                <a:latin typeface="Segoe UI" panose="020B0502040204020203" pitchFamily="34" charset="0"/>
                <a:cs typeface="Segoe UI" panose="020B0502040204020203" pitchFamily="34" charset="0"/>
              </a:rPr>
              <a:t>Gérer les situations de maltraitance</a:t>
            </a:r>
          </a:p>
          <a:p>
            <a:pPr marL="901700" lvl="1" indent="-444500">
              <a:lnSpc>
                <a:spcPct val="110000"/>
              </a:lnSpc>
              <a:spcBef>
                <a:spcPts val="1200"/>
              </a:spcBef>
              <a:buClr>
                <a:srgbClr val="F79200"/>
              </a:buClr>
              <a:buFont typeface="Wingdings" panose="05000000000000000000" pitchFamily="2" charset="2"/>
              <a:buChar char="è"/>
            </a:pPr>
            <a:r>
              <a:rPr lang="fr-FR" sz="2000" dirty="0">
                <a:solidFill>
                  <a:srgbClr val="181817"/>
                </a:solidFill>
                <a:latin typeface="Segoe UI" panose="020B0502040204020203" pitchFamily="34" charset="0"/>
                <a:cs typeface="Segoe UI" panose="020B0502040204020203" pitchFamily="34" charset="0"/>
              </a:rPr>
              <a:t>S’assurer de la sécurité et du bien-être des usagers</a:t>
            </a:r>
          </a:p>
          <a:p>
            <a:pPr marL="901700" lvl="1" indent="-444500">
              <a:lnSpc>
                <a:spcPct val="110000"/>
              </a:lnSpc>
              <a:spcBef>
                <a:spcPts val="1200"/>
              </a:spcBef>
              <a:buClr>
                <a:srgbClr val="F79200"/>
              </a:buClr>
              <a:buFont typeface="Wingdings" panose="05000000000000000000" pitchFamily="2" charset="2"/>
              <a:buChar char="è"/>
            </a:pPr>
            <a:r>
              <a:rPr lang="fr-FR" sz="2000" dirty="0">
                <a:solidFill>
                  <a:srgbClr val="181817"/>
                </a:solidFill>
                <a:latin typeface="Segoe UI" panose="020B0502040204020203" pitchFamily="34" charset="0"/>
                <a:cs typeface="Segoe UI" panose="020B0502040204020203" pitchFamily="34" charset="0"/>
              </a:rPr>
              <a:t>S’assurer d’offrir un accompagnement des employés</a:t>
            </a:r>
          </a:p>
          <a:p>
            <a:pPr marL="901700" lvl="1" indent="-444500">
              <a:lnSpc>
                <a:spcPct val="110000"/>
              </a:lnSpc>
              <a:spcBef>
                <a:spcPts val="1200"/>
              </a:spcBef>
              <a:buClr>
                <a:srgbClr val="F79200"/>
              </a:buClr>
              <a:buFont typeface="Wingdings" panose="05000000000000000000" pitchFamily="2" charset="2"/>
              <a:buChar char="è"/>
            </a:pPr>
            <a:r>
              <a:rPr lang="fr-FR" sz="2100" dirty="0">
                <a:solidFill>
                  <a:srgbClr val="181817"/>
                </a:solidFill>
                <a:latin typeface="Segoe UI" panose="020B0502040204020203" pitchFamily="34" charset="0"/>
                <a:cs typeface="Segoe UI" panose="020B0502040204020203" pitchFamily="34" charset="0"/>
              </a:rPr>
              <a:t>Intervenir auprès de toutes les personnes et parties impliquées (usager maltraité, personne maltraitante, personne qui signale, témoins, proches, etc.)</a:t>
            </a:r>
          </a:p>
          <a:p>
            <a:pPr marL="901700" lvl="1" indent="-444500">
              <a:lnSpc>
                <a:spcPct val="110000"/>
              </a:lnSpc>
              <a:spcBef>
                <a:spcPts val="1200"/>
              </a:spcBef>
              <a:buClr>
                <a:srgbClr val="F79200"/>
              </a:buClr>
              <a:buFont typeface="Wingdings" panose="05000000000000000000" pitchFamily="2" charset="2"/>
              <a:buChar char="è"/>
            </a:pPr>
            <a:r>
              <a:rPr lang="fr-FR" sz="2100" dirty="0">
                <a:solidFill>
                  <a:srgbClr val="181817"/>
                </a:solidFill>
                <a:latin typeface="Segoe UI" panose="020B0502040204020203" pitchFamily="34" charset="0"/>
                <a:cs typeface="Segoe UI" panose="020B0502040204020203" pitchFamily="34" charset="0"/>
              </a:rPr>
              <a:t>Suivi avec les relations de travail</a:t>
            </a:r>
          </a:p>
          <a:p>
            <a:pPr marL="444500" indent="-444500">
              <a:lnSpc>
                <a:spcPct val="110000"/>
              </a:lnSpc>
              <a:spcBef>
                <a:spcPts val="1200"/>
              </a:spcBef>
              <a:buClr>
                <a:srgbClr val="F79200"/>
              </a:buClr>
              <a:buFont typeface="Wingdings" panose="05000000000000000000" pitchFamily="2" charset="2"/>
              <a:buChar char="è"/>
            </a:pPr>
            <a:r>
              <a:rPr lang="fr-FR" sz="2400" dirty="0">
                <a:solidFill>
                  <a:srgbClr val="181817"/>
                </a:solidFill>
                <a:latin typeface="Segoe UI" panose="020B0502040204020203" pitchFamily="34" charset="0"/>
                <a:cs typeface="Segoe UI" panose="020B0502040204020203" pitchFamily="34" charset="0"/>
              </a:rPr>
              <a:t>Agir et assurer le suivi</a:t>
            </a:r>
          </a:p>
          <a:p>
            <a:pPr marL="901700" lvl="1" indent="-444500">
              <a:lnSpc>
                <a:spcPct val="120000"/>
              </a:lnSpc>
              <a:spcBef>
                <a:spcPts val="1200"/>
              </a:spcBef>
              <a:buClr>
                <a:srgbClr val="F79200"/>
              </a:buClr>
              <a:buFont typeface="Wingdings" panose="05000000000000000000" pitchFamily="2" charset="2"/>
              <a:buChar char="è"/>
            </a:pPr>
            <a:r>
              <a:rPr lang="fr-FR" sz="2000" dirty="0">
                <a:solidFill>
                  <a:srgbClr val="181817"/>
                </a:solidFill>
                <a:latin typeface="Segoe UI" panose="020B0502040204020203" pitchFamily="34" charset="0"/>
                <a:cs typeface="Segoe UI" panose="020B0502040204020203" pitchFamily="34" charset="0"/>
              </a:rPr>
              <a:t>Superviser les différentes actions qui permettent de gérer et de résoudre la situation de maltraitance. Le suivi et le soutien adéquats doivent faire partie intégrante de l’intervention et être transmis au CPQS</a:t>
            </a:r>
          </a:p>
          <a:p>
            <a:pPr marL="901700" lvl="1" indent="-444500">
              <a:lnSpc>
                <a:spcPct val="120000"/>
              </a:lnSpc>
              <a:spcBef>
                <a:spcPts val="1200"/>
              </a:spcBef>
              <a:buClr>
                <a:srgbClr val="F79200"/>
              </a:buClr>
              <a:buFont typeface="Wingdings" panose="05000000000000000000" pitchFamily="2" charset="2"/>
              <a:buChar char="è"/>
            </a:pPr>
            <a:r>
              <a:rPr lang="fr-FR" sz="2000" dirty="0">
                <a:solidFill>
                  <a:srgbClr val="181817"/>
                </a:solidFill>
                <a:latin typeface="Segoe UI" panose="020B0502040204020203" pitchFamily="34" charset="0"/>
                <a:cs typeface="Segoe UI" panose="020B0502040204020203" pitchFamily="34" charset="0"/>
              </a:rPr>
              <a:t>S’assurer que le CPQS soit avisé</a:t>
            </a:r>
          </a:p>
          <a:p>
            <a:pPr marL="1358900" lvl="2" indent="-444500">
              <a:lnSpc>
                <a:spcPct val="120000"/>
              </a:lnSpc>
              <a:spcBef>
                <a:spcPts val="1200"/>
              </a:spcBef>
              <a:buClr>
                <a:srgbClr val="F79200"/>
              </a:buClr>
              <a:buFont typeface="Wingdings" panose="05000000000000000000" pitchFamily="2" charset="2"/>
              <a:buChar char="è"/>
            </a:pPr>
            <a:r>
              <a:rPr lang="fr-FR" sz="1600" dirty="0">
                <a:solidFill>
                  <a:srgbClr val="181817"/>
                </a:solidFill>
                <a:latin typeface="Segoe UI" panose="020B0502040204020203" pitchFamily="34" charset="0"/>
                <a:cs typeface="Segoe UI" panose="020B0502040204020203" pitchFamily="34" charset="0"/>
              </a:rPr>
              <a:t>Via le formulaire et en indiquant les actions envisagées</a:t>
            </a:r>
          </a:p>
          <a:p>
            <a:pPr marL="1358900" lvl="2" indent="-444500">
              <a:lnSpc>
                <a:spcPct val="120000"/>
              </a:lnSpc>
              <a:spcBef>
                <a:spcPts val="1200"/>
              </a:spcBef>
              <a:buClr>
                <a:srgbClr val="F79200"/>
              </a:buClr>
              <a:buFont typeface="Wingdings" panose="05000000000000000000" pitchFamily="2" charset="2"/>
              <a:buChar char="è"/>
            </a:pPr>
            <a:r>
              <a:rPr lang="fr-FR" sz="1600" dirty="0">
                <a:solidFill>
                  <a:srgbClr val="181817"/>
                </a:solidFill>
                <a:latin typeface="Segoe UI" panose="020B0502040204020203" pitchFamily="34" charset="0"/>
                <a:cs typeface="Segoe UI" panose="020B0502040204020203" pitchFamily="34" charset="0"/>
              </a:rPr>
              <a:t>En suivant les mesures prises pour faire cesser la maltraitance</a:t>
            </a:r>
          </a:p>
          <a:p>
            <a:pPr marL="901700" lvl="1" indent="-444500">
              <a:lnSpc>
                <a:spcPct val="120000"/>
              </a:lnSpc>
              <a:spcBef>
                <a:spcPts val="1200"/>
              </a:spcBef>
              <a:buClr>
                <a:srgbClr val="F79200"/>
              </a:buClr>
              <a:buFont typeface="Wingdings" panose="05000000000000000000" pitchFamily="2" charset="2"/>
              <a:buChar char="è"/>
            </a:pPr>
            <a:r>
              <a:rPr lang="fr-FR" sz="2000" dirty="0">
                <a:solidFill>
                  <a:srgbClr val="181817"/>
                </a:solidFill>
                <a:latin typeface="Segoe UI" panose="020B0502040204020203" pitchFamily="34" charset="0"/>
                <a:cs typeface="Segoe UI" panose="020B0502040204020203" pitchFamily="34" charset="0"/>
              </a:rPr>
              <a:t>Transmettre au CPQS la date de fermeture du dossier</a:t>
            </a:r>
          </a:p>
        </p:txBody>
      </p:sp>
    </p:spTree>
    <p:extLst>
      <p:ext uri="{BB962C8B-B14F-4D97-AF65-F5344CB8AC3E}">
        <p14:creationId xmlns:p14="http://schemas.microsoft.com/office/powerpoint/2010/main" val="4118469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4F1429F-BAF9-4D76-9E95-34314D54D21C}"/>
              </a:ext>
            </a:extLst>
          </p:cNvPr>
          <p:cNvSpPr>
            <a:spLocks noGrp="1"/>
          </p:cNvSpPr>
          <p:nvPr>
            <p:ph type="title"/>
          </p:nvPr>
        </p:nvSpPr>
        <p:spPr>
          <a:xfrm>
            <a:off x="1770927" y="335308"/>
            <a:ext cx="9582873" cy="1325563"/>
          </a:xfrm>
        </p:spPr>
        <p:txBody>
          <a:bodyPr>
            <a:normAutofit/>
          </a:bodyPr>
          <a:lstStyle/>
          <a:p>
            <a:r>
              <a:rPr lang="fr-CA" sz="3600" dirty="0"/>
              <a:t>ASSISTANTE INFIRMIÈRE-CHEF (AIC) </a:t>
            </a:r>
            <a:endParaRPr lang="fr-CA" sz="3200" dirty="0"/>
          </a:p>
        </p:txBody>
      </p:sp>
      <p:sp>
        <p:nvSpPr>
          <p:cNvPr id="5" name="Espace réservé du contenu 4">
            <a:extLst>
              <a:ext uri="{FF2B5EF4-FFF2-40B4-BE49-F238E27FC236}">
                <a16:creationId xmlns:a16="http://schemas.microsoft.com/office/drawing/2014/main" id="{D1D5F2E3-079E-4499-B22D-A73DDCAB5509}"/>
              </a:ext>
            </a:extLst>
          </p:cNvPr>
          <p:cNvSpPr>
            <a:spLocks noGrp="1"/>
          </p:cNvSpPr>
          <p:nvPr>
            <p:ph idx="1"/>
          </p:nvPr>
        </p:nvSpPr>
        <p:spPr>
          <a:xfrm>
            <a:off x="1371600" y="1850065"/>
            <a:ext cx="9982199" cy="2981019"/>
          </a:xfrm>
        </p:spPr>
        <p:txBody>
          <a:bodyPr anchor="ctr">
            <a:normAutofit/>
          </a:bodyPr>
          <a:lstStyle/>
          <a:p>
            <a:pPr marL="444500" indent="-444500">
              <a:lnSpc>
                <a:spcPct val="110000"/>
              </a:lnSpc>
              <a:spcBef>
                <a:spcPts val="1200"/>
              </a:spcBef>
              <a:buClr>
                <a:srgbClr val="F79200"/>
              </a:buClr>
              <a:buFont typeface="Wingdings" panose="05000000000000000000" pitchFamily="2" charset="2"/>
              <a:buChar char="è"/>
            </a:pPr>
            <a:r>
              <a:rPr lang="fr-FR" sz="2000" dirty="0">
                <a:solidFill>
                  <a:srgbClr val="181817"/>
                </a:solidFill>
                <a:latin typeface="Segoe UI" panose="020B0502040204020203" pitchFamily="34" charset="0"/>
                <a:cs typeface="Segoe UI" panose="020B0502040204020203" pitchFamily="34" charset="0"/>
              </a:rPr>
              <a:t>Soutenir le gestionnaire dans la gestion des situations de maltraitance</a:t>
            </a:r>
          </a:p>
          <a:p>
            <a:pPr marL="444500" indent="-444500">
              <a:lnSpc>
                <a:spcPct val="110000"/>
              </a:lnSpc>
              <a:spcBef>
                <a:spcPts val="1200"/>
              </a:spcBef>
              <a:buClr>
                <a:srgbClr val="F79200"/>
              </a:buClr>
              <a:buFont typeface="Wingdings" panose="05000000000000000000" pitchFamily="2" charset="2"/>
              <a:buChar char="è"/>
            </a:pPr>
            <a:r>
              <a:rPr lang="fr-FR" sz="2000" dirty="0">
                <a:solidFill>
                  <a:srgbClr val="181817"/>
                </a:solidFill>
                <a:latin typeface="Segoe UI" panose="020B0502040204020203" pitchFamily="34" charset="0"/>
                <a:cs typeface="Segoe UI" panose="020B0502040204020203" pitchFamily="34" charset="0"/>
              </a:rPr>
              <a:t>Accompagner l’équipe dans la prise en charge des situations de maltraitance</a:t>
            </a:r>
            <a:endParaRPr lang="fr-FR"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4463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FF5647-F4B6-4D06-91BE-55F3D6C533C4}"/>
              </a:ext>
            </a:extLst>
          </p:cNvPr>
          <p:cNvSpPr>
            <a:spLocks noGrp="1"/>
          </p:cNvSpPr>
          <p:nvPr>
            <p:ph type="title"/>
          </p:nvPr>
        </p:nvSpPr>
        <p:spPr/>
        <p:txBody>
          <a:bodyPr>
            <a:noAutofit/>
          </a:bodyPr>
          <a:lstStyle/>
          <a:p>
            <a:r>
              <a:rPr lang="fr-FR" sz="3600" dirty="0"/>
              <a:t>RÉPONDANTS CIUSSS EN LUTTE CONTRE LA MALTRAITANCE</a:t>
            </a:r>
            <a:br>
              <a:rPr lang="fr-FR" sz="3600" dirty="0"/>
            </a:br>
            <a:r>
              <a:rPr lang="fr-CA" sz="2800" dirty="0">
                <a:latin typeface="+mn-lt"/>
              </a:rPr>
              <a:t>Conseillère cadre bientraitance</a:t>
            </a:r>
            <a:endParaRPr lang="fr-CA" sz="3600" dirty="0">
              <a:latin typeface="+mn-lt"/>
            </a:endParaRPr>
          </a:p>
        </p:txBody>
      </p:sp>
      <p:sp>
        <p:nvSpPr>
          <p:cNvPr id="3" name="Espace réservé du contenu 2">
            <a:extLst>
              <a:ext uri="{FF2B5EF4-FFF2-40B4-BE49-F238E27FC236}">
                <a16:creationId xmlns:a16="http://schemas.microsoft.com/office/drawing/2014/main" id="{55496FB0-6577-429A-B399-1C3C9D1BB103}"/>
              </a:ext>
            </a:extLst>
          </p:cNvPr>
          <p:cNvSpPr>
            <a:spLocks noGrp="1"/>
          </p:cNvSpPr>
          <p:nvPr>
            <p:ph idx="1"/>
          </p:nvPr>
        </p:nvSpPr>
        <p:spPr>
          <a:xfrm>
            <a:off x="1005695" y="1913860"/>
            <a:ext cx="10515600" cy="4040373"/>
          </a:xfrm>
          <a:noFill/>
        </p:spPr>
        <p:txBody>
          <a:bodyPr anchor="ctr">
            <a:normAutofit/>
          </a:bodyPr>
          <a:lstStyle/>
          <a:p>
            <a:pPr marL="357188" indent="-357188">
              <a:lnSpc>
                <a:spcPct val="100000"/>
              </a:lnSpc>
              <a:buFont typeface="Wingdings" panose="05000000000000000000" pitchFamily="2" charset="2"/>
              <a:buChar char="è"/>
            </a:pPr>
            <a:r>
              <a:rPr lang="fr-FR" sz="2000" dirty="0">
                <a:latin typeface="Segoe UI" panose="020B0502040204020203" pitchFamily="34" charset="0"/>
                <a:cs typeface="Segoe UI" panose="020B0502040204020203" pitchFamily="34" charset="0"/>
              </a:rPr>
              <a:t>Promouvoir la bientraitance des personnes ainées ou en situation de vulnérabilité</a:t>
            </a:r>
          </a:p>
          <a:p>
            <a:pPr marL="357188" indent="-357188">
              <a:lnSpc>
                <a:spcPct val="100000"/>
              </a:lnSpc>
              <a:buFont typeface="Wingdings" panose="05000000000000000000" pitchFamily="2" charset="2"/>
              <a:buChar char="è"/>
            </a:pPr>
            <a:r>
              <a:rPr lang="fr-FR" sz="2000" dirty="0">
                <a:latin typeface="Segoe UI" panose="020B0502040204020203" pitchFamily="34" charset="0"/>
                <a:cs typeface="Segoe UI" panose="020B0502040204020203" pitchFamily="34" charset="0"/>
              </a:rPr>
              <a:t>Soutenir les parties prenantes dans le signalement des situations de maltraitance</a:t>
            </a:r>
          </a:p>
          <a:p>
            <a:pPr marL="357188" indent="-357188">
              <a:lnSpc>
                <a:spcPct val="100000"/>
              </a:lnSpc>
              <a:buFont typeface="Wingdings" panose="05000000000000000000" pitchFamily="2" charset="2"/>
              <a:buChar char="è"/>
            </a:pPr>
            <a:r>
              <a:rPr lang="fr-FR" sz="2000" dirty="0">
                <a:latin typeface="Segoe UI" panose="020B0502040204020203" pitchFamily="34" charset="0"/>
                <a:cs typeface="Segoe UI" panose="020B0502040204020203" pitchFamily="34" charset="0"/>
              </a:rPr>
              <a:t>Informer les personnes œuvrant pour l’établissement du contenu de la politique et la faire connaître aux intervenants du RSSS de son territoire</a:t>
            </a:r>
          </a:p>
          <a:p>
            <a:pPr marL="357188" indent="-357188">
              <a:lnSpc>
                <a:spcPct val="100000"/>
              </a:lnSpc>
              <a:buFont typeface="Wingdings" panose="05000000000000000000" pitchFamily="2" charset="2"/>
              <a:buChar char="è"/>
            </a:pPr>
            <a:r>
              <a:rPr lang="fr-FR" sz="2000" dirty="0">
                <a:latin typeface="Segoe UI" panose="020B0502040204020203" pitchFamily="34" charset="0"/>
                <a:cs typeface="Segoe UI" panose="020B0502040204020203" pitchFamily="34" charset="0"/>
              </a:rPr>
              <a:t>Cerner les obstacles et les défis du continuum de services pour les personnes ainées ou majeures en situation de vulnérabilité, pour lesquelles il y a une suspicion de maltraitance et travailler de concert avec les intervenants pour trouver des solutions</a:t>
            </a:r>
          </a:p>
        </p:txBody>
      </p:sp>
    </p:spTree>
    <p:extLst>
      <p:ext uri="{BB962C8B-B14F-4D97-AF65-F5344CB8AC3E}">
        <p14:creationId xmlns:p14="http://schemas.microsoft.com/office/powerpoint/2010/main" val="158406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FF5647-F4B6-4D06-91BE-55F3D6C533C4}"/>
              </a:ext>
            </a:extLst>
          </p:cNvPr>
          <p:cNvSpPr>
            <a:spLocks noGrp="1"/>
          </p:cNvSpPr>
          <p:nvPr>
            <p:ph type="title"/>
          </p:nvPr>
        </p:nvSpPr>
        <p:spPr/>
        <p:txBody>
          <a:bodyPr>
            <a:noAutofit/>
          </a:bodyPr>
          <a:lstStyle/>
          <a:p>
            <a:r>
              <a:rPr lang="fr-FR" sz="3600" dirty="0"/>
              <a:t>RÉPONDANTS CIUSSS EN LUTTE CONTRE LA MALTRAITANCE</a:t>
            </a:r>
            <a:br>
              <a:rPr lang="fr-FR" sz="3600" dirty="0"/>
            </a:br>
            <a:r>
              <a:rPr lang="fr-CA" sz="2800" dirty="0">
                <a:latin typeface="+mn-lt"/>
              </a:rPr>
              <a:t>Représentante désignée pour les PIC</a:t>
            </a:r>
            <a:endParaRPr lang="fr-CA" sz="3600" dirty="0">
              <a:latin typeface="+mn-lt"/>
            </a:endParaRPr>
          </a:p>
        </p:txBody>
      </p:sp>
      <p:sp>
        <p:nvSpPr>
          <p:cNvPr id="3" name="Espace réservé du contenu 2">
            <a:extLst>
              <a:ext uri="{FF2B5EF4-FFF2-40B4-BE49-F238E27FC236}">
                <a16:creationId xmlns:a16="http://schemas.microsoft.com/office/drawing/2014/main" id="{55496FB0-6577-429A-B399-1C3C9D1BB103}"/>
              </a:ext>
            </a:extLst>
          </p:cNvPr>
          <p:cNvSpPr>
            <a:spLocks noGrp="1"/>
          </p:cNvSpPr>
          <p:nvPr>
            <p:ph idx="1"/>
          </p:nvPr>
        </p:nvSpPr>
        <p:spPr>
          <a:xfrm>
            <a:off x="864079" y="2052221"/>
            <a:ext cx="8133859" cy="3123627"/>
          </a:xfrm>
        </p:spPr>
        <p:txBody>
          <a:bodyPr anchor="ctr">
            <a:normAutofit/>
          </a:bodyPr>
          <a:lstStyle/>
          <a:p>
            <a:pPr marL="357188" indent="-357188">
              <a:spcBef>
                <a:spcPts val="1200"/>
              </a:spcBef>
              <a:buFont typeface="Wingdings" panose="05000000000000000000" pitchFamily="2" charset="2"/>
              <a:buChar char="è"/>
            </a:pPr>
            <a:r>
              <a:rPr lang="fr-CA" sz="1800" dirty="0">
                <a:latin typeface="Segoe UI" panose="020B0502040204020203" pitchFamily="34" charset="0"/>
                <a:cs typeface="Segoe UI" panose="020B0502040204020203" pitchFamily="34" charset="0"/>
              </a:rPr>
              <a:t>Faire la promotion des PIC</a:t>
            </a:r>
          </a:p>
          <a:p>
            <a:pPr marL="357188" indent="-357188">
              <a:spcBef>
                <a:spcPts val="1200"/>
              </a:spcBef>
              <a:buFont typeface="Wingdings" panose="05000000000000000000" pitchFamily="2" charset="2"/>
              <a:buChar char="è"/>
            </a:pPr>
            <a:r>
              <a:rPr lang="fr-CA" sz="1800" dirty="0">
                <a:latin typeface="Segoe UI" panose="020B0502040204020203" pitchFamily="34" charset="0"/>
                <a:cs typeface="Segoe UI" panose="020B0502040204020203" pitchFamily="34" charset="0"/>
              </a:rPr>
              <a:t>Coordonner les PIC</a:t>
            </a:r>
          </a:p>
          <a:p>
            <a:pPr lvl="1">
              <a:spcBef>
                <a:spcPts val="1200"/>
              </a:spcBef>
            </a:pPr>
            <a:r>
              <a:rPr lang="fr-CA" sz="1400" dirty="0">
                <a:latin typeface="Segoe UI" panose="020B0502040204020203" pitchFamily="34" charset="0"/>
                <a:cs typeface="Segoe UI" panose="020B0502040204020203" pitchFamily="34" charset="0"/>
              </a:rPr>
              <a:t>Recevoir les signalements ou déclenchements des PIC</a:t>
            </a:r>
          </a:p>
          <a:p>
            <a:pPr marL="357188" indent="-357188">
              <a:spcBef>
                <a:spcPts val="1200"/>
              </a:spcBef>
              <a:buFont typeface="Wingdings" panose="05000000000000000000" pitchFamily="2" charset="2"/>
              <a:buChar char="è"/>
            </a:pPr>
            <a:r>
              <a:rPr lang="fr-FR" sz="1800" dirty="0">
                <a:latin typeface="Segoe UI" panose="020B0502040204020203" pitchFamily="34" charset="0"/>
                <a:cs typeface="Segoe UI" panose="020B0502040204020203" pitchFamily="34" charset="0"/>
              </a:rPr>
              <a:t>Participer au déploiement de la formation sur l'utilisation des PIC</a:t>
            </a:r>
          </a:p>
          <a:p>
            <a:pPr marL="357188" indent="-357188">
              <a:spcBef>
                <a:spcPts val="1200"/>
              </a:spcBef>
              <a:buFont typeface="Wingdings" panose="05000000000000000000" pitchFamily="2" charset="2"/>
              <a:buChar char="è"/>
            </a:pPr>
            <a:r>
              <a:rPr lang="fr-CA" sz="1800" dirty="0">
                <a:latin typeface="Segoe UI" panose="020B0502040204020203" pitchFamily="34" charset="0"/>
                <a:cs typeface="Segoe UI" panose="020B0502040204020203" pitchFamily="34" charset="0"/>
              </a:rPr>
              <a:t>Soutenir les intervenants désignés concernant les critères de déclenchement</a:t>
            </a:r>
          </a:p>
          <a:p>
            <a:pPr marL="357188" indent="-357188">
              <a:spcBef>
                <a:spcPts val="1200"/>
              </a:spcBef>
              <a:buFont typeface="Wingdings" panose="05000000000000000000" pitchFamily="2" charset="2"/>
              <a:buChar char="è"/>
            </a:pPr>
            <a:r>
              <a:rPr lang="fr-CA" sz="1800" dirty="0">
                <a:latin typeface="Segoe UI" panose="020B0502040204020203" pitchFamily="34" charset="0"/>
                <a:cs typeface="Segoe UI" panose="020B0502040204020203" pitchFamily="34" charset="0"/>
              </a:rPr>
              <a:t>Apporter un soutien clinique et organisationnel aux fins de toutes décisions relatives au déclenchement d’un PIC</a:t>
            </a:r>
          </a:p>
        </p:txBody>
      </p:sp>
      <p:sp>
        <p:nvSpPr>
          <p:cNvPr id="4" name="Rectangle 3">
            <a:extLst>
              <a:ext uri="{FF2B5EF4-FFF2-40B4-BE49-F238E27FC236}">
                <a16:creationId xmlns:a16="http://schemas.microsoft.com/office/drawing/2014/main" id="{C0554053-A9FB-4326-98A4-CD49545B0ACE}"/>
              </a:ext>
            </a:extLst>
          </p:cNvPr>
          <p:cNvSpPr/>
          <p:nvPr/>
        </p:nvSpPr>
        <p:spPr>
          <a:xfrm>
            <a:off x="9187132" y="1958311"/>
            <a:ext cx="1837426" cy="2147863"/>
          </a:xfrm>
          <a:prstGeom prst="rect">
            <a:avLst/>
          </a:prstGeom>
          <a:solidFill>
            <a:schemeClr val="bg2"/>
          </a:solidFill>
        </p:spPr>
        <p:txBody>
          <a:bodyPr wrap="square">
            <a:spAutoFit/>
          </a:bodyPr>
          <a:lstStyle/>
          <a:p>
            <a:pPr>
              <a:lnSpc>
                <a:spcPct val="110000"/>
              </a:lnSpc>
            </a:pPr>
            <a:r>
              <a:rPr lang="fr-FR" sz="1200" dirty="0">
                <a:solidFill>
                  <a:schemeClr val="bg1"/>
                </a:solidFill>
                <a:latin typeface="Segoe UI" panose="020B0502040204020203" pitchFamily="34" charset="0"/>
                <a:cs typeface="Segoe UI" panose="020B0502040204020203" pitchFamily="34" charset="0"/>
              </a:rPr>
              <a:t>Le </a:t>
            </a:r>
            <a:r>
              <a:rPr lang="fr-FR" sz="1200" b="1" dirty="0">
                <a:solidFill>
                  <a:schemeClr val="bg1"/>
                </a:solidFill>
                <a:latin typeface="Segoe UI" panose="020B0502040204020203" pitchFamily="34" charset="0"/>
                <a:cs typeface="Segoe UI" panose="020B0502040204020203" pitchFamily="34" charset="0"/>
              </a:rPr>
              <a:t>processus d’intervention concerté </a:t>
            </a:r>
            <a:r>
              <a:rPr lang="fr-FR" sz="1200" dirty="0">
                <a:solidFill>
                  <a:schemeClr val="bg1"/>
                </a:solidFill>
                <a:latin typeface="Segoe UI" panose="020B0502040204020203" pitchFamily="34" charset="0"/>
                <a:cs typeface="Segoe UI" panose="020B0502040204020203" pitchFamily="34" charset="0"/>
              </a:rPr>
              <a:t>est une pratique collaborative qui mise sur la contribution spécifique des intervenants en partenariat avec la personne qui vit de la maltraitance.</a:t>
            </a:r>
          </a:p>
        </p:txBody>
      </p:sp>
      <p:pic>
        <p:nvPicPr>
          <p:cNvPr id="6" name="Image 5">
            <a:extLst>
              <a:ext uri="{FF2B5EF4-FFF2-40B4-BE49-F238E27FC236}">
                <a16:creationId xmlns:a16="http://schemas.microsoft.com/office/drawing/2014/main" id="{A94D1A67-3A52-4C62-87EF-11647A0AE1C1}"/>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9308915" y="4433038"/>
            <a:ext cx="1465902" cy="1465902"/>
          </a:xfrm>
          <a:prstGeom prst="rect">
            <a:avLst/>
          </a:prstGeom>
        </p:spPr>
      </p:pic>
    </p:spTree>
    <p:extLst>
      <p:ext uri="{BB962C8B-B14F-4D97-AF65-F5344CB8AC3E}">
        <p14:creationId xmlns:p14="http://schemas.microsoft.com/office/powerpoint/2010/main" val="338098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80D48EF3-47E2-4E41-96BB-DE0F018CC821}"/>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190592" y="2370134"/>
            <a:ext cx="2117732" cy="2117732"/>
          </a:xfrm>
          <a:prstGeom prst="rect">
            <a:avLst/>
          </a:prstGeom>
        </p:spPr>
      </p:pic>
      <p:sp>
        <p:nvSpPr>
          <p:cNvPr id="15" name="Titre 3">
            <a:extLst>
              <a:ext uri="{FF2B5EF4-FFF2-40B4-BE49-F238E27FC236}">
                <a16:creationId xmlns:a16="http://schemas.microsoft.com/office/drawing/2014/main" id="{78A74A37-7BC1-4853-8775-5225E7908DAC}"/>
              </a:ext>
            </a:extLst>
          </p:cNvPr>
          <p:cNvSpPr txBox="1">
            <a:spLocks/>
          </p:cNvSpPr>
          <p:nvPr/>
        </p:nvSpPr>
        <p:spPr>
          <a:xfrm>
            <a:off x="3666834" y="2923237"/>
            <a:ext cx="7434469" cy="1325563"/>
          </a:xfrm>
          <a:prstGeom prst="rect">
            <a:avLst/>
          </a:prstGeom>
        </p:spPr>
        <p:txBody>
          <a:bodyPr>
            <a:normAutofit fontScale="90000"/>
          </a:bodyPr>
          <a:lstStyle>
            <a:lvl1pPr algn="r" defTabSz="914400" rtl="0" eaLnBrk="1" latinLnBrk="0" hangingPunct="1">
              <a:lnSpc>
                <a:spcPct val="90000"/>
              </a:lnSpc>
              <a:spcBef>
                <a:spcPct val="0"/>
              </a:spcBef>
              <a:buNone/>
              <a:defRPr sz="4400" kern="1200">
                <a:solidFill>
                  <a:schemeClr val="bg2"/>
                </a:solidFill>
                <a:latin typeface="+mj-lt"/>
                <a:ea typeface="+mj-ea"/>
                <a:cs typeface="+mj-cs"/>
              </a:defRPr>
            </a:lvl1pPr>
          </a:lstStyle>
          <a:p>
            <a:pPr algn="l"/>
            <a:r>
              <a:rPr lang="fr-CA" b="1" dirty="0">
                <a:latin typeface="Segoe UI" panose="020B0502040204020203" pitchFamily="34" charset="0"/>
                <a:cs typeface="Segoe UI" panose="020B0502040204020203" pitchFamily="34" charset="0"/>
              </a:rPr>
              <a:t>En cas de besoin d’un PIC, communiquer avec votre AIC! </a:t>
            </a:r>
          </a:p>
        </p:txBody>
      </p:sp>
    </p:spTree>
    <p:extLst>
      <p:ext uri="{BB962C8B-B14F-4D97-AF65-F5344CB8AC3E}">
        <p14:creationId xmlns:p14="http://schemas.microsoft.com/office/powerpoint/2010/main" val="3555616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FF5647-F4B6-4D06-91BE-55F3D6C533C4}"/>
              </a:ext>
            </a:extLst>
          </p:cNvPr>
          <p:cNvSpPr>
            <a:spLocks noGrp="1"/>
          </p:cNvSpPr>
          <p:nvPr>
            <p:ph type="title"/>
          </p:nvPr>
        </p:nvSpPr>
        <p:spPr>
          <a:xfrm>
            <a:off x="1470991" y="493175"/>
            <a:ext cx="9939251" cy="1325563"/>
          </a:xfrm>
        </p:spPr>
        <p:txBody>
          <a:bodyPr>
            <a:noAutofit/>
          </a:bodyPr>
          <a:lstStyle/>
          <a:p>
            <a:r>
              <a:rPr lang="fr-FR" sz="3200" dirty="0"/>
              <a:t>BUREAU DE LA COMMISSAIRE AUX PLAINTES ET À LA QUALITÉ DES SERVICES</a:t>
            </a:r>
            <a:br>
              <a:rPr lang="fr-FR" sz="3200" dirty="0"/>
            </a:br>
            <a:r>
              <a:rPr lang="fr-CA" sz="2400" dirty="0">
                <a:latin typeface="+mn-lt"/>
              </a:rPr>
              <a:t>Commissaire / Commissaire adjoint</a:t>
            </a:r>
            <a:endParaRPr lang="fr-CA" sz="3200" dirty="0">
              <a:latin typeface="+mn-lt"/>
            </a:endParaRPr>
          </a:p>
        </p:txBody>
      </p:sp>
      <p:sp>
        <p:nvSpPr>
          <p:cNvPr id="3" name="Espace réservé du contenu 2">
            <a:extLst>
              <a:ext uri="{FF2B5EF4-FFF2-40B4-BE49-F238E27FC236}">
                <a16:creationId xmlns:a16="http://schemas.microsoft.com/office/drawing/2014/main" id="{55496FB0-6577-429A-B399-1C3C9D1BB103}"/>
              </a:ext>
            </a:extLst>
          </p:cNvPr>
          <p:cNvSpPr>
            <a:spLocks noGrp="1"/>
          </p:cNvSpPr>
          <p:nvPr>
            <p:ph idx="1"/>
          </p:nvPr>
        </p:nvSpPr>
        <p:spPr>
          <a:xfrm>
            <a:off x="1165414" y="2077155"/>
            <a:ext cx="10244829" cy="3884973"/>
          </a:xfrm>
        </p:spPr>
        <p:txBody>
          <a:bodyPr anchor="ctr">
            <a:normAutofit/>
          </a:bodyPr>
          <a:lstStyle/>
          <a:p>
            <a:pPr marL="357188" indent="-357188">
              <a:lnSpc>
                <a:spcPct val="100000"/>
              </a:lnSpc>
              <a:spcAft>
                <a:spcPts val="600"/>
              </a:spcAft>
              <a:buFont typeface="Wingdings" panose="05000000000000000000" pitchFamily="2" charset="2"/>
              <a:buChar char="è"/>
            </a:pPr>
            <a:r>
              <a:rPr lang="fr-FR" sz="2200" dirty="0">
                <a:latin typeface="Segoe UI" panose="020B0502040204020203" pitchFamily="34" charset="0"/>
                <a:cs typeface="Segoe UI" panose="020B0502040204020203" pitchFamily="34" charset="0"/>
              </a:rPr>
              <a:t>Mettre en place une procédure interne pour les membres de son personnel concernant les mesures pour assurer le respect de la confidentialité et le suivi des recommandations</a:t>
            </a:r>
          </a:p>
          <a:p>
            <a:pPr marL="357188" indent="-357188">
              <a:lnSpc>
                <a:spcPct val="100000"/>
              </a:lnSpc>
              <a:spcAft>
                <a:spcPts val="600"/>
              </a:spcAft>
              <a:buFont typeface="Wingdings" panose="05000000000000000000" pitchFamily="2" charset="2"/>
              <a:buChar char="è"/>
            </a:pPr>
            <a:r>
              <a:rPr lang="fr-FR" sz="2200" dirty="0">
                <a:latin typeface="Segoe UI" panose="020B0502040204020203" pitchFamily="34" charset="0"/>
                <a:cs typeface="Segoe UI" panose="020B0502040204020203" pitchFamily="34" charset="0"/>
              </a:rPr>
              <a:t>Recevoir les plaintes et signalements effectués dans le cadre de la présente politique et conformément aux dispositions prévues dans la LSSSS et Loi visant à lutter contre la maltraitance tous signalements reçus par rapport aux situations de maltraitance</a:t>
            </a:r>
          </a:p>
          <a:p>
            <a:pPr marL="357188" indent="-357188">
              <a:lnSpc>
                <a:spcPct val="100000"/>
              </a:lnSpc>
              <a:spcAft>
                <a:spcPts val="600"/>
              </a:spcAft>
              <a:buFont typeface="Wingdings" panose="05000000000000000000" pitchFamily="2" charset="2"/>
              <a:buChar char="è"/>
            </a:pPr>
            <a:r>
              <a:rPr lang="fr-FR" sz="2200" dirty="0">
                <a:latin typeface="Segoe UI" panose="020B0502040204020203" pitchFamily="34" charset="0"/>
                <a:cs typeface="Segoe UI" panose="020B0502040204020203" pitchFamily="34" charset="0"/>
              </a:rPr>
              <a:t>La victime peut faire une demande d’enquête pouvant mener à des sanctions pénales et aussi interpeller le protecteur du citoyen </a:t>
            </a:r>
          </a:p>
        </p:txBody>
      </p:sp>
    </p:spTree>
    <p:extLst>
      <p:ext uri="{BB962C8B-B14F-4D97-AF65-F5344CB8AC3E}">
        <p14:creationId xmlns:p14="http://schemas.microsoft.com/office/powerpoint/2010/main" val="116618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B324895-EA2F-4233-8695-3E8E29B1F382}"/>
              </a:ext>
            </a:extLst>
          </p:cNvPr>
          <p:cNvSpPr>
            <a:spLocks noGrp="1"/>
          </p:cNvSpPr>
          <p:nvPr>
            <p:ph type="title"/>
          </p:nvPr>
        </p:nvSpPr>
        <p:spPr/>
        <p:txBody>
          <a:bodyPr/>
          <a:lstStyle/>
          <a:p>
            <a:r>
              <a:rPr lang="fr-CA" dirty="0"/>
              <a:t>OUTILS DISPONIBLES</a:t>
            </a:r>
          </a:p>
        </p:txBody>
      </p:sp>
    </p:spTree>
    <p:extLst>
      <p:ext uri="{BB962C8B-B14F-4D97-AF65-F5344CB8AC3E}">
        <p14:creationId xmlns:p14="http://schemas.microsoft.com/office/powerpoint/2010/main" val="2618238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22A3CFB-62E9-4782-8FD9-3EEEF719F7A3}"/>
              </a:ext>
            </a:extLst>
          </p:cNvPr>
          <p:cNvSpPr>
            <a:spLocks noGrp="1"/>
          </p:cNvSpPr>
          <p:nvPr>
            <p:ph type="title"/>
          </p:nvPr>
        </p:nvSpPr>
        <p:spPr/>
        <p:txBody>
          <a:bodyPr/>
          <a:lstStyle/>
          <a:p>
            <a:r>
              <a:rPr lang="fr-CA" sz="3600" dirty="0"/>
              <a:t>OUTILS DISPONIBLES</a:t>
            </a:r>
            <a:br>
              <a:rPr lang="fr-CA" dirty="0"/>
            </a:br>
            <a:r>
              <a:rPr lang="fr-CA" sz="2800" dirty="0">
                <a:latin typeface="+mn-lt"/>
              </a:rPr>
              <a:t>Bientraitance</a:t>
            </a:r>
          </a:p>
        </p:txBody>
      </p:sp>
      <p:pic>
        <p:nvPicPr>
          <p:cNvPr id="5" name="Image 4">
            <a:extLst>
              <a:ext uri="{FF2B5EF4-FFF2-40B4-BE49-F238E27FC236}">
                <a16:creationId xmlns:a16="http://schemas.microsoft.com/office/drawing/2014/main" id="{4150D2DF-461C-4B35-A52C-E331424CAEBC}"/>
              </a:ext>
            </a:extLst>
          </p:cNvPr>
          <p:cNvPicPr>
            <a:picLocks noChangeAspect="1"/>
          </p:cNvPicPr>
          <p:nvPr/>
        </p:nvPicPr>
        <p:blipFill rotWithShape="1">
          <a:blip r:embed="rId2"/>
          <a:srcRect l="1457" t="17102" r="2011" b="6956"/>
          <a:stretch/>
        </p:blipFill>
        <p:spPr>
          <a:xfrm>
            <a:off x="1212572" y="1941407"/>
            <a:ext cx="10240402" cy="4531590"/>
          </a:xfrm>
          <a:prstGeom prst="rect">
            <a:avLst/>
          </a:prstGeom>
          <a:ln w="6350">
            <a:solidFill>
              <a:schemeClr val="accent4">
                <a:lumMod val="40000"/>
                <a:lumOff val="60000"/>
              </a:schemeClr>
            </a:solidFill>
          </a:ln>
        </p:spPr>
      </p:pic>
      <p:pic>
        <p:nvPicPr>
          <p:cNvPr id="7" name="Image 6">
            <a:extLst>
              <a:ext uri="{FF2B5EF4-FFF2-40B4-BE49-F238E27FC236}">
                <a16:creationId xmlns:a16="http://schemas.microsoft.com/office/drawing/2014/main" id="{9CA87DA4-DF9D-483F-AA48-2AD4429ED9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9326216" y="3299793"/>
            <a:ext cx="616226" cy="616226"/>
          </a:xfrm>
          <a:prstGeom prst="rect">
            <a:avLst/>
          </a:prstGeom>
        </p:spPr>
      </p:pic>
      <p:pic>
        <p:nvPicPr>
          <p:cNvPr id="9" name="Image 8">
            <a:extLst>
              <a:ext uri="{FF2B5EF4-FFF2-40B4-BE49-F238E27FC236}">
                <a16:creationId xmlns:a16="http://schemas.microsoft.com/office/drawing/2014/main" id="{01966BE2-D760-4A6D-A9B9-F9477D3D6B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7897">
            <a:off x="898987" y="4753179"/>
            <a:ext cx="616226" cy="616226"/>
          </a:xfrm>
          <a:prstGeom prst="rect">
            <a:avLst/>
          </a:prstGeom>
        </p:spPr>
      </p:pic>
      <p:pic>
        <p:nvPicPr>
          <p:cNvPr id="10" name="Image 9">
            <a:extLst>
              <a:ext uri="{FF2B5EF4-FFF2-40B4-BE49-F238E27FC236}">
                <a16:creationId xmlns:a16="http://schemas.microsoft.com/office/drawing/2014/main" id="{ED6A5D8F-4065-4CDC-B3FF-6E88F2CB3C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7897">
            <a:off x="2511705" y="5076817"/>
            <a:ext cx="616226" cy="616226"/>
          </a:xfrm>
          <a:prstGeom prst="rect">
            <a:avLst/>
          </a:prstGeom>
        </p:spPr>
      </p:pic>
    </p:spTree>
    <p:extLst>
      <p:ext uri="{BB962C8B-B14F-4D97-AF65-F5344CB8AC3E}">
        <p14:creationId xmlns:p14="http://schemas.microsoft.com/office/powerpoint/2010/main" val="135020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2D2B14F-C297-48AB-91F0-86D69CCD628C}"/>
              </a:ext>
            </a:extLst>
          </p:cNvPr>
          <p:cNvPicPr>
            <a:picLocks noChangeAspect="1"/>
          </p:cNvPicPr>
          <p:nvPr/>
        </p:nvPicPr>
        <p:blipFill rotWithShape="1">
          <a:blip r:embed="rId2"/>
          <a:srcRect l="1141" t="16761" r="4049" b="7247"/>
          <a:stretch/>
        </p:blipFill>
        <p:spPr>
          <a:xfrm>
            <a:off x="0" y="1528871"/>
            <a:ext cx="11559209" cy="5211611"/>
          </a:xfrm>
          <a:prstGeom prst="rect">
            <a:avLst/>
          </a:prstGeom>
          <a:ln w="6350">
            <a:solidFill>
              <a:schemeClr val="accent4">
                <a:lumMod val="40000"/>
                <a:lumOff val="60000"/>
              </a:schemeClr>
            </a:solidFill>
          </a:ln>
        </p:spPr>
      </p:pic>
      <p:sp>
        <p:nvSpPr>
          <p:cNvPr id="4" name="Titre 3">
            <a:extLst>
              <a:ext uri="{FF2B5EF4-FFF2-40B4-BE49-F238E27FC236}">
                <a16:creationId xmlns:a16="http://schemas.microsoft.com/office/drawing/2014/main" id="{622A3CFB-62E9-4782-8FD9-3EEEF719F7A3}"/>
              </a:ext>
            </a:extLst>
          </p:cNvPr>
          <p:cNvSpPr>
            <a:spLocks noGrp="1"/>
          </p:cNvSpPr>
          <p:nvPr>
            <p:ph type="title"/>
          </p:nvPr>
        </p:nvSpPr>
        <p:spPr/>
        <p:txBody>
          <a:bodyPr/>
          <a:lstStyle/>
          <a:p>
            <a:r>
              <a:rPr lang="fr-CA" sz="3600" dirty="0">
                <a:solidFill>
                  <a:srgbClr val="F79200"/>
                </a:solidFill>
              </a:rPr>
              <a:t>OUTILS DISPONIBLES</a:t>
            </a:r>
            <a:br>
              <a:rPr lang="fr-CA" dirty="0">
                <a:solidFill>
                  <a:srgbClr val="F79200"/>
                </a:solidFill>
              </a:rPr>
            </a:br>
            <a:r>
              <a:rPr lang="fr-CA" sz="2800" dirty="0">
                <a:solidFill>
                  <a:srgbClr val="F79200"/>
                </a:solidFill>
                <a:latin typeface="Arial"/>
              </a:rPr>
              <a:t>Bientraitance</a:t>
            </a:r>
            <a:endParaRPr lang="fr-CA" dirty="0">
              <a:solidFill>
                <a:srgbClr val="F79200"/>
              </a:solidFill>
            </a:endParaRPr>
          </a:p>
        </p:txBody>
      </p:sp>
      <p:pic>
        <p:nvPicPr>
          <p:cNvPr id="7" name="Image 6">
            <a:extLst>
              <a:ext uri="{FF2B5EF4-FFF2-40B4-BE49-F238E27FC236}">
                <a16:creationId xmlns:a16="http://schemas.microsoft.com/office/drawing/2014/main" id="{9CA87DA4-DF9D-483F-AA48-2AD4429ED9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41" y="3962399"/>
            <a:ext cx="616226" cy="616226"/>
          </a:xfrm>
          <a:prstGeom prst="rect">
            <a:avLst/>
          </a:prstGeom>
        </p:spPr>
      </p:pic>
      <p:pic>
        <p:nvPicPr>
          <p:cNvPr id="9" name="Image 8">
            <a:extLst>
              <a:ext uri="{FF2B5EF4-FFF2-40B4-BE49-F238E27FC236}">
                <a16:creationId xmlns:a16="http://schemas.microsoft.com/office/drawing/2014/main" id="{01966BE2-D760-4A6D-A9B9-F9477D3D6B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623903">
            <a:off x="6005925" y="3027656"/>
            <a:ext cx="616226" cy="616226"/>
          </a:xfrm>
          <a:prstGeom prst="rect">
            <a:avLst/>
          </a:prstGeom>
        </p:spPr>
      </p:pic>
      <p:pic>
        <p:nvPicPr>
          <p:cNvPr id="10" name="Image 9">
            <a:extLst>
              <a:ext uri="{FF2B5EF4-FFF2-40B4-BE49-F238E27FC236}">
                <a16:creationId xmlns:a16="http://schemas.microsoft.com/office/drawing/2014/main" id="{ED6A5D8F-4065-4CDC-B3FF-6E88F2CB3C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6021297" y="5623467"/>
            <a:ext cx="616226" cy="616226"/>
          </a:xfrm>
          <a:prstGeom prst="rect">
            <a:avLst/>
          </a:prstGeom>
        </p:spPr>
      </p:pic>
    </p:spTree>
    <p:extLst>
      <p:ext uri="{BB962C8B-B14F-4D97-AF65-F5344CB8AC3E}">
        <p14:creationId xmlns:p14="http://schemas.microsoft.com/office/powerpoint/2010/main" val="3368309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DF3A604-8321-45C8-A2D2-B82424096E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34178" y="2693904"/>
            <a:ext cx="2219622" cy="2219622"/>
          </a:xfrm>
          <a:prstGeom prst="rect">
            <a:avLst/>
          </a:prstGeom>
        </p:spPr>
      </p:pic>
      <p:sp>
        <p:nvSpPr>
          <p:cNvPr id="2" name="Titre 1">
            <a:extLst>
              <a:ext uri="{FF2B5EF4-FFF2-40B4-BE49-F238E27FC236}">
                <a16:creationId xmlns:a16="http://schemas.microsoft.com/office/drawing/2014/main" id="{76803664-BD15-48AF-836E-E18D7920B11A}"/>
              </a:ext>
            </a:extLst>
          </p:cNvPr>
          <p:cNvSpPr>
            <a:spLocks noGrp="1"/>
          </p:cNvSpPr>
          <p:nvPr>
            <p:ph type="title"/>
          </p:nvPr>
        </p:nvSpPr>
        <p:spPr/>
        <p:txBody>
          <a:bodyPr>
            <a:normAutofit/>
          </a:bodyPr>
          <a:lstStyle/>
          <a:p>
            <a:r>
              <a:rPr lang="fr-CA" sz="4000" dirty="0"/>
              <a:t>PLAN DE LA PRÉSENTATION</a:t>
            </a:r>
          </a:p>
        </p:txBody>
      </p:sp>
      <p:sp>
        <p:nvSpPr>
          <p:cNvPr id="6" name="Espace réservé du contenu 5">
            <a:extLst>
              <a:ext uri="{FF2B5EF4-FFF2-40B4-BE49-F238E27FC236}">
                <a16:creationId xmlns:a16="http://schemas.microsoft.com/office/drawing/2014/main" id="{A059FDEB-955C-48CA-8E85-8E95C3A11C09}"/>
              </a:ext>
            </a:extLst>
          </p:cNvPr>
          <p:cNvSpPr>
            <a:spLocks noGrp="1"/>
          </p:cNvSpPr>
          <p:nvPr>
            <p:ph idx="1"/>
          </p:nvPr>
        </p:nvSpPr>
        <p:spPr>
          <a:xfrm>
            <a:off x="1617794" y="1679231"/>
            <a:ext cx="7644780" cy="4248968"/>
          </a:xfrm>
        </p:spPr>
        <p:txBody>
          <a:bodyPr anchor="ctr">
            <a:noAutofit/>
          </a:bodyPr>
          <a:lstStyle/>
          <a:p>
            <a:pPr marL="358775" indent="-358775">
              <a:lnSpc>
                <a:spcPct val="100000"/>
              </a:lnSpc>
              <a:buFont typeface="Wingdings" panose="05000000000000000000" pitchFamily="2" charset="2"/>
              <a:buChar char="è"/>
            </a:pPr>
            <a:r>
              <a:rPr lang="fr-CA" sz="1800" dirty="0">
                <a:latin typeface="Segoe UI" panose="020B0502040204020203" pitchFamily="34" charset="0"/>
                <a:cs typeface="Segoe UI" panose="020B0502040204020203" pitchFamily="34" charset="0"/>
              </a:rPr>
              <a:t>Mise en contexte</a:t>
            </a:r>
          </a:p>
          <a:p>
            <a:pPr marL="358775" indent="-358775">
              <a:lnSpc>
                <a:spcPct val="100000"/>
              </a:lnSpc>
              <a:buClr>
                <a:srgbClr val="F99300"/>
              </a:buClr>
              <a:buFont typeface="Wingdings" panose="05000000000000000000" pitchFamily="2" charset="2"/>
              <a:buChar char="è"/>
            </a:pPr>
            <a:r>
              <a:rPr lang="fr-CA" sz="1800" dirty="0">
                <a:solidFill>
                  <a:srgbClr val="181817"/>
                </a:solidFill>
                <a:latin typeface="Segoe UI" panose="020B0502040204020203" pitchFamily="34" charset="0"/>
                <a:cs typeface="Segoe UI" panose="020B0502040204020203" pitchFamily="34" charset="0"/>
              </a:rPr>
              <a:t>Politique et procédure</a:t>
            </a:r>
          </a:p>
          <a:p>
            <a:pPr marL="358775" indent="-358775">
              <a:lnSpc>
                <a:spcPct val="100000"/>
              </a:lnSpc>
              <a:buClr>
                <a:srgbClr val="F99300"/>
              </a:buClr>
              <a:buFont typeface="Wingdings" panose="05000000000000000000" pitchFamily="2" charset="2"/>
              <a:buChar char="è"/>
            </a:pPr>
            <a:r>
              <a:rPr lang="fr-CA" sz="1800" dirty="0">
                <a:solidFill>
                  <a:srgbClr val="181817"/>
                </a:solidFill>
                <a:latin typeface="Segoe UI" panose="020B0502040204020203" pitchFamily="34" charset="0"/>
                <a:cs typeface="Segoe UI" panose="020B0502040204020203" pitchFamily="34" charset="0"/>
              </a:rPr>
              <a:t>Rôles et responsabilités</a:t>
            </a:r>
          </a:p>
          <a:p>
            <a:pPr marL="815975" lvl="1" indent="-358775">
              <a:lnSpc>
                <a:spcPct val="100000"/>
              </a:lnSpc>
              <a:buClr>
                <a:srgbClr val="F99300"/>
              </a:buClr>
              <a:buFont typeface="Wingdings" panose="05000000000000000000" pitchFamily="2" charset="2"/>
              <a:buChar char="è"/>
            </a:pPr>
            <a:r>
              <a:rPr lang="fr-CA" sz="1400" dirty="0">
                <a:solidFill>
                  <a:srgbClr val="181817"/>
                </a:solidFill>
                <a:latin typeface="Segoe UI" panose="020B0502040204020203" pitchFamily="34" charset="0"/>
                <a:cs typeface="Segoe UI" panose="020B0502040204020203" pitchFamily="34" charset="0"/>
              </a:rPr>
              <a:t>Votre rôle</a:t>
            </a:r>
          </a:p>
          <a:p>
            <a:pPr marL="815975" lvl="1" indent="-358775">
              <a:lnSpc>
                <a:spcPct val="100000"/>
              </a:lnSpc>
              <a:buClr>
                <a:srgbClr val="F99300"/>
              </a:buClr>
              <a:buFont typeface="Wingdings" panose="05000000000000000000" pitchFamily="2" charset="2"/>
              <a:buChar char="è"/>
            </a:pPr>
            <a:r>
              <a:rPr lang="fr-CA" sz="1400" dirty="0">
                <a:solidFill>
                  <a:srgbClr val="181817"/>
                </a:solidFill>
                <a:latin typeface="Segoe UI" panose="020B0502040204020203" pitchFamily="34" charset="0"/>
                <a:cs typeface="Segoe UI" panose="020B0502040204020203" pitchFamily="34" charset="0"/>
              </a:rPr>
              <a:t>Gestionnaires</a:t>
            </a:r>
          </a:p>
          <a:p>
            <a:pPr marL="815975" lvl="1" indent="-358775">
              <a:lnSpc>
                <a:spcPct val="100000"/>
              </a:lnSpc>
              <a:buClr>
                <a:srgbClr val="F99300"/>
              </a:buClr>
              <a:buFont typeface="Wingdings" panose="05000000000000000000" pitchFamily="2" charset="2"/>
              <a:buChar char="è"/>
            </a:pPr>
            <a:r>
              <a:rPr lang="fr-CA" sz="1400" dirty="0">
                <a:solidFill>
                  <a:srgbClr val="181817"/>
                </a:solidFill>
                <a:latin typeface="Segoe UI" panose="020B0502040204020203" pitchFamily="34" charset="0"/>
                <a:cs typeface="Segoe UI" panose="020B0502040204020203" pitchFamily="34" charset="0"/>
              </a:rPr>
              <a:t>Répondants CIUSSS en lutte contre la maltraitance</a:t>
            </a:r>
          </a:p>
          <a:p>
            <a:pPr marL="815975" lvl="1" indent="-358775">
              <a:lnSpc>
                <a:spcPct val="100000"/>
              </a:lnSpc>
              <a:buClr>
                <a:srgbClr val="F99300"/>
              </a:buClr>
              <a:buFont typeface="Wingdings" panose="05000000000000000000" pitchFamily="2" charset="2"/>
              <a:buChar char="è"/>
            </a:pPr>
            <a:r>
              <a:rPr lang="fr-CA" sz="1400" dirty="0">
                <a:solidFill>
                  <a:srgbClr val="181817"/>
                </a:solidFill>
                <a:latin typeface="Segoe UI" panose="020B0502040204020203" pitchFamily="34" charset="0"/>
                <a:cs typeface="Segoe UI" panose="020B0502040204020203" pitchFamily="34" charset="0"/>
              </a:rPr>
              <a:t>Commissaire aux plaintes et à la qualité des services (CPQS)</a:t>
            </a:r>
          </a:p>
          <a:p>
            <a:pPr marL="358775" lvl="0" indent="-358775">
              <a:lnSpc>
                <a:spcPct val="100000"/>
              </a:lnSpc>
              <a:buClr>
                <a:srgbClr val="F99300"/>
              </a:buClr>
              <a:buFont typeface="Wingdings" panose="05000000000000000000" pitchFamily="2" charset="2"/>
              <a:buChar char="è"/>
            </a:pPr>
            <a:r>
              <a:rPr lang="fr-CA" sz="1800" dirty="0">
                <a:solidFill>
                  <a:srgbClr val="181817"/>
                </a:solidFill>
                <a:latin typeface="Segoe UI" panose="020B0502040204020203" pitchFamily="34" charset="0"/>
                <a:cs typeface="Segoe UI" panose="020B0502040204020203" pitchFamily="34" charset="0"/>
              </a:rPr>
              <a:t>Outils</a:t>
            </a:r>
          </a:p>
          <a:p>
            <a:pPr marL="815975" lvl="1" indent="-358775">
              <a:lnSpc>
                <a:spcPct val="100000"/>
              </a:lnSpc>
              <a:buClr>
                <a:srgbClr val="F99300"/>
              </a:buClr>
              <a:buFont typeface="Wingdings" panose="05000000000000000000" pitchFamily="2" charset="2"/>
              <a:buChar char="è"/>
            </a:pPr>
            <a:r>
              <a:rPr lang="fr-CA" sz="1400" dirty="0">
                <a:solidFill>
                  <a:srgbClr val="181817"/>
                </a:solidFill>
                <a:latin typeface="Segoe UI" panose="020B0502040204020203" pitchFamily="34" charset="0"/>
                <a:cs typeface="Segoe UI" panose="020B0502040204020203" pitchFamily="34" charset="0"/>
              </a:rPr>
              <a:t>Promotion de la bientraitance</a:t>
            </a:r>
            <a:endParaRPr lang="fr-CA" sz="1400" dirty="0">
              <a:latin typeface="Segoe UI" panose="020B0502040204020203" pitchFamily="34" charset="0"/>
              <a:cs typeface="Segoe UI" panose="020B0502040204020203" pitchFamily="34" charset="0"/>
            </a:endParaRPr>
          </a:p>
          <a:p>
            <a:pPr marL="815975" lvl="1" indent="-358775">
              <a:lnSpc>
                <a:spcPct val="100000"/>
              </a:lnSpc>
              <a:buClr>
                <a:srgbClr val="F99300"/>
              </a:buClr>
              <a:buFont typeface="Wingdings" panose="05000000000000000000" pitchFamily="2" charset="2"/>
              <a:buChar char="è"/>
            </a:pPr>
            <a:r>
              <a:rPr lang="fr-CA" sz="1400" dirty="0">
                <a:solidFill>
                  <a:srgbClr val="181817"/>
                </a:solidFill>
                <a:latin typeface="Segoe UI" panose="020B0502040204020203" pitchFamily="34" charset="0"/>
                <a:cs typeface="Segoe UI" panose="020B0502040204020203" pitchFamily="34" charset="0"/>
              </a:rPr>
              <a:t>Lutte contre la maltraitance</a:t>
            </a:r>
          </a:p>
          <a:p>
            <a:pPr marL="358775" indent="-358775">
              <a:lnSpc>
                <a:spcPct val="100000"/>
              </a:lnSpc>
              <a:buClr>
                <a:srgbClr val="F99300"/>
              </a:buClr>
              <a:buFont typeface="Wingdings" panose="05000000000000000000" pitchFamily="2" charset="2"/>
              <a:buChar char="è"/>
            </a:pPr>
            <a:r>
              <a:rPr lang="fr-CA" sz="1800" dirty="0">
                <a:solidFill>
                  <a:srgbClr val="181817"/>
                </a:solidFill>
                <a:latin typeface="Segoe UI" panose="020B0502040204020203" pitchFamily="34" charset="0"/>
                <a:cs typeface="Segoe UI" panose="020B0502040204020203" pitchFamily="34" charset="0"/>
              </a:rPr>
              <a:t>Ressources</a:t>
            </a:r>
            <a:endParaRPr lang="fr-CA"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17379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008D75E-4E09-41D7-A92C-F4E03606CD22}"/>
              </a:ext>
            </a:extLst>
          </p:cNvPr>
          <p:cNvPicPr>
            <a:picLocks noChangeAspect="1"/>
          </p:cNvPicPr>
          <p:nvPr/>
        </p:nvPicPr>
        <p:blipFill rotWithShape="1">
          <a:blip r:embed="rId2"/>
          <a:srcRect l="17689" t="17537" r="1685" b="9565"/>
          <a:stretch/>
        </p:blipFill>
        <p:spPr>
          <a:xfrm>
            <a:off x="1689652" y="1743889"/>
            <a:ext cx="9829800" cy="4999382"/>
          </a:xfrm>
          <a:prstGeom prst="rect">
            <a:avLst/>
          </a:prstGeom>
          <a:ln w="6350">
            <a:solidFill>
              <a:schemeClr val="accent4">
                <a:lumMod val="40000"/>
                <a:lumOff val="60000"/>
              </a:schemeClr>
            </a:solidFill>
          </a:ln>
        </p:spPr>
      </p:pic>
      <p:sp>
        <p:nvSpPr>
          <p:cNvPr id="4" name="Titre 3">
            <a:extLst>
              <a:ext uri="{FF2B5EF4-FFF2-40B4-BE49-F238E27FC236}">
                <a16:creationId xmlns:a16="http://schemas.microsoft.com/office/drawing/2014/main" id="{622A3CFB-62E9-4782-8FD9-3EEEF719F7A3}"/>
              </a:ext>
            </a:extLst>
          </p:cNvPr>
          <p:cNvSpPr>
            <a:spLocks noGrp="1"/>
          </p:cNvSpPr>
          <p:nvPr>
            <p:ph type="title"/>
          </p:nvPr>
        </p:nvSpPr>
        <p:spPr/>
        <p:txBody>
          <a:bodyPr/>
          <a:lstStyle/>
          <a:p>
            <a:r>
              <a:rPr lang="fr-CA" sz="3600" dirty="0">
                <a:solidFill>
                  <a:srgbClr val="F79200"/>
                </a:solidFill>
              </a:rPr>
              <a:t>OUTILS DISPONIBLES</a:t>
            </a:r>
            <a:br>
              <a:rPr lang="fr-CA" dirty="0">
                <a:solidFill>
                  <a:srgbClr val="F79200"/>
                </a:solidFill>
              </a:rPr>
            </a:br>
            <a:r>
              <a:rPr lang="fr-CA" sz="2800" dirty="0">
                <a:solidFill>
                  <a:srgbClr val="F79200"/>
                </a:solidFill>
                <a:latin typeface="Arial"/>
              </a:rPr>
              <a:t>Bientraitance</a:t>
            </a:r>
            <a:endParaRPr lang="fr-CA" dirty="0">
              <a:solidFill>
                <a:srgbClr val="F79200"/>
              </a:solidFill>
            </a:endParaRPr>
          </a:p>
        </p:txBody>
      </p:sp>
      <p:pic>
        <p:nvPicPr>
          <p:cNvPr id="7" name="Image 6">
            <a:extLst>
              <a:ext uri="{FF2B5EF4-FFF2-40B4-BE49-F238E27FC236}">
                <a16:creationId xmlns:a16="http://schemas.microsoft.com/office/drawing/2014/main" id="{9CA87DA4-DF9D-483F-AA48-2AD4429ED9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01910">
            <a:off x="2177753" y="1660867"/>
            <a:ext cx="616226" cy="616226"/>
          </a:xfrm>
          <a:prstGeom prst="rect">
            <a:avLst/>
          </a:prstGeom>
        </p:spPr>
      </p:pic>
      <p:pic>
        <p:nvPicPr>
          <p:cNvPr id="9" name="Image 8">
            <a:extLst>
              <a:ext uri="{FF2B5EF4-FFF2-40B4-BE49-F238E27FC236}">
                <a16:creationId xmlns:a16="http://schemas.microsoft.com/office/drawing/2014/main" id="{01966BE2-D760-4A6D-A9B9-F9477D3D6B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7897">
            <a:off x="2167440" y="2817417"/>
            <a:ext cx="616226" cy="616226"/>
          </a:xfrm>
          <a:prstGeom prst="rect">
            <a:avLst/>
          </a:prstGeom>
        </p:spPr>
      </p:pic>
      <p:pic>
        <p:nvPicPr>
          <p:cNvPr id="10" name="Image 9">
            <a:extLst>
              <a:ext uri="{FF2B5EF4-FFF2-40B4-BE49-F238E27FC236}">
                <a16:creationId xmlns:a16="http://schemas.microsoft.com/office/drawing/2014/main" id="{ED6A5D8F-4065-4CDC-B3FF-6E88F2CB3C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7897">
            <a:off x="2188066" y="4669309"/>
            <a:ext cx="616226" cy="616226"/>
          </a:xfrm>
          <a:prstGeom prst="rect">
            <a:avLst/>
          </a:prstGeom>
        </p:spPr>
      </p:pic>
    </p:spTree>
    <p:extLst>
      <p:ext uri="{BB962C8B-B14F-4D97-AF65-F5344CB8AC3E}">
        <p14:creationId xmlns:p14="http://schemas.microsoft.com/office/powerpoint/2010/main" val="3326845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5AFBAA9-7850-4B2A-BDC8-52CD3AA2B591}"/>
              </a:ext>
            </a:extLst>
          </p:cNvPr>
          <p:cNvPicPr>
            <a:picLocks noChangeAspect="1"/>
          </p:cNvPicPr>
          <p:nvPr/>
        </p:nvPicPr>
        <p:blipFill rotWithShape="1">
          <a:blip r:embed="rId2"/>
          <a:srcRect t="20144" r="1603" b="5325"/>
          <a:stretch/>
        </p:blipFill>
        <p:spPr>
          <a:xfrm>
            <a:off x="0" y="1763286"/>
            <a:ext cx="11996530" cy="5111337"/>
          </a:xfrm>
          <a:prstGeom prst="rect">
            <a:avLst/>
          </a:prstGeom>
          <a:ln>
            <a:solidFill>
              <a:schemeClr val="accent4">
                <a:lumMod val="40000"/>
                <a:lumOff val="60000"/>
              </a:schemeClr>
            </a:solidFill>
          </a:ln>
        </p:spPr>
      </p:pic>
      <p:sp>
        <p:nvSpPr>
          <p:cNvPr id="4" name="Titre 3">
            <a:extLst>
              <a:ext uri="{FF2B5EF4-FFF2-40B4-BE49-F238E27FC236}">
                <a16:creationId xmlns:a16="http://schemas.microsoft.com/office/drawing/2014/main" id="{622A3CFB-62E9-4782-8FD9-3EEEF719F7A3}"/>
              </a:ext>
            </a:extLst>
          </p:cNvPr>
          <p:cNvSpPr>
            <a:spLocks noGrp="1"/>
          </p:cNvSpPr>
          <p:nvPr>
            <p:ph type="title"/>
          </p:nvPr>
        </p:nvSpPr>
        <p:spPr/>
        <p:txBody>
          <a:bodyPr/>
          <a:lstStyle/>
          <a:p>
            <a:r>
              <a:rPr lang="fr-CA" sz="3600" dirty="0">
                <a:solidFill>
                  <a:srgbClr val="F79200"/>
                </a:solidFill>
              </a:rPr>
              <a:t>OUTILS DISPONIBLES</a:t>
            </a:r>
            <a:br>
              <a:rPr lang="fr-CA" dirty="0">
                <a:solidFill>
                  <a:srgbClr val="F79200"/>
                </a:solidFill>
              </a:rPr>
            </a:br>
            <a:r>
              <a:rPr lang="fr-CA" sz="2800" dirty="0">
                <a:solidFill>
                  <a:srgbClr val="F79200"/>
                </a:solidFill>
                <a:latin typeface="Arial"/>
              </a:rPr>
              <a:t>Maltraitance</a:t>
            </a:r>
            <a:endParaRPr lang="fr-CA" dirty="0">
              <a:solidFill>
                <a:srgbClr val="F79200"/>
              </a:solidFill>
            </a:endParaRPr>
          </a:p>
        </p:txBody>
      </p:sp>
      <p:pic>
        <p:nvPicPr>
          <p:cNvPr id="7" name="Image 6">
            <a:extLst>
              <a:ext uri="{FF2B5EF4-FFF2-40B4-BE49-F238E27FC236}">
                <a16:creationId xmlns:a16="http://schemas.microsoft.com/office/drawing/2014/main" id="{9CA87DA4-DF9D-483F-AA48-2AD4429ED9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01910">
            <a:off x="-112643" y="5180185"/>
            <a:ext cx="616226" cy="616226"/>
          </a:xfrm>
          <a:prstGeom prst="rect">
            <a:avLst/>
          </a:prstGeom>
        </p:spPr>
      </p:pic>
      <p:pic>
        <p:nvPicPr>
          <p:cNvPr id="11" name="Image 10">
            <a:extLst>
              <a:ext uri="{FF2B5EF4-FFF2-40B4-BE49-F238E27FC236}">
                <a16:creationId xmlns:a16="http://schemas.microsoft.com/office/drawing/2014/main" id="{63EDCC2C-41BE-4A64-9BE7-AB8157B398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971492">
            <a:off x="4979505" y="3443981"/>
            <a:ext cx="616226" cy="616226"/>
          </a:xfrm>
          <a:prstGeom prst="rect">
            <a:avLst/>
          </a:prstGeom>
        </p:spPr>
      </p:pic>
      <p:pic>
        <p:nvPicPr>
          <p:cNvPr id="12" name="Image 11">
            <a:extLst>
              <a:ext uri="{FF2B5EF4-FFF2-40B4-BE49-F238E27FC236}">
                <a16:creationId xmlns:a16="http://schemas.microsoft.com/office/drawing/2014/main" id="{AEA5566C-5675-46DB-9D26-BCFDB67310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971492">
            <a:off x="4606715" y="4010840"/>
            <a:ext cx="616226" cy="616226"/>
          </a:xfrm>
          <a:prstGeom prst="rect">
            <a:avLst/>
          </a:prstGeom>
        </p:spPr>
      </p:pic>
      <p:pic>
        <p:nvPicPr>
          <p:cNvPr id="13" name="Image 12">
            <a:extLst>
              <a:ext uri="{FF2B5EF4-FFF2-40B4-BE49-F238E27FC236}">
                <a16:creationId xmlns:a16="http://schemas.microsoft.com/office/drawing/2014/main" id="{4BF5E5C9-F22D-4B5D-B8F4-074DB4FDE1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971492">
            <a:off x="4489947" y="4577700"/>
            <a:ext cx="616226" cy="616226"/>
          </a:xfrm>
          <a:prstGeom prst="rect">
            <a:avLst/>
          </a:prstGeom>
        </p:spPr>
      </p:pic>
      <p:pic>
        <p:nvPicPr>
          <p:cNvPr id="14" name="Image 13">
            <a:extLst>
              <a:ext uri="{FF2B5EF4-FFF2-40B4-BE49-F238E27FC236}">
                <a16:creationId xmlns:a16="http://schemas.microsoft.com/office/drawing/2014/main" id="{624E2A94-78FB-4524-B73F-BD97B1464E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971492">
            <a:off x="4813041" y="5144559"/>
            <a:ext cx="616226" cy="616226"/>
          </a:xfrm>
          <a:prstGeom prst="rect">
            <a:avLst/>
          </a:prstGeom>
        </p:spPr>
      </p:pic>
    </p:spTree>
    <p:extLst>
      <p:ext uri="{BB962C8B-B14F-4D97-AF65-F5344CB8AC3E}">
        <p14:creationId xmlns:p14="http://schemas.microsoft.com/office/powerpoint/2010/main" val="13728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335F1A2-D8B6-4409-AF99-30211529EFED}"/>
              </a:ext>
            </a:extLst>
          </p:cNvPr>
          <p:cNvPicPr>
            <a:picLocks noChangeAspect="1"/>
          </p:cNvPicPr>
          <p:nvPr/>
        </p:nvPicPr>
        <p:blipFill rotWithShape="1">
          <a:blip r:embed="rId2"/>
          <a:srcRect l="1874" t="21449" r="1522" b="6522"/>
          <a:stretch/>
        </p:blipFill>
        <p:spPr>
          <a:xfrm>
            <a:off x="168966" y="1789040"/>
            <a:ext cx="11777870" cy="4939747"/>
          </a:xfrm>
          <a:prstGeom prst="rect">
            <a:avLst/>
          </a:prstGeom>
          <a:ln w="6350">
            <a:solidFill>
              <a:schemeClr val="accent4">
                <a:lumMod val="40000"/>
                <a:lumOff val="60000"/>
              </a:schemeClr>
            </a:solidFill>
          </a:ln>
        </p:spPr>
      </p:pic>
      <p:sp>
        <p:nvSpPr>
          <p:cNvPr id="4" name="Titre 3">
            <a:extLst>
              <a:ext uri="{FF2B5EF4-FFF2-40B4-BE49-F238E27FC236}">
                <a16:creationId xmlns:a16="http://schemas.microsoft.com/office/drawing/2014/main" id="{622A3CFB-62E9-4782-8FD9-3EEEF719F7A3}"/>
              </a:ext>
            </a:extLst>
          </p:cNvPr>
          <p:cNvSpPr>
            <a:spLocks noGrp="1"/>
          </p:cNvSpPr>
          <p:nvPr>
            <p:ph type="title"/>
          </p:nvPr>
        </p:nvSpPr>
        <p:spPr/>
        <p:txBody>
          <a:bodyPr/>
          <a:lstStyle/>
          <a:p>
            <a:r>
              <a:rPr lang="fr-CA" sz="3600" dirty="0">
                <a:solidFill>
                  <a:srgbClr val="F79200"/>
                </a:solidFill>
              </a:rPr>
              <a:t>OUTILS DISPONIBLES</a:t>
            </a:r>
            <a:br>
              <a:rPr lang="fr-CA" dirty="0">
                <a:solidFill>
                  <a:srgbClr val="F79200"/>
                </a:solidFill>
              </a:rPr>
            </a:br>
            <a:r>
              <a:rPr lang="fr-CA" sz="2800" dirty="0">
                <a:solidFill>
                  <a:srgbClr val="F79200"/>
                </a:solidFill>
                <a:latin typeface="Arial"/>
              </a:rPr>
              <a:t>Maltraitance</a:t>
            </a:r>
            <a:endParaRPr lang="fr-CA" dirty="0">
              <a:solidFill>
                <a:srgbClr val="F79200"/>
              </a:solidFill>
            </a:endParaRPr>
          </a:p>
        </p:txBody>
      </p:sp>
      <p:pic>
        <p:nvPicPr>
          <p:cNvPr id="7" name="Image 6">
            <a:extLst>
              <a:ext uri="{FF2B5EF4-FFF2-40B4-BE49-F238E27FC236}">
                <a16:creationId xmlns:a16="http://schemas.microsoft.com/office/drawing/2014/main" id="{9CA87DA4-DF9D-483F-AA48-2AD4429ED9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13" y="4514259"/>
            <a:ext cx="616226" cy="616226"/>
          </a:xfrm>
          <a:prstGeom prst="rect">
            <a:avLst/>
          </a:prstGeom>
        </p:spPr>
      </p:pic>
      <p:pic>
        <p:nvPicPr>
          <p:cNvPr id="8" name="Image 7">
            <a:extLst>
              <a:ext uri="{FF2B5EF4-FFF2-40B4-BE49-F238E27FC236}">
                <a16:creationId xmlns:a16="http://schemas.microsoft.com/office/drawing/2014/main" id="{C3BEBC97-8ACF-4D7C-A514-B7C98495F2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8998227" y="4080526"/>
            <a:ext cx="616226" cy="616226"/>
          </a:xfrm>
          <a:prstGeom prst="rect">
            <a:avLst/>
          </a:prstGeom>
        </p:spPr>
      </p:pic>
      <p:pic>
        <p:nvPicPr>
          <p:cNvPr id="9" name="Image 8">
            <a:extLst>
              <a:ext uri="{FF2B5EF4-FFF2-40B4-BE49-F238E27FC236}">
                <a16:creationId xmlns:a16="http://schemas.microsoft.com/office/drawing/2014/main" id="{34CA622A-1C74-46A4-9159-7B3368D25D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5728253" y="4540096"/>
            <a:ext cx="616226" cy="616226"/>
          </a:xfrm>
          <a:prstGeom prst="rect">
            <a:avLst/>
          </a:prstGeom>
        </p:spPr>
      </p:pic>
      <p:pic>
        <p:nvPicPr>
          <p:cNvPr id="10" name="Image 9">
            <a:extLst>
              <a:ext uri="{FF2B5EF4-FFF2-40B4-BE49-F238E27FC236}">
                <a16:creationId xmlns:a16="http://schemas.microsoft.com/office/drawing/2014/main" id="{F122983C-9C85-4227-988E-F2CA029344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6775176" y="5476454"/>
            <a:ext cx="616226" cy="616226"/>
          </a:xfrm>
          <a:prstGeom prst="rect">
            <a:avLst/>
          </a:prstGeom>
        </p:spPr>
      </p:pic>
    </p:spTree>
    <p:extLst>
      <p:ext uri="{BB962C8B-B14F-4D97-AF65-F5344CB8AC3E}">
        <p14:creationId xmlns:p14="http://schemas.microsoft.com/office/powerpoint/2010/main" val="273143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51B286-181F-49F6-AD6C-E61CDF8893B5}"/>
              </a:ext>
            </a:extLst>
          </p:cNvPr>
          <p:cNvSpPr>
            <a:spLocks noGrp="1"/>
          </p:cNvSpPr>
          <p:nvPr>
            <p:ph type="title"/>
          </p:nvPr>
        </p:nvSpPr>
        <p:spPr>
          <a:xfrm>
            <a:off x="2518909" y="540437"/>
            <a:ext cx="8842094" cy="1325563"/>
          </a:xfrm>
        </p:spPr>
        <p:txBody>
          <a:bodyPr>
            <a:normAutofit/>
          </a:bodyPr>
          <a:lstStyle/>
          <a:p>
            <a:r>
              <a:rPr lang="fr-CA" sz="4000" dirty="0"/>
              <a:t>FORMATIONS DISPONIBLES</a:t>
            </a:r>
            <a:br>
              <a:rPr lang="fr-CA" sz="4000" dirty="0"/>
            </a:br>
            <a:r>
              <a:rPr lang="fr-CA" sz="3200" dirty="0">
                <a:latin typeface="+mn-lt"/>
              </a:rPr>
              <a:t>(Rappel)</a:t>
            </a:r>
            <a:endParaRPr lang="fr-CA" sz="4000" dirty="0">
              <a:latin typeface="+mn-lt"/>
            </a:endParaRPr>
          </a:p>
        </p:txBody>
      </p:sp>
      <p:sp>
        <p:nvSpPr>
          <p:cNvPr id="3" name="Organigramme : Alternative 2">
            <a:extLst>
              <a:ext uri="{FF2B5EF4-FFF2-40B4-BE49-F238E27FC236}">
                <a16:creationId xmlns:a16="http://schemas.microsoft.com/office/drawing/2014/main" id="{EB6D6C75-9438-487F-9753-853D06F02B5A}"/>
              </a:ext>
            </a:extLst>
          </p:cNvPr>
          <p:cNvSpPr/>
          <p:nvPr/>
        </p:nvSpPr>
        <p:spPr>
          <a:xfrm>
            <a:off x="951766" y="5578597"/>
            <a:ext cx="10530006" cy="289441"/>
          </a:xfrm>
          <a:prstGeom prst="flowChartAlternateProcess">
            <a:avLst/>
          </a:prstGeom>
          <a:noFill/>
        </p:spPr>
        <p:txBody>
          <a:bodyPr wrap="square">
            <a:spAutoFit/>
          </a:bodyPr>
          <a:lstStyle/>
          <a:p>
            <a:r>
              <a:rPr lang="fr-CA" sz="1100" i="1" dirty="0">
                <a:solidFill>
                  <a:schemeClr val="accent4"/>
                </a:solidFill>
                <a:latin typeface="Segoe UI Semilight" panose="020B0402040204020203" pitchFamily="34" charset="0"/>
                <a:cs typeface="Segoe UI Semilight" panose="020B0402040204020203" pitchFamily="34" charset="0"/>
              </a:rPr>
              <a:t>Lien de formation pour les partenaires: </a:t>
            </a:r>
            <a:r>
              <a:rPr lang="fr-CA" sz="1100" i="1" dirty="0">
                <a:solidFill>
                  <a:schemeClr val="accent4"/>
                </a:solidFill>
                <a:latin typeface="Segoe UI Semilight" panose="020B0402040204020203" pitchFamily="34" charset="0"/>
                <a:cs typeface="Segoe UI Semilight" panose="020B0402040204020203" pitchFamily="34" charset="0"/>
                <a:hlinkClick r:id="rId2"/>
              </a:rPr>
              <a:t>https://fcp-partenaires.ca/login/index.php</a:t>
            </a:r>
            <a:r>
              <a:rPr lang="fr-CA" sz="1100" i="1" dirty="0">
                <a:solidFill>
                  <a:schemeClr val="accent4"/>
                </a:solidFill>
                <a:latin typeface="Segoe UI Semilight" panose="020B0402040204020203" pitchFamily="34" charset="0"/>
                <a:cs typeface="Segoe UI Semilight" panose="020B0402040204020203" pitchFamily="34" charset="0"/>
              </a:rPr>
              <a:t>  </a:t>
            </a:r>
          </a:p>
        </p:txBody>
      </p:sp>
      <p:graphicFrame>
        <p:nvGraphicFramePr>
          <p:cNvPr id="4" name="Tableau 3">
            <a:extLst>
              <a:ext uri="{FF2B5EF4-FFF2-40B4-BE49-F238E27FC236}">
                <a16:creationId xmlns:a16="http://schemas.microsoft.com/office/drawing/2014/main" id="{2CB57EAD-89C3-4DBB-926F-219824348747}"/>
              </a:ext>
            </a:extLst>
          </p:cNvPr>
          <p:cNvGraphicFramePr>
            <a:graphicFrameLocks noGrp="1"/>
          </p:cNvGraphicFramePr>
          <p:nvPr>
            <p:extLst>
              <p:ext uri="{D42A27DB-BD31-4B8C-83A1-F6EECF244321}">
                <p14:modId xmlns:p14="http://schemas.microsoft.com/office/powerpoint/2010/main" val="354965318"/>
              </p:ext>
            </p:extLst>
          </p:nvPr>
        </p:nvGraphicFramePr>
        <p:xfrm>
          <a:off x="830997" y="1951004"/>
          <a:ext cx="10530005" cy="3509515"/>
        </p:xfrm>
        <a:graphic>
          <a:graphicData uri="http://schemas.openxmlformats.org/drawingml/2006/table">
            <a:tbl>
              <a:tblPr firstRow="1" firstCol="1" bandRow="1">
                <a:tableStyleId>{5940675A-B579-460E-94D1-54222C63F5DA}</a:tableStyleId>
              </a:tblPr>
              <a:tblGrid>
                <a:gridCol w="8891685">
                  <a:extLst>
                    <a:ext uri="{9D8B030D-6E8A-4147-A177-3AD203B41FA5}">
                      <a16:colId xmlns:a16="http://schemas.microsoft.com/office/drawing/2014/main" val="3859165470"/>
                    </a:ext>
                  </a:extLst>
                </a:gridCol>
                <a:gridCol w="1638320">
                  <a:extLst>
                    <a:ext uri="{9D8B030D-6E8A-4147-A177-3AD203B41FA5}">
                      <a16:colId xmlns:a16="http://schemas.microsoft.com/office/drawing/2014/main" val="2642282864"/>
                    </a:ext>
                  </a:extLst>
                </a:gridCol>
              </a:tblGrid>
              <a:tr h="515658">
                <a:tc>
                  <a:txBody>
                    <a:bodyPr/>
                    <a:lstStyle/>
                    <a:p>
                      <a:pPr algn="just">
                        <a:lnSpc>
                          <a:spcPct val="115000"/>
                        </a:lnSpc>
                        <a:spcAft>
                          <a:spcPts val="0"/>
                        </a:spcAft>
                      </a:pPr>
                      <a:r>
                        <a:rPr lang="fr-CA" sz="1200" b="1" kern="1200" dirty="0">
                          <a:solidFill>
                            <a:schemeClr val="bg1"/>
                          </a:solidFill>
                          <a:effectLst/>
                          <a:latin typeface="Segoe UI" panose="020B0502040204020203" pitchFamily="34" charset="0"/>
                          <a:cs typeface="Segoe UI" panose="020B0502040204020203" pitchFamily="34" charset="0"/>
                        </a:rPr>
                        <a:t>TITRE DE LA FORMATION</a:t>
                      </a:r>
                      <a:endParaRPr lang="fr-CA" sz="1800" b="1" kern="100" dirty="0">
                        <a:solidFill>
                          <a:schemeClr val="bg1"/>
                        </a:solidFill>
                        <a:effectLst/>
                        <a:latin typeface="Segoe UI" panose="020B0502040204020203" pitchFamily="34" charset="0"/>
                        <a:ea typeface="Aptos"/>
                        <a:cs typeface="Segoe UI" panose="020B0502040204020203" pitchFamily="34" charset="0"/>
                      </a:endParaRPr>
                    </a:p>
                  </a:txBody>
                  <a:tcPr marL="68580" marR="68580" marT="0" marB="0" anchor="ctr">
                    <a:solidFill>
                      <a:schemeClr val="bg2"/>
                    </a:solidFill>
                  </a:tcPr>
                </a:tc>
                <a:tc>
                  <a:txBody>
                    <a:bodyPr/>
                    <a:lstStyle/>
                    <a:p>
                      <a:pPr marL="38100" algn="ctr">
                        <a:lnSpc>
                          <a:spcPct val="115000"/>
                        </a:lnSpc>
                        <a:spcAft>
                          <a:spcPts val="0"/>
                        </a:spcAft>
                      </a:pPr>
                      <a:r>
                        <a:rPr lang="fr-CA" sz="1200" b="1" kern="1200" dirty="0">
                          <a:solidFill>
                            <a:schemeClr val="bg1"/>
                          </a:solidFill>
                          <a:effectLst/>
                          <a:latin typeface="Segoe UI" panose="020B0502040204020203" pitchFamily="34" charset="0"/>
                          <a:cs typeface="Segoe UI" panose="020B0502040204020203" pitchFamily="34" charset="0"/>
                        </a:rPr>
                        <a:t>ACCÈS À LA FORMATION</a:t>
                      </a:r>
                      <a:endParaRPr lang="fr-CA" sz="1800" b="1" kern="100" dirty="0">
                        <a:solidFill>
                          <a:schemeClr val="bg1"/>
                        </a:solidFill>
                        <a:effectLst/>
                        <a:latin typeface="Segoe UI" panose="020B0502040204020203" pitchFamily="34" charset="0"/>
                        <a:ea typeface="Aptos"/>
                        <a:cs typeface="Segoe UI" panose="020B0502040204020203" pitchFamily="34" charset="0"/>
                      </a:endParaRPr>
                    </a:p>
                  </a:txBody>
                  <a:tcPr marL="68580" marR="68580" marT="0" marB="0" anchor="ctr">
                    <a:solidFill>
                      <a:schemeClr val="bg2"/>
                    </a:solidFill>
                  </a:tcPr>
                </a:tc>
                <a:extLst>
                  <a:ext uri="{0D108BD9-81ED-4DB2-BD59-A6C34878D82A}">
                    <a16:rowId xmlns:a16="http://schemas.microsoft.com/office/drawing/2014/main" val="263149086"/>
                  </a:ext>
                </a:extLst>
              </a:tr>
              <a:tr h="995684">
                <a:tc>
                  <a:txBody>
                    <a:bodyPr/>
                    <a:lstStyle/>
                    <a:p>
                      <a:pPr algn="just">
                        <a:lnSpc>
                          <a:spcPct val="115000"/>
                        </a:lnSpc>
                        <a:spcAft>
                          <a:spcPts val="0"/>
                        </a:spcAft>
                      </a:pPr>
                      <a:r>
                        <a:rPr lang="fr-CA" sz="1200" kern="1200" dirty="0">
                          <a:effectLst/>
                          <a:latin typeface="Segoe UI" panose="020B0502040204020203" pitchFamily="34" charset="0"/>
                          <a:cs typeface="Segoe UI" panose="020B0502040204020203" pitchFamily="34" charset="0"/>
                        </a:rPr>
                        <a:t>Introduction à la lutte contre la maltraitance envers les personnes aînées et toute autre personne majeure en situation de vulnérabilité </a:t>
                      </a:r>
                      <a:endParaRPr lang="fr-CA" sz="1800" kern="100" dirty="0">
                        <a:effectLst/>
                        <a:latin typeface="Segoe UI" panose="020B0502040204020203" pitchFamily="34" charset="0"/>
                        <a:cs typeface="Segoe UI" panose="020B0502040204020203" pitchFamily="34" charset="0"/>
                      </a:endParaRPr>
                    </a:p>
                    <a:p>
                      <a:pPr marL="201930" algn="just">
                        <a:lnSpc>
                          <a:spcPct val="115000"/>
                        </a:lnSpc>
                        <a:spcAft>
                          <a:spcPts val="0"/>
                        </a:spcAft>
                      </a:pPr>
                      <a:r>
                        <a:rPr lang="fr-CA" sz="1100" i="1" kern="100" dirty="0">
                          <a:effectLst/>
                          <a:latin typeface="Segoe UI" panose="020B0502040204020203" pitchFamily="34" charset="0"/>
                          <a:cs typeface="Segoe UI" panose="020B0502040204020203" pitchFamily="34" charset="0"/>
                        </a:rPr>
                        <a:t>Clientèle ciblée par le MSSS : personnel en soins infirmiers et cardio-respiratoires, personnel </a:t>
                      </a:r>
                      <a:r>
                        <a:rPr lang="fr-CA" sz="1100" i="1" kern="100" dirty="0" err="1">
                          <a:effectLst/>
                          <a:latin typeface="Segoe UI" panose="020B0502040204020203" pitchFamily="34" charset="0"/>
                          <a:cs typeface="Segoe UI" panose="020B0502040204020203" pitchFamily="34" charset="0"/>
                        </a:rPr>
                        <a:t>paratechnique</a:t>
                      </a:r>
                      <a:r>
                        <a:rPr lang="fr-CA" sz="1100" i="1" kern="100" dirty="0">
                          <a:effectLst/>
                          <a:latin typeface="Segoe UI" panose="020B0502040204020203" pitchFamily="34" charset="0"/>
                          <a:cs typeface="Segoe UI" panose="020B0502040204020203" pitchFamily="34" charset="0"/>
                        </a:rPr>
                        <a:t>, service auxiliaire et métier, technicien et professionnel de la santé et des services sociaux, personnel d'encadrement</a:t>
                      </a:r>
                      <a:endParaRPr lang="fr-CA" sz="1800" i="1" kern="100" dirty="0">
                        <a:effectLst/>
                        <a:latin typeface="Segoe UI" panose="020B0502040204020203" pitchFamily="34" charset="0"/>
                        <a:ea typeface="Aptos"/>
                        <a:cs typeface="Segoe UI" panose="020B0502040204020203" pitchFamily="34" charset="0"/>
                      </a:endParaRPr>
                    </a:p>
                  </a:txBody>
                  <a:tcPr marL="68580" marR="68580" marT="0" marB="0" anchor="ctr"/>
                </a:tc>
                <a:tc>
                  <a:txBody>
                    <a:bodyPr/>
                    <a:lstStyle/>
                    <a:p>
                      <a:pPr marL="38100" algn="ctr">
                        <a:lnSpc>
                          <a:spcPct val="115000"/>
                        </a:lnSpc>
                        <a:spcAft>
                          <a:spcPts val="0"/>
                        </a:spcAft>
                      </a:pPr>
                      <a:r>
                        <a:rPr lang="fr-CA" sz="1200" u="sng" kern="1200">
                          <a:effectLst/>
                          <a:latin typeface="Segoe UI" panose="020B0502040204020203" pitchFamily="34" charset="0"/>
                          <a:cs typeface="Segoe UI" panose="020B0502040204020203" pitchFamily="34" charset="0"/>
                          <a:hlinkClick r:id="rId3"/>
                        </a:rPr>
                        <a:t>ID ENA  2255</a:t>
                      </a:r>
                      <a:endParaRPr lang="fr-CA" sz="1800" kern="100">
                        <a:effectLst/>
                        <a:latin typeface="Segoe UI" panose="020B0502040204020203" pitchFamily="34" charset="0"/>
                        <a:ea typeface="Aptos"/>
                        <a:cs typeface="Segoe UI" panose="020B0502040204020203" pitchFamily="34" charset="0"/>
                      </a:endParaRPr>
                    </a:p>
                  </a:txBody>
                  <a:tcPr marL="68580" marR="68580" marT="0" marB="0" anchor="ctr"/>
                </a:tc>
                <a:extLst>
                  <a:ext uri="{0D108BD9-81ED-4DB2-BD59-A6C34878D82A}">
                    <a16:rowId xmlns:a16="http://schemas.microsoft.com/office/drawing/2014/main" val="3933136773"/>
                  </a:ext>
                </a:extLst>
              </a:tr>
              <a:tr h="995684">
                <a:tc>
                  <a:txBody>
                    <a:bodyPr/>
                    <a:lstStyle/>
                    <a:p>
                      <a:pPr algn="just">
                        <a:lnSpc>
                          <a:spcPct val="115000"/>
                        </a:lnSpc>
                        <a:spcAft>
                          <a:spcPts val="0"/>
                        </a:spcAft>
                      </a:pPr>
                      <a:r>
                        <a:rPr lang="fr-CA" sz="1200" kern="1200" dirty="0">
                          <a:effectLst/>
                          <a:latin typeface="Segoe UI" panose="020B0502040204020203" pitchFamily="34" charset="0"/>
                          <a:cs typeface="Segoe UI" panose="020B0502040204020203" pitchFamily="34" charset="0"/>
                        </a:rPr>
                        <a:t>Identification et signalement d’une situation de maltraitance envers une personne aînée et toute autre personne majeure en situation de vulnérabilité</a:t>
                      </a:r>
                      <a:endParaRPr lang="fr-CA" sz="1800" kern="100" dirty="0">
                        <a:effectLst/>
                        <a:latin typeface="Segoe UI" panose="020B0502040204020203" pitchFamily="34" charset="0"/>
                        <a:cs typeface="Segoe UI" panose="020B0502040204020203" pitchFamily="34" charset="0"/>
                      </a:endParaRPr>
                    </a:p>
                    <a:p>
                      <a:pPr marL="201930" algn="just">
                        <a:lnSpc>
                          <a:spcPct val="115000"/>
                        </a:lnSpc>
                        <a:spcAft>
                          <a:spcPts val="0"/>
                        </a:spcAft>
                      </a:pPr>
                      <a:r>
                        <a:rPr lang="fr-CA" sz="1100" i="1" kern="100" dirty="0">
                          <a:effectLst/>
                          <a:latin typeface="Segoe UI" panose="020B0502040204020203" pitchFamily="34" charset="0"/>
                          <a:cs typeface="Segoe UI" panose="020B0502040204020203" pitchFamily="34" charset="0"/>
                        </a:rPr>
                        <a:t>Clientèle ciblée par le MSSS: personnel en soins infirmiers et cardio-respiratoires, personnel </a:t>
                      </a:r>
                      <a:r>
                        <a:rPr lang="fr-CA" sz="1100" i="1" kern="100" dirty="0" err="1">
                          <a:effectLst/>
                          <a:latin typeface="Segoe UI" panose="020B0502040204020203" pitchFamily="34" charset="0"/>
                          <a:cs typeface="Segoe UI" panose="020B0502040204020203" pitchFamily="34" charset="0"/>
                        </a:rPr>
                        <a:t>paratechnique</a:t>
                      </a:r>
                      <a:r>
                        <a:rPr lang="fr-CA" sz="1100" i="1" kern="100" dirty="0">
                          <a:effectLst/>
                          <a:latin typeface="Segoe UI" panose="020B0502040204020203" pitchFamily="34" charset="0"/>
                          <a:cs typeface="Segoe UI" panose="020B0502040204020203" pitchFamily="34" charset="0"/>
                        </a:rPr>
                        <a:t>, service auxiliaire et métier, technicien et professionnel de la santé et des services sociaux, personnel d'encadrement</a:t>
                      </a:r>
                      <a:endParaRPr lang="fr-CA" sz="1800" i="1" kern="100" dirty="0">
                        <a:effectLst/>
                        <a:latin typeface="Segoe UI" panose="020B0502040204020203" pitchFamily="34" charset="0"/>
                        <a:ea typeface="Aptos"/>
                        <a:cs typeface="Segoe UI" panose="020B0502040204020203" pitchFamily="34" charset="0"/>
                      </a:endParaRPr>
                    </a:p>
                  </a:txBody>
                  <a:tcPr marL="68580" marR="68580" marT="0" marB="0" anchor="ctr"/>
                </a:tc>
                <a:tc>
                  <a:txBody>
                    <a:bodyPr/>
                    <a:lstStyle/>
                    <a:p>
                      <a:pPr marL="38100" algn="ctr">
                        <a:lnSpc>
                          <a:spcPct val="115000"/>
                        </a:lnSpc>
                        <a:spcAft>
                          <a:spcPts val="0"/>
                        </a:spcAft>
                      </a:pPr>
                      <a:r>
                        <a:rPr lang="en-CA" sz="1200" u="sng" kern="1200" dirty="0">
                          <a:effectLst/>
                          <a:latin typeface="Segoe UI" panose="020B0502040204020203" pitchFamily="34" charset="0"/>
                          <a:cs typeface="Segoe UI" panose="020B0502040204020203" pitchFamily="34" charset="0"/>
                          <a:hlinkClick r:id="rId4"/>
                        </a:rPr>
                        <a:t>ID ENA 2944</a:t>
                      </a:r>
                      <a:endParaRPr lang="fr-CA" sz="1800" kern="100" dirty="0">
                        <a:effectLst/>
                        <a:latin typeface="Segoe UI" panose="020B0502040204020203" pitchFamily="34" charset="0"/>
                        <a:ea typeface="Aptos"/>
                        <a:cs typeface="Segoe UI" panose="020B0502040204020203" pitchFamily="34" charset="0"/>
                      </a:endParaRPr>
                    </a:p>
                  </a:txBody>
                  <a:tcPr marL="68580" marR="68580" marT="0" marB="0" anchor="ctr"/>
                </a:tc>
                <a:extLst>
                  <a:ext uri="{0D108BD9-81ED-4DB2-BD59-A6C34878D82A}">
                    <a16:rowId xmlns:a16="http://schemas.microsoft.com/office/drawing/2014/main" val="325265516"/>
                  </a:ext>
                </a:extLst>
              </a:tr>
              <a:tr h="502846">
                <a:tc>
                  <a:txBody>
                    <a:bodyPr/>
                    <a:lstStyle/>
                    <a:p>
                      <a:pPr algn="just">
                        <a:lnSpc>
                          <a:spcPct val="115000"/>
                        </a:lnSpc>
                        <a:spcAft>
                          <a:spcPts val="0"/>
                        </a:spcAft>
                      </a:pPr>
                      <a:r>
                        <a:rPr lang="fr-CA" sz="1200" kern="1200" dirty="0">
                          <a:effectLst/>
                          <a:latin typeface="Segoe UI" panose="020B0502040204020203" pitchFamily="34" charset="0"/>
                          <a:cs typeface="Segoe UI" panose="020B0502040204020203" pitchFamily="34" charset="0"/>
                        </a:rPr>
                        <a:t>Intervention psychosociale à la lutte contre la maltraitance envers les personnes aînées  </a:t>
                      </a:r>
                      <a:endParaRPr lang="fr-CA" sz="1800" kern="100" dirty="0">
                        <a:effectLst/>
                        <a:latin typeface="Segoe UI" panose="020B0502040204020203" pitchFamily="34" charset="0"/>
                        <a:cs typeface="Segoe UI" panose="020B0502040204020203" pitchFamily="34" charset="0"/>
                      </a:endParaRPr>
                    </a:p>
                    <a:p>
                      <a:pPr marL="201930" algn="just">
                        <a:lnSpc>
                          <a:spcPct val="115000"/>
                        </a:lnSpc>
                        <a:spcAft>
                          <a:spcPts val="0"/>
                        </a:spcAft>
                      </a:pPr>
                      <a:r>
                        <a:rPr lang="fr-CA" sz="1100" i="1" kern="1200" dirty="0">
                          <a:effectLst/>
                          <a:latin typeface="Segoe UI" panose="020B0502040204020203" pitchFamily="34" charset="0"/>
                          <a:cs typeface="Segoe UI" panose="020B0502040204020203" pitchFamily="34" charset="0"/>
                        </a:rPr>
                        <a:t>Clientèle ciblée par le MSSS: Intervenants psychosociaux</a:t>
                      </a:r>
                      <a:endParaRPr lang="fr-CA" sz="1800" i="1" kern="100" dirty="0">
                        <a:effectLst/>
                        <a:latin typeface="Segoe UI" panose="020B0502040204020203" pitchFamily="34" charset="0"/>
                        <a:ea typeface="Aptos"/>
                        <a:cs typeface="Segoe UI" panose="020B0502040204020203" pitchFamily="34" charset="0"/>
                      </a:endParaRPr>
                    </a:p>
                  </a:txBody>
                  <a:tcPr marL="68580" marR="68580" marT="0" marB="0" anchor="ctr"/>
                </a:tc>
                <a:tc>
                  <a:txBody>
                    <a:bodyPr/>
                    <a:lstStyle/>
                    <a:p>
                      <a:pPr marL="38100" algn="ctr">
                        <a:lnSpc>
                          <a:spcPct val="115000"/>
                        </a:lnSpc>
                        <a:spcAft>
                          <a:spcPts val="0"/>
                        </a:spcAft>
                      </a:pPr>
                      <a:r>
                        <a:rPr lang="fr-CA" sz="1200" u="sng" kern="1200">
                          <a:effectLst/>
                          <a:latin typeface="Segoe UI" panose="020B0502040204020203" pitchFamily="34" charset="0"/>
                          <a:cs typeface="Segoe UI" panose="020B0502040204020203" pitchFamily="34" charset="0"/>
                          <a:hlinkClick r:id="rId5"/>
                        </a:rPr>
                        <a:t>ID ENA 10030</a:t>
                      </a:r>
                      <a:endParaRPr lang="fr-CA" sz="1800" kern="100">
                        <a:effectLst/>
                        <a:latin typeface="Segoe UI" panose="020B0502040204020203" pitchFamily="34" charset="0"/>
                        <a:ea typeface="Aptos"/>
                        <a:cs typeface="Segoe UI" panose="020B0502040204020203" pitchFamily="34" charset="0"/>
                      </a:endParaRPr>
                    </a:p>
                  </a:txBody>
                  <a:tcPr marL="68580" marR="68580" marT="0" marB="0" anchor="ctr"/>
                </a:tc>
                <a:extLst>
                  <a:ext uri="{0D108BD9-81ED-4DB2-BD59-A6C34878D82A}">
                    <a16:rowId xmlns:a16="http://schemas.microsoft.com/office/drawing/2014/main" val="3496177355"/>
                  </a:ext>
                </a:extLst>
              </a:tr>
              <a:tr h="499643">
                <a:tc>
                  <a:txBody>
                    <a:bodyPr/>
                    <a:lstStyle/>
                    <a:p>
                      <a:pPr algn="just">
                        <a:lnSpc>
                          <a:spcPct val="115000"/>
                        </a:lnSpc>
                        <a:spcAft>
                          <a:spcPts val="0"/>
                        </a:spcAft>
                      </a:pPr>
                      <a:r>
                        <a:rPr lang="fr-CA" sz="1200" kern="1200" dirty="0">
                          <a:effectLst/>
                          <a:latin typeface="Segoe UI" panose="020B0502040204020203" pitchFamily="34" charset="0"/>
                          <a:cs typeface="Segoe UI" panose="020B0502040204020203" pitchFamily="34" charset="0"/>
                        </a:rPr>
                        <a:t>Supervision et soutien clinique dans la gestion des situations de maltraitance  </a:t>
                      </a:r>
                      <a:endParaRPr lang="fr-CA" sz="1800" kern="100" dirty="0">
                        <a:effectLst/>
                        <a:latin typeface="Segoe UI" panose="020B0502040204020203" pitchFamily="34" charset="0"/>
                        <a:cs typeface="Segoe UI" panose="020B0502040204020203" pitchFamily="34" charset="0"/>
                      </a:endParaRPr>
                    </a:p>
                    <a:p>
                      <a:pPr marL="201930" algn="just">
                        <a:lnSpc>
                          <a:spcPct val="115000"/>
                        </a:lnSpc>
                        <a:spcAft>
                          <a:spcPts val="0"/>
                        </a:spcAft>
                      </a:pPr>
                      <a:r>
                        <a:rPr lang="fr-CA" sz="1100" i="1" kern="100" dirty="0">
                          <a:effectLst/>
                          <a:latin typeface="Segoe UI" panose="020B0502040204020203" pitchFamily="34" charset="0"/>
                          <a:cs typeface="Segoe UI" panose="020B0502040204020203" pitchFamily="34" charset="0"/>
                        </a:rPr>
                        <a:t>Clientèle ciblée par le MSSS: technicien et professionnel de la santé et des services sociaux, personnel d'encadrement</a:t>
                      </a:r>
                      <a:endParaRPr lang="fr-CA" sz="1800" i="1" kern="100" dirty="0">
                        <a:effectLst/>
                        <a:latin typeface="Segoe UI" panose="020B0502040204020203" pitchFamily="34" charset="0"/>
                        <a:ea typeface="Aptos"/>
                        <a:cs typeface="Segoe UI" panose="020B0502040204020203" pitchFamily="34" charset="0"/>
                      </a:endParaRPr>
                    </a:p>
                  </a:txBody>
                  <a:tcPr marL="68580" marR="68580" marT="0" marB="0" anchor="ctr"/>
                </a:tc>
                <a:tc>
                  <a:txBody>
                    <a:bodyPr/>
                    <a:lstStyle/>
                    <a:p>
                      <a:pPr marL="38100" algn="ctr">
                        <a:lnSpc>
                          <a:spcPct val="115000"/>
                        </a:lnSpc>
                        <a:spcAft>
                          <a:spcPts val="0"/>
                        </a:spcAft>
                      </a:pPr>
                      <a:r>
                        <a:rPr lang="fr-CA" sz="1200" u="sng" kern="1200" dirty="0">
                          <a:effectLst/>
                          <a:latin typeface="Segoe UI" panose="020B0502040204020203" pitchFamily="34" charset="0"/>
                          <a:cs typeface="Segoe UI" panose="020B0502040204020203" pitchFamily="34" charset="0"/>
                          <a:hlinkClick r:id="rId6"/>
                        </a:rPr>
                        <a:t>ID ENA 10659</a:t>
                      </a:r>
                      <a:endParaRPr lang="fr-CA" sz="1800" kern="100" dirty="0">
                        <a:effectLst/>
                        <a:latin typeface="Segoe UI" panose="020B0502040204020203" pitchFamily="34" charset="0"/>
                        <a:ea typeface="Aptos"/>
                        <a:cs typeface="Segoe UI" panose="020B0502040204020203" pitchFamily="34" charset="0"/>
                      </a:endParaRPr>
                    </a:p>
                  </a:txBody>
                  <a:tcPr marL="68580" marR="68580" marT="0" marB="0" anchor="ctr"/>
                </a:tc>
                <a:extLst>
                  <a:ext uri="{0D108BD9-81ED-4DB2-BD59-A6C34878D82A}">
                    <a16:rowId xmlns:a16="http://schemas.microsoft.com/office/drawing/2014/main" val="2132086263"/>
                  </a:ext>
                </a:extLst>
              </a:tr>
            </a:tbl>
          </a:graphicData>
        </a:graphic>
      </p:graphicFrame>
    </p:spTree>
    <p:extLst>
      <p:ext uri="{BB962C8B-B14F-4D97-AF65-F5344CB8AC3E}">
        <p14:creationId xmlns:p14="http://schemas.microsoft.com/office/powerpoint/2010/main" val="3960048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B324895-EA2F-4233-8695-3E8E29B1F382}"/>
              </a:ext>
            </a:extLst>
          </p:cNvPr>
          <p:cNvSpPr>
            <a:spLocks noGrp="1"/>
          </p:cNvSpPr>
          <p:nvPr>
            <p:ph type="title"/>
          </p:nvPr>
        </p:nvSpPr>
        <p:spPr/>
        <p:txBody>
          <a:bodyPr/>
          <a:lstStyle/>
          <a:p>
            <a:r>
              <a:rPr lang="fr-CA" dirty="0"/>
              <a:t>Ressources</a:t>
            </a:r>
          </a:p>
        </p:txBody>
      </p:sp>
    </p:spTree>
    <p:extLst>
      <p:ext uri="{BB962C8B-B14F-4D97-AF65-F5344CB8AC3E}">
        <p14:creationId xmlns:p14="http://schemas.microsoft.com/office/powerpoint/2010/main" val="41188614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CBCF0C76-C921-401F-8149-5DBB67BC1DD0}"/>
              </a:ext>
            </a:extLst>
          </p:cNvPr>
          <p:cNvSpPr>
            <a:spLocks noGrp="1"/>
          </p:cNvSpPr>
          <p:nvPr>
            <p:ph type="title"/>
          </p:nvPr>
        </p:nvSpPr>
        <p:spPr>
          <a:xfrm>
            <a:off x="2257425" y="476306"/>
            <a:ext cx="9096375" cy="1325563"/>
          </a:xfrm>
        </p:spPr>
        <p:txBody>
          <a:bodyPr>
            <a:normAutofit/>
          </a:bodyPr>
          <a:lstStyle/>
          <a:p>
            <a:r>
              <a:rPr lang="fr-CA" sz="3600" dirty="0"/>
              <a:t>RESSOURCES INTERNES</a:t>
            </a:r>
          </a:p>
        </p:txBody>
      </p:sp>
      <p:sp>
        <p:nvSpPr>
          <p:cNvPr id="4" name="Espace réservé du contenu 3">
            <a:extLst>
              <a:ext uri="{FF2B5EF4-FFF2-40B4-BE49-F238E27FC236}">
                <a16:creationId xmlns:a16="http://schemas.microsoft.com/office/drawing/2014/main" id="{513D5C1D-2324-45F6-B6F9-2E4538F5BCB5}"/>
              </a:ext>
            </a:extLst>
          </p:cNvPr>
          <p:cNvSpPr>
            <a:spLocks noGrp="1"/>
          </p:cNvSpPr>
          <p:nvPr>
            <p:ph idx="1"/>
          </p:nvPr>
        </p:nvSpPr>
        <p:spPr>
          <a:xfrm>
            <a:off x="1436914" y="1421296"/>
            <a:ext cx="9916886" cy="4870174"/>
          </a:xfrm>
        </p:spPr>
        <p:txBody>
          <a:bodyPr>
            <a:normAutofit/>
          </a:bodyPr>
          <a:lstStyle/>
          <a:p>
            <a:pPr marL="354013" lvl="1" indent="-354013">
              <a:lnSpc>
                <a:spcPct val="130000"/>
              </a:lnSpc>
              <a:spcBef>
                <a:spcPts val="600"/>
              </a:spcBef>
              <a:spcAft>
                <a:spcPts val="600"/>
              </a:spcAft>
              <a:buFont typeface="Wingdings" panose="05000000000000000000" pitchFamily="2" charset="2"/>
              <a:buChar char="è"/>
            </a:pPr>
            <a:r>
              <a:rPr lang="fr-CA" sz="1600" dirty="0">
                <a:latin typeface="Segoe UI" panose="020B0502040204020203" pitchFamily="34" charset="0"/>
                <a:cs typeface="Segoe UI" panose="020B0502040204020203" pitchFamily="34" charset="0"/>
              </a:rPr>
              <a:t>AIC</a:t>
            </a:r>
          </a:p>
          <a:p>
            <a:pPr marL="354013" lvl="1" indent="-354013">
              <a:lnSpc>
                <a:spcPct val="130000"/>
              </a:lnSpc>
              <a:spcBef>
                <a:spcPts val="600"/>
              </a:spcBef>
              <a:spcAft>
                <a:spcPts val="600"/>
              </a:spcAft>
              <a:buFont typeface="Wingdings" panose="05000000000000000000" pitchFamily="2" charset="2"/>
              <a:buChar char="è"/>
            </a:pPr>
            <a:r>
              <a:rPr lang="fr-CA" sz="1600" dirty="0">
                <a:latin typeface="Segoe UI" panose="020B0502040204020203" pitchFamily="34" charset="0"/>
                <a:cs typeface="Segoe UI" panose="020B0502040204020203" pitchFamily="34" charset="0"/>
              </a:rPr>
              <a:t>Gestionnaire immédiat</a:t>
            </a:r>
          </a:p>
          <a:p>
            <a:pPr marL="354013" lvl="1" indent="-354013">
              <a:lnSpc>
                <a:spcPct val="130000"/>
              </a:lnSpc>
              <a:spcBef>
                <a:spcPts val="600"/>
              </a:spcBef>
              <a:spcAft>
                <a:spcPts val="600"/>
              </a:spcAft>
              <a:buFont typeface="Wingdings" panose="05000000000000000000" pitchFamily="2" charset="2"/>
              <a:buChar char="è"/>
            </a:pPr>
            <a:r>
              <a:rPr lang="fr-CA" sz="1600" dirty="0">
                <a:latin typeface="Segoe UI" panose="020B0502040204020203" pitchFamily="34" charset="0"/>
                <a:cs typeface="Segoe UI" panose="020B0502040204020203" pitchFamily="34" charset="0"/>
              </a:rPr>
              <a:t>Référent au niveau clinique </a:t>
            </a:r>
          </a:p>
          <a:p>
            <a:pPr marL="354013" lvl="1" indent="-354013">
              <a:lnSpc>
                <a:spcPct val="130000"/>
              </a:lnSpc>
              <a:spcBef>
                <a:spcPts val="600"/>
              </a:spcBef>
              <a:spcAft>
                <a:spcPts val="600"/>
              </a:spcAft>
              <a:buFont typeface="Wingdings" panose="05000000000000000000" pitchFamily="2" charset="2"/>
              <a:buChar char="è"/>
            </a:pPr>
            <a:r>
              <a:rPr lang="fr-CA" sz="1600" dirty="0">
                <a:latin typeface="Segoe UI" panose="020B0502040204020203" pitchFamily="34" charset="0"/>
                <a:cs typeface="Segoe UI" panose="020B0502040204020203" pitchFamily="34" charset="0"/>
              </a:rPr>
              <a:t>Responsables du dossier de maltraitance CIUSSS | </a:t>
            </a:r>
            <a:r>
              <a:rPr lang="fr-CA" sz="1600" dirty="0">
                <a:latin typeface="Segoe UI" panose="020B0502040204020203" pitchFamily="34" charset="0"/>
                <a:cs typeface="Segoe UI" panose="020B0502040204020203" pitchFamily="34" charset="0"/>
                <a:hlinkClick r:id="rId2"/>
              </a:rPr>
              <a:t>sima.cemtl@ssss.gouv.qc.ca</a:t>
            </a:r>
            <a:endParaRPr lang="fr-CA" sz="1600" dirty="0">
              <a:latin typeface="Segoe UI" panose="020B0502040204020203" pitchFamily="34" charset="0"/>
              <a:cs typeface="Segoe UI" panose="020B0502040204020203" pitchFamily="34" charset="0"/>
            </a:endParaRPr>
          </a:p>
          <a:p>
            <a:pPr marL="1087438" lvl="2" indent="-630238">
              <a:lnSpc>
                <a:spcPct val="130000"/>
              </a:lnSpc>
              <a:spcBef>
                <a:spcPts val="600"/>
              </a:spcBef>
              <a:spcAft>
                <a:spcPts val="600"/>
              </a:spcAft>
              <a:buFont typeface="Wingdings" panose="05000000000000000000" pitchFamily="2" charset="2"/>
              <a:buChar char="è"/>
            </a:pPr>
            <a:r>
              <a:rPr lang="fr-CA" sz="1200" dirty="0">
                <a:latin typeface="Segoe UI" panose="020B0502040204020203" pitchFamily="34" charset="0"/>
                <a:cs typeface="Segoe UI" panose="020B0502040204020203" pitchFamily="34" charset="0"/>
              </a:rPr>
              <a:t>Edouardine Gombe Tobane, conseillère cadre bientraitance</a:t>
            </a:r>
          </a:p>
          <a:p>
            <a:pPr marL="1087438" lvl="2" indent="-630238">
              <a:lnSpc>
                <a:spcPct val="130000"/>
              </a:lnSpc>
              <a:spcBef>
                <a:spcPts val="600"/>
              </a:spcBef>
              <a:spcAft>
                <a:spcPts val="600"/>
              </a:spcAft>
              <a:buFont typeface="Wingdings" panose="05000000000000000000" pitchFamily="2" charset="2"/>
              <a:buChar char="è"/>
            </a:pPr>
            <a:r>
              <a:rPr lang="en-US" sz="1200" dirty="0">
                <a:latin typeface="Segoe UI" panose="020B0502040204020203" pitchFamily="34" charset="0"/>
                <a:cs typeface="Segoe UI" panose="020B0502040204020203" pitchFamily="34" charset="0"/>
              </a:rPr>
              <a:t>Mythca Thermidor, APPR et </a:t>
            </a:r>
            <a:r>
              <a:rPr lang="en-US" sz="1200" dirty="0" err="1">
                <a:latin typeface="Segoe UI" panose="020B0502040204020203" pitchFamily="34" charset="0"/>
                <a:cs typeface="Segoe UI" panose="020B0502040204020203" pitchFamily="34" charset="0"/>
              </a:rPr>
              <a:t>coordonnatrice</a:t>
            </a:r>
            <a:r>
              <a:rPr lang="en-US" sz="1200" dirty="0">
                <a:latin typeface="Segoe UI" panose="020B0502040204020203" pitchFamily="34" charset="0"/>
                <a:cs typeface="Segoe UI" panose="020B0502040204020203" pitchFamily="34" charset="0"/>
              </a:rPr>
              <a:t> du PIC</a:t>
            </a:r>
          </a:p>
          <a:p>
            <a:pPr marL="354013" lvl="1" indent="-354013">
              <a:lnSpc>
                <a:spcPct val="130000"/>
              </a:lnSpc>
              <a:spcBef>
                <a:spcPts val="600"/>
              </a:spcBef>
              <a:spcAft>
                <a:spcPts val="600"/>
              </a:spcAft>
              <a:buFont typeface="Wingdings" panose="05000000000000000000" pitchFamily="2" charset="2"/>
              <a:buChar char="è"/>
            </a:pPr>
            <a:r>
              <a:rPr lang="fr-CA" sz="1600" dirty="0">
                <a:latin typeface="Segoe UI" panose="020B0502040204020203" pitchFamily="34" charset="0"/>
                <a:cs typeface="Segoe UI" panose="020B0502040204020203" pitchFamily="34" charset="0"/>
              </a:rPr>
              <a:t>Conseillers en éthique clinique | </a:t>
            </a:r>
            <a:r>
              <a:rPr lang="fr-CA" sz="1400" dirty="0">
                <a:latin typeface="Segoe UI" panose="020B0502040204020203" pitchFamily="34" charset="0"/>
                <a:cs typeface="Segoe UI" panose="020B0502040204020203" pitchFamily="34" charset="0"/>
                <a:hlinkClick r:id="rId3"/>
              </a:rPr>
              <a:t>ethiqueclinique.cemtl@ssss.gouv.qc.ca</a:t>
            </a:r>
            <a:endParaRPr lang="fr-CA" sz="1600" dirty="0">
              <a:latin typeface="Segoe UI" panose="020B0502040204020203" pitchFamily="34" charset="0"/>
              <a:cs typeface="Segoe UI" panose="020B0502040204020203" pitchFamily="34" charset="0"/>
            </a:endParaRPr>
          </a:p>
          <a:p>
            <a:pPr marL="354013" lvl="1" indent="-354013">
              <a:lnSpc>
                <a:spcPct val="130000"/>
              </a:lnSpc>
              <a:spcBef>
                <a:spcPts val="600"/>
              </a:spcBef>
              <a:spcAft>
                <a:spcPts val="600"/>
              </a:spcAft>
              <a:buFont typeface="Wingdings" panose="05000000000000000000" pitchFamily="2" charset="2"/>
              <a:buChar char="è"/>
            </a:pPr>
            <a:r>
              <a:rPr lang="fr-CA" sz="1600" dirty="0">
                <a:latin typeface="Segoe UI" panose="020B0502040204020203" pitchFamily="34" charset="0"/>
                <a:cs typeface="Segoe UI" panose="020B0502040204020203" pitchFamily="34" charset="0"/>
              </a:rPr>
              <a:t>Conseillère cadre en travail social</a:t>
            </a:r>
            <a:endParaRPr lang="en-US" sz="1600" dirty="0">
              <a:latin typeface="Segoe UI" panose="020B0502040204020203" pitchFamily="34" charset="0"/>
              <a:cs typeface="Segoe UI" panose="020B0502040204020203" pitchFamily="34" charset="0"/>
            </a:endParaRPr>
          </a:p>
          <a:p>
            <a:pPr marL="354013" lvl="1" indent="-354013">
              <a:lnSpc>
                <a:spcPct val="130000"/>
              </a:lnSpc>
              <a:spcBef>
                <a:spcPts val="600"/>
              </a:spcBef>
              <a:spcAft>
                <a:spcPts val="600"/>
              </a:spcAft>
              <a:buFont typeface="Wingdings" panose="05000000000000000000" pitchFamily="2" charset="2"/>
              <a:buChar char="è"/>
            </a:pPr>
            <a:r>
              <a:rPr lang="fr-CA" sz="1600" dirty="0">
                <a:latin typeface="Segoe UI" panose="020B0502040204020203" pitchFamily="34" charset="0"/>
                <a:cs typeface="Segoe UI" panose="020B0502040204020203" pitchFamily="34" charset="0"/>
              </a:rPr>
              <a:t>Commissaire et commissaires adjoints aux plaintes et à la qualité des services (CPQS) | </a:t>
            </a:r>
            <a:r>
              <a:rPr lang="fr-FR" sz="1600" dirty="0">
                <a:latin typeface="Segoe UI" panose="020B0502040204020203" pitchFamily="34" charset="0"/>
                <a:cs typeface="Segoe UI" panose="020B0502040204020203" pitchFamily="34" charset="0"/>
                <a:hlinkClick r:id="rId4"/>
              </a:rPr>
              <a:t>CommissaireAuxPlaintes.CEMTL@ssss.gouv.qc.ca</a:t>
            </a:r>
            <a:r>
              <a:rPr lang="fr-FR" sz="1600" dirty="0">
                <a:latin typeface="Segoe UI" panose="020B0502040204020203" pitchFamily="34" charset="0"/>
                <a:cs typeface="Segoe UI" panose="020B0502040204020203" pitchFamily="34" charset="0"/>
              </a:rPr>
              <a:t> </a:t>
            </a:r>
            <a:endParaRPr lang="fr-CA"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00704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CBCF0C76-C921-401F-8149-5DBB67BC1DD0}"/>
              </a:ext>
            </a:extLst>
          </p:cNvPr>
          <p:cNvSpPr>
            <a:spLocks noGrp="1"/>
          </p:cNvSpPr>
          <p:nvPr>
            <p:ph type="title"/>
          </p:nvPr>
        </p:nvSpPr>
        <p:spPr>
          <a:xfrm>
            <a:off x="2257424" y="476306"/>
            <a:ext cx="9096375" cy="1325563"/>
          </a:xfrm>
        </p:spPr>
        <p:txBody>
          <a:bodyPr>
            <a:normAutofit/>
          </a:bodyPr>
          <a:lstStyle/>
          <a:p>
            <a:r>
              <a:rPr lang="fr-CA" sz="3600" dirty="0"/>
              <a:t>RESSOURCES EXTERNES</a:t>
            </a:r>
          </a:p>
        </p:txBody>
      </p:sp>
      <p:sp>
        <p:nvSpPr>
          <p:cNvPr id="4" name="Espace réservé du contenu 3">
            <a:extLst>
              <a:ext uri="{FF2B5EF4-FFF2-40B4-BE49-F238E27FC236}">
                <a16:creationId xmlns:a16="http://schemas.microsoft.com/office/drawing/2014/main" id="{513D5C1D-2324-45F6-B6F9-2E4538F5BCB5}"/>
              </a:ext>
            </a:extLst>
          </p:cNvPr>
          <p:cNvSpPr>
            <a:spLocks noGrp="1"/>
          </p:cNvSpPr>
          <p:nvPr>
            <p:ph idx="1"/>
          </p:nvPr>
        </p:nvSpPr>
        <p:spPr>
          <a:xfrm>
            <a:off x="1380931" y="1801869"/>
            <a:ext cx="10103498" cy="3893252"/>
          </a:xfrm>
        </p:spPr>
        <p:txBody>
          <a:bodyPr>
            <a:normAutofit fontScale="92500" lnSpcReduction="20000"/>
          </a:bodyPr>
          <a:lstStyle/>
          <a:p>
            <a:pPr marL="354013" lvl="1" indent="-354013">
              <a:lnSpc>
                <a:spcPct val="130000"/>
              </a:lnSpc>
              <a:spcBef>
                <a:spcPts val="600"/>
              </a:spcBef>
              <a:spcAft>
                <a:spcPts val="600"/>
              </a:spcAft>
              <a:buFont typeface="Wingdings" panose="05000000000000000000" pitchFamily="2" charset="2"/>
              <a:buChar char="è"/>
            </a:pPr>
            <a:r>
              <a:rPr lang="fr-CA" sz="2000" dirty="0">
                <a:latin typeface="Segoe UI" panose="020B0502040204020203" pitchFamily="34" charset="0"/>
                <a:cs typeface="Segoe UI" panose="020B0502040204020203" pitchFamily="34" charset="0"/>
              </a:rPr>
              <a:t>Ligne Aide Maltraitance Adultes Aînés | 1 888 489-2287</a:t>
            </a:r>
          </a:p>
          <a:p>
            <a:pPr marL="354013" lvl="1" indent="-354013">
              <a:lnSpc>
                <a:spcPct val="130000"/>
              </a:lnSpc>
              <a:spcBef>
                <a:spcPts val="600"/>
              </a:spcBef>
              <a:spcAft>
                <a:spcPts val="600"/>
              </a:spcAft>
              <a:buFont typeface="Wingdings" panose="05000000000000000000" pitchFamily="2" charset="2"/>
              <a:buChar char="è"/>
            </a:pPr>
            <a:r>
              <a:rPr lang="fr-CA" sz="2000" dirty="0">
                <a:latin typeface="Segoe UI" panose="020B0502040204020203" pitchFamily="34" charset="0"/>
                <a:cs typeface="Segoe UI" panose="020B0502040204020203" pitchFamily="34" charset="0"/>
              </a:rPr>
              <a:t>Info-social | 8-1-1</a:t>
            </a:r>
          </a:p>
          <a:p>
            <a:pPr marL="354013" lvl="1" indent="-354013">
              <a:lnSpc>
                <a:spcPct val="130000"/>
              </a:lnSpc>
              <a:spcBef>
                <a:spcPts val="600"/>
              </a:spcBef>
              <a:spcAft>
                <a:spcPts val="600"/>
              </a:spcAft>
              <a:buFont typeface="Wingdings" panose="05000000000000000000" pitchFamily="2" charset="2"/>
              <a:buChar char="è"/>
            </a:pPr>
            <a:r>
              <a:rPr lang="fr-CA" sz="2000" dirty="0">
                <a:latin typeface="Segoe UI" panose="020B0502040204020203" pitchFamily="34" charset="0"/>
                <a:cs typeface="Segoe UI" panose="020B0502040204020203" pitchFamily="34" charset="0"/>
              </a:rPr>
              <a:t>SPVM </a:t>
            </a:r>
          </a:p>
          <a:p>
            <a:pPr marL="354013" lvl="1" indent="-354013">
              <a:lnSpc>
                <a:spcPct val="130000"/>
              </a:lnSpc>
              <a:spcBef>
                <a:spcPts val="600"/>
              </a:spcBef>
              <a:spcAft>
                <a:spcPts val="600"/>
              </a:spcAft>
              <a:buFont typeface="Wingdings" panose="05000000000000000000" pitchFamily="2" charset="2"/>
              <a:buChar char="è"/>
            </a:pPr>
            <a:r>
              <a:rPr lang="fr-CA" sz="2000" dirty="0">
                <a:latin typeface="Segoe UI" panose="020B0502040204020203" pitchFamily="34" charset="0"/>
                <a:cs typeface="Segoe UI" panose="020B0502040204020203" pitchFamily="34" charset="0"/>
              </a:rPr>
              <a:t>Curateur public du Québec</a:t>
            </a:r>
          </a:p>
          <a:p>
            <a:pPr marL="354013" lvl="1" indent="-354013">
              <a:lnSpc>
                <a:spcPct val="130000"/>
              </a:lnSpc>
              <a:spcBef>
                <a:spcPts val="600"/>
              </a:spcBef>
              <a:spcAft>
                <a:spcPts val="600"/>
              </a:spcAft>
              <a:buFont typeface="Wingdings" panose="05000000000000000000" pitchFamily="2" charset="2"/>
              <a:buChar char="è"/>
            </a:pPr>
            <a:r>
              <a:rPr lang="fr-CA" sz="2000" dirty="0">
                <a:latin typeface="Segoe UI" panose="020B0502040204020203" pitchFamily="34" charset="0"/>
                <a:cs typeface="Segoe UI" panose="020B0502040204020203" pitchFamily="34" charset="0"/>
              </a:rPr>
              <a:t>Directeur des poursuites criminelles et pénales (DPCP) </a:t>
            </a:r>
          </a:p>
          <a:p>
            <a:pPr marL="354013" lvl="1" indent="-354013">
              <a:lnSpc>
                <a:spcPct val="130000"/>
              </a:lnSpc>
              <a:spcBef>
                <a:spcPts val="600"/>
              </a:spcBef>
              <a:spcAft>
                <a:spcPts val="600"/>
              </a:spcAft>
              <a:buFont typeface="Wingdings" panose="05000000000000000000" pitchFamily="2" charset="2"/>
              <a:buChar char="è"/>
            </a:pPr>
            <a:r>
              <a:rPr lang="fr-CA" sz="2000" dirty="0">
                <a:latin typeface="Segoe UI" panose="020B0502040204020203" pitchFamily="34" charset="0"/>
                <a:cs typeface="Segoe UI" panose="020B0502040204020203" pitchFamily="34" charset="0"/>
              </a:rPr>
              <a:t>Autorité des marchés financiers</a:t>
            </a:r>
          </a:p>
          <a:p>
            <a:pPr marL="354013" lvl="1" indent="-354013">
              <a:lnSpc>
                <a:spcPct val="130000"/>
              </a:lnSpc>
              <a:spcBef>
                <a:spcPts val="600"/>
              </a:spcBef>
              <a:spcAft>
                <a:spcPts val="600"/>
              </a:spcAft>
              <a:buFont typeface="Wingdings" panose="05000000000000000000" pitchFamily="2" charset="2"/>
              <a:buChar char="è"/>
            </a:pPr>
            <a:r>
              <a:rPr lang="fr-CA" sz="2000" dirty="0">
                <a:latin typeface="Segoe UI" panose="020B0502040204020203" pitchFamily="34" charset="0"/>
                <a:cs typeface="Segoe UI" panose="020B0502040204020203" pitchFamily="34" charset="0"/>
              </a:rPr>
              <a:t>CAVAC</a:t>
            </a:r>
          </a:p>
          <a:p>
            <a:pPr marL="354013" lvl="1" indent="-354013">
              <a:lnSpc>
                <a:spcPct val="130000"/>
              </a:lnSpc>
              <a:spcBef>
                <a:spcPts val="600"/>
              </a:spcBef>
              <a:spcAft>
                <a:spcPts val="600"/>
              </a:spcAft>
              <a:buFont typeface="Wingdings" panose="05000000000000000000" pitchFamily="2" charset="2"/>
              <a:buChar char="è"/>
            </a:pPr>
            <a:r>
              <a:rPr lang="fr-CA" sz="2000" dirty="0">
                <a:latin typeface="Segoe UI" panose="020B0502040204020203" pitchFamily="34" charset="0"/>
                <a:cs typeface="Segoe UI" panose="020B0502040204020203" pitchFamily="34" charset="0"/>
              </a:rPr>
              <a:t>Commission des droits de la personne et des droits de la jeunesse</a:t>
            </a:r>
          </a:p>
        </p:txBody>
      </p:sp>
    </p:spTree>
    <p:extLst>
      <p:ext uri="{BB962C8B-B14F-4D97-AF65-F5344CB8AC3E}">
        <p14:creationId xmlns:p14="http://schemas.microsoft.com/office/powerpoint/2010/main" val="1680447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47B6168-61DF-4397-B49B-6A8500B7E2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196" y="3200393"/>
            <a:ext cx="3657607" cy="3657607"/>
          </a:xfrm>
          <a:prstGeom prst="rect">
            <a:avLst/>
          </a:prstGeom>
        </p:spPr>
      </p:pic>
      <p:sp>
        <p:nvSpPr>
          <p:cNvPr id="6" name="ZoneTexte 5">
            <a:extLst>
              <a:ext uri="{FF2B5EF4-FFF2-40B4-BE49-F238E27FC236}">
                <a16:creationId xmlns:a16="http://schemas.microsoft.com/office/drawing/2014/main" id="{B3B365F1-B907-4C32-A293-4CCD6322307B}"/>
              </a:ext>
            </a:extLst>
          </p:cNvPr>
          <p:cNvSpPr txBox="1"/>
          <p:nvPr/>
        </p:nvSpPr>
        <p:spPr>
          <a:xfrm>
            <a:off x="1440024" y="2267732"/>
            <a:ext cx="9311950" cy="830997"/>
          </a:xfrm>
          <a:prstGeom prst="rect">
            <a:avLst/>
          </a:prstGeom>
          <a:noFill/>
        </p:spPr>
        <p:txBody>
          <a:bodyPr wrap="square" rtlCol="0">
            <a:spAutoFit/>
          </a:bodyPr>
          <a:lstStyle/>
          <a:p>
            <a:pPr algn="ctr"/>
            <a:r>
              <a:rPr lang="fr-CA" sz="4800" b="1" dirty="0">
                <a:solidFill>
                  <a:schemeClr val="bg1"/>
                </a:solidFill>
                <a:latin typeface="Segoe UI" panose="020B0502040204020203" pitchFamily="34" charset="0"/>
                <a:cs typeface="Segoe UI" panose="020B0502040204020203" pitchFamily="34" charset="0"/>
              </a:rPr>
              <a:t>QUESTIONS ? SUGGESTIONS ?</a:t>
            </a:r>
          </a:p>
        </p:txBody>
      </p:sp>
    </p:spTree>
    <p:extLst>
      <p:ext uri="{BB962C8B-B14F-4D97-AF65-F5344CB8AC3E}">
        <p14:creationId xmlns:p14="http://schemas.microsoft.com/office/powerpoint/2010/main" val="1669008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55EF6B1-9318-4F66-B29F-F2C9B81F3B64}"/>
              </a:ext>
            </a:extLst>
          </p:cNvPr>
          <p:cNvSpPr txBox="1">
            <a:spLocks/>
          </p:cNvSpPr>
          <p:nvPr/>
        </p:nvSpPr>
        <p:spPr>
          <a:xfrm>
            <a:off x="3759200" y="2146207"/>
            <a:ext cx="6557818" cy="1089209"/>
          </a:xfrm>
          <a:prstGeom prst="rect">
            <a:avLst/>
          </a:prstGeom>
        </p:spPr>
        <p:txBody>
          <a:bodyPr vert="horz" lIns="91440" tIns="45720" rIns="91440" bIns="45720" rtlCol="0" anchor="t">
            <a:normAutofit fontScale="97500" lnSpcReduction="10000"/>
          </a:bodyPr>
          <a:lstStyle>
            <a:lvl1pPr algn="r" defTabSz="914400" rtl="0" eaLnBrk="1" latinLnBrk="0" hangingPunct="1">
              <a:lnSpc>
                <a:spcPct val="90000"/>
              </a:lnSpc>
              <a:spcBef>
                <a:spcPct val="0"/>
              </a:spcBef>
              <a:buNone/>
              <a:defRPr sz="4400" kern="1200">
                <a:solidFill>
                  <a:schemeClr val="bg2"/>
                </a:solidFill>
                <a:latin typeface="+mj-lt"/>
                <a:ea typeface="+mj-ea"/>
                <a:cs typeface="+mj-cs"/>
              </a:defRPr>
            </a:lvl1pPr>
          </a:lstStyle>
          <a:p>
            <a:pPr algn="l"/>
            <a:r>
              <a:rPr lang="fr-CA" sz="4400" b="1" dirty="0">
                <a:solidFill>
                  <a:schemeClr val="accent4"/>
                </a:solidFill>
                <a:cs typeface="Aharoni" panose="02010803020104030203" pitchFamily="2" charset="-79"/>
              </a:rPr>
              <a:t>CIUSSS </a:t>
            </a:r>
            <a:br>
              <a:rPr lang="fr-CA" sz="4400" b="1" dirty="0">
                <a:solidFill>
                  <a:schemeClr val="accent4"/>
                </a:solidFill>
                <a:cs typeface="Aharoni" panose="02010803020104030203" pitchFamily="2" charset="-79"/>
              </a:rPr>
            </a:br>
            <a:r>
              <a:rPr lang="fr-CA" sz="3200" b="1" dirty="0">
                <a:solidFill>
                  <a:schemeClr val="accent4"/>
                </a:solidFill>
                <a:cs typeface="Aharoni" panose="02010803020104030203" pitchFamily="2" charset="-79"/>
              </a:rPr>
              <a:t>de l’Est-de-l’Île-de-Montréal</a:t>
            </a:r>
          </a:p>
        </p:txBody>
      </p:sp>
      <p:sp>
        <p:nvSpPr>
          <p:cNvPr id="5" name="Titre 3">
            <a:extLst>
              <a:ext uri="{FF2B5EF4-FFF2-40B4-BE49-F238E27FC236}">
                <a16:creationId xmlns:a16="http://schemas.microsoft.com/office/drawing/2014/main" id="{A6C83C0C-3362-4060-9748-B53D44018BEF}"/>
              </a:ext>
            </a:extLst>
          </p:cNvPr>
          <p:cNvSpPr txBox="1">
            <a:spLocks/>
          </p:cNvSpPr>
          <p:nvPr/>
        </p:nvSpPr>
        <p:spPr>
          <a:xfrm>
            <a:off x="3757622" y="4427782"/>
            <a:ext cx="6562784" cy="46870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Arial Black" pitchFamily="34" charset="0"/>
                <a:ea typeface="+mj-ea"/>
                <a:cs typeface="+mj-cs"/>
              </a:defRPr>
            </a:lvl1pPr>
          </a:lstStyle>
          <a:p>
            <a:pPr algn="l"/>
            <a:r>
              <a:rPr lang="fr-CA" sz="3200" b="1" dirty="0">
                <a:solidFill>
                  <a:srgbClr val="F68D39"/>
                </a:solidFill>
                <a:cs typeface="Aharoni" panose="02010803020104030203" pitchFamily="2" charset="-79"/>
              </a:rPr>
              <a:t>ciusss-estmtl.gouv.qc.ca</a:t>
            </a:r>
            <a:endParaRPr lang="fr-CA" sz="2400" b="1" dirty="0">
              <a:solidFill>
                <a:srgbClr val="F68D39"/>
              </a:solidFill>
              <a:cs typeface="Aharoni" panose="02010803020104030203" pitchFamily="2" charset="-79"/>
            </a:endParaRPr>
          </a:p>
        </p:txBody>
      </p:sp>
    </p:spTree>
    <p:extLst>
      <p:ext uri="{BB962C8B-B14F-4D97-AF65-F5344CB8AC3E}">
        <p14:creationId xmlns:p14="http://schemas.microsoft.com/office/powerpoint/2010/main" val="3361667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Image 47">
            <a:extLst>
              <a:ext uri="{FF2B5EF4-FFF2-40B4-BE49-F238E27FC236}">
                <a16:creationId xmlns:a16="http://schemas.microsoft.com/office/drawing/2014/main" id="{9F3B9BDB-7624-4461-9C08-5607CBFE04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85351" y="4536864"/>
            <a:ext cx="656824" cy="656824"/>
          </a:xfrm>
          <a:prstGeom prst="rect">
            <a:avLst/>
          </a:prstGeom>
        </p:spPr>
      </p:pic>
      <p:sp>
        <p:nvSpPr>
          <p:cNvPr id="2" name="Titre 1">
            <a:extLst>
              <a:ext uri="{FF2B5EF4-FFF2-40B4-BE49-F238E27FC236}">
                <a16:creationId xmlns:a16="http://schemas.microsoft.com/office/drawing/2014/main" id="{ACB047C6-738C-4B8D-8049-E588E42DB2C7}"/>
              </a:ext>
            </a:extLst>
          </p:cNvPr>
          <p:cNvSpPr>
            <a:spLocks noGrp="1"/>
          </p:cNvSpPr>
          <p:nvPr>
            <p:ph type="title"/>
          </p:nvPr>
        </p:nvSpPr>
        <p:spPr/>
        <p:txBody>
          <a:bodyPr>
            <a:normAutofit/>
          </a:bodyPr>
          <a:lstStyle/>
          <a:p>
            <a:r>
              <a:rPr lang="fr-CA" sz="4000" dirty="0"/>
              <a:t>MISE EN CONTEXTE</a:t>
            </a:r>
          </a:p>
        </p:txBody>
      </p:sp>
      <p:sp>
        <p:nvSpPr>
          <p:cNvPr id="3" name="Line 7">
            <a:extLst>
              <a:ext uri="{FF2B5EF4-FFF2-40B4-BE49-F238E27FC236}">
                <a16:creationId xmlns:a16="http://schemas.microsoft.com/office/drawing/2014/main" id="{70354E48-DEF3-4525-8A6E-51FBBFF177A8}"/>
              </a:ext>
            </a:extLst>
          </p:cNvPr>
          <p:cNvSpPr>
            <a:spLocks noChangeShapeType="1"/>
          </p:cNvSpPr>
          <p:nvPr/>
        </p:nvSpPr>
        <p:spPr bwMode="auto">
          <a:xfrm>
            <a:off x="9923463" y="4038600"/>
            <a:ext cx="1087437" cy="0"/>
          </a:xfrm>
          <a:prstGeom prst="line">
            <a:avLst/>
          </a:prstGeom>
          <a:noFill/>
          <a:ln w="46038" cap="rnd">
            <a:solidFill>
              <a:schemeClr val="accent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Oval 8">
            <a:extLst>
              <a:ext uri="{FF2B5EF4-FFF2-40B4-BE49-F238E27FC236}">
                <a16:creationId xmlns:a16="http://schemas.microsoft.com/office/drawing/2014/main" id="{2E0317F8-FA9A-4DD5-98E8-2BA2F29911E9}"/>
              </a:ext>
            </a:extLst>
          </p:cNvPr>
          <p:cNvSpPr>
            <a:spLocks noChangeArrowheads="1"/>
          </p:cNvSpPr>
          <p:nvPr/>
        </p:nvSpPr>
        <p:spPr bwMode="auto">
          <a:xfrm>
            <a:off x="11010900" y="3935413"/>
            <a:ext cx="203200" cy="201613"/>
          </a:xfrm>
          <a:prstGeom prst="ellipse">
            <a:avLst/>
          </a:prstGeom>
          <a:noFill/>
          <a:ln w="46038"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Freeform 9">
            <a:extLst>
              <a:ext uri="{FF2B5EF4-FFF2-40B4-BE49-F238E27FC236}">
                <a16:creationId xmlns:a16="http://schemas.microsoft.com/office/drawing/2014/main" id="{E04E66A0-56AC-4701-B098-50E01C8440B1}"/>
              </a:ext>
            </a:extLst>
          </p:cNvPr>
          <p:cNvSpPr>
            <a:spLocks/>
          </p:cNvSpPr>
          <p:nvPr/>
        </p:nvSpPr>
        <p:spPr bwMode="auto">
          <a:xfrm>
            <a:off x="8674100" y="3668713"/>
            <a:ext cx="1089025" cy="369888"/>
          </a:xfrm>
          <a:custGeom>
            <a:avLst/>
            <a:gdLst>
              <a:gd name="T0" fmla="*/ 0 w 686"/>
              <a:gd name="T1" fmla="*/ 233 h 233"/>
              <a:gd name="T2" fmla="*/ 686 w 686"/>
              <a:gd name="T3" fmla="*/ 233 h 233"/>
              <a:gd name="T4" fmla="*/ 686 w 686"/>
              <a:gd name="T5" fmla="*/ 0 h 233"/>
            </a:gdLst>
            <a:ahLst/>
            <a:cxnLst>
              <a:cxn ang="0">
                <a:pos x="T0" y="T1"/>
              </a:cxn>
              <a:cxn ang="0">
                <a:pos x="T2" y="T3"/>
              </a:cxn>
              <a:cxn ang="0">
                <a:pos x="T4" y="T5"/>
              </a:cxn>
            </a:cxnLst>
            <a:rect l="0" t="0" r="r" b="b"/>
            <a:pathLst>
              <a:path w="686" h="233">
                <a:moveTo>
                  <a:pt x="0" y="233"/>
                </a:moveTo>
                <a:lnTo>
                  <a:pt x="686" y="233"/>
                </a:lnTo>
                <a:lnTo>
                  <a:pt x="686" y="0"/>
                </a:lnTo>
              </a:path>
            </a:pathLst>
          </a:custGeom>
          <a:noFill/>
          <a:ln w="46038"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Oval 10">
            <a:extLst>
              <a:ext uri="{FF2B5EF4-FFF2-40B4-BE49-F238E27FC236}">
                <a16:creationId xmlns:a16="http://schemas.microsoft.com/office/drawing/2014/main" id="{1A022BED-AEF0-4B23-839B-E1A77A2123BD}"/>
              </a:ext>
            </a:extLst>
          </p:cNvPr>
          <p:cNvSpPr>
            <a:spLocks noChangeArrowheads="1"/>
          </p:cNvSpPr>
          <p:nvPr/>
        </p:nvSpPr>
        <p:spPr bwMode="auto">
          <a:xfrm>
            <a:off x="9309100" y="2762250"/>
            <a:ext cx="906462" cy="906463"/>
          </a:xfrm>
          <a:prstGeom prst="ellipse">
            <a:avLst/>
          </a:prstGeom>
          <a:noFill/>
          <a:ln w="46038"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Freeform 11">
            <a:extLst>
              <a:ext uri="{FF2B5EF4-FFF2-40B4-BE49-F238E27FC236}">
                <a16:creationId xmlns:a16="http://schemas.microsoft.com/office/drawing/2014/main" id="{F0CF9A0E-AD69-4FBB-8D17-2F1D56B4D82D}"/>
              </a:ext>
            </a:extLst>
          </p:cNvPr>
          <p:cNvSpPr>
            <a:spLocks/>
          </p:cNvSpPr>
          <p:nvPr/>
        </p:nvSpPr>
        <p:spPr bwMode="auto">
          <a:xfrm>
            <a:off x="7424738" y="4038600"/>
            <a:ext cx="1089025" cy="368300"/>
          </a:xfrm>
          <a:custGeom>
            <a:avLst/>
            <a:gdLst>
              <a:gd name="T0" fmla="*/ 0 w 686"/>
              <a:gd name="T1" fmla="*/ 0 h 232"/>
              <a:gd name="T2" fmla="*/ 686 w 686"/>
              <a:gd name="T3" fmla="*/ 0 h 232"/>
              <a:gd name="T4" fmla="*/ 686 w 686"/>
              <a:gd name="T5" fmla="*/ 232 h 232"/>
            </a:gdLst>
            <a:ahLst/>
            <a:cxnLst>
              <a:cxn ang="0">
                <a:pos x="T0" y="T1"/>
              </a:cxn>
              <a:cxn ang="0">
                <a:pos x="T2" y="T3"/>
              </a:cxn>
              <a:cxn ang="0">
                <a:pos x="T4" y="T5"/>
              </a:cxn>
            </a:cxnLst>
            <a:rect l="0" t="0" r="r" b="b"/>
            <a:pathLst>
              <a:path w="686" h="232">
                <a:moveTo>
                  <a:pt x="0" y="0"/>
                </a:moveTo>
                <a:lnTo>
                  <a:pt x="686" y="0"/>
                </a:lnTo>
                <a:lnTo>
                  <a:pt x="686" y="232"/>
                </a:lnTo>
              </a:path>
            </a:pathLst>
          </a:custGeom>
          <a:noFill/>
          <a:ln w="46038"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Oval 12">
            <a:extLst>
              <a:ext uri="{FF2B5EF4-FFF2-40B4-BE49-F238E27FC236}">
                <a16:creationId xmlns:a16="http://schemas.microsoft.com/office/drawing/2014/main" id="{851335C3-4EDF-4CD5-838C-3CBED69C97D7}"/>
              </a:ext>
            </a:extLst>
          </p:cNvPr>
          <p:cNvSpPr>
            <a:spLocks noChangeArrowheads="1"/>
          </p:cNvSpPr>
          <p:nvPr/>
        </p:nvSpPr>
        <p:spPr bwMode="auto">
          <a:xfrm>
            <a:off x="8056563" y="4406900"/>
            <a:ext cx="911225" cy="908050"/>
          </a:xfrm>
          <a:prstGeom prst="ellipse">
            <a:avLst/>
          </a:prstGeom>
          <a:noFill/>
          <a:ln w="46038"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Freeform 13">
            <a:extLst>
              <a:ext uri="{FF2B5EF4-FFF2-40B4-BE49-F238E27FC236}">
                <a16:creationId xmlns:a16="http://schemas.microsoft.com/office/drawing/2014/main" id="{F27D23C0-3DDD-4B67-8941-8EB5D0B651F2}"/>
              </a:ext>
            </a:extLst>
          </p:cNvPr>
          <p:cNvSpPr>
            <a:spLocks/>
          </p:cNvSpPr>
          <p:nvPr/>
        </p:nvSpPr>
        <p:spPr bwMode="auto">
          <a:xfrm>
            <a:off x="6176963" y="3668713"/>
            <a:ext cx="1089025" cy="369888"/>
          </a:xfrm>
          <a:custGeom>
            <a:avLst/>
            <a:gdLst>
              <a:gd name="T0" fmla="*/ 0 w 686"/>
              <a:gd name="T1" fmla="*/ 233 h 233"/>
              <a:gd name="T2" fmla="*/ 686 w 686"/>
              <a:gd name="T3" fmla="*/ 233 h 233"/>
              <a:gd name="T4" fmla="*/ 686 w 686"/>
              <a:gd name="T5" fmla="*/ 0 h 233"/>
            </a:gdLst>
            <a:ahLst/>
            <a:cxnLst>
              <a:cxn ang="0">
                <a:pos x="T0" y="T1"/>
              </a:cxn>
              <a:cxn ang="0">
                <a:pos x="T2" y="T3"/>
              </a:cxn>
              <a:cxn ang="0">
                <a:pos x="T4" y="T5"/>
              </a:cxn>
            </a:cxnLst>
            <a:rect l="0" t="0" r="r" b="b"/>
            <a:pathLst>
              <a:path w="686" h="233">
                <a:moveTo>
                  <a:pt x="0" y="233"/>
                </a:moveTo>
                <a:lnTo>
                  <a:pt x="686" y="233"/>
                </a:lnTo>
                <a:lnTo>
                  <a:pt x="686" y="0"/>
                </a:lnTo>
              </a:path>
            </a:pathLst>
          </a:custGeom>
          <a:noFill/>
          <a:ln w="46038"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Oval 14">
            <a:extLst>
              <a:ext uri="{FF2B5EF4-FFF2-40B4-BE49-F238E27FC236}">
                <a16:creationId xmlns:a16="http://schemas.microsoft.com/office/drawing/2014/main" id="{18B5D0B9-A4F9-4737-BFA3-2089E3B8769D}"/>
              </a:ext>
            </a:extLst>
          </p:cNvPr>
          <p:cNvSpPr>
            <a:spLocks noChangeArrowheads="1"/>
          </p:cNvSpPr>
          <p:nvPr/>
        </p:nvSpPr>
        <p:spPr bwMode="auto">
          <a:xfrm>
            <a:off x="6811963" y="2762250"/>
            <a:ext cx="906462" cy="906463"/>
          </a:xfrm>
          <a:prstGeom prst="ellipse">
            <a:avLst/>
          </a:prstGeom>
          <a:noFill/>
          <a:ln w="46038"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Freeform 15">
            <a:extLst>
              <a:ext uri="{FF2B5EF4-FFF2-40B4-BE49-F238E27FC236}">
                <a16:creationId xmlns:a16="http://schemas.microsoft.com/office/drawing/2014/main" id="{C5422DBA-74D5-4531-8D39-32C63C6E337D}"/>
              </a:ext>
            </a:extLst>
          </p:cNvPr>
          <p:cNvSpPr>
            <a:spLocks/>
          </p:cNvSpPr>
          <p:nvPr/>
        </p:nvSpPr>
        <p:spPr bwMode="auto">
          <a:xfrm>
            <a:off x="4927600" y="4038600"/>
            <a:ext cx="1089025" cy="368300"/>
          </a:xfrm>
          <a:custGeom>
            <a:avLst/>
            <a:gdLst>
              <a:gd name="T0" fmla="*/ 0 w 686"/>
              <a:gd name="T1" fmla="*/ 0 h 232"/>
              <a:gd name="T2" fmla="*/ 686 w 686"/>
              <a:gd name="T3" fmla="*/ 0 h 232"/>
              <a:gd name="T4" fmla="*/ 686 w 686"/>
              <a:gd name="T5" fmla="*/ 232 h 232"/>
            </a:gdLst>
            <a:ahLst/>
            <a:cxnLst>
              <a:cxn ang="0">
                <a:pos x="T0" y="T1"/>
              </a:cxn>
              <a:cxn ang="0">
                <a:pos x="T2" y="T3"/>
              </a:cxn>
              <a:cxn ang="0">
                <a:pos x="T4" y="T5"/>
              </a:cxn>
            </a:cxnLst>
            <a:rect l="0" t="0" r="r" b="b"/>
            <a:pathLst>
              <a:path w="686" h="232">
                <a:moveTo>
                  <a:pt x="0" y="0"/>
                </a:moveTo>
                <a:lnTo>
                  <a:pt x="686" y="0"/>
                </a:lnTo>
                <a:lnTo>
                  <a:pt x="686" y="232"/>
                </a:lnTo>
              </a:path>
            </a:pathLst>
          </a:custGeom>
          <a:noFill/>
          <a:ln w="46038"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Oval 16">
            <a:extLst>
              <a:ext uri="{FF2B5EF4-FFF2-40B4-BE49-F238E27FC236}">
                <a16:creationId xmlns:a16="http://schemas.microsoft.com/office/drawing/2014/main" id="{92C4721E-341F-48E3-8530-599AEB93263A}"/>
              </a:ext>
            </a:extLst>
          </p:cNvPr>
          <p:cNvSpPr>
            <a:spLocks noChangeArrowheads="1"/>
          </p:cNvSpPr>
          <p:nvPr/>
        </p:nvSpPr>
        <p:spPr bwMode="auto">
          <a:xfrm>
            <a:off x="5559425" y="4406900"/>
            <a:ext cx="909637" cy="908050"/>
          </a:xfrm>
          <a:prstGeom prst="ellipse">
            <a:avLst/>
          </a:prstGeom>
          <a:noFill/>
          <a:ln w="46038" cap="rnd">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Freeform 17">
            <a:extLst>
              <a:ext uri="{FF2B5EF4-FFF2-40B4-BE49-F238E27FC236}">
                <a16:creationId xmlns:a16="http://schemas.microsoft.com/office/drawing/2014/main" id="{453C34AE-1A44-4E59-BC84-99E7499C71FA}"/>
              </a:ext>
            </a:extLst>
          </p:cNvPr>
          <p:cNvSpPr>
            <a:spLocks/>
          </p:cNvSpPr>
          <p:nvPr/>
        </p:nvSpPr>
        <p:spPr bwMode="auto">
          <a:xfrm>
            <a:off x="3678238" y="3668713"/>
            <a:ext cx="1089025" cy="369888"/>
          </a:xfrm>
          <a:custGeom>
            <a:avLst/>
            <a:gdLst>
              <a:gd name="T0" fmla="*/ 0 w 686"/>
              <a:gd name="T1" fmla="*/ 233 h 233"/>
              <a:gd name="T2" fmla="*/ 686 w 686"/>
              <a:gd name="T3" fmla="*/ 233 h 233"/>
              <a:gd name="T4" fmla="*/ 686 w 686"/>
              <a:gd name="T5" fmla="*/ 0 h 233"/>
            </a:gdLst>
            <a:ahLst/>
            <a:cxnLst>
              <a:cxn ang="0">
                <a:pos x="T0" y="T1"/>
              </a:cxn>
              <a:cxn ang="0">
                <a:pos x="T2" y="T3"/>
              </a:cxn>
              <a:cxn ang="0">
                <a:pos x="T4" y="T5"/>
              </a:cxn>
            </a:cxnLst>
            <a:rect l="0" t="0" r="r" b="b"/>
            <a:pathLst>
              <a:path w="686" h="233">
                <a:moveTo>
                  <a:pt x="0" y="233"/>
                </a:moveTo>
                <a:lnTo>
                  <a:pt x="686" y="233"/>
                </a:lnTo>
                <a:lnTo>
                  <a:pt x="686" y="0"/>
                </a:lnTo>
              </a:path>
            </a:pathLst>
          </a:custGeom>
          <a:noFill/>
          <a:ln w="46038"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Oval 18">
            <a:extLst>
              <a:ext uri="{FF2B5EF4-FFF2-40B4-BE49-F238E27FC236}">
                <a16:creationId xmlns:a16="http://schemas.microsoft.com/office/drawing/2014/main" id="{EA22BB0B-6039-4FA4-B00E-49EBC89070AA}"/>
              </a:ext>
            </a:extLst>
          </p:cNvPr>
          <p:cNvSpPr>
            <a:spLocks noChangeArrowheads="1"/>
          </p:cNvSpPr>
          <p:nvPr/>
        </p:nvSpPr>
        <p:spPr bwMode="auto">
          <a:xfrm>
            <a:off x="4314825" y="2762250"/>
            <a:ext cx="906462" cy="906463"/>
          </a:xfrm>
          <a:prstGeom prst="ellipse">
            <a:avLst/>
          </a:prstGeom>
          <a:noFill/>
          <a:ln w="46038" cap="rnd">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Freeform 19">
            <a:extLst>
              <a:ext uri="{FF2B5EF4-FFF2-40B4-BE49-F238E27FC236}">
                <a16:creationId xmlns:a16="http://schemas.microsoft.com/office/drawing/2014/main" id="{23A56693-929F-447F-82E7-23DC1E56E386}"/>
              </a:ext>
            </a:extLst>
          </p:cNvPr>
          <p:cNvSpPr>
            <a:spLocks/>
          </p:cNvSpPr>
          <p:nvPr/>
        </p:nvSpPr>
        <p:spPr bwMode="auto">
          <a:xfrm>
            <a:off x="2430463" y="4038600"/>
            <a:ext cx="1089025" cy="368300"/>
          </a:xfrm>
          <a:custGeom>
            <a:avLst/>
            <a:gdLst>
              <a:gd name="T0" fmla="*/ 0 w 686"/>
              <a:gd name="T1" fmla="*/ 0 h 232"/>
              <a:gd name="T2" fmla="*/ 686 w 686"/>
              <a:gd name="T3" fmla="*/ 0 h 232"/>
              <a:gd name="T4" fmla="*/ 686 w 686"/>
              <a:gd name="T5" fmla="*/ 232 h 232"/>
            </a:gdLst>
            <a:ahLst/>
            <a:cxnLst>
              <a:cxn ang="0">
                <a:pos x="T0" y="T1"/>
              </a:cxn>
              <a:cxn ang="0">
                <a:pos x="T2" y="T3"/>
              </a:cxn>
              <a:cxn ang="0">
                <a:pos x="T4" y="T5"/>
              </a:cxn>
            </a:cxnLst>
            <a:rect l="0" t="0" r="r" b="b"/>
            <a:pathLst>
              <a:path w="686" h="232">
                <a:moveTo>
                  <a:pt x="0" y="0"/>
                </a:moveTo>
                <a:lnTo>
                  <a:pt x="686" y="0"/>
                </a:lnTo>
                <a:lnTo>
                  <a:pt x="686" y="232"/>
                </a:lnTo>
              </a:path>
            </a:pathLst>
          </a:custGeom>
          <a:noFill/>
          <a:ln w="46038"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Oval 20">
            <a:extLst>
              <a:ext uri="{FF2B5EF4-FFF2-40B4-BE49-F238E27FC236}">
                <a16:creationId xmlns:a16="http://schemas.microsoft.com/office/drawing/2014/main" id="{70E63B88-63A4-4686-A060-9240AD5702EC}"/>
              </a:ext>
            </a:extLst>
          </p:cNvPr>
          <p:cNvSpPr>
            <a:spLocks noChangeArrowheads="1"/>
          </p:cNvSpPr>
          <p:nvPr/>
        </p:nvSpPr>
        <p:spPr bwMode="auto">
          <a:xfrm>
            <a:off x="3062288" y="4406900"/>
            <a:ext cx="909637" cy="908050"/>
          </a:xfrm>
          <a:prstGeom prst="ellipse">
            <a:avLst/>
          </a:prstGeom>
          <a:noFill/>
          <a:ln w="46038"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Freeform 21">
            <a:extLst>
              <a:ext uri="{FF2B5EF4-FFF2-40B4-BE49-F238E27FC236}">
                <a16:creationId xmlns:a16="http://schemas.microsoft.com/office/drawing/2014/main" id="{D112620F-B65A-4821-BCE3-CFE5AC7EB643}"/>
              </a:ext>
            </a:extLst>
          </p:cNvPr>
          <p:cNvSpPr>
            <a:spLocks/>
          </p:cNvSpPr>
          <p:nvPr/>
        </p:nvSpPr>
        <p:spPr bwMode="auto">
          <a:xfrm>
            <a:off x="1181100" y="3668713"/>
            <a:ext cx="1089025" cy="369888"/>
          </a:xfrm>
          <a:custGeom>
            <a:avLst/>
            <a:gdLst>
              <a:gd name="T0" fmla="*/ 0 w 686"/>
              <a:gd name="T1" fmla="*/ 233 h 233"/>
              <a:gd name="T2" fmla="*/ 686 w 686"/>
              <a:gd name="T3" fmla="*/ 233 h 233"/>
              <a:gd name="T4" fmla="*/ 686 w 686"/>
              <a:gd name="T5" fmla="*/ 0 h 233"/>
            </a:gdLst>
            <a:ahLst/>
            <a:cxnLst>
              <a:cxn ang="0">
                <a:pos x="T0" y="T1"/>
              </a:cxn>
              <a:cxn ang="0">
                <a:pos x="T2" y="T3"/>
              </a:cxn>
              <a:cxn ang="0">
                <a:pos x="T4" y="T5"/>
              </a:cxn>
            </a:cxnLst>
            <a:rect l="0" t="0" r="r" b="b"/>
            <a:pathLst>
              <a:path w="686" h="233">
                <a:moveTo>
                  <a:pt x="0" y="233"/>
                </a:moveTo>
                <a:lnTo>
                  <a:pt x="686" y="233"/>
                </a:lnTo>
                <a:lnTo>
                  <a:pt x="686" y="0"/>
                </a:lnTo>
              </a:path>
            </a:pathLst>
          </a:custGeom>
          <a:noFill/>
          <a:ln w="46038"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 name="Oval 22">
            <a:extLst>
              <a:ext uri="{FF2B5EF4-FFF2-40B4-BE49-F238E27FC236}">
                <a16:creationId xmlns:a16="http://schemas.microsoft.com/office/drawing/2014/main" id="{911BBF31-F72A-4FF2-80C3-604C631B0974}"/>
              </a:ext>
            </a:extLst>
          </p:cNvPr>
          <p:cNvSpPr>
            <a:spLocks noChangeArrowheads="1"/>
          </p:cNvSpPr>
          <p:nvPr/>
        </p:nvSpPr>
        <p:spPr bwMode="auto">
          <a:xfrm>
            <a:off x="1817688" y="2762250"/>
            <a:ext cx="904875" cy="906463"/>
          </a:xfrm>
          <a:prstGeom prst="ellipse">
            <a:avLst/>
          </a:prstGeom>
          <a:noFill/>
          <a:ln w="46038"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 name="Oval 23">
            <a:extLst>
              <a:ext uri="{FF2B5EF4-FFF2-40B4-BE49-F238E27FC236}">
                <a16:creationId xmlns:a16="http://schemas.microsoft.com/office/drawing/2014/main" id="{EAFEA2E7-D588-4FF9-87EC-3CF65C3B4C12}"/>
              </a:ext>
            </a:extLst>
          </p:cNvPr>
          <p:cNvSpPr>
            <a:spLocks noChangeArrowheads="1"/>
          </p:cNvSpPr>
          <p:nvPr/>
        </p:nvSpPr>
        <p:spPr bwMode="auto">
          <a:xfrm>
            <a:off x="979488" y="3935413"/>
            <a:ext cx="201612" cy="201613"/>
          </a:xfrm>
          <a:prstGeom prst="ellipse">
            <a:avLst/>
          </a:prstGeom>
          <a:noFill/>
          <a:ln w="46038"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Rectangle 24">
            <a:extLst>
              <a:ext uri="{FF2B5EF4-FFF2-40B4-BE49-F238E27FC236}">
                <a16:creationId xmlns:a16="http://schemas.microsoft.com/office/drawing/2014/main" id="{45D826D8-1DCC-45E2-AB51-292859299F2A}"/>
              </a:ext>
            </a:extLst>
          </p:cNvPr>
          <p:cNvSpPr>
            <a:spLocks noChangeArrowheads="1"/>
          </p:cNvSpPr>
          <p:nvPr/>
        </p:nvSpPr>
        <p:spPr bwMode="auto">
          <a:xfrm>
            <a:off x="9416251" y="1735138"/>
            <a:ext cx="8223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altLang="ru-RU" b="1" i="0" u="none" strike="noStrike" cap="none" normalizeH="0" baseline="0" dirty="0">
                <a:ln>
                  <a:noFill/>
                </a:ln>
                <a:solidFill>
                  <a:schemeClr val="accent1"/>
                </a:solidFill>
                <a:effectLst/>
                <a:latin typeface="Open Sans" panose="020B0606030504020204" pitchFamily="34" charset="0"/>
              </a:rPr>
              <a:t>2024 </a:t>
            </a:r>
            <a:r>
              <a:rPr kumimoji="0" lang="fr-CA" altLang="ru-RU" b="1" i="0" u="none" strike="noStrike" cap="none" normalizeH="0" baseline="0" dirty="0">
                <a:ln>
                  <a:noFill/>
                </a:ln>
                <a:solidFill>
                  <a:schemeClr val="accent1"/>
                </a:solidFill>
                <a:effectLst/>
                <a:latin typeface="Open Sans" panose="020B0606030504020204" pitchFamily="34" charset="0"/>
                <a:sym typeface="Wingdings" panose="05000000000000000000" pitchFamily="2" charset="2"/>
              </a:rPr>
              <a:t></a:t>
            </a:r>
            <a:endParaRPr kumimoji="0" lang="ru-RU" altLang="ru-RU" sz="2800" b="0" i="0" u="none" strike="noStrike" cap="none" normalizeH="0" baseline="0" dirty="0">
              <a:ln>
                <a:noFill/>
              </a:ln>
              <a:solidFill>
                <a:schemeClr val="accent1"/>
              </a:solidFill>
              <a:effectLst/>
            </a:endParaRPr>
          </a:p>
        </p:txBody>
      </p:sp>
      <p:sp>
        <p:nvSpPr>
          <p:cNvPr id="21" name="Rectangle 25">
            <a:extLst>
              <a:ext uri="{FF2B5EF4-FFF2-40B4-BE49-F238E27FC236}">
                <a16:creationId xmlns:a16="http://schemas.microsoft.com/office/drawing/2014/main" id="{92D0EBD2-2FE4-405E-AA84-F8F5156C0F39}"/>
              </a:ext>
            </a:extLst>
          </p:cNvPr>
          <p:cNvSpPr>
            <a:spLocks noChangeArrowheads="1"/>
          </p:cNvSpPr>
          <p:nvPr/>
        </p:nvSpPr>
        <p:spPr bwMode="auto">
          <a:xfrm>
            <a:off x="8090381" y="5475288"/>
            <a:ext cx="8864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altLang="ru-RU" b="1" i="0" u="none" strike="noStrike" cap="none" normalizeH="0" baseline="0" dirty="0">
                <a:ln>
                  <a:noFill/>
                </a:ln>
                <a:solidFill>
                  <a:schemeClr val="accent2"/>
                </a:solidFill>
                <a:effectLst/>
                <a:latin typeface="Open Sans" panose="020B0606030504020204" pitchFamily="34" charset="0"/>
              </a:rPr>
              <a:t>2024  </a:t>
            </a:r>
            <a:r>
              <a:rPr kumimoji="0" lang="fr-CA" altLang="ru-RU" b="1" i="0" u="none" strike="noStrike" cap="none" normalizeH="0" baseline="0" dirty="0">
                <a:ln>
                  <a:noFill/>
                </a:ln>
                <a:solidFill>
                  <a:schemeClr val="accent2"/>
                </a:solidFill>
                <a:effectLst/>
                <a:latin typeface="Open Sans" panose="020B0606030504020204" pitchFamily="34" charset="0"/>
                <a:sym typeface="Wingdings" panose="05000000000000000000" pitchFamily="2" charset="2"/>
              </a:rPr>
              <a:t></a:t>
            </a:r>
            <a:endParaRPr kumimoji="0" lang="ru-RU" altLang="ru-RU" sz="2800" b="0" i="0" u="none" strike="noStrike" cap="none" normalizeH="0" baseline="0" dirty="0">
              <a:ln>
                <a:noFill/>
              </a:ln>
              <a:solidFill>
                <a:schemeClr val="accent2"/>
              </a:solidFill>
              <a:effectLst/>
            </a:endParaRPr>
          </a:p>
        </p:txBody>
      </p:sp>
      <p:sp>
        <p:nvSpPr>
          <p:cNvPr id="22" name="Rectangle 26">
            <a:extLst>
              <a:ext uri="{FF2B5EF4-FFF2-40B4-BE49-F238E27FC236}">
                <a16:creationId xmlns:a16="http://schemas.microsoft.com/office/drawing/2014/main" id="{470D522A-63BD-4E30-9914-AFB93A42A5D3}"/>
              </a:ext>
            </a:extLst>
          </p:cNvPr>
          <p:cNvSpPr>
            <a:spLocks noChangeArrowheads="1"/>
          </p:cNvSpPr>
          <p:nvPr/>
        </p:nvSpPr>
        <p:spPr bwMode="auto">
          <a:xfrm>
            <a:off x="6707326" y="1735138"/>
            <a:ext cx="12856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altLang="ru-RU" b="1" i="0" u="none" strike="noStrike" cap="none" normalizeH="0" baseline="0" dirty="0">
                <a:ln>
                  <a:noFill/>
                </a:ln>
                <a:solidFill>
                  <a:schemeClr val="accent5"/>
                </a:solidFill>
                <a:effectLst/>
                <a:latin typeface="Open Sans" panose="020B0606030504020204" pitchFamily="34" charset="0"/>
              </a:rPr>
              <a:t>2024 </a:t>
            </a:r>
            <a:r>
              <a:rPr kumimoji="0" lang="fr-CA" altLang="ru-RU" b="1" i="0" u="none" strike="noStrike" cap="none" normalizeH="0" baseline="0" dirty="0">
                <a:ln>
                  <a:noFill/>
                </a:ln>
                <a:solidFill>
                  <a:schemeClr val="accent5"/>
                </a:solidFill>
                <a:effectLst/>
                <a:latin typeface="Open Sans" panose="020B0606030504020204" pitchFamily="34" charset="0"/>
                <a:sym typeface="Wingdings" panose="05000000000000000000" pitchFamily="2" charset="2"/>
              </a:rPr>
              <a:t>- 2029</a:t>
            </a:r>
            <a:endParaRPr kumimoji="0" lang="ru-RU" altLang="ru-RU" sz="2800" b="0" i="0" u="none" strike="noStrike" cap="none" normalizeH="0" baseline="0" dirty="0">
              <a:ln>
                <a:noFill/>
              </a:ln>
              <a:solidFill>
                <a:schemeClr val="accent5"/>
              </a:solidFill>
              <a:effectLst/>
            </a:endParaRPr>
          </a:p>
        </p:txBody>
      </p:sp>
      <p:sp>
        <p:nvSpPr>
          <p:cNvPr id="23" name="Rectangle 27">
            <a:extLst>
              <a:ext uri="{FF2B5EF4-FFF2-40B4-BE49-F238E27FC236}">
                <a16:creationId xmlns:a16="http://schemas.microsoft.com/office/drawing/2014/main" id="{C3A1E54C-2714-45C0-84F2-D19E1FC13672}"/>
              </a:ext>
            </a:extLst>
          </p:cNvPr>
          <p:cNvSpPr>
            <a:spLocks noChangeArrowheads="1"/>
          </p:cNvSpPr>
          <p:nvPr/>
        </p:nvSpPr>
        <p:spPr bwMode="auto">
          <a:xfrm>
            <a:off x="5791010" y="5475288"/>
            <a:ext cx="5321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altLang="ru-RU" b="1" i="0" u="none" strike="noStrike" cap="none" normalizeH="0" baseline="0" dirty="0">
                <a:ln>
                  <a:noFill/>
                </a:ln>
                <a:solidFill>
                  <a:schemeClr val="accent4"/>
                </a:solidFill>
                <a:effectLst/>
                <a:latin typeface="Open Sans" panose="020B0606030504020204" pitchFamily="34" charset="0"/>
              </a:rPr>
              <a:t>2024</a:t>
            </a:r>
            <a:endParaRPr kumimoji="0" lang="ru-RU" altLang="ru-RU" sz="2800" b="0" i="0" u="none" strike="noStrike" cap="none" normalizeH="0" baseline="0" dirty="0">
              <a:ln>
                <a:noFill/>
              </a:ln>
              <a:solidFill>
                <a:schemeClr val="accent4"/>
              </a:solidFill>
              <a:effectLst/>
            </a:endParaRPr>
          </a:p>
        </p:txBody>
      </p:sp>
      <p:sp>
        <p:nvSpPr>
          <p:cNvPr id="24" name="Rectangle 28">
            <a:extLst>
              <a:ext uri="{FF2B5EF4-FFF2-40B4-BE49-F238E27FC236}">
                <a16:creationId xmlns:a16="http://schemas.microsoft.com/office/drawing/2014/main" id="{DF164F86-9A22-49A2-81A1-CC030164ED15}"/>
              </a:ext>
            </a:extLst>
          </p:cNvPr>
          <p:cNvSpPr>
            <a:spLocks noChangeArrowheads="1"/>
          </p:cNvSpPr>
          <p:nvPr/>
        </p:nvSpPr>
        <p:spPr bwMode="auto">
          <a:xfrm>
            <a:off x="4606734" y="1735138"/>
            <a:ext cx="5321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altLang="ru-RU" b="1" i="0" u="none" strike="noStrike" cap="none" normalizeH="0" baseline="0" dirty="0">
                <a:ln>
                  <a:noFill/>
                </a:ln>
                <a:solidFill>
                  <a:schemeClr val="accent6"/>
                </a:solidFill>
                <a:effectLst/>
                <a:latin typeface="Open Sans" panose="020B0606030504020204" pitchFamily="34" charset="0"/>
              </a:rPr>
              <a:t>2024</a:t>
            </a:r>
            <a:endParaRPr kumimoji="0" lang="ru-RU" altLang="ru-RU" sz="2800" b="0" i="0" u="none" strike="noStrike" cap="none" normalizeH="0" baseline="0" dirty="0">
              <a:ln>
                <a:noFill/>
              </a:ln>
              <a:solidFill>
                <a:schemeClr val="accent6"/>
              </a:solidFill>
              <a:effectLst/>
            </a:endParaRPr>
          </a:p>
        </p:txBody>
      </p:sp>
      <p:sp>
        <p:nvSpPr>
          <p:cNvPr id="25" name="Rectangle 29">
            <a:extLst>
              <a:ext uri="{FF2B5EF4-FFF2-40B4-BE49-F238E27FC236}">
                <a16:creationId xmlns:a16="http://schemas.microsoft.com/office/drawing/2014/main" id="{3EA1436C-2784-4405-96B3-AE546AD5992A}"/>
              </a:ext>
            </a:extLst>
          </p:cNvPr>
          <p:cNvSpPr>
            <a:spLocks noChangeArrowheads="1"/>
          </p:cNvSpPr>
          <p:nvPr/>
        </p:nvSpPr>
        <p:spPr bwMode="auto">
          <a:xfrm>
            <a:off x="3314509" y="5475288"/>
            <a:ext cx="5321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altLang="ru-RU" b="1" i="0" u="none" strike="noStrike" cap="none" normalizeH="0" baseline="0" dirty="0">
                <a:ln>
                  <a:noFill/>
                </a:ln>
                <a:solidFill>
                  <a:schemeClr val="accent1"/>
                </a:solidFill>
                <a:effectLst/>
                <a:latin typeface="Open Sans" panose="020B0606030504020204" pitchFamily="34" charset="0"/>
              </a:rPr>
              <a:t>2023</a:t>
            </a:r>
            <a:endParaRPr kumimoji="0" lang="ru-RU" altLang="ru-RU" sz="2800" b="0" i="0" u="none" strike="noStrike" cap="none" normalizeH="0" baseline="0" dirty="0">
              <a:ln>
                <a:noFill/>
              </a:ln>
              <a:solidFill>
                <a:schemeClr val="accent1"/>
              </a:solidFill>
              <a:effectLst/>
            </a:endParaRPr>
          </a:p>
        </p:txBody>
      </p:sp>
      <p:sp>
        <p:nvSpPr>
          <p:cNvPr id="26" name="Rectangle 30">
            <a:extLst>
              <a:ext uri="{FF2B5EF4-FFF2-40B4-BE49-F238E27FC236}">
                <a16:creationId xmlns:a16="http://schemas.microsoft.com/office/drawing/2014/main" id="{0BA484B6-5DCA-4994-843A-84B44AFA9AA7}"/>
              </a:ext>
            </a:extLst>
          </p:cNvPr>
          <p:cNvSpPr>
            <a:spLocks noChangeArrowheads="1"/>
          </p:cNvSpPr>
          <p:nvPr/>
        </p:nvSpPr>
        <p:spPr bwMode="auto">
          <a:xfrm>
            <a:off x="2128646" y="1735138"/>
            <a:ext cx="5321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CA" altLang="ru-RU" b="1" i="0" u="none" strike="noStrike" cap="none" normalizeH="0" baseline="0" dirty="0">
                <a:ln>
                  <a:noFill/>
                </a:ln>
                <a:solidFill>
                  <a:schemeClr val="accent3"/>
                </a:solidFill>
                <a:effectLst/>
                <a:latin typeface="Open Sans" panose="020B0606030504020204" pitchFamily="34" charset="0"/>
              </a:rPr>
              <a:t>2022</a:t>
            </a:r>
            <a:endParaRPr kumimoji="0" lang="ru-RU" altLang="ru-RU" sz="2800" b="0" i="0" u="none" strike="noStrike" cap="none" normalizeH="0" baseline="0" dirty="0">
              <a:ln>
                <a:noFill/>
              </a:ln>
              <a:solidFill>
                <a:schemeClr val="accent3"/>
              </a:solidFill>
              <a:effectLst/>
            </a:endParaRPr>
          </a:p>
        </p:txBody>
      </p:sp>
      <p:sp>
        <p:nvSpPr>
          <p:cNvPr id="32" name="Freeform 36">
            <a:extLst>
              <a:ext uri="{FF2B5EF4-FFF2-40B4-BE49-F238E27FC236}">
                <a16:creationId xmlns:a16="http://schemas.microsoft.com/office/drawing/2014/main" id="{19D7199C-D1EF-4C72-BC4D-8E818F811955}"/>
              </a:ext>
            </a:extLst>
          </p:cNvPr>
          <p:cNvSpPr>
            <a:spLocks noEditPoints="1"/>
          </p:cNvSpPr>
          <p:nvPr/>
        </p:nvSpPr>
        <p:spPr bwMode="auto">
          <a:xfrm>
            <a:off x="9575800" y="3021013"/>
            <a:ext cx="385762" cy="384175"/>
          </a:xfrm>
          <a:custGeom>
            <a:avLst/>
            <a:gdLst>
              <a:gd name="T0" fmla="*/ 87 w 101"/>
              <a:gd name="T1" fmla="*/ 27 h 101"/>
              <a:gd name="T2" fmla="*/ 94 w 101"/>
              <a:gd name="T3" fmla="*/ 54 h 101"/>
              <a:gd name="T4" fmla="*/ 47 w 101"/>
              <a:gd name="T5" fmla="*/ 101 h 101"/>
              <a:gd name="T6" fmla="*/ 0 w 101"/>
              <a:gd name="T7" fmla="*/ 54 h 101"/>
              <a:gd name="T8" fmla="*/ 47 w 101"/>
              <a:gd name="T9" fmla="*/ 6 h 101"/>
              <a:gd name="T10" fmla="*/ 73 w 101"/>
              <a:gd name="T11" fmla="*/ 14 h 101"/>
              <a:gd name="T12" fmla="*/ 65 w 101"/>
              <a:gd name="T13" fmla="*/ 23 h 101"/>
              <a:gd name="T14" fmla="*/ 47 w 101"/>
              <a:gd name="T15" fmla="*/ 18 h 101"/>
              <a:gd name="T16" fmla="*/ 12 w 101"/>
              <a:gd name="T17" fmla="*/ 54 h 101"/>
              <a:gd name="T18" fmla="*/ 47 w 101"/>
              <a:gd name="T19" fmla="*/ 89 h 101"/>
              <a:gd name="T20" fmla="*/ 83 w 101"/>
              <a:gd name="T21" fmla="*/ 54 h 101"/>
              <a:gd name="T22" fmla="*/ 78 w 101"/>
              <a:gd name="T23" fmla="*/ 35 h 101"/>
              <a:gd name="T24" fmla="*/ 56 w 101"/>
              <a:gd name="T25" fmla="*/ 32 h 101"/>
              <a:gd name="T26" fmla="*/ 47 w 101"/>
              <a:gd name="T27" fmla="*/ 30 h 101"/>
              <a:gd name="T28" fmla="*/ 24 w 101"/>
              <a:gd name="T29" fmla="*/ 54 h 101"/>
              <a:gd name="T30" fmla="*/ 47 w 101"/>
              <a:gd name="T31" fmla="*/ 77 h 101"/>
              <a:gd name="T32" fmla="*/ 70 w 101"/>
              <a:gd name="T33" fmla="*/ 54 h 101"/>
              <a:gd name="T34" fmla="*/ 68 w 101"/>
              <a:gd name="T35" fmla="*/ 43 h 101"/>
              <a:gd name="T36" fmla="*/ 47 w 101"/>
              <a:gd name="T37" fmla="*/ 54 h 101"/>
              <a:gd name="T38" fmla="*/ 98 w 101"/>
              <a:gd name="T39" fmla="*/ 2 h 101"/>
              <a:gd name="T40" fmla="*/ 86 w 101"/>
              <a:gd name="T41" fmla="*/ 0 h 101"/>
              <a:gd name="T42" fmla="*/ 86 w 101"/>
              <a:gd name="T43" fmla="*/ 15 h 101"/>
              <a:gd name="T44" fmla="*/ 101 w 101"/>
              <a:gd name="T45" fmla="*/ 15 h 101"/>
              <a:gd name="T46" fmla="*/ 8 w 101"/>
              <a:gd name="T47" fmla="*/ 101 h 101"/>
              <a:gd name="T48" fmla="*/ 17 w 101"/>
              <a:gd name="T49" fmla="*/ 90 h 101"/>
              <a:gd name="T50" fmla="*/ 77 w 101"/>
              <a:gd name="T51" fmla="*/ 90 h 101"/>
              <a:gd name="T52" fmla="*/ 87 w 101"/>
              <a:gd name="T53" fmla="*/ 10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1" h="101">
                <a:moveTo>
                  <a:pt x="87" y="27"/>
                </a:moveTo>
                <a:cubicBezTo>
                  <a:pt x="92" y="35"/>
                  <a:pt x="94" y="44"/>
                  <a:pt x="94" y="54"/>
                </a:cubicBezTo>
                <a:cubicBezTo>
                  <a:pt x="94" y="80"/>
                  <a:pt x="73" y="101"/>
                  <a:pt x="47" y="101"/>
                </a:cubicBezTo>
                <a:cubicBezTo>
                  <a:pt x="21" y="101"/>
                  <a:pt x="0" y="80"/>
                  <a:pt x="0" y="54"/>
                </a:cubicBezTo>
                <a:cubicBezTo>
                  <a:pt x="0" y="27"/>
                  <a:pt x="21" y="6"/>
                  <a:pt x="47" y="6"/>
                </a:cubicBezTo>
                <a:cubicBezTo>
                  <a:pt x="57" y="6"/>
                  <a:pt x="66" y="9"/>
                  <a:pt x="73" y="14"/>
                </a:cubicBezTo>
                <a:moveTo>
                  <a:pt x="65" y="23"/>
                </a:moveTo>
                <a:cubicBezTo>
                  <a:pt x="60" y="20"/>
                  <a:pt x="54" y="18"/>
                  <a:pt x="47" y="18"/>
                </a:cubicBezTo>
                <a:cubicBezTo>
                  <a:pt x="28" y="18"/>
                  <a:pt x="12" y="34"/>
                  <a:pt x="12" y="54"/>
                </a:cubicBezTo>
                <a:cubicBezTo>
                  <a:pt x="12" y="73"/>
                  <a:pt x="28" y="89"/>
                  <a:pt x="47" y="89"/>
                </a:cubicBezTo>
                <a:cubicBezTo>
                  <a:pt x="67" y="89"/>
                  <a:pt x="83" y="73"/>
                  <a:pt x="83" y="54"/>
                </a:cubicBezTo>
                <a:cubicBezTo>
                  <a:pt x="83" y="47"/>
                  <a:pt x="81" y="41"/>
                  <a:pt x="78" y="35"/>
                </a:cubicBezTo>
                <a:moveTo>
                  <a:pt x="56" y="32"/>
                </a:moveTo>
                <a:cubicBezTo>
                  <a:pt x="53" y="31"/>
                  <a:pt x="50" y="30"/>
                  <a:pt x="47" y="30"/>
                </a:cubicBezTo>
                <a:cubicBezTo>
                  <a:pt x="34" y="30"/>
                  <a:pt x="24" y="41"/>
                  <a:pt x="24" y="54"/>
                </a:cubicBezTo>
                <a:cubicBezTo>
                  <a:pt x="24" y="66"/>
                  <a:pt x="34" y="77"/>
                  <a:pt x="47" y="77"/>
                </a:cubicBezTo>
                <a:cubicBezTo>
                  <a:pt x="60" y="77"/>
                  <a:pt x="70" y="66"/>
                  <a:pt x="70" y="54"/>
                </a:cubicBezTo>
                <a:cubicBezTo>
                  <a:pt x="70" y="50"/>
                  <a:pt x="70" y="46"/>
                  <a:pt x="68" y="43"/>
                </a:cubicBezTo>
                <a:moveTo>
                  <a:pt x="47" y="54"/>
                </a:moveTo>
                <a:cubicBezTo>
                  <a:pt x="98" y="2"/>
                  <a:pt x="98" y="2"/>
                  <a:pt x="98" y="2"/>
                </a:cubicBezTo>
                <a:moveTo>
                  <a:pt x="86" y="0"/>
                </a:moveTo>
                <a:cubicBezTo>
                  <a:pt x="86" y="15"/>
                  <a:pt x="86" y="15"/>
                  <a:pt x="86" y="15"/>
                </a:cubicBezTo>
                <a:cubicBezTo>
                  <a:pt x="101" y="15"/>
                  <a:pt x="101" y="15"/>
                  <a:pt x="101" y="15"/>
                </a:cubicBezTo>
                <a:moveTo>
                  <a:pt x="8" y="101"/>
                </a:moveTo>
                <a:cubicBezTo>
                  <a:pt x="17" y="90"/>
                  <a:pt x="17" y="90"/>
                  <a:pt x="17" y="90"/>
                </a:cubicBezTo>
                <a:moveTo>
                  <a:pt x="77" y="90"/>
                </a:moveTo>
                <a:cubicBezTo>
                  <a:pt x="87" y="101"/>
                  <a:pt x="87" y="101"/>
                  <a:pt x="87" y="101"/>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4" name="TextBox 39">
            <a:extLst>
              <a:ext uri="{FF2B5EF4-FFF2-40B4-BE49-F238E27FC236}">
                <a16:creationId xmlns:a16="http://schemas.microsoft.com/office/drawing/2014/main" id="{C109327A-8462-4AD2-B8E1-04E99E20267D}"/>
              </a:ext>
            </a:extLst>
          </p:cNvPr>
          <p:cNvSpPr txBox="1"/>
          <p:nvPr/>
        </p:nvSpPr>
        <p:spPr>
          <a:xfrm>
            <a:off x="2438407" y="5750774"/>
            <a:ext cx="2157398" cy="523220"/>
          </a:xfrm>
          <a:prstGeom prst="rect">
            <a:avLst/>
          </a:prstGeom>
        </p:spPr>
        <p:txBody>
          <a:bodyPr wrap="square">
            <a:spAutoFit/>
          </a:bodyPr>
          <a:lstStyle>
            <a:defPPr>
              <a:defRPr lang="fr-FR"/>
            </a:defPPr>
            <a:lvl1pPr algn="ctr">
              <a:defRPr sz="1400">
                <a:latin typeface="Segoe UI Semilight" panose="020B0402040204020203" pitchFamily="34" charset="0"/>
                <a:cs typeface="Segoe UI Semilight" panose="020B0402040204020203" pitchFamily="34" charset="0"/>
              </a:defRPr>
            </a:lvl1pPr>
          </a:lstStyle>
          <a:p>
            <a:r>
              <a:rPr lang="en-US" dirty="0" err="1"/>
              <a:t>Révision</a:t>
            </a:r>
            <a:r>
              <a:rPr lang="en-US" dirty="0"/>
              <a:t> de la POL-018 et de la PRO-021</a:t>
            </a:r>
            <a:endParaRPr lang="ru-RU" dirty="0"/>
          </a:p>
        </p:txBody>
      </p:sp>
      <p:sp>
        <p:nvSpPr>
          <p:cNvPr id="35" name="TextBox 40">
            <a:extLst>
              <a:ext uri="{FF2B5EF4-FFF2-40B4-BE49-F238E27FC236}">
                <a16:creationId xmlns:a16="http://schemas.microsoft.com/office/drawing/2014/main" id="{66BB7321-5FA5-449C-8FD4-4AEDC3F98942}"/>
              </a:ext>
            </a:extLst>
          </p:cNvPr>
          <p:cNvSpPr txBox="1"/>
          <p:nvPr/>
        </p:nvSpPr>
        <p:spPr>
          <a:xfrm>
            <a:off x="4920132" y="5720874"/>
            <a:ext cx="2197103" cy="523220"/>
          </a:xfrm>
          <a:prstGeom prst="rect">
            <a:avLst/>
          </a:prstGeom>
          <a:noFill/>
        </p:spPr>
        <p:txBody>
          <a:bodyPr wrap="square" rtlCol="0">
            <a:spAutoFit/>
          </a:bodyPr>
          <a:lstStyle/>
          <a:p>
            <a:pPr algn="ctr"/>
            <a:r>
              <a:rPr lang="fr-FR" sz="1400" dirty="0">
                <a:latin typeface="Segoe UI" panose="020B0502040204020203" pitchFamily="34" charset="0"/>
                <a:cs typeface="Segoe UI" panose="020B0502040204020203" pitchFamily="34" charset="0"/>
              </a:rPr>
              <a:t>Adoption des documents </a:t>
            </a:r>
          </a:p>
          <a:p>
            <a:pPr algn="ctr"/>
            <a:r>
              <a:rPr lang="fr-FR" sz="1400" dirty="0">
                <a:latin typeface="Segoe UI" panose="020B0502040204020203" pitchFamily="34" charset="0"/>
                <a:cs typeface="Segoe UI" panose="020B0502040204020203" pitchFamily="34" charset="0"/>
              </a:rPr>
              <a:t>par le CA</a:t>
            </a:r>
          </a:p>
        </p:txBody>
      </p:sp>
      <p:sp>
        <p:nvSpPr>
          <p:cNvPr id="36" name="TextBox 41">
            <a:extLst>
              <a:ext uri="{FF2B5EF4-FFF2-40B4-BE49-F238E27FC236}">
                <a16:creationId xmlns:a16="http://schemas.microsoft.com/office/drawing/2014/main" id="{0708BEE9-E2A8-41B5-82B0-0D8958F42D79}"/>
              </a:ext>
            </a:extLst>
          </p:cNvPr>
          <p:cNvSpPr txBox="1"/>
          <p:nvPr/>
        </p:nvSpPr>
        <p:spPr>
          <a:xfrm>
            <a:off x="7407838" y="5720874"/>
            <a:ext cx="2197103" cy="738664"/>
          </a:xfrm>
          <a:prstGeom prst="rect">
            <a:avLst/>
          </a:prstGeom>
          <a:noFill/>
        </p:spPr>
        <p:txBody>
          <a:bodyPr wrap="square" rtlCol="0">
            <a:spAutoFit/>
          </a:bodyPr>
          <a:lstStyle/>
          <a:p>
            <a:pPr algn="ctr"/>
            <a:r>
              <a:rPr lang="en-US" sz="1400" dirty="0">
                <a:latin typeface="Segoe UI" panose="020B0502040204020203" pitchFamily="34" charset="0"/>
                <a:cs typeface="Segoe UI" panose="020B0502040204020203" pitchFamily="34" charset="0"/>
              </a:rPr>
              <a:t>Promotion de la </a:t>
            </a:r>
            <a:r>
              <a:rPr lang="en-US" sz="1400" dirty="0" err="1">
                <a:latin typeface="Segoe UI" panose="020B0502040204020203" pitchFamily="34" charset="0"/>
                <a:cs typeface="Segoe UI" panose="020B0502040204020203" pitchFamily="34" charset="0"/>
              </a:rPr>
              <a:t>sensibilisation</a:t>
            </a:r>
            <a:r>
              <a:rPr lang="en-US" sz="1400" dirty="0">
                <a:latin typeface="Segoe UI" panose="020B0502040204020203" pitchFamily="34" charset="0"/>
                <a:cs typeface="Segoe UI" panose="020B0502040204020203" pitchFamily="34" charset="0"/>
              </a:rPr>
              <a:t> à la </a:t>
            </a:r>
            <a:r>
              <a:rPr lang="en-US" sz="1400" dirty="0" err="1">
                <a:latin typeface="Segoe UI" panose="020B0502040204020203" pitchFamily="34" charset="0"/>
                <a:cs typeface="Segoe UI" panose="020B0502040204020203" pitchFamily="34" charset="0"/>
              </a:rPr>
              <a:t>bientraitance</a:t>
            </a:r>
            <a:endParaRPr lang="ru-RU" sz="1400" dirty="0">
              <a:latin typeface="Segoe UI" panose="020B0502040204020203" pitchFamily="34" charset="0"/>
              <a:cs typeface="Segoe UI" panose="020B0502040204020203" pitchFamily="34" charset="0"/>
            </a:endParaRPr>
          </a:p>
        </p:txBody>
      </p:sp>
      <p:sp>
        <p:nvSpPr>
          <p:cNvPr id="38" name="TextBox 43">
            <a:extLst>
              <a:ext uri="{FF2B5EF4-FFF2-40B4-BE49-F238E27FC236}">
                <a16:creationId xmlns:a16="http://schemas.microsoft.com/office/drawing/2014/main" id="{16FE5FBA-2273-4C75-B020-E7B08854C7BB}"/>
              </a:ext>
            </a:extLst>
          </p:cNvPr>
          <p:cNvSpPr txBox="1"/>
          <p:nvPr/>
        </p:nvSpPr>
        <p:spPr>
          <a:xfrm>
            <a:off x="3649417" y="1956063"/>
            <a:ext cx="2197104" cy="738664"/>
          </a:xfrm>
          <a:prstGeom prst="rect">
            <a:avLst/>
          </a:prstGeom>
        </p:spPr>
        <p:txBody>
          <a:bodyPr wrap="square">
            <a:spAutoFit/>
          </a:bodyPr>
          <a:lstStyle>
            <a:defPPr>
              <a:defRPr lang="fr-FR"/>
            </a:defPPr>
            <a:lvl1pPr algn="ctr">
              <a:defRPr sz="1400">
                <a:latin typeface="Segoe UI Semilight" panose="020B0402040204020203" pitchFamily="34" charset="0"/>
                <a:cs typeface="Segoe UI Semilight" panose="020B0402040204020203" pitchFamily="34" charset="0"/>
              </a:defRPr>
            </a:lvl1pPr>
          </a:lstStyle>
          <a:p>
            <a:r>
              <a:rPr lang="en-US" dirty="0"/>
              <a:t>Approbation par le MSSS de la POL-018 et de la PRO-021</a:t>
            </a:r>
            <a:endParaRPr lang="ru-RU" dirty="0"/>
          </a:p>
        </p:txBody>
      </p:sp>
      <p:sp>
        <p:nvSpPr>
          <p:cNvPr id="39" name="TextBox 44">
            <a:extLst>
              <a:ext uri="{FF2B5EF4-FFF2-40B4-BE49-F238E27FC236}">
                <a16:creationId xmlns:a16="http://schemas.microsoft.com/office/drawing/2014/main" id="{44253BB4-7E71-4A02-92ED-9ACA9F4FAA5E}"/>
              </a:ext>
            </a:extLst>
          </p:cNvPr>
          <p:cNvSpPr txBox="1"/>
          <p:nvPr/>
        </p:nvSpPr>
        <p:spPr>
          <a:xfrm>
            <a:off x="6224496" y="1989316"/>
            <a:ext cx="2498817" cy="738664"/>
          </a:xfrm>
          <a:prstGeom prst="rect">
            <a:avLst/>
          </a:prstGeom>
          <a:noFill/>
        </p:spPr>
        <p:txBody>
          <a:bodyPr wrap="square" rtlCol="0">
            <a:spAutoFit/>
          </a:bodyPr>
          <a:lstStyle/>
          <a:p>
            <a:pPr algn="ctr"/>
            <a:r>
              <a:rPr lang="fr-CA" sz="1400" dirty="0">
                <a:latin typeface="Segoe UI Semilight" panose="020B0402040204020203" pitchFamily="34" charset="0"/>
                <a:cs typeface="Segoe UI Semilight" panose="020B0402040204020203" pitchFamily="34" charset="0"/>
              </a:rPr>
              <a:t>Promotion </a:t>
            </a:r>
            <a:r>
              <a:rPr lang="fr-FR" sz="1400" dirty="0">
                <a:latin typeface="Segoe UI Semilight" panose="020B0402040204020203" pitchFamily="34" charset="0"/>
                <a:cs typeface="Segoe UI Semilight" panose="020B0402040204020203" pitchFamily="34" charset="0"/>
              </a:rPr>
              <a:t>de la POL-018 et de la PRO-021 </a:t>
            </a:r>
            <a:r>
              <a:rPr lang="fr-CA" sz="1400" dirty="0">
                <a:latin typeface="Segoe UI Semilight" panose="020B0402040204020203" pitchFamily="34" charset="0"/>
                <a:cs typeface="Segoe UI Semilight" panose="020B0402040204020203" pitchFamily="34" charset="0"/>
              </a:rPr>
              <a:t>sur le territoire de l’Est de Montréal</a:t>
            </a:r>
          </a:p>
        </p:txBody>
      </p:sp>
      <p:sp>
        <p:nvSpPr>
          <p:cNvPr id="40" name="TextBox 45">
            <a:extLst>
              <a:ext uri="{FF2B5EF4-FFF2-40B4-BE49-F238E27FC236}">
                <a16:creationId xmlns:a16="http://schemas.microsoft.com/office/drawing/2014/main" id="{3350FE8F-117C-444D-925A-562428F04FE0}"/>
              </a:ext>
            </a:extLst>
          </p:cNvPr>
          <p:cNvSpPr txBox="1"/>
          <p:nvPr/>
        </p:nvSpPr>
        <p:spPr>
          <a:xfrm>
            <a:off x="8678584" y="1989316"/>
            <a:ext cx="2197103" cy="738664"/>
          </a:xfrm>
          <a:prstGeom prst="rect">
            <a:avLst/>
          </a:prstGeom>
          <a:noFill/>
        </p:spPr>
        <p:txBody>
          <a:bodyPr wrap="square" rtlCol="0">
            <a:spAutoFit/>
          </a:bodyPr>
          <a:lstStyle/>
          <a:p>
            <a:pPr algn="ctr"/>
            <a:r>
              <a:rPr lang="en-US" sz="1400" dirty="0" err="1">
                <a:latin typeface="Segoe UI" panose="020B0502040204020203" pitchFamily="34" charset="0"/>
                <a:cs typeface="Segoe UI" panose="020B0502040204020203" pitchFamily="34" charset="0"/>
              </a:rPr>
              <a:t>Actualisation</a:t>
            </a:r>
            <a:r>
              <a:rPr lang="en-US" sz="1400" dirty="0">
                <a:latin typeface="Segoe UI" panose="020B0502040204020203" pitchFamily="34" charset="0"/>
                <a:cs typeface="Segoe UI" panose="020B0502040204020203" pitchFamily="34" charset="0"/>
              </a:rPr>
              <a:t> des </a:t>
            </a:r>
            <a:r>
              <a:rPr lang="en-US" sz="1400" dirty="0" err="1">
                <a:latin typeface="Segoe UI" panose="020B0502040204020203" pitchFamily="34" charset="0"/>
                <a:cs typeface="Segoe UI" panose="020B0502040204020203" pitchFamily="34" charset="0"/>
              </a:rPr>
              <a:t>outils</a:t>
            </a:r>
            <a:r>
              <a:rPr lang="en-US" sz="1400" dirty="0">
                <a:latin typeface="Segoe UI" panose="020B0502040204020203" pitchFamily="34" charset="0"/>
                <a:cs typeface="Segoe UI" panose="020B0502040204020203" pitchFamily="34" charset="0"/>
              </a:rPr>
              <a:t> de </a:t>
            </a:r>
            <a:r>
              <a:rPr lang="en-US" sz="1400" dirty="0" err="1">
                <a:latin typeface="Segoe UI" panose="020B0502040204020203" pitchFamily="34" charset="0"/>
                <a:cs typeface="Segoe UI" panose="020B0502040204020203" pitchFamily="34" charset="0"/>
              </a:rPr>
              <a:t>lutte</a:t>
            </a:r>
            <a:r>
              <a:rPr lang="en-US" sz="1400" dirty="0">
                <a:latin typeface="Segoe UI" panose="020B0502040204020203" pitchFamily="34" charset="0"/>
                <a:cs typeface="Segoe UI" panose="020B0502040204020203" pitchFamily="34" charset="0"/>
              </a:rPr>
              <a:t> </a:t>
            </a:r>
            <a:r>
              <a:rPr lang="en-US" sz="1400" dirty="0" err="1">
                <a:latin typeface="Segoe UI" panose="020B0502040204020203" pitchFamily="34" charset="0"/>
                <a:cs typeface="Segoe UI" panose="020B0502040204020203" pitchFamily="34" charset="0"/>
              </a:rPr>
              <a:t>contre</a:t>
            </a:r>
            <a:r>
              <a:rPr lang="en-US" sz="1400" dirty="0">
                <a:latin typeface="Segoe UI" panose="020B0502040204020203" pitchFamily="34" charset="0"/>
                <a:cs typeface="Segoe UI" panose="020B0502040204020203" pitchFamily="34" charset="0"/>
              </a:rPr>
              <a:t> la </a:t>
            </a:r>
            <a:r>
              <a:rPr lang="en-US" sz="1400" dirty="0" err="1">
                <a:latin typeface="Segoe UI" panose="020B0502040204020203" pitchFamily="34" charset="0"/>
                <a:cs typeface="Segoe UI" panose="020B0502040204020203" pitchFamily="34" charset="0"/>
              </a:rPr>
              <a:t>maltraitance</a:t>
            </a:r>
            <a:endParaRPr lang="ru-RU" sz="1400" dirty="0">
              <a:latin typeface="Segoe UI" panose="020B0502040204020203" pitchFamily="34" charset="0"/>
              <a:cs typeface="Segoe UI" panose="020B0502040204020203" pitchFamily="34" charset="0"/>
            </a:endParaRPr>
          </a:p>
        </p:txBody>
      </p:sp>
      <p:sp>
        <p:nvSpPr>
          <p:cNvPr id="41" name="Rectangle 40">
            <a:extLst>
              <a:ext uri="{FF2B5EF4-FFF2-40B4-BE49-F238E27FC236}">
                <a16:creationId xmlns:a16="http://schemas.microsoft.com/office/drawing/2014/main" id="{0BAD28C4-4CE4-4328-8978-0F0BA6D142CB}"/>
              </a:ext>
            </a:extLst>
          </p:cNvPr>
          <p:cNvSpPr/>
          <p:nvPr/>
        </p:nvSpPr>
        <p:spPr>
          <a:xfrm>
            <a:off x="1281243" y="2001838"/>
            <a:ext cx="2037959" cy="523220"/>
          </a:xfrm>
          <a:prstGeom prst="rect">
            <a:avLst/>
          </a:prstGeom>
        </p:spPr>
        <p:txBody>
          <a:bodyPr wrap="square">
            <a:spAutoFit/>
          </a:bodyPr>
          <a:lstStyle/>
          <a:p>
            <a:pPr algn="ctr"/>
            <a:r>
              <a:rPr lang="fr-FR" sz="1400" dirty="0">
                <a:latin typeface="Segoe UI Semilight" panose="020B0402040204020203" pitchFamily="34" charset="0"/>
                <a:cs typeface="Segoe UI Semilight" panose="020B0402040204020203" pitchFamily="34" charset="0"/>
              </a:rPr>
              <a:t>Adoption de la révision de la loi 6.3</a:t>
            </a:r>
          </a:p>
        </p:txBody>
      </p:sp>
      <p:sp>
        <p:nvSpPr>
          <p:cNvPr id="42" name="Freeform 33">
            <a:extLst>
              <a:ext uri="{FF2B5EF4-FFF2-40B4-BE49-F238E27FC236}">
                <a16:creationId xmlns:a16="http://schemas.microsoft.com/office/drawing/2014/main" id="{3E13318B-05F8-4C22-B066-CE1B9A4EDEC4}"/>
              </a:ext>
            </a:extLst>
          </p:cNvPr>
          <p:cNvSpPr>
            <a:spLocks noEditPoints="1"/>
          </p:cNvSpPr>
          <p:nvPr/>
        </p:nvSpPr>
        <p:spPr bwMode="auto">
          <a:xfrm>
            <a:off x="5701208" y="4694822"/>
            <a:ext cx="582612" cy="331788"/>
          </a:xfrm>
          <a:custGeom>
            <a:avLst/>
            <a:gdLst>
              <a:gd name="T0" fmla="*/ 36 w 153"/>
              <a:gd name="T1" fmla="*/ 71 h 87"/>
              <a:gd name="T2" fmla="*/ 36 w 153"/>
              <a:gd name="T3" fmla="*/ 64 h 87"/>
              <a:gd name="T4" fmla="*/ 45 w 153"/>
              <a:gd name="T5" fmla="*/ 56 h 87"/>
              <a:gd name="T6" fmla="*/ 50 w 153"/>
              <a:gd name="T7" fmla="*/ 60 h 87"/>
              <a:gd name="T8" fmla="*/ 43 w 153"/>
              <a:gd name="T9" fmla="*/ 70 h 87"/>
              <a:gd name="T10" fmla="*/ 93 w 153"/>
              <a:gd name="T11" fmla="*/ 63 h 87"/>
              <a:gd name="T12" fmla="*/ 112 w 153"/>
              <a:gd name="T13" fmla="*/ 71 h 87"/>
              <a:gd name="T14" fmla="*/ 113 w 153"/>
              <a:gd name="T15" fmla="*/ 63 h 87"/>
              <a:gd name="T16" fmla="*/ 94 w 153"/>
              <a:gd name="T17" fmla="*/ 77 h 87"/>
              <a:gd name="T18" fmla="*/ 102 w 153"/>
              <a:gd name="T19" fmla="*/ 77 h 87"/>
              <a:gd name="T20" fmla="*/ 104 w 153"/>
              <a:gd name="T21" fmla="*/ 71 h 87"/>
              <a:gd name="T22" fmla="*/ 84 w 153"/>
              <a:gd name="T23" fmla="*/ 83 h 87"/>
              <a:gd name="T24" fmla="*/ 92 w 153"/>
              <a:gd name="T25" fmla="*/ 83 h 87"/>
              <a:gd name="T26" fmla="*/ 94 w 153"/>
              <a:gd name="T27" fmla="*/ 77 h 87"/>
              <a:gd name="T28" fmla="*/ 72 w 153"/>
              <a:gd name="T29" fmla="*/ 85 h 87"/>
              <a:gd name="T30" fmla="*/ 82 w 153"/>
              <a:gd name="T31" fmla="*/ 84 h 87"/>
              <a:gd name="T32" fmla="*/ 49 w 153"/>
              <a:gd name="T33" fmla="*/ 77 h 87"/>
              <a:gd name="T34" fmla="*/ 59 w 153"/>
              <a:gd name="T35" fmla="*/ 59 h 87"/>
              <a:gd name="T36" fmla="*/ 53 w 153"/>
              <a:gd name="T37" fmla="*/ 59 h 87"/>
              <a:gd name="T38" fmla="*/ 42 w 153"/>
              <a:gd name="T39" fmla="*/ 78 h 87"/>
              <a:gd name="T40" fmla="*/ 49 w 153"/>
              <a:gd name="T41" fmla="*/ 77 h 87"/>
              <a:gd name="T42" fmla="*/ 67 w 153"/>
              <a:gd name="T43" fmla="*/ 71 h 87"/>
              <a:gd name="T44" fmla="*/ 63 w 153"/>
              <a:gd name="T45" fmla="*/ 63 h 87"/>
              <a:gd name="T46" fmla="*/ 51 w 153"/>
              <a:gd name="T47" fmla="*/ 75 h 87"/>
              <a:gd name="T48" fmla="*/ 55 w 153"/>
              <a:gd name="T49" fmla="*/ 83 h 87"/>
              <a:gd name="T50" fmla="*/ 71 w 153"/>
              <a:gd name="T51" fmla="*/ 80 h 87"/>
              <a:gd name="T52" fmla="*/ 72 w 153"/>
              <a:gd name="T53" fmla="*/ 72 h 87"/>
              <a:gd name="T54" fmla="*/ 65 w 153"/>
              <a:gd name="T55" fmla="*/ 73 h 87"/>
              <a:gd name="T56" fmla="*/ 60 w 153"/>
              <a:gd name="T57" fmla="*/ 85 h 87"/>
              <a:gd name="T58" fmla="*/ 67 w 153"/>
              <a:gd name="T59" fmla="*/ 85 h 87"/>
              <a:gd name="T60" fmla="*/ 131 w 153"/>
              <a:gd name="T61" fmla="*/ 1 h 87"/>
              <a:gd name="T62" fmla="*/ 127 w 153"/>
              <a:gd name="T63" fmla="*/ 52 h 87"/>
              <a:gd name="T64" fmla="*/ 153 w 153"/>
              <a:gd name="T65" fmla="*/ 41 h 87"/>
              <a:gd name="T66" fmla="*/ 83 w 153"/>
              <a:gd name="T67" fmla="*/ 23 h 87"/>
              <a:gd name="T68" fmla="*/ 75 w 153"/>
              <a:gd name="T69" fmla="*/ 23 h 87"/>
              <a:gd name="T70" fmla="*/ 53 w 153"/>
              <a:gd name="T71" fmla="*/ 34 h 87"/>
              <a:gd name="T72" fmla="*/ 73 w 153"/>
              <a:gd name="T73" fmla="*/ 39 h 87"/>
              <a:gd name="T74" fmla="*/ 113 w 153"/>
              <a:gd name="T75" fmla="*/ 63 h 87"/>
              <a:gd name="T76" fmla="*/ 119 w 153"/>
              <a:gd name="T77" fmla="*/ 54 h 87"/>
              <a:gd name="T78" fmla="*/ 113 w 153"/>
              <a:gd name="T79" fmla="*/ 63 h 87"/>
              <a:gd name="T80" fmla="*/ 39 w 153"/>
              <a:gd name="T81" fmla="*/ 62 h 87"/>
              <a:gd name="T82" fmla="*/ 22 w 153"/>
              <a:gd name="T83" fmla="*/ 57 h 87"/>
              <a:gd name="T84" fmla="*/ 32 w 153"/>
              <a:gd name="T85" fmla="*/ 0 h 87"/>
              <a:gd name="T86" fmla="*/ 37 w 153"/>
              <a:gd name="T87" fmla="*/ 63 h 87"/>
              <a:gd name="T88" fmla="*/ 51 w 153"/>
              <a:gd name="T89" fmla="*/ 2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3" h="87">
                <a:moveTo>
                  <a:pt x="40" y="72"/>
                </a:moveTo>
                <a:cubicBezTo>
                  <a:pt x="39" y="72"/>
                  <a:pt x="37" y="72"/>
                  <a:pt x="36" y="71"/>
                </a:cubicBezTo>
                <a:cubicBezTo>
                  <a:pt x="35" y="70"/>
                  <a:pt x="35" y="69"/>
                  <a:pt x="35" y="67"/>
                </a:cubicBezTo>
                <a:cubicBezTo>
                  <a:pt x="35" y="66"/>
                  <a:pt x="35" y="65"/>
                  <a:pt x="36" y="64"/>
                </a:cubicBezTo>
                <a:cubicBezTo>
                  <a:pt x="42" y="58"/>
                  <a:pt x="42" y="58"/>
                  <a:pt x="42" y="58"/>
                </a:cubicBezTo>
                <a:cubicBezTo>
                  <a:pt x="43" y="57"/>
                  <a:pt x="44" y="56"/>
                  <a:pt x="45" y="56"/>
                </a:cubicBezTo>
                <a:cubicBezTo>
                  <a:pt x="46" y="56"/>
                  <a:pt x="47" y="56"/>
                  <a:pt x="48" y="57"/>
                </a:cubicBezTo>
                <a:cubicBezTo>
                  <a:pt x="49" y="58"/>
                  <a:pt x="50" y="59"/>
                  <a:pt x="50" y="60"/>
                </a:cubicBezTo>
                <a:cubicBezTo>
                  <a:pt x="50" y="62"/>
                  <a:pt x="50" y="63"/>
                  <a:pt x="49" y="64"/>
                </a:cubicBezTo>
                <a:cubicBezTo>
                  <a:pt x="43" y="70"/>
                  <a:pt x="43" y="70"/>
                  <a:pt x="43" y="70"/>
                </a:cubicBezTo>
                <a:cubicBezTo>
                  <a:pt x="42" y="71"/>
                  <a:pt x="41" y="72"/>
                  <a:pt x="40" y="72"/>
                </a:cubicBezTo>
                <a:close/>
                <a:moveTo>
                  <a:pt x="93" y="63"/>
                </a:moveTo>
                <a:cubicBezTo>
                  <a:pt x="93" y="63"/>
                  <a:pt x="104" y="72"/>
                  <a:pt x="107" y="72"/>
                </a:cubicBezTo>
                <a:cubicBezTo>
                  <a:pt x="110" y="73"/>
                  <a:pt x="110" y="72"/>
                  <a:pt x="112" y="71"/>
                </a:cubicBezTo>
                <a:cubicBezTo>
                  <a:pt x="113" y="70"/>
                  <a:pt x="114" y="68"/>
                  <a:pt x="114" y="66"/>
                </a:cubicBezTo>
                <a:cubicBezTo>
                  <a:pt x="114" y="65"/>
                  <a:pt x="113" y="64"/>
                  <a:pt x="113" y="63"/>
                </a:cubicBezTo>
                <a:moveTo>
                  <a:pt x="84" y="69"/>
                </a:moveTo>
                <a:cubicBezTo>
                  <a:pt x="94" y="77"/>
                  <a:pt x="94" y="77"/>
                  <a:pt x="94" y="77"/>
                </a:cubicBezTo>
                <a:cubicBezTo>
                  <a:pt x="95" y="78"/>
                  <a:pt x="96" y="79"/>
                  <a:pt x="98" y="79"/>
                </a:cubicBezTo>
                <a:cubicBezTo>
                  <a:pt x="99" y="79"/>
                  <a:pt x="101" y="79"/>
                  <a:pt x="102" y="77"/>
                </a:cubicBezTo>
                <a:cubicBezTo>
                  <a:pt x="104" y="76"/>
                  <a:pt x="104" y="75"/>
                  <a:pt x="104" y="73"/>
                </a:cubicBezTo>
                <a:cubicBezTo>
                  <a:pt x="104" y="72"/>
                  <a:pt x="104" y="71"/>
                  <a:pt x="104" y="71"/>
                </a:cubicBezTo>
                <a:moveTo>
                  <a:pt x="79" y="79"/>
                </a:moveTo>
                <a:cubicBezTo>
                  <a:pt x="84" y="83"/>
                  <a:pt x="84" y="83"/>
                  <a:pt x="84" y="83"/>
                </a:cubicBezTo>
                <a:cubicBezTo>
                  <a:pt x="85" y="84"/>
                  <a:pt x="86" y="85"/>
                  <a:pt x="88" y="85"/>
                </a:cubicBezTo>
                <a:cubicBezTo>
                  <a:pt x="89" y="85"/>
                  <a:pt x="91" y="85"/>
                  <a:pt x="92" y="83"/>
                </a:cubicBezTo>
                <a:cubicBezTo>
                  <a:pt x="93" y="82"/>
                  <a:pt x="94" y="81"/>
                  <a:pt x="94" y="79"/>
                </a:cubicBezTo>
                <a:cubicBezTo>
                  <a:pt x="94" y="78"/>
                  <a:pt x="94" y="78"/>
                  <a:pt x="94" y="77"/>
                </a:cubicBezTo>
                <a:moveTo>
                  <a:pt x="68" y="83"/>
                </a:moveTo>
                <a:cubicBezTo>
                  <a:pt x="72" y="85"/>
                  <a:pt x="72" y="85"/>
                  <a:pt x="72" y="85"/>
                </a:cubicBezTo>
                <a:cubicBezTo>
                  <a:pt x="72" y="85"/>
                  <a:pt x="75" y="86"/>
                  <a:pt x="77" y="85"/>
                </a:cubicBezTo>
                <a:cubicBezTo>
                  <a:pt x="79" y="85"/>
                  <a:pt x="80" y="85"/>
                  <a:pt x="82" y="84"/>
                </a:cubicBezTo>
                <a:cubicBezTo>
                  <a:pt x="82" y="83"/>
                  <a:pt x="83" y="83"/>
                  <a:pt x="83" y="82"/>
                </a:cubicBezTo>
                <a:moveTo>
                  <a:pt x="49" y="77"/>
                </a:moveTo>
                <a:cubicBezTo>
                  <a:pt x="59" y="66"/>
                  <a:pt x="59" y="66"/>
                  <a:pt x="59" y="66"/>
                </a:cubicBezTo>
                <a:cubicBezTo>
                  <a:pt x="61" y="64"/>
                  <a:pt x="61" y="61"/>
                  <a:pt x="59" y="59"/>
                </a:cubicBezTo>
                <a:cubicBezTo>
                  <a:pt x="58" y="58"/>
                  <a:pt x="57" y="58"/>
                  <a:pt x="55" y="58"/>
                </a:cubicBezTo>
                <a:cubicBezTo>
                  <a:pt x="54" y="58"/>
                  <a:pt x="53" y="59"/>
                  <a:pt x="53" y="59"/>
                </a:cubicBezTo>
                <a:cubicBezTo>
                  <a:pt x="42" y="71"/>
                  <a:pt x="42" y="71"/>
                  <a:pt x="42" y="71"/>
                </a:cubicBezTo>
                <a:cubicBezTo>
                  <a:pt x="40" y="73"/>
                  <a:pt x="41" y="76"/>
                  <a:pt x="42" y="78"/>
                </a:cubicBezTo>
                <a:cubicBezTo>
                  <a:pt x="43" y="78"/>
                  <a:pt x="45" y="79"/>
                  <a:pt x="46" y="79"/>
                </a:cubicBezTo>
                <a:cubicBezTo>
                  <a:pt x="47" y="79"/>
                  <a:pt x="48" y="78"/>
                  <a:pt x="49" y="77"/>
                </a:cubicBezTo>
                <a:close/>
                <a:moveTo>
                  <a:pt x="58" y="81"/>
                </a:moveTo>
                <a:cubicBezTo>
                  <a:pt x="67" y="71"/>
                  <a:pt x="67" y="71"/>
                  <a:pt x="67" y="71"/>
                </a:cubicBezTo>
                <a:cubicBezTo>
                  <a:pt x="69" y="69"/>
                  <a:pt x="69" y="66"/>
                  <a:pt x="67" y="64"/>
                </a:cubicBezTo>
                <a:cubicBezTo>
                  <a:pt x="66" y="63"/>
                  <a:pt x="64" y="63"/>
                  <a:pt x="63" y="63"/>
                </a:cubicBezTo>
                <a:cubicBezTo>
                  <a:pt x="62" y="63"/>
                  <a:pt x="61" y="64"/>
                  <a:pt x="60" y="64"/>
                </a:cubicBezTo>
                <a:cubicBezTo>
                  <a:pt x="51" y="75"/>
                  <a:pt x="51" y="75"/>
                  <a:pt x="51" y="75"/>
                </a:cubicBezTo>
                <a:cubicBezTo>
                  <a:pt x="49" y="77"/>
                  <a:pt x="49" y="80"/>
                  <a:pt x="51" y="82"/>
                </a:cubicBezTo>
                <a:cubicBezTo>
                  <a:pt x="52" y="83"/>
                  <a:pt x="53" y="83"/>
                  <a:pt x="55" y="83"/>
                </a:cubicBezTo>
                <a:cubicBezTo>
                  <a:pt x="56" y="83"/>
                  <a:pt x="57" y="82"/>
                  <a:pt x="58" y="81"/>
                </a:cubicBezTo>
                <a:close/>
                <a:moveTo>
                  <a:pt x="71" y="80"/>
                </a:moveTo>
                <a:cubicBezTo>
                  <a:pt x="72" y="79"/>
                  <a:pt x="72" y="79"/>
                  <a:pt x="72" y="79"/>
                </a:cubicBezTo>
                <a:cubicBezTo>
                  <a:pt x="74" y="77"/>
                  <a:pt x="74" y="74"/>
                  <a:pt x="72" y="72"/>
                </a:cubicBezTo>
                <a:cubicBezTo>
                  <a:pt x="71" y="71"/>
                  <a:pt x="69" y="71"/>
                  <a:pt x="68" y="71"/>
                </a:cubicBezTo>
                <a:cubicBezTo>
                  <a:pt x="67" y="71"/>
                  <a:pt x="66" y="72"/>
                  <a:pt x="65" y="73"/>
                </a:cubicBezTo>
                <a:cubicBezTo>
                  <a:pt x="60" y="79"/>
                  <a:pt x="60" y="79"/>
                  <a:pt x="60" y="79"/>
                </a:cubicBezTo>
                <a:cubicBezTo>
                  <a:pt x="58" y="81"/>
                  <a:pt x="58" y="84"/>
                  <a:pt x="60" y="85"/>
                </a:cubicBezTo>
                <a:cubicBezTo>
                  <a:pt x="61" y="86"/>
                  <a:pt x="62" y="87"/>
                  <a:pt x="64" y="86"/>
                </a:cubicBezTo>
                <a:cubicBezTo>
                  <a:pt x="65" y="86"/>
                  <a:pt x="66" y="86"/>
                  <a:pt x="67" y="85"/>
                </a:cubicBezTo>
                <a:lnTo>
                  <a:pt x="71" y="80"/>
                </a:lnTo>
                <a:close/>
                <a:moveTo>
                  <a:pt x="131" y="1"/>
                </a:moveTo>
                <a:cubicBezTo>
                  <a:pt x="122" y="6"/>
                  <a:pt x="108" y="13"/>
                  <a:pt x="105" y="15"/>
                </a:cubicBezTo>
                <a:cubicBezTo>
                  <a:pt x="107" y="18"/>
                  <a:pt x="116" y="33"/>
                  <a:pt x="127" y="52"/>
                </a:cubicBezTo>
                <a:cubicBezTo>
                  <a:pt x="129" y="54"/>
                  <a:pt x="129" y="54"/>
                  <a:pt x="129" y="54"/>
                </a:cubicBezTo>
                <a:cubicBezTo>
                  <a:pt x="153" y="41"/>
                  <a:pt x="153" y="41"/>
                  <a:pt x="153" y="41"/>
                </a:cubicBezTo>
                <a:moveTo>
                  <a:pt x="109" y="20"/>
                </a:moveTo>
                <a:cubicBezTo>
                  <a:pt x="96" y="15"/>
                  <a:pt x="90" y="23"/>
                  <a:pt x="83" y="23"/>
                </a:cubicBezTo>
                <a:cubicBezTo>
                  <a:pt x="80" y="23"/>
                  <a:pt x="77" y="23"/>
                  <a:pt x="76" y="23"/>
                </a:cubicBezTo>
                <a:cubicBezTo>
                  <a:pt x="76" y="23"/>
                  <a:pt x="76" y="23"/>
                  <a:pt x="75" y="23"/>
                </a:cubicBezTo>
                <a:cubicBezTo>
                  <a:pt x="75" y="23"/>
                  <a:pt x="74" y="23"/>
                  <a:pt x="73" y="23"/>
                </a:cubicBezTo>
                <a:cubicBezTo>
                  <a:pt x="53" y="34"/>
                  <a:pt x="53" y="34"/>
                  <a:pt x="53" y="34"/>
                </a:cubicBezTo>
                <a:cubicBezTo>
                  <a:pt x="43" y="39"/>
                  <a:pt x="53" y="46"/>
                  <a:pt x="56" y="45"/>
                </a:cubicBezTo>
                <a:cubicBezTo>
                  <a:pt x="59" y="45"/>
                  <a:pt x="67" y="41"/>
                  <a:pt x="73" y="39"/>
                </a:cubicBezTo>
                <a:cubicBezTo>
                  <a:pt x="76" y="38"/>
                  <a:pt x="80" y="38"/>
                  <a:pt x="83" y="40"/>
                </a:cubicBezTo>
                <a:cubicBezTo>
                  <a:pt x="92" y="47"/>
                  <a:pt x="111" y="61"/>
                  <a:pt x="113" y="63"/>
                </a:cubicBezTo>
                <a:moveTo>
                  <a:pt x="126" y="50"/>
                </a:moveTo>
                <a:cubicBezTo>
                  <a:pt x="124" y="51"/>
                  <a:pt x="120" y="53"/>
                  <a:pt x="119" y="54"/>
                </a:cubicBezTo>
                <a:cubicBezTo>
                  <a:pt x="119" y="55"/>
                  <a:pt x="118" y="56"/>
                  <a:pt x="117" y="57"/>
                </a:cubicBezTo>
                <a:cubicBezTo>
                  <a:pt x="116" y="59"/>
                  <a:pt x="114" y="62"/>
                  <a:pt x="113" y="63"/>
                </a:cubicBezTo>
                <a:moveTo>
                  <a:pt x="39" y="62"/>
                </a:moveTo>
                <a:cubicBezTo>
                  <a:pt x="39" y="62"/>
                  <a:pt x="39" y="62"/>
                  <a:pt x="39" y="62"/>
                </a:cubicBezTo>
                <a:moveTo>
                  <a:pt x="0" y="39"/>
                </a:moveTo>
                <a:cubicBezTo>
                  <a:pt x="22" y="57"/>
                  <a:pt x="22" y="57"/>
                  <a:pt x="22" y="57"/>
                </a:cubicBezTo>
                <a:cubicBezTo>
                  <a:pt x="53" y="18"/>
                  <a:pt x="53" y="18"/>
                  <a:pt x="53" y="18"/>
                </a:cubicBezTo>
                <a:cubicBezTo>
                  <a:pt x="32" y="0"/>
                  <a:pt x="32" y="0"/>
                  <a:pt x="32" y="0"/>
                </a:cubicBezTo>
                <a:moveTo>
                  <a:pt x="25" y="55"/>
                </a:moveTo>
                <a:cubicBezTo>
                  <a:pt x="31" y="59"/>
                  <a:pt x="37" y="63"/>
                  <a:pt x="37" y="63"/>
                </a:cubicBezTo>
                <a:moveTo>
                  <a:pt x="66" y="27"/>
                </a:moveTo>
                <a:cubicBezTo>
                  <a:pt x="63" y="26"/>
                  <a:pt x="57" y="23"/>
                  <a:pt x="51" y="21"/>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4" name="Image 53">
            <a:extLst>
              <a:ext uri="{FF2B5EF4-FFF2-40B4-BE49-F238E27FC236}">
                <a16:creationId xmlns:a16="http://schemas.microsoft.com/office/drawing/2014/main" id="{0330178F-977B-41DB-AC1B-89C4823293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6438" y="2971652"/>
            <a:ext cx="599974" cy="599974"/>
          </a:xfrm>
          <a:prstGeom prst="rect">
            <a:avLst/>
          </a:prstGeom>
        </p:spPr>
      </p:pic>
      <p:pic>
        <p:nvPicPr>
          <p:cNvPr id="45" name="Image 44">
            <a:extLst>
              <a:ext uri="{FF2B5EF4-FFF2-40B4-BE49-F238E27FC236}">
                <a16:creationId xmlns:a16="http://schemas.microsoft.com/office/drawing/2014/main" id="{CA2B6007-D53B-42DA-919A-81D576D0072F}"/>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6990487" y="2931818"/>
            <a:ext cx="551002" cy="551002"/>
          </a:xfrm>
          <a:prstGeom prst="rect">
            <a:avLst/>
          </a:prstGeom>
        </p:spPr>
      </p:pic>
      <p:pic>
        <p:nvPicPr>
          <p:cNvPr id="49" name="Image 48">
            <a:extLst>
              <a:ext uri="{FF2B5EF4-FFF2-40B4-BE49-F238E27FC236}">
                <a16:creationId xmlns:a16="http://schemas.microsoft.com/office/drawing/2014/main" id="{AA70BDDA-1667-4EB5-8CC1-F9E3A67632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96443" y="4673993"/>
            <a:ext cx="441325" cy="441325"/>
          </a:xfrm>
          <a:prstGeom prst="rect">
            <a:avLst/>
          </a:prstGeom>
        </p:spPr>
      </p:pic>
      <p:pic>
        <p:nvPicPr>
          <p:cNvPr id="51" name="Image 50">
            <a:extLst>
              <a:ext uri="{FF2B5EF4-FFF2-40B4-BE49-F238E27FC236}">
                <a16:creationId xmlns:a16="http://schemas.microsoft.com/office/drawing/2014/main" id="{FE70FCCE-C8DB-4EEA-AE89-050CA00D48B1}"/>
              </a:ext>
            </a:extLst>
          </p:cNvPr>
          <p:cNvPicPr>
            <a:picLocks noChangeAspect="1"/>
          </p:cNvPicPr>
          <p:nvPr/>
        </p:nvPicPr>
        <p:blipFill>
          <a:blip r:embed="rId6" cstate="print">
            <a:biLevel thresh="50000"/>
            <a:extLst>
              <a:ext uri="{28A0092B-C50C-407E-A947-70E740481C1C}">
                <a14:useLocalDpi xmlns:a14="http://schemas.microsoft.com/office/drawing/2010/main" val="0"/>
              </a:ext>
            </a:extLst>
          </a:blip>
          <a:stretch>
            <a:fillRect/>
          </a:stretch>
        </p:blipFill>
        <p:spPr>
          <a:xfrm>
            <a:off x="4455598" y="2885799"/>
            <a:ext cx="623329" cy="623329"/>
          </a:xfrm>
          <a:prstGeom prst="rect">
            <a:avLst/>
          </a:prstGeom>
        </p:spPr>
      </p:pic>
    </p:spTree>
    <p:extLst>
      <p:ext uri="{BB962C8B-B14F-4D97-AF65-F5344CB8AC3E}">
        <p14:creationId xmlns:p14="http://schemas.microsoft.com/office/powerpoint/2010/main" val="141346593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22" presetClass="entr" presetSubtype="8" fill="hold" grpId="0" nodeType="withEffect">
                                      <p:stCondLst>
                                        <p:cond delay="15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par>
                                    <p:cTn id="13" presetID="53" presetClass="entr" presetSubtype="16" fill="hold" grpId="0" nodeType="withEffect">
                                      <p:stCondLst>
                                        <p:cond delay="30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par>
                                    <p:cTn id="18" presetID="22" presetClass="entr" presetSubtype="8" fill="hold" grpId="0" nodeType="withEffect">
                                      <p:stCondLst>
                                        <p:cond delay="45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par>
                                    <p:cTn id="21" presetID="53" presetClass="entr" presetSubtype="16" fill="hold" grpId="0" nodeType="withEffect">
                                      <p:stCondLst>
                                        <p:cond delay="60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animEffect transition="in" filter="fade">
                                          <p:cBhvr>
                                            <p:cTn id="25" dur="500"/>
                                            <p:tgtEl>
                                              <p:spTgt spid="16"/>
                                            </p:tgtEl>
                                          </p:cBhvr>
                                        </p:animEffect>
                                      </p:childTnLst>
                                    </p:cTn>
                                  </p:par>
                                  <p:par>
                                    <p:cTn id="26" presetID="22" presetClass="entr" presetSubtype="8" fill="hold" grpId="0" nodeType="withEffect">
                                      <p:stCondLst>
                                        <p:cond delay="75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par>
                                    <p:cTn id="29" presetID="53" presetClass="entr" presetSubtype="16" fill="hold" grpId="0" nodeType="withEffect">
                                      <p:stCondLst>
                                        <p:cond delay="90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par>
                                    <p:cTn id="34" presetID="22" presetClass="entr" presetSubtype="8" fill="hold" grpId="0" nodeType="withEffect">
                                      <p:stCondLst>
                                        <p:cond delay="100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par>
                                    <p:cTn id="37" presetID="53" presetClass="entr" presetSubtype="16" fill="hold" grpId="0" nodeType="withEffect">
                                      <p:stCondLst>
                                        <p:cond delay="115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animEffect transition="in" filter="fade">
                                          <p:cBhvr>
                                            <p:cTn id="41" dur="500"/>
                                            <p:tgtEl>
                                              <p:spTgt spid="12"/>
                                            </p:tgtEl>
                                          </p:cBhvr>
                                        </p:animEffect>
                                      </p:childTnLst>
                                    </p:cTn>
                                  </p:par>
                                  <p:par>
                                    <p:cTn id="42" presetID="22" presetClass="entr" presetSubtype="8" fill="hold" grpId="0" nodeType="withEffect">
                                      <p:stCondLst>
                                        <p:cond delay="130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par>
                                    <p:cTn id="45" presetID="53" presetClass="entr" presetSubtype="16" fill="hold" grpId="0" nodeType="withEffect">
                                      <p:stCondLst>
                                        <p:cond delay="145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animEffect transition="in" filter="fade">
                                          <p:cBhvr>
                                            <p:cTn id="49" dur="500"/>
                                            <p:tgtEl>
                                              <p:spTgt spid="10"/>
                                            </p:tgtEl>
                                          </p:cBhvr>
                                        </p:animEffect>
                                      </p:childTnLst>
                                    </p:cTn>
                                  </p:par>
                                  <p:par>
                                    <p:cTn id="50" presetID="22" presetClass="entr" presetSubtype="8" fill="hold" grpId="0" nodeType="withEffect">
                                      <p:stCondLst>
                                        <p:cond delay="1600"/>
                                      </p:stCondLst>
                                      <p:childTnLst>
                                        <p:set>
                                          <p:cBhvr>
                                            <p:cTn id="51" dur="1" fill="hold">
                                              <p:stCondLst>
                                                <p:cond delay="0"/>
                                              </p:stCondLst>
                                            </p:cTn>
                                            <p:tgtEl>
                                              <p:spTgt spid="7"/>
                                            </p:tgtEl>
                                            <p:attrNameLst>
                                              <p:attrName>style.visibility</p:attrName>
                                            </p:attrNameLst>
                                          </p:cBhvr>
                                          <p:to>
                                            <p:strVal val="visible"/>
                                          </p:to>
                                        </p:set>
                                        <p:animEffect transition="in" filter="wipe(left)">
                                          <p:cBhvr>
                                            <p:cTn id="52" dur="500"/>
                                            <p:tgtEl>
                                              <p:spTgt spid="7"/>
                                            </p:tgtEl>
                                          </p:cBhvr>
                                        </p:animEffect>
                                      </p:childTnLst>
                                    </p:cTn>
                                  </p:par>
                                  <p:par>
                                    <p:cTn id="53" presetID="53" presetClass="entr" presetSubtype="16" fill="hold" grpId="0" nodeType="withEffect">
                                      <p:stCondLst>
                                        <p:cond delay="1750"/>
                                      </p:stCondLst>
                                      <p:childTnLst>
                                        <p:set>
                                          <p:cBhvr>
                                            <p:cTn id="54" dur="1" fill="hold">
                                              <p:stCondLst>
                                                <p:cond delay="0"/>
                                              </p:stCondLst>
                                            </p:cTn>
                                            <p:tgtEl>
                                              <p:spTgt spid="8"/>
                                            </p:tgtEl>
                                            <p:attrNameLst>
                                              <p:attrName>style.visibility</p:attrName>
                                            </p:attrNameLst>
                                          </p:cBhvr>
                                          <p:to>
                                            <p:strVal val="visible"/>
                                          </p:to>
                                        </p:set>
                                        <p:anim calcmode="lin" valueType="num">
                                          <p:cBhvr>
                                            <p:cTn id="55" dur="500" fill="hold"/>
                                            <p:tgtEl>
                                              <p:spTgt spid="8"/>
                                            </p:tgtEl>
                                            <p:attrNameLst>
                                              <p:attrName>ppt_w</p:attrName>
                                            </p:attrNameLst>
                                          </p:cBhvr>
                                          <p:tavLst>
                                            <p:tav tm="0">
                                              <p:val>
                                                <p:fltVal val="0"/>
                                              </p:val>
                                            </p:tav>
                                            <p:tav tm="100000">
                                              <p:val>
                                                <p:strVal val="#ppt_w"/>
                                              </p:val>
                                            </p:tav>
                                          </p:tavLst>
                                        </p:anim>
                                        <p:anim calcmode="lin" valueType="num">
                                          <p:cBhvr>
                                            <p:cTn id="56" dur="500" fill="hold"/>
                                            <p:tgtEl>
                                              <p:spTgt spid="8"/>
                                            </p:tgtEl>
                                            <p:attrNameLst>
                                              <p:attrName>ppt_h</p:attrName>
                                            </p:attrNameLst>
                                          </p:cBhvr>
                                          <p:tavLst>
                                            <p:tav tm="0">
                                              <p:val>
                                                <p:fltVal val="0"/>
                                              </p:val>
                                            </p:tav>
                                            <p:tav tm="100000">
                                              <p:val>
                                                <p:strVal val="#ppt_h"/>
                                              </p:val>
                                            </p:tav>
                                          </p:tavLst>
                                        </p:anim>
                                        <p:animEffect transition="in" filter="fade">
                                          <p:cBhvr>
                                            <p:cTn id="57" dur="500"/>
                                            <p:tgtEl>
                                              <p:spTgt spid="8"/>
                                            </p:tgtEl>
                                          </p:cBhvr>
                                        </p:animEffect>
                                      </p:childTnLst>
                                    </p:cTn>
                                  </p:par>
                                  <p:par>
                                    <p:cTn id="58" presetID="22" presetClass="entr" presetSubtype="8" fill="hold" grpId="0" nodeType="withEffect">
                                      <p:stCondLst>
                                        <p:cond delay="1900"/>
                                      </p:stCondLst>
                                      <p:childTnLst>
                                        <p:set>
                                          <p:cBhvr>
                                            <p:cTn id="59" dur="1" fill="hold">
                                              <p:stCondLst>
                                                <p:cond delay="0"/>
                                              </p:stCondLst>
                                            </p:cTn>
                                            <p:tgtEl>
                                              <p:spTgt spid="5"/>
                                            </p:tgtEl>
                                            <p:attrNameLst>
                                              <p:attrName>style.visibility</p:attrName>
                                            </p:attrNameLst>
                                          </p:cBhvr>
                                          <p:to>
                                            <p:strVal val="visible"/>
                                          </p:to>
                                        </p:set>
                                        <p:animEffect transition="in" filter="wipe(left)">
                                          <p:cBhvr>
                                            <p:cTn id="60" dur="500"/>
                                            <p:tgtEl>
                                              <p:spTgt spid="5"/>
                                            </p:tgtEl>
                                          </p:cBhvr>
                                        </p:animEffect>
                                      </p:childTnLst>
                                    </p:cTn>
                                  </p:par>
                                  <p:par>
                                    <p:cTn id="61" presetID="53" presetClass="entr" presetSubtype="16" fill="hold" grpId="0" nodeType="withEffect">
                                      <p:stCondLst>
                                        <p:cond delay="2000"/>
                                      </p:stCondLst>
                                      <p:childTnLst>
                                        <p:set>
                                          <p:cBhvr>
                                            <p:cTn id="62" dur="1" fill="hold">
                                              <p:stCondLst>
                                                <p:cond delay="0"/>
                                              </p:stCondLst>
                                            </p:cTn>
                                            <p:tgtEl>
                                              <p:spTgt spid="6"/>
                                            </p:tgtEl>
                                            <p:attrNameLst>
                                              <p:attrName>style.visibility</p:attrName>
                                            </p:attrNameLst>
                                          </p:cBhvr>
                                          <p:to>
                                            <p:strVal val="visible"/>
                                          </p:to>
                                        </p:set>
                                        <p:anim calcmode="lin" valueType="num">
                                          <p:cBhvr>
                                            <p:cTn id="63" dur="500" fill="hold"/>
                                            <p:tgtEl>
                                              <p:spTgt spid="6"/>
                                            </p:tgtEl>
                                            <p:attrNameLst>
                                              <p:attrName>ppt_w</p:attrName>
                                            </p:attrNameLst>
                                          </p:cBhvr>
                                          <p:tavLst>
                                            <p:tav tm="0">
                                              <p:val>
                                                <p:fltVal val="0"/>
                                              </p:val>
                                            </p:tav>
                                            <p:tav tm="100000">
                                              <p:val>
                                                <p:strVal val="#ppt_w"/>
                                              </p:val>
                                            </p:tav>
                                          </p:tavLst>
                                        </p:anim>
                                        <p:anim calcmode="lin" valueType="num">
                                          <p:cBhvr>
                                            <p:cTn id="64" dur="500" fill="hold"/>
                                            <p:tgtEl>
                                              <p:spTgt spid="6"/>
                                            </p:tgtEl>
                                            <p:attrNameLst>
                                              <p:attrName>ppt_h</p:attrName>
                                            </p:attrNameLst>
                                          </p:cBhvr>
                                          <p:tavLst>
                                            <p:tav tm="0">
                                              <p:val>
                                                <p:fltVal val="0"/>
                                              </p:val>
                                            </p:tav>
                                            <p:tav tm="100000">
                                              <p:val>
                                                <p:strVal val="#ppt_h"/>
                                              </p:val>
                                            </p:tav>
                                          </p:tavLst>
                                        </p:anim>
                                        <p:animEffect transition="in" filter="fade">
                                          <p:cBhvr>
                                            <p:cTn id="65" dur="500"/>
                                            <p:tgtEl>
                                              <p:spTgt spid="6"/>
                                            </p:tgtEl>
                                          </p:cBhvr>
                                        </p:animEffect>
                                      </p:childTnLst>
                                    </p:cTn>
                                  </p:par>
                                  <p:par>
                                    <p:cTn id="66" presetID="22" presetClass="entr" presetSubtype="8" fill="hold" grpId="0" nodeType="withEffect">
                                      <p:stCondLst>
                                        <p:cond delay="2150"/>
                                      </p:stCondLst>
                                      <p:childTnLst>
                                        <p:set>
                                          <p:cBhvr>
                                            <p:cTn id="67" dur="1" fill="hold">
                                              <p:stCondLst>
                                                <p:cond delay="0"/>
                                              </p:stCondLst>
                                            </p:cTn>
                                            <p:tgtEl>
                                              <p:spTgt spid="3"/>
                                            </p:tgtEl>
                                            <p:attrNameLst>
                                              <p:attrName>style.visibility</p:attrName>
                                            </p:attrNameLst>
                                          </p:cBhvr>
                                          <p:to>
                                            <p:strVal val="visible"/>
                                          </p:to>
                                        </p:set>
                                        <p:animEffect transition="in" filter="wipe(left)">
                                          <p:cBhvr>
                                            <p:cTn id="68" dur="500"/>
                                            <p:tgtEl>
                                              <p:spTgt spid="3"/>
                                            </p:tgtEl>
                                          </p:cBhvr>
                                        </p:animEffect>
                                      </p:childTnLst>
                                    </p:cTn>
                                  </p:par>
                                  <p:par>
                                    <p:cTn id="69" presetID="53" presetClass="entr" presetSubtype="16" fill="hold" grpId="0" nodeType="withEffect">
                                      <p:stCondLst>
                                        <p:cond delay="2300"/>
                                      </p:stCondLst>
                                      <p:childTnLst>
                                        <p:set>
                                          <p:cBhvr>
                                            <p:cTn id="70" dur="1" fill="hold">
                                              <p:stCondLst>
                                                <p:cond delay="0"/>
                                              </p:stCondLst>
                                            </p:cTn>
                                            <p:tgtEl>
                                              <p:spTgt spid="4"/>
                                            </p:tgtEl>
                                            <p:attrNameLst>
                                              <p:attrName>style.visibility</p:attrName>
                                            </p:attrNameLst>
                                          </p:cBhvr>
                                          <p:to>
                                            <p:strVal val="visible"/>
                                          </p:to>
                                        </p:set>
                                        <p:anim calcmode="lin" valueType="num">
                                          <p:cBhvr>
                                            <p:cTn id="71" dur="500" fill="hold"/>
                                            <p:tgtEl>
                                              <p:spTgt spid="4"/>
                                            </p:tgtEl>
                                            <p:attrNameLst>
                                              <p:attrName>ppt_w</p:attrName>
                                            </p:attrNameLst>
                                          </p:cBhvr>
                                          <p:tavLst>
                                            <p:tav tm="0">
                                              <p:val>
                                                <p:fltVal val="0"/>
                                              </p:val>
                                            </p:tav>
                                            <p:tav tm="100000">
                                              <p:val>
                                                <p:strVal val="#ppt_w"/>
                                              </p:val>
                                            </p:tav>
                                          </p:tavLst>
                                        </p:anim>
                                        <p:anim calcmode="lin" valueType="num">
                                          <p:cBhvr>
                                            <p:cTn id="72" dur="500" fill="hold"/>
                                            <p:tgtEl>
                                              <p:spTgt spid="4"/>
                                            </p:tgtEl>
                                            <p:attrNameLst>
                                              <p:attrName>ppt_h</p:attrName>
                                            </p:attrNameLst>
                                          </p:cBhvr>
                                          <p:tavLst>
                                            <p:tav tm="0">
                                              <p:val>
                                                <p:fltVal val="0"/>
                                              </p:val>
                                            </p:tav>
                                            <p:tav tm="100000">
                                              <p:val>
                                                <p:strVal val="#ppt_h"/>
                                              </p:val>
                                            </p:tav>
                                          </p:tavLst>
                                        </p:anim>
                                        <p:animEffect transition="in" filter="fade">
                                          <p:cBhvr>
                                            <p:cTn id="73" dur="500"/>
                                            <p:tgtEl>
                                              <p:spTgt spid="4"/>
                                            </p:tgtEl>
                                          </p:cBhvr>
                                        </p:animEffect>
                                      </p:childTnLst>
                                    </p:cTn>
                                  </p:par>
                                  <p:par>
                                    <p:cTn id="74" presetID="53" presetClass="entr" presetSubtype="16" fill="hold" grpId="0" nodeType="withEffect">
                                      <p:stCondLst>
                                        <p:cond delay="2500"/>
                                      </p:stCondLst>
                                      <p:childTnLst>
                                        <p:set>
                                          <p:cBhvr>
                                            <p:cTn id="75" dur="1" fill="hold">
                                              <p:stCondLst>
                                                <p:cond delay="0"/>
                                              </p:stCondLst>
                                            </p:cTn>
                                            <p:tgtEl>
                                              <p:spTgt spid="32"/>
                                            </p:tgtEl>
                                            <p:attrNameLst>
                                              <p:attrName>style.visibility</p:attrName>
                                            </p:attrNameLst>
                                          </p:cBhvr>
                                          <p:to>
                                            <p:strVal val="visible"/>
                                          </p:to>
                                        </p:set>
                                        <p:anim calcmode="lin" valueType="num">
                                          <p:cBhvr>
                                            <p:cTn id="76" dur="750" fill="hold"/>
                                            <p:tgtEl>
                                              <p:spTgt spid="32"/>
                                            </p:tgtEl>
                                            <p:attrNameLst>
                                              <p:attrName>ppt_w</p:attrName>
                                            </p:attrNameLst>
                                          </p:cBhvr>
                                          <p:tavLst>
                                            <p:tav tm="0">
                                              <p:val>
                                                <p:fltVal val="0"/>
                                              </p:val>
                                            </p:tav>
                                            <p:tav tm="100000">
                                              <p:val>
                                                <p:strVal val="#ppt_w"/>
                                              </p:val>
                                            </p:tav>
                                          </p:tavLst>
                                        </p:anim>
                                        <p:anim calcmode="lin" valueType="num">
                                          <p:cBhvr>
                                            <p:cTn id="77" dur="750" fill="hold"/>
                                            <p:tgtEl>
                                              <p:spTgt spid="32"/>
                                            </p:tgtEl>
                                            <p:attrNameLst>
                                              <p:attrName>ppt_h</p:attrName>
                                            </p:attrNameLst>
                                          </p:cBhvr>
                                          <p:tavLst>
                                            <p:tav tm="0">
                                              <p:val>
                                                <p:fltVal val="0"/>
                                              </p:val>
                                            </p:tav>
                                            <p:tav tm="100000">
                                              <p:val>
                                                <p:strVal val="#ppt_h"/>
                                              </p:val>
                                            </p:tav>
                                          </p:tavLst>
                                        </p:anim>
                                        <p:animEffect transition="in" filter="fade">
                                          <p:cBhvr>
                                            <p:cTn id="78" dur="750"/>
                                            <p:tgtEl>
                                              <p:spTgt spid="32"/>
                                            </p:tgtEl>
                                          </p:cBhvr>
                                        </p:animEffect>
                                      </p:childTnLst>
                                    </p:cTn>
                                  </p:par>
                                  <p:par>
                                    <p:cTn id="79" presetID="2" presetClass="entr" presetSubtype="4" fill="hold" grpId="0" nodeType="withEffect" p14:presetBounceEnd="67000">
                                      <p:stCondLst>
                                        <p:cond delay="3000"/>
                                      </p:stCondLst>
                                      <p:childTnLst>
                                        <p:set>
                                          <p:cBhvr>
                                            <p:cTn id="80" dur="1" fill="hold">
                                              <p:stCondLst>
                                                <p:cond delay="0"/>
                                              </p:stCondLst>
                                            </p:cTn>
                                            <p:tgtEl>
                                              <p:spTgt spid="21"/>
                                            </p:tgtEl>
                                            <p:attrNameLst>
                                              <p:attrName>style.visibility</p:attrName>
                                            </p:attrNameLst>
                                          </p:cBhvr>
                                          <p:to>
                                            <p:strVal val="visible"/>
                                          </p:to>
                                        </p:set>
                                        <p:anim calcmode="lin" valueType="num" p14:bounceEnd="67000">
                                          <p:cBhvr additive="base">
                                            <p:cTn id="81" dur="1000" fill="hold"/>
                                            <p:tgtEl>
                                              <p:spTgt spid="21"/>
                                            </p:tgtEl>
                                            <p:attrNameLst>
                                              <p:attrName>ppt_x</p:attrName>
                                            </p:attrNameLst>
                                          </p:cBhvr>
                                          <p:tavLst>
                                            <p:tav tm="0">
                                              <p:val>
                                                <p:strVal val="#ppt_x"/>
                                              </p:val>
                                            </p:tav>
                                            <p:tav tm="100000">
                                              <p:val>
                                                <p:strVal val="#ppt_x"/>
                                              </p:val>
                                            </p:tav>
                                          </p:tavLst>
                                        </p:anim>
                                        <p:anim calcmode="lin" valueType="num" p14:bounceEnd="67000">
                                          <p:cBhvr additive="base">
                                            <p:cTn id="82" dur="1000" fill="hold"/>
                                            <p:tgtEl>
                                              <p:spTgt spid="21"/>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14:presetBounceEnd="67000">
                                      <p:stCondLst>
                                        <p:cond delay="3000"/>
                                      </p:stCondLst>
                                      <p:childTnLst>
                                        <p:set>
                                          <p:cBhvr>
                                            <p:cTn id="84" dur="1" fill="hold">
                                              <p:stCondLst>
                                                <p:cond delay="0"/>
                                              </p:stCondLst>
                                            </p:cTn>
                                            <p:tgtEl>
                                              <p:spTgt spid="23"/>
                                            </p:tgtEl>
                                            <p:attrNameLst>
                                              <p:attrName>style.visibility</p:attrName>
                                            </p:attrNameLst>
                                          </p:cBhvr>
                                          <p:to>
                                            <p:strVal val="visible"/>
                                          </p:to>
                                        </p:set>
                                        <p:anim calcmode="lin" valueType="num" p14:bounceEnd="67000">
                                          <p:cBhvr additive="base">
                                            <p:cTn id="85" dur="1000" fill="hold"/>
                                            <p:tgtEl>
                                              <p:spTgt spid="23"/>
                                            </p:tgtEl>
                                            <p:attrNameLst>
                                              <p:attrName>ppt_x</p:attrName>
                                            </p:attrNameLst>
                                          </p:cBhvr>
                                          <p:tavLst>
                                            <p:tav tm="0">
                                              <p:val>
                                                <p:strVal val="#ppt_x"/>
                                              </p:val>
                                            </p:tav>
                                            <p:tav tm="100000">
                                              <p:val>
                                                <p:strVal val="#ppt_x"/>
                                              </p:val>
                                            </p:tav>
                                          </p:tavLst>
                                        </p:anim>
                                        <p:anim calcmode="lin" valueType="num" p14:bounceEnd="67000">
                                          <p:cBhvr additive="base">
                                            <p:cTn id="86" dur="1000" fill="hold"/>
                                            <p:tgtEl>
                                              <p:spTgt spid="23"/>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14:presetBounceEnd="67000">
                                      <p:stCondLst>
                                        <p:cond delay="3000"/>
                                      </p:stCondLst>
                                      <p:childTnLst>
                                        <p:set>
                                          <p:cBhvr>
                                            <p:cTn id="88" dur="1" fill="hold">
                                              <p:stCondLst>
                                                <p:cond delay="0"/>
                                              </p:stCondLst>
                                            </p:cTn>
                                            <p:tgtEl>
                                              <p:spTgt spid="25"/>
                                            </p:tgtEl>
                                            <p:attrNameLst>
                                              <p:attrName>style.visibility</p:attrName>
                                            </p:attrNameLst>
                                          </p:cBhvr>
                                          <p:to>
                                            <p:strVal val="visible"/>
                                          </p:to>
                                        </p:set>
                                        <p:anim calcmode="lin" valueType="num" p14:bounceEnd="67000">
                                          <p:cBhvr additive="base">
                                            <p:cTn id="89" dur="1000" fill="hold"/>
                                            <p:tgtEl>
                                              <p:spTgt spid="25"/>
                                            </p:tgtEl>
                                            <p:attrNameLst>
                                              <p:attrName>ppt_x</p:attrName>
                                            </p:attrNameLst>
                                          </p:cBhvr>
                                          <p:tavLst>
                                            <p:tav tm="0">
                                              <p:val>
                                                <p:strVal val="#ppt_x"/>
                                              </p:val>
                                            </p:tav>
                                            <p:tav tm="100000">
                                              <p:val>
                                                <p:strVal val="#ppt_x"/>
                                              </p:val>
                                            </p:tav>
                                          </p:tavLst>
                                        </p:anim>
                                        <p:anim calcmode="lin" valueType="num" p14:bounceEnd="67000">
                                          <p:cBhvr additive="base">
                                            <p:cTn id="90" dur="1000" fill="hold"/>
                                            <p:tgtEl>
                                              <p:spTgt spid="25"/>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14:presetBounceEnd="67000">
                                      <p:stCondLst>
                                        <p:cond delay="3000"/>
                                      </p:stCondLst>
                                      <p:childTnLst>
                                        <p:set>
                                          <p:cBhvr>
                                            <p:cTn id="92" dur="1" fill="hold">
                                              <p:stCondLst>
                                                <p:cond delay="0"/>
                                              </p:stCondLst>
                                            </p:cTn>
                                            <p:tgtEl>
                                              <p:spTgt spid="34"/>
                                            </p:tgtEl>
                                            <p:attrNameLst>
                                              <p:attrName>style.visibility</p:attrName>
                                            </p:attrNameLst>
                                          </p:cBhvr>
                                          <p:to>
                                            <p:strVal val="visible"/>
                                          </p:to>
                                        </p:set>
                                        <p:anim calcmode="lin" valueType="num" p14:bounceEnd="67000">
                                          <p:cBhvr additive="base">
                                            <p:cTn id="93" dur="1000" fill="hold"/>
                                            <p:tgtEl>
                                              <p:spTgt spid="34"/>
                                            </p:tgtEl>
                                            <p:attrNameLst>
                                              <p:attrName>ppt_x</p:attrName>
                                            </p:attrNameLst>
                                          </p:cBhvr>
                                          <p:tavLst>
                                            <p:tav tm="0">
                                              <p:val>
                                                <p:strVal val="#ppt_x"/>
                                              </p:val>
                                            </p:tav>
                                            <p:tav tm="100000">
                                              <p:val>
                                                <p:strVal val="#ppt_x"/>
                                              </p:val>
                                            </p:tav>
                                          </p:tavLst>
                                        </p:anim>
                                        <p:anim calcmode="lin" valueType="num" p14:bounceEnd="67000">
                                          <p:cBhvr additive="base">
                                            <p:cTn id="94" dur="1000" fill="hold"/>
                                            <p:tgtEl>
                                              <p:spTgt spid="34"/>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14:presetBounceEnd="67000">
                                      <p:stCondLst>
                                        <p:cond delay="3000"/>
                                      </p:stCondLst>
                                      <p:childTnLst>
                                        <p:set>
                                          <p:cBhvr>
                                            <p:cTn id="96" dur="1" fill="hold">
                                              <p:stCondLst>
                                                <p:cond delay="0"/>
                                              </p:stCondLst>
                                            </p:cTn>
                                            <p:tgtEl>
                                              <p:spTgt spid="35"/>
                                            </p:tgtEl>
                                            <p:attrNameLst>
                                              <p:attrName>style.visibility</p:attrName>
                                            </p:attrNameLst>
                                          </p:cBhvr>
                                          <p:to>
                                            <p:strVal val="visible"/>
                                          </p:to>
                                        </p:set>
                                        <p:anim calcmode="lin" valueType="num" p14:bounceEnd="67000">
                                          <p:cBhvr additive="base">
                                            <p:cTn id="97" dur="1000" fill="hold"/>
                                            <p:tgtEl>
                                              <p:spTgt spid="35"/>
                                            </p:tgtEl>
                                            <p:attrNameLst>
                                              <p:attrName>ppt_x</p:attrName>
                                            </p:attrNameLst>
                                          </p:cBhvr>
                                          <p:tavLst>
                                            <p:tav tm="0">
                                              <p:val>
                                                <p:strVal val="#ppt_x"/>
                                              </p:val>
                                            </p:tav>
                                            <p:tav tm="100000">
                                              <p:val>
                                                <p:strVal val="#ppt_x"/>
                                              </p:val>
                                            </p:tav>
                                          </p:tavLst>
                                        </p:anim>
                                        <p:anim calcmode="lin" valueType="num" p14:bounceEnd="67000">
                                          <p:cBhvr additive="base">
                                            <p:cTn id="98" dur="1000" fill="hold"/>
                                            <p:tgtEl>
                                              <p:spTgt spid="35"/>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14:presetBounceEnd="67000">
                                      <p:stCondLst>
                                        <p:cond delay="3000"/>
                                      </p:stCondLst>
                                      <p:childTnLst>
                                        <p:set>
                                          <p:cBhvr>
                                            <p:cTn id="100" dur="1" fill="hold">
                                              <p:stCondLst>
                                                <p:cond delay="0"/>
                                              </p:stCondLst>
                                            </p:cTn>
                                            <p:tgtEl>
                                              <p:spTgt spid="36"/>
                                            </p:tgtEl>
                                            <p:attrNameLst>
                                              <p:attrName>style.visibility</p:attrName>
                                            </p:attrNameLst>
                                          </p:cBhvr>
                                          <p:to>
                                            <p:strVal val="visible"/>
                                          </p:to>
                                        </p:set>
                                        <p:anim calcmode="lin" valueType="num" p14:bounceEnd="67000">
                                          <p:cBhvr additive="base">
                                            <p:cTn id="101" dur="1000" fill="hold"/>
                                            <p:tgtEl>
                                              <p:spTgt spid="36"/>
                                            </p:tgtEl>
                                            <p:attrNameLst>
                                              <p:attrName>ppt_x</p:attrName>
                                            </p:attrNameLst>
                                          </p:cBhvr>
                                          <p:tavLst>
                                            <p:tav tm="0">
                                              <p:val>
                                                <p:strVal val="#ppt_x"/>
                                              </p:val>
                                            </p:tav>
                                            <p:tav tm="100000">
                                              <p:val>
                                                <p:strVal val="#ppt_x"/>
                                              </p:val>
                                            </p:tav>
                                          </p:tavLst>
                                        </p:anim>
                                        <p:anim calcmode="lin" valueType="num" p14:bounceEnd="67000">
                                          <p:cBhvr additive="base">
                                            <p:cTn id="102" dur="1000" fill="hold"/>
                                            <p:tgtEl>
                                              <p:spTgt spid="36"/>
                                            </p:tgtEl>
                                            <p:attrNameLst>
                                              <p:attrName>ppt_y</p:attrName>
                                            </p:attrNameLst>
                                          </p:cBhvr>
                                          <p:tavLst>
                                            <p:tav tm="0">
                                              <p:val>
                                                <p:strVal val="1+#ppt_h/2"/>
                                              </p:val>
                                            </p:tav>
                                            <p:tav tm="100000">
                                              <p:val>
                                                <p:strVal val="#ppt_y"/>
                                              </p:val>
                                            </p:tav>
                                          </p:tavLst>
                                        </p:anim>
                                      </p:childTnLst>
                                    </p:cTn>
                                  </p:par>
                                  <p:par>
                                    <p:cTn id="103" presetID="2" presetClass="entr" presetSubtype="1" fill="hold" grpId="0" nodeType="withEffect" p14:presetBounceEnd="67000">
                                      <p:stCondLst>
                                        <p:cond delay="3000"/>
                                      </p:stCondLst>
                                      <p:childTnLst>
                                        <p:set>
                                          <p:cBhvr>
                                            <p:cTn id="104" dur="1" fill="hold">
                                              <p:stCondLst>
                                                <p:cond delay="0"/>
                                              </p:stCondLst>
                                            </p:cTn>
                                            <p:tgtEl>
                                              <p:spTgt spid="20"/>
                                            </p:tgtEl>
                                            <p:attrNameLst>
                                              <p:attrName>style.visibility</p:attrName>
                                            </p:attrNameLst>
                                          </p:cBhvr>
                                          <p:to>
                                            <p:strVal val="visible"/>
                                          </p:to>
                                        </p:set>
                                        <p:anim calcmode="lin" valueType="num" p14:bounceEnd="67000">
                                          <p:cBhvr additive="base">
                                            <p:cTn id="105" dur="1000" fill="hold"/>
                                            <p:tgtEl>
                                              <p:spTgt spid="20"/>
                                            </p:tgtEl>
                                            <p:attrNameLst>
                                              <p:attrName>ppt_x</p:attrName>
                                            </p:attrNameLst>
                                          </p:cBhvr>
                                          <p:tavLst>
                                            <p:tav tm="0">
                                              <p:val>
                                                <p:strVal val="#ppt_x"/>
                                              </p:val>
                                            </p:tav>
                                            <p:tav tm="100000">
                                              <p:val>
                                                <p:strVal val="#ppt_x"/>
                                              </p:val>
                                            </p:tav>
                                          </p:tavLst>
                                        </p:anim>
                                        <p:anim calcmode="lin" valueType="num" p14:bounceEnd="67000">
                                          <p:cBhvr additive="base">
                                            <p:cTn id="106" dur="1000" fill="hold"/>
                                            <p:tgtEl>
                                              <p:spTgt spid="20"/>
                                            </p:tgtEl>
                                            <p:attrNameLst>
                                              <p:attrName>ppt_y</p:attrName>
                                            </p:attrNameLst>
                                          </p:cBhvr>
                                          <p:tavLst>
                                            <p:tav tm="0">
                                              <p:val>
                                                <p:strVal val="0-#ppt_h/2"/>
                                              </p:val>
                                            </p:tav>
                                            <p:tav tm="100000">
                                              <p:val>
                                                <p:strVal val="#ppt_y"/>
                                              </p:val>
                                            </p:tav>
                                          </p:tavLst>
                                        </p:anim>
                                      </p:childTnLst>
                                    </p:cTn>
                                  </p:par>
                                  <p:par>
                                    <p:cTn id="107" presetID="2" presetClass="entr" presetSubtype="1" fill="hold" grpId="0" nodeType="withEffect" p14:presetBounceEnd="67000">
                                      <p:stCondLst>
                                        <p:cond delay="3000"/>
                                      </p:stCondLst>
                                      <p:childTnLst>
                                        <p:set>
                                          <p:cBhvr>
                                            <p:cTn id="108" dur="1" fill="hold">
                                              <p:stCondLst>
                                                <p:cond delay="0"/>
                                              </p:stCondLst>
                                            </p:cTn>
                                            <p:tgtEl>
                                              <p:spTgt spid="22"/>
                                            </p:tgtEl>
                                            <p:attrNameLst>
                                              <p:attrName>style.visibility</p:attrName>
                                            </p:attrNameLst>
                                          </p:cBhvr>
                                          <p:to>
                                            <p:strVal val="visible"/>
                                          </p:to>
                                        </p:set>
                                        <p:anim calcmode="lin" valueType="num" p14:bounceEnd="67000">
                                          <p:cBhvr additive="base">
                                            <p:cTn id="109" dur="1000" fill="hold"/>
                                            <p:tgtEl>
                                              <p:spTgt spid="22"/>
                                            </p:tgtEl>
                                            <p:attrNameLst>
                                              <p:attrName>ppt_x</p:attrName>
                                            </p:attrNameLst>
                                          </p:cBhvr>
                                          <p:tavLst>
                                            <p:tav tm="0">
                                              <p:val>
                                                <p:strVal val="#ppt_x"/>
                                              </p:val>
                                            </p:tav>
                                            <p:tav tm="100000">
                                              <p:val>
                                                <p:strVal val="#ppt_x"/>
                                              </p:val>
                                            </p:tav>
                                          </p:tavLst>
                                        </p:anim>
                                        <p:anim calcmode="lin" valueType="num" p14:bounceEnd="67000">
                                          <p:cBhvr additive="base">
                                            <p:cTn id="110" dur="1000" fill="hold"/>
                                            <p:tgtEl>
                                              <p:spTgt spid="22"/>
                                            </p:tgtEl>
                                            <p:attrNameLst>
                                              <p:attrName>ppt_y</p:attrName>
                                            </p:attrNameLst>
                                          </p:cBhvr>
                                          <p:tavLst>
                                            <p:tav tm="0">
                                              <p:val>
                                                <p:strVal val="0-#ppt_h/2"/>
                                              </p:val>
                                            </p:tav>
                                            <p:tav tm="100000">
                                              <p:val>
                                                <p:strVal val="#ppt_y"/>
                                              </p:val>
                                            </p:tav>
                                          </p:tavLst>
                                        </p:anim>
                                      </p:childTnLst>
                                    </p:cTn>
                                  </p:par>
                                  <p:par>
                                    <p:cTn id="111" presetID="2" presetClass="entr" presetSubtype="1" fill="hold" grpId="0" nodeType="withEffect" p14:presetBounceEnd="67000">
                                      <p:stCondLst>
                                        <p:cond delay="3000"/>
                                      </p:stCondLst>
                                      <p:childTnLst>
                                        <p:set>
                                          <p:cBhvr>
                                            <p:cTn id="112" dur="1" fill="hold">
                                              <p:stCondLst>
                                                <p:cond delay="0"/>
                                              </p:stCondLst>
                                            </p:cTn>
                                            <p:tgtEl>
                                              <p:spTgt spid="24"/>
                                            </p:tgtEl>
                                            <p:attrNameLst>
                                              <p:attrName>style.visibility</p:attrName>
                                            </p:attrNameLst>
                                          </p:cBhvr>
                                          <p:to>
                                            <p:strVal val="visible"/>
                                          </p:to>
                                        </p:set>
                                        <p:anim calcmode="lin" valueType="num" p14:bounceEnd="67000">
                                          <p:cBhvr additive="base">
                                            <p:cTn id="113" dur="1000" fill="hold"/>
                                            <p:tgtEl>
                                              <p:spTgt spid="24"/>
                                            </p:tgtEl>
                                            <p:attrNameLst>
                                              <p:attrName>ppt_x</p:attrName>
                                            </p:attrNameLst>
                                          </p:cBhvr>
                                          <p:tavLst>
                                            <p:tav tm="0">
                                              <p:val>
                                                <p:strVal val="#ppt_x"/>
                                              </p:val>
                                            </p:tav>
                                            <p:tav tm="100000">
                                              <p:val>
                                                <p:strVal val="#ppt_x"/>
                                              </p:val>
                                            </p:tav>
                                          </p:tavLst>
                                        </p:anim>
                                        <p:anim calcmode="lin" valueType="num" p14:bounceEnd="67000">
                                          <p:cBhvr additive="base">
                                            <p:cTn id="114" dur="1000" fill="hold"/>
                                            <p:tgtEl>
                                              <p:spTgt spid="24"/>
                                            </p:tgtEl>
                                            <p:attrNameLst>
                                              <p:attrName>ppt_y</p:attrName>
                                            </p:attrNameLst>
                                          </p:cBhvr>
                                          <p:tavLst>
                                            <p:tav tm="0">
                                              <p:val>
                                                <p:strVal val="0-#ppt_h/2"/>
                                              </p:val>
                                            </p:tav>
                                            <p:tav tm="100000">
                                              <p:val>
                                                <p:strVal val="#ppt_y"/>
                                              </p:val>
                                            </p:tav>
                                          </p:tavLst>
                                        </p:anim>
                                      </p:childTnLst>
                                    </p:cTn>
                                  </p:par>
                                  <p:par>
                                    <p:cTn id="115" presetID="2" presetClass="entr" presetSubtype="1" fill="hold" grpId="0" nodeType="withEffect" p14:presetBounceEnd="67000">
                                      <p:stCondLst>
                                        <p:cond delay="3000"/>
                                      </p:stCondLst>
                                      <p:childTnLst>
                                        <p:set>
                                          <p:cBhvr>
                                            <p:cTn id="116" dur="1" fill="hold">
                                              <p:stCondLst>
                                                <p:cond delay="0"/>
                                              </p:stCondLst>
                                            </p:cTn>
                                            <p:tgtEl>
                                              <p:spTgt spid="26"/>
                                            </p:tgtEl>
                                            <p:attrNameLst>
                                              <p:attrName>style.visibility</p:attrName>
                                            </p:attrNameLst>
                                          </p:cBhvr>
                                          <p:to>
                                            <p:strVal val="visible"/>
                                          </p:to>
                                        </p:set>
                                        <p:anim calcmode="lin" valueType="num" p14:bounceEnd="67000">
                                          <p:cBhvr additive="base">
                                            <p:cTn id="117" dur="1000" fill="hold"/>
                                            <p:tgtEl>
                                              <p:spTgt spid="26"/>
                                            </p:tgtEl>
                                            <p:attrNameLst>
                                              <p:attrName>ppt_x</p:attrName>
                                            </p:attrNameLst>
                                          </p:cBhvr>
                                          <p:tavLst>
                                            <p:tav tm="0">
                                              <p:val>
                                                <p:strVal val="#ppt_x"/>
                                              </p:val>
                                            </p:tav>
                                            <p:tav tm="100000">
                                              <p:val>
                                                <p:strVal val="#ppt_x"/>
                                              </p:val>
                                            </p:tav>
                                          </p:tavLst>
                                        </p:anim>
                                        <p:anim calcmode="lin" valueType="num" p14:bounceEnd="67000">
                                          <p:cBhvr additive="base">
                                            <p:cTn id="118" dur="1000" fill="hold"/>
                                            <p:tgtEl>
                                              <p:spTgt spid="26"/>
                                            </p:tgtEl>
                                            <p:attrNameLst>
                                              <p:attrName>ppt_y</p:attrName>
                                            </p:attrNameLst>
                                          </p:cBhvr>
                                          <p:tavLst>
                                            <p:tav tm="0">
                                              <p:val>
                                                <p:strVal val="0-#ppt_h/2"/>
                                              </p:val>
                                            </p:tav>
                                            <p:tav tm="100000">
                                              <p:val>
                                                <p:strVal val="#ppt_y"/>
                                              </p:val>
                                            </p:tav>
                                          </p:tavLst>
                                        </p:anim>
                                      </p:childTnLst>
                                    </p:cTn>
                                  </p:par>
                                  <p:par>
                                    <p:cTn id="119" presetID="2" presetClass="entr" presetSubtype="1" fill="hold" grpId="0" nodeType="withEffect" p14:presetBounceEnd="67000">
                                      <p:stCondLst>
                                        <p:cond delay="3000"/>
                                      </p:stCondLst>
                                      <p:childTnLst>
                                        <p:set>
                                          <p:cBhvr>
                                            <p:cTn id="120" dur="1" fill="hold">
                                              <p:stCondLst>
                                                <p:cond delay="0"/>
                                              </p:stCondLst>
                                            </p:cTn>
                                            <p:tgtEl>
                                              <p:spTgt spid="38"/>
                                            </p:tgtEl>
                                            <p:attrNameLst>
                                              <p:attrName>style.visibility</p:attrName>
                                            </p:attrNameLst>
                                          </p:cBhvr>
                                          <p:to>
                                            <p:strVal val="visible"/>
                                          </p:to>
                                        </p:set>
                                        <p:anim calcmode="lin" valueType="num" p14:bounceEnd="67000">
                                          <p:cBhvr additive="base">
                                            <p:cTn id="121" dur="1000" fill="hold"/>
                                            <p:tgtEl>
                                              <p:spTgt spid="38"/>
                                            </p:tgtEl>
                                            <p:attrNameLst>
                                              <p:attrName>ppt_x</p:attrName>
                                            </p:attrNameLst>
                                          </p:cBhvr>
                                          <p:tavLst>
                                            <p:tav tm="0">
                                              <p:val>
                                                <p:strVal val="#ppt_x"/>
                                              </p:val>
                                            </p:tav>
                                            <p:tav tm="100000">
                                              <p:val>
                                                <p:strVal val="#ppt_x"/>
                                              </p:val>
                                            </p:tav>
                                          </p:tavLst>
                                        </p:anim>
                                        <p:anim calcmode="lin" valueType="num" p14:bounceEnd="67000">
                                          <p:cBhvr additive="base">
                                            <p:cTn id="122" dur="1000" fill="hold"/>
                                            <p:tgtEl>
                                              <p:spTgt spid="38"/>
                                            </p:tgtEl>
                                            <p:attrNameLst>
                                              <p:attrName>ppt_y</p:attrName>
                                            </p:attrNameLst>
                                          </p:cBhvr>
                                          <p:tavLst>
                                            <p:tav tm="0">
                                              <p:val>
                                                <p:strVal val="0-#ppt_h/2"/>
                                              </p:val>
                                            </p:tav>
                                            <p:tav tm="100000">
                                              <p:val>
                                                <p:strVal val="#ppt_y"/>
                                              </p:val>
                                            </p:tav>
                                          </p:tavLst>
                                        </p:anim>
                                      </p:childTnLst>
                                    </p:cTn>
                                  </p:par>
                                  <p:par>
                                    <p:cTn id="123" presetID="2" presetClass="entr" presetSubtype="1" fill="hold" grpId="0" nodeType="withEffect" p14:presetBounceEnd="67000">
                                      <p:stCondLst>
                                        <p:cond delay="3000"/>
                                      </p:stCondLst>
                                      <p:childTnLst>
                                        <p:set>
                                          <p:cBhvr>
                                            <p:cTn id="124" dur="1" fill="hold">
                                              <p:stCondLst>
                                                <p:cond delay="0"/>
                                              </p:stCondLst>
                                            </p:cTn>
                                            <p:tgtEl>
                                              <p:spTgt spid="39"/>
                                            </p:tgtEl>
                                            <p:attrNameLst>
                                              <p:attrName>style.visibility</p:attrName>
                                            </p:attrNameLst>
                                          </p:cBhvr>
                                          <p:to>
                                            <p:strVal val="visible"/>
                                          </p:to>
                                        </p:set>
                                        <p:anim calcmode="lin" valueType="num" p14:bounceEnd="67000">
                                          <p:cBhvr additive="base">
                                            <p:cTn id="125"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126" dur="1000" fill="hold"/>
                                            <p:tgtEl>
                                              <p:spTgt spid="39"/>
                                            </p:tgtEl>
                                            <p:attrNameLst>
                                              <p:attrName>ppt_y</p:attrName>
                                            </p:attrNameLst>
                                          </p:cBhvr>
                                          <p:tavLst>
                                            <p:tav tm="0">
                                              <p:val>
                                                <p:strVal val="0-#ppt_h/2"/>
                                              </p:val>
                                            </p:tav>
                                            <p:tav tm="100000">
                                              <p:val>
                                                <p:strVal val="#ppt_y"/>
                                              </p:val>
                                            </p:tav>
                                          </p:tavLst>
                                        </p:anim>
                                      </p:childTnLst>
                                    </p:cTn>
                                  </p:par>
                                  <p:par>
                                    <p:cTn id="127" presetID="2" presetClass="entr" presetSubtype="1" fill="hold" grpId="0" nodeType="withEffect" p14:presetBounceEnd="67000">
                                      <p:stCondLst>
                                        <p:cond delay="3000"/>
                                      </p:stCondLst>
                                      <p:childTnLst>
                                        <p:set>
                                          <p:cBhvr>
                                            <p:cTn id="128" dur="1" fill="hold">
                                              <p:stCondLst>
                                                <p:cond delay="0"/>
                                              </p:stCondLst>
                                            </p:cTn>
                                            <p:tgtEl>
                                              <p:spTgt spid="40"/>
                                            </p:tgtEl>
                                            <p:attrNameLst>
                                              <p:attrName>style.visibility</p:attrName>
                                            </p:attrNameLst>
                                          </p:cBhvr>
                                          <p:to>
                                            <p:strVal val="visible"/>
                                          </p:to>
                                        </p:set>
                                        <p:anim calcmode="lin" valueType="num" p14:bounceEnd="67000">
                                          <p:cBhvr additive="base">
                                            <p:cTn id="129" dur="1000" fill="hold"/>
                                            <p:tgtEl>
                                              <p:spTgt spid="40"/>
                                            </p:tgtEl>
                                            <p:attrNameLst>
                                              <p:attrName>ppt_x</p:attrName>
                                            </p:attrNameLst>
                                          </p:cBhvr>
                                          <p:tavLst>
                                            <p:tav tm="0">
                                              <p:val>
                                                <p:strVal val="#ppt_x"/>
                                              </p:val>
                                            </p:tav>
                                            <p:tav tm="100000">
                                              <p:val>
                                                <p:strVal val="#ppt_x"/>
                                              </p:val>
                                            </p:tav>
                                          </p:tavLst>
                                        </p:anim>
                                        <p:anim calcmode="lin" valueType="num" p14:bounceEnd="67000">
                                          <p:cBhvr additive="base">
                                            <p:cTn id="130" dur="1000" fill="hold"/>
                                            <p:tgtEl>
                                              <p:spTgt spid="40"/>
                                            </p:tgtEl>
                                            <p:attrNameLst>
                                              <p:attrName>ppt_y</p:attrName>
                                            </p:attrNameLst>
                                          </p:cBhvr>
                                          <p:tavLst>
                                            <p:tav tm="0">
                                              <p:val>
                                                <p:strVal val="0-#ppt_h/2"/>
                                              </p:val>
                                            </p:tav>
                                            <p:tav tm="100000">
                                              <p:val>
                                                <p:strVal val="#ppt_y"/>
                                              </p:val>
                                            </p:tav>
                                          </p:tavLst>
                                        </p:anim>
                                      </p:childTnLst>
                                    </p:cTn>
                                  </p:par>
                                  <p:par>
                                    <p:cTn id="131" presetID="53" presetClass="entr" presetSubtype="16" fill="hold" grpId="0" nodeType="withEffect">
                                      <p:stCondLst>
                                        <p:cond delay="2500"/>
                                      </p:stCondLst>
                                      <p:childTnLst>
                                        <p:set>
                                          <p:cBhvr>
                                            <p:cTn id="132" dur="1" fill="hold">
                                              <p:stCondLst>
                                                <p:cond delay="0"/>
                                              </p:stCondLst>
                                            </p:cTn>
                                            <p:tgtEl>
                                              <p:spTgt spid="42"/>
                                            </p:tgtEl>
                                            <p:attrNameLst>
                                              <p:attrName>style.visibility</p:attrName>
                                            </p:attrNameLst>
                                          </p:cBhvr>
                                          <p:to>
                                            <p:strVal val="visible"/>
                                          </p:to>
                                        </p:set>
                                        <p:anim calcmode="lin" valueType="num">
                                          <p:cBhvr>
                                            <p:cTn id="133" dur="750" fill="hold"/>
                                            <p:tgtEl>
                                              <p:spTgt spid="42"/>
                                            </p:tgtEl>
                                            <p:attrNameLst>
                                              <p:attrName>ppt_w</p:attrName>
                                            </p:attrNameLst>
                                          </p:cBhvr>
                                          <p:tavLst>
                                            <p:tav tm="0">
                                              <p:val>
                                                <p:fltVal val="0"/>
                                              </p:val>
                                            </p:tav>
                                            <p:tav tm="100000">
                                              <p:val>
                                                <p:strVal val="#ppt_w"/>
                                              </p:val>
                                            </p:tav>
                                          </p:tavLst>
                                        </p:anim>
                                        <p:anim calcmode="lin" valueType="num">
                                          <p:cBhvr>
                                            <p:cTn id="134" dur="750" fill="hold"/>
                                            <p:tgtEl>
                                              <p:spTgt spid="42"/>
                                            </p:tgtEl>
                                            <p:attrNameLst>
                                              <p:attrName>ppt_h</p:attrName>
                                            </p:attrNameLst>
                                          </p:cBhvr>
                                          <p:tavLst>
                                            <p:tav tm="0">
                                              <p:val>
                                                <p:fltVal val="0"/>
                                              </p:val>
                                            </p:tav>
                                            <p:tav tm="100000">
                                              <p:val>
                                                <p:strVal val="#ppt_h"/>
                                              </p:val>
                                            </p:tav>
                                          </p:tavLst>
                                        </p:anim>
                                        <p:animEffect transition="in" filter="fade">
                                          <p:cBhvr>
                                            <p:cTn id="135" dur="75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p:bldP spid="21" grpId="0"/>
          <p:bldP spid="22" grpId="0"/>
          <p:bldP spid="23" grpId="0"/>
          <p:bldP spid="24" grpId="0"/>
          <p:bldP spid="25" grpId="0"/>
          <p:bldP spid="26" grpId="0"/>
          <p:bldP spid="32" grpId="0" animBg="1"/>
          <p:bldP spid="34" grpId="0"/>
          <p:bldP spid="35" grpId="0"/>
          <p:bldP spid="36" grpId="0"/>
          <p:bldP spid="38" grpId="0"/>
          <p:bldP spid="39" grpId="0"/>
          <p:bldP spid="40" grpId="0"/>
          <p:bldP spid="4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22" presetClass="entr" presetSubtype="8" fill="hold" grpId="0" nodeType="withEffect">
                                      <p:stCondLst>
                                        <p:cond delay="15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par>
                                    <p:cTn id="13" presetID="53" presetClass="entr" presetSubtype="16" fill="hold" grpId="0" nodeType="withEffect">
                                      <p:stCondLst>
                                        <p:cond delay="30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par>
                                    <p:cTn id="18" presetID="22" presetClass="entr" presetSubtype="8" fill="hold" grpId="0" nodeType="withEffect">
                                      <p:stCondLst>
                                        <p:cond delay="45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par>
                                    <p:cTn id="21" presetID="53" presetClass="entr" presetSubtype="16" fill="hold" grpId="0" nodeType="withEffect">
                                      <p:stCondLst>
                                        <p:cond delay="60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animEffect transition="in" filter="fade">
                                          <p:cBhvr>
                                            <p:cTn id="25" dur="500"/>
                                            <p:tgtEl>
                                              <p:spTgt spid="16"/>
                                            </p:tgtEl>
                                          </p:cBhvr>
                                        </p:animEffect>
                                      </p:childTnLst>
                                    </p:cTn>
                                  </p:par>
                                  <p:par>
                                    <p:cTn id="26" presetID="22" presetClass="entr" presetSubtype="8" fill="hold" grpId="0" nodeType="withEffect">
                                      <p:stCondLst>
                                        <p:cond delay="75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par>
                                    <p:cTn id="29" presetID="53" presetClass="entr" presetSubtype="16" fill="hold" grpId="0" nodeType="withEffect">
                                      <p:stCondLst>
                                        <p:cond delay="90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Effect transition="in" filter="fade">
                                          <p:cBhvr>
                                            <p:cTn id="33" dur="500"/>
                                            <p:tgtEl>
                                              <p:spTgt spid="14"/>
                                            </p:tgtEl>
                                          </p:cBhvr>
                                        </p:animEffect>
                                      </p:childTnLst>
                                    </p:cTn>
                                  </p:par>
                                  <p:par>
                                    <p:cTn id="34" presetID="22" presetClass="entr" presetSubtype="8" fill="hold" grpId="0" nodeType="withEffect">
                                      <p:stCondLst>
                                        <p:cond delay="100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par>
                                    <p:cTn id="37" presetID="53" presetClass="entr" presetSubtype="16" fill="hold" grpId="0" nodeType="withEffect">
                                      <p:stCondLst>
                                        <p:cond delay="115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animEffect transition="in" filter="fade">
                                          <p:cBhvr>
                                            <p:cTn id="41" dur="500"/>
                                            <p:tgtEl>
                                              <p:spTgt spid="12"/>
                                            </p:tgtEl>
                                          </p:cBhvr>
                                        </p:animEffect>
                                      </p:childTnLst>
                                    </p:cTn>
                                  </p:par>
                                  <p:par>
                                    <p:cTn id="42" presetID="22" presetClass="entr" presetSubtype="8" fill="hold" grpId="0" nodeType="withEffect">
                                      <p:stCondLst>
                                        <p:cond delay="130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par>
                                    <p:cTn id="45" presetID="53" presetClass="entr" presetSubtype="16" fill="hold" grpId="0" nodeType="withEffect">
                                      <p:stCondLst>
                                        <p:cond delay="145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animEffect transition="in" filter="fade">
                                          <p:cBhvr>
                                            <p:cTn id="49" dur="500"/>
                                            <p:tgtEl>
                                              <p:spTgt spid="10"/>
                                            </p:tgtEl>
                                          </p:cBhvr>
                                        </p:animEffect>
                                      </p:childTnLst>
                                    </p:cTn>
                                  </p:par>
                                  <p:par>
                                    <p:cTn id="50" presetID="22" presetClass="entr" presetSubtype="8" fill="hold" grpId="0" nodeType="withEffect">
                                      <p:stCondLst>
                                        <p:cond delay="1600"/>
                                      </p:stCondLst>
                                      <p:childTnLst>
                                        <p:set>
                                          <p:cBhvr>
                                            <p:cTn id="51" dur="1" fill="hold">
                                              <p:stCondLst>
                                                <p:cond delay="0"/>
                                              </p:stCondLst>
                                            </p:cTn>
                                            <p:tgtEl>
                                              <p:spTgt spid="7"/>
                                            </p:tgtEl>
                                            <p:attrNameLst>
                                              <p:attrName>style.visibility</p:attrName>
                                            </p:attrNameLst>
                                          </p:cBhvr>
                                          <p:to>
                                            <p:strVal val="visible"/>
                                          </p:to>
                                        </p:set>
                                        <p:animEffect transition="in" filter="wipe(left)">
                                          <p:cBhvr>
                                            <p:cTn id="52" dur="500"/>
                                            <p:tgtEl>
                                              <p:spTgt spid="7"/>
                                            </p:tgtEl>
                                          </p:cBhvr>
                                        </p:animEffect>
                                      </p:childTnLst>
                                    </p:cTn>
                                  </p:par>
                                  <p:par>
                                    <p:cTn id="53" presetID="53" presetClass="entr" presetSubtype="16" fill="hold" grpId="0" nodeType="withEffect">
                                      <p:stCondLst>
                                        <p:cond delay="1750"/>
                                      </p:stCondLst>
                                      <p:childTnLst>
                                        <p:set>
                                          <p:cBhvr>
                                            <p:cTn id="54" dur="1" fill="hold">
                                              <p:stCondLst>
                                                <p:cond delay="0"/>
                                              </p:stCondLst>
                                            </p:cTn>
                                            <p:tgtEl>
                                              <p:spTgt spid="8"/>
                                            </p:tgtEl>
                                            <p:attrNameLst>
                                              <p:attrName>style.visibility</p:attrName>
                                            </p:attrNameLst>
                                          </p:cBhvr>
                                          <p:to>
                                            <p:strVal val="visible"/>
                                          </p:to>
                                        </p:set>
                                        <p:anim calcmode="lin" valueType="num">
                                          <p:cBhvr>
                                            <p:cTn id="55" dur="500" fill="hold"/>
                                            <p:tgtEl>
                                              <p:spTgt spid="8"/>
                                            </p:tgtEl>
                                            <p:attrNameLst>
                                              <p:attrName>ppt_w</p:attrName>
                                            </p:attrNameLst>
                                          </p:cBhvr>
                                          <p:tavLst>
                                            <p:tav tm="0">
                                              <p:val>
                                                <p:fltVal val="0"/>
                                              </p:val>
                                            </p:tav>
                                            <p:tav tm="100000">
                                              <p:val>
                                                <p:strVal val="#ppt_w"/>
                                              </p:val>
                                            </p:tav>
                                          </p:tavLst>
                                        </p:anim>
                                        <p:anim calcmode="lin" valueType="num">
                                          <p:cBhvr>
                                            <p:cTn id="56" dur="500" fill="hold"/>
                                            <p:tgtEl>
                                              <p:spTgt spid="8"/>
                                            </p:tgtEl>
                                            <p:attrNameLst>
                                              <p:attrName>ppt_h</p:attrName>
                                            </p:attrNameLst>
                                          </p:cBhvr>
                                          <p:tavLst>
                                            <p:tav tm="0">
                                              <p:val>
                                                <p:fltVal val="0"/>
                                              </p:val>
                                            </p:tav>
                                            <p:tav tm="100000">
                                              <p:val>
                                                <p:strVal val="#ppt_h"/>
                                              </p:val>
                                            </p:tav>
                                          </p:tavLst>
                                        </p:anim>
                                        <p:animEffect transition="in" filter="fade">
                                          <p:cBhvr>
                                            <p:cTn id="57" dur="500"/>
                                            <p:tgtEl>
                                              <p:spTgt spid="8"/>
                                            </p:tgtEl>
                                          </p:cBhvr>
                                        </p:animEffect>
                                      </p:childTnLst>
                                    </p:cTn>
                                  </p:par>
                                  <p:par>
                                    <p:cTn id="58" presetID="22" presetClass="entr" presetSubtype="8" fill="hold" grpId="0" nodeType="withEffect">
                                      <p:stCondLst>
                                        <p:cond delay="1900"/>
                                      </p:stCondLst>
                                      <p:childTnLst>
                                        <p:set>
                                          <p:cBhvr>
                                            <p:cTn id="59" dur="1" fill="hold">
                                              <p:stCondLst>
                                                <p:cond delay="0"/>
                                              </p:stCondLst>
                                            </p:cTn>
                                            <p:tgtEl>
                                              <p:spTgt spid="5"/>
                                            </p:tgtEl>
                                            <p:attrNameLst>
                                              <p:attrName>style.visibility</p:attrName>
                                            </p:attrNameLst>
                                          </p:cBhvr>
                                          <p:to>
                                            <p:strVal val="visible"/>
                                          </p:to>
                                        </p:set>
                                        <p:animEffect transition="in" filter="wipe(left)">
                                          <p:cBhvr>
                                            <p:cTn id="60" dur="500"/>
                                            <p:tgtEl>
                                              <p:spTgt spid="5"/>
                                            </p:tgtEl>
                                          </p:cBhvr>
                                        </p:animEffect>
                                      </p:childTnLst>
                                    </p:cTn>
                                  </p:par>
                                  <p:par>
                                    <p:cTn id="61" presetID="53" presetClass="entr" presetSubtype="16" fill="hold" grpId="0" nodeType="withEffect">
                                      <p:stCondLst>
                                        <p:cond delay="2000"/>
                                      </p:stCondLst>
                                      <p:childTnLst>
                                        <p:set>
                                          <p:cBhvr>
                                            <p:cTn id="62" dur="1" fill="hold">
                                              <p:stCondLst>
                                                <p:cond delay="0"/>
                                              </p:stCondLst>
                                            </p:cTn>
                                            <p:tgtEl>
                                              <p:spTgt spid="6"/>
                                            </p:tgtEl>
                                            <p:attrNameLst>
                                              <p:attrName>style.visibility</p:attrName>
                                            </p:attrNameLst>
                                          </p:cBhvr>
                                          <p:to>
                                            <p:strVal val="visible"/>
                                          </p:to>
                                        </p:set>
                                        <p:anim calcmode="lin" valueType="num">
                                          <p:cBhvr>
                                            <p:cTn id="63" dur="500" fill="hold"/>
                                            <p:tgtEl>
                                              <p:spTgt spid="6"/>
                                            </p:tgtEl>
                                            <p:attrNameLst>
                                              <p:attrName>ppt_w</p:attrName>
                                            </p:attrNameLst>
                                          </p:cBhvr>
                                          <p:tavLst>
                                            <p:tav tm="0">
                                              <p:val>
                                                <p:fltVal val="0"/>
                                              </p:val>
                                            </p:tav>
                                            <p:tav tm="100000">
                                              <p:val>
                                                <p:strVal val="#ppt_w"/>
                                              </p:val>
                                            </p:tav>
                                          </p:tavLst>
                                        </p:anim>
                                        <p:anim calcmode="lin" valueType="num">
                                          <p:cBhvr>
                                            <p:cTn id="64" dur="500" fill="hold"/>
                                            <p:tgtEl>
                                              <p:spTgt spid="6"/>
                                            </p:tgtEl>
                                            <p:attrNameLst>
                                              <p:attrName>ppt_h</p:attrName>
                                            </p:attrNameLst>
                                          </p:cBhvr>
                                          <p:tavLst>
                                            <p:tav tm="0">
                                              <p:val>
                                                <p:fltVal val="0"/>
                                              </p:val>
                                            </p:tav>
                                            <p:tav tm="100000">
                                              <p:val>
                                                <p:strVal val="#ppt_h"/>
                                              </p:val>
                                            </p:tav>
                                          </p:tavLst>
                                        </p:anim>
                                        <p:animEffect transition="in" filter="fade">
                                          <p:cBhvr>
                                            <p:cTn id="65" dur="500"/>
                                            <p:tgtEl>
                                              <p:spTgt spid="6"/>
                                            </p:tgtEl>
                                          </p:cBhvr>
                                        </p:animEffect>
                                      </p:childTnLst>
                                    </p:cTn>
                                  </p:par>
                                  <p:par>
                                    <p:cTn id="66" presetID="22" presetClass="entr" presetSubtype="8" fill="hold" grpId="0" nodeType="withEffect">
                                      <p:stCondLst>
                                        <p:cond delay="2150"/>
                                      </p:stCondLst>
                                      <p:childTnLst>
                                        <p:set>
                                          <p:cBhvr>
                                            <p:cTn id="67" dur="1" fill="hold">
                                              <p:stCondLst>
                                                <p:cond delay="0"/>
                                              </p:stCondLst>
                                            </p:cTn>
                                            <p:tgtEl>
                                              <p:spTgt spid="3"/>
                                            </p:tgtEl>
                                            <p:attrNameLst>
                                              <p:attrName>style.visibility</p:attrName>
                                            </p:attrNameLst>
                                          </p:cBhvr>
                                          <p:to>
                                            <p:strVal val="visible"/>
                                          </p:to>
                                        </p:set>
                                        <p:animEffect transition="in" filter="wipe(left)">
                                          <p:cBhvr>
                                            <p:cTn id="68" dur="500"/>
                                            <p:tgtEl>
                                              <p:spTgt spid="3"/>
                                            </p:tgtEl>
                                          </p:cBhvr>
                                        </p:animEffect>
                                      </p:childTnLst>
                                    </p:cTn>
                                  </p:par>
                                  <p:par>
                                    <p:cTn id="69" presetID="53" presetClass="entr" presetSubtype="16" fill="hold" grpId="0" nodeType="withEffect">
                                      <p:stCondLst>
                                        <p:cond delay="2300"/>
                                      </p:stCondLst>
                                      <p:childTnLst>
                                        <p:set>
                                          <p:cBhvr>
                                            <p:cTn id="70" dur="1" fill="hold">
                                              <p:stCondLst>
                                                <p:cond delay="0"/>
                                              </p:stCondLst>
                                            </p:cTn>
                                            <p:tgtEl>
                                              <p:spTgt spid="4"/>
                                            </p:tgtEl>
                                            <p:attrNameLst>
                                              <p:attrName>style.visibility</p:attrName>
                                            </p:attrNameLst>
                                          </p:cBhvr>
                                          <p:to>
                                            <p:strVal val="visible"/>
                                          </p:to>
                                        </p:set>
                                        <p:anim calcmode="lin" valueType="num">
                                          <p:cBhvr>
                                            <p:cTn id="71" dur="500" fill="hold"/>
                                            <p:tgtEl>
                                              <p:spTgt spid="4"/>
                                            </p:tgtEl>
                                            <p:attrNameLst>
                                              <p:attrName>ppt_w</p:attrName>
                                            </p:attrNameLst>
                                          </p:cBhvr>
                                          <p:tavLst>
                                            <p:tav tm="0">
                                              <p:val>
                                                <p:fltVal val="0"/>
                                              </p:val>
                                            </p:tav>
                                            <p:tav tm="100000">
                                              <p:val>
                                                <p:strVal val="#ppt_w"/>
                                              </p:val>
                                            </p:tav>
                                          </p:tavLst>
                                        </p:anim>
                                        <p:anim calcmode="lin" valueType="num">
                                          <p:cBhvr>
                                            <p:cTn id="72" dur="500" fill="hold"/>
                                            <p:tgtEl>
                                              <p:spTgt spid="4"/>
                                            </p:tgtEl>
                                            <p:attrNameLst>
                                              <p:attrName>ppt_h</p:attrName>
                                            </p:attrNameLst>
                                          </p:cBhvr>
                                          <p:tavLst>
                                            <p:tav tm="0">
                                              <p:val>
                                                <p:fltVal val="0"/>
                                              </p:val>
                                            </p:tav>
                                            <p:tav tm="100000">
                                              <p:val>
                                                <p:strVal val="#ppt_h"/>
                                              </p:val>
                                            </p:tav>
                                          </p:tavLst>
                                        </p:anim>
                                        <p:animEffect transition="in" filter="fade">
                                          <p:cBhvr>
                                            <p:cTn id="73" dur="500"/>
                                            <p:tgtEl>
                                              <p:spTgt spid="4"/>
                                            </p:tgtEl>
                                          </p:cBhvr>
                                        </p:animEffect>
                                      </p:childTnLst>
                                    </p:cTn>
                                  </p:par>
                                  <p:par>
                                    <p:cTn id="74" presetID="53" presetClass="entr" presetSubtype="16" fill="hold" grpId="0" nodeType="withEffect">
                                      <p:stCondLst>
                                        <p:cond delay="2500"/>
                                      </p:stCondLst>
                                      <p:childTnLst>
                                        <p:set>
                                          <p:cBhvr>
                                            <p:cTn id="75" dur="1" fill="hold">
                                              <p:stCondLst>
                                                <p:cond delay="0"/>
                                              </p:stCondLst>
                                            </p:cTn>
                                            <p:tgtEl>
                                              <p:spTgt spid="27"/>
                                            </p:tgtEl>
                                            <p:attrNameLst>
                                              <p:attrName>style.visibility</p:attrName>
                                            </p:attrNameLst>
                                          </p:cBhvr>
                                          <p:to>
                                            <p:strVal val="visible"/>
                                          </p:to>
                                        </p:set>
                                        <p:anim calcmode="lin" valueType="num">
                                          <p:cBhvr>
                                            <p:cTn id="76" dur="750" fill="hold"/>
                                            <p:tgtEl>
                                              <p:spTgt spid="27"/>
                                            </p:tgtEl>
                                            <p:attrNameLst>
                                              <p:attrName>ppt_w</p:attrName>
                                            </p:attrNameLst>
                                          </p:cBhvr>
                                          <p:tavLst>
                                            <p:tav tm="0">
                                              <p:val>
                                                <p:fltVal val="0"/>
                                              </p:val>
                                            </p:tav>
                                            <p:tav tm="100000">
                                              <p:val>
                                                <p:strVal val="#ppt_w"/>
                                              </p:val>
                                            </p:tav>
                                          </p:tavLst>
                                        </p:anim>
                                        <p:anim calcmode="lin" valueType="num">
                                          <p:cBhvr>
                                            <p:cTn id="77" dur="750" fill="hold"/>
                                            <p:tgtEl>
                                              <p:spTgt spid="27"/>
                                            </p:tgtEl>
                                            <p:attrNameLst>
                                              <p:attrName>ppt_h</p:attrName>
                                            </p:attrNameLst>
                                          </p:cBhvr>
                                          <p:tavLst>
                                            <p:tav tm="0">
                                              <p:val>
                                                <p:fltVal val="0"/>
                                              </p:val>
                                            </p:tav>
                                            <p:tav tm="100000">
                                              <p:val>
                                                <p:strVal val="#ppt_h"/>
                                              </p:val>
                                            </p:tav>
                                          </p:tavLst>
                                        </p:anim>
                                        <p:animEffect transition="in" filter="fade">
                                          <p:cBhvr>
                                            <p:cTn id="78" dur="750"/>
                                            <p:tgtEl>
                                              <p:spTgt spid="27"/>
                                            </p:tgtEl>
                                          </p:cBhvr>
                                        </p:animEffect>
                                      </p:childTnLst>
                                    </p:cTn>
                                  </p:par>
                                  <p:par>
                                    <p:cTn id="79" presetID="53" presetClass="entr" presetSubtype="16" fill="hold" grpId="0" nodeType="withEffect">
                                      <p:stCondLst>
                                        <p:cond delay="2500"/>
                                      </p:stCondLst>
                                      <p:childTnLst>
                                        <p:set>
                                          <p:cBhvr>
                                            <p:cTn id="80" dur="1" fill="hold">
                                              <p:stCondLst>
                                                <p:cond delay="0"/>
                                              </p:stCondLst>
                                            </p:cTn>
                                            <p:tgtEl>
                                              <p:spTgt spid="28"/>
                                            </p:tgtEl>
                                            <p:attrNameLst>
                                              <p:attrName>style.visibility</p:attrName>
                                            </p:attrNameLst>
                                          </p:cBhvr>
                                          <p:to>
                                            <p:strVal val="visible"/>
                                          </p:to>
                                        </p:set>
                                        <p:anim calcmode="lin" valueType="num">
                                          <p:cBhvr>
                                            <p:cTn id="81" dur="750" fill="hold"/>
                                            <p:tgtEl>
                                              <p:spTgt spid="28"/>
                                            </p:tgtEl>
                                            <p:attrNameLst>
                                              <p:attrName>ppt_w</p:attrName>
                                            </p:attrNameLst>
                                          </p:cBhvr>
                                          <p:tavLst>
                                            <p:tav tm="0">
                                              <p:val>
                                                <p:fltVal val="0"/>
                                              </p:val>
                                            </p:tav>
                                            <p:tav tm="100000">
                                              <p:val>
                                                <p:strVal val="#ppt_w"/>
                                              </p:val>
                                            </p:tav>
                                          </p:tavLst>
                                        </p:anim>
                                        <p:anim calcmode="lin" valueType="num">
                                          <p:cBhvr>
                                            <p:cTn id="82" dur="750" fill="hold"/>
                                            <p:tgtEl>
                                              <p:spTgt spid="28"/>
                                            </p:tgtEl>
                                            <p:attrNameLst>
                                              <p:attrName>ppt_h</p:attrName>
                                            </p:attrNameLst>
                                          </p:cBhvr>
                                          <p:tavLst>
                                            <p:tav tm="0">
                                              <p:val>
                                                <p:fltVal val="0"/>
                                              </p:val>
                                            </p:tav>
                                            <p:tav tm="100000">
                                              <p:val>
                                                <p:strVal val="#ppt_h"/>
                                              </p:val>
                                            </p:tav>
                                          </p:tavLst>
                                        </p:anim>
                                        <p:animEffect transition="in" filter="fade">
                                          <p:cBhvr>
                                            <p:cTn id="83" dur="750"/>
                                            <p:tgtEl>
                                              <p:spTgt spid="28"/>
                                            </p:tgtEl>
                                          </p:cBhvr>
                                        </p:animEffect>
                                      </p:childTnLst>
                                    </p:cTn>
                                  </p:par>
                                  <p:par>
                                    <p:cTn id="84" presetID="53" presetClass="entr" presetSubtype="16" fill="hold" grpId="0" nodeType="withEffect">
                                      <p:stCondLst>
                                        <p:cond delay="2500"/>
                                      </p:stCondLst>
                                      <p:childTnLst>
                                        <p:set>
                                          <p:cBhvr>
                                            <p:cTn id="85" dur="1" fill="hold">
                                              <p:stCondLst>
                                                <p:cond delay="0"/>
                                              </p:stCondLst>
                                            </p:cTn>
                                            <p:tgtEl>
                                              <p:spTgt spid="32"/>
                                            </p:tgtEl>
                                            <p:attrNameLst>
                                              <p:attrName>style.visibility</p:attrName>
                                            </p:attrNameLst>
                                          </p:cBhvr>
                                          <p:to>
                                            <p:strVal val="visible"/>
                                          </p:to>
                                        </p:set>
                                        <p:anim calcmode="lin" valueType="num">
                                          <p:cBhvr>
                                            <p:cTn id="86" dur="750" fill="hold"/>
                                            <p:tgtEl>
                                              <p:spTgt spid="32"/>
                                            </p:tgtEl>
                                            <p:attrNameLst>
                                              <p:attrName>ppt_w</p:attrName>
                                            </p:attrNameLst>
                                          </p:cBhvr>
                                          <p:tavLst>
                                            <p:tav tm="0">
                                              <p:val>
                                                <p:fltVal val="0"/>
                                              </p:val>
                                            </p:tav>
                                            <p:tav tm="100000">
                                              <p:val>
                                                <p:strVal val="#ppt_w"/>
                                              </p:val>
                                            </p:tav>
                                          </p:tavLst>
                                        </p:anim>
                                        <p:anim calcmode="lin" valueType="num">
                                          <p:cBhvr>
                                            <p:cTn id="87" dur="750" fill="hold"/>
                                            <p:tgtEl>
                                              <p:spTgt spid="32"/>
                                            </p:tgtEl>
                                            <p:attrNameLst>
                                              <p:attrName>ppt_h</p:attrName>
                                            </p:attrNameLst>
                                          </p:cBhvr>
                                          <p:tavLst>
                                            <p:tav tm="0">
                                              <p:val>
                                                <p:fltVal val="0"/>
                                              </p:val>
                                            </p:tav>
                                            <p:tav tm="100000">
                                              <p:val>
                                                <p:strVal val="#ppt_h"/>
                                              </p:val>
                                            </p:tav>
                                          </p:tavLst>
                                        </p:anim>
                                        <p:animEffect transition="in" filter="fade">
                                          <p:cBhvr>
                                            <p:cTn id="88" dur="750"/>
                                            <p:tgtEl>
                                              <p:spTgt spid="32"/>
                                            </p:tgtEl>
                                          </p:cBhvr>
                                        </p:animEffect>
                                      </p:childTnLst>
                                    </p:cTn>
                                  </p:par>
                                  <p:par>
                                    <p:cTn id="89" presetID="2" presetClass="entr" presetSubtype="4" fill="hold" grpId="0" nodeType="withEffect">
                                      <p:stCondLst>
                                        <p:cond delay="3000"/>
                                      </p:stCondLst>
                                      <p:childTnLst>
                                        <p:set>
                                          <p:cBhvr>
                                            <p:cTn id="90" dur="1" fill="hold">
                                              <p:stCondLst>
                                                <p:cond delay="0"/>
                                              </p:stCondLst>
                                            </p:cTn>
                                            <p:tgtEl>
                                              <p:spTgt spid="21"/>
                                            </p:tgtEl>
                                            <p:attrNameLst>
                                              <p:attrName>style.visibility</p:attrName>
                                            </p:attrNameLst>
                                          </p:cBhvr>
                                          <p:to>
                                            <p:strVal val="visible"/>
                                          </p:to>
                                        </p:set>
                                        <p:anim calcmode="lin" valueType="num">
                                          <p:cBhvr additive="base">
                                            <p:cTn id="91" dur="1000" fill="hold"/>
                                            <p:tgtEl>
                                              <p:spTgt spid="21"/>
                                            </p:tgtEl>
                                            <p:attrNameLst>
                                              <p:attrName>ppt_x</p:attrName>
                                            </p:attrNameLst>
                                          </p:cBhvr>
                                          <p:tavLst>
                                            <p:tav tm="0">
                                              <p:val>
                                                <p:strVal val="#ppt_x"/>
                                              </p:val>
                                            </p:tav>
                                            <p:tav tm="100000">
                                              <p:val>
                                                <p:strVal val="#ppt_x"/>
                                              </p:val>
                                            </p:tav>
                                          </p:tavLst>
                                        </p:anim>
                                        <p:anim calcmode="lin" valueType="num">
                                          <p:cBhvr additive="base">
                                            <p:cTn id="92" dur="1000" fill="hold"/>
                                            <p:tgtEl>
                                              <p:spTgt spid="21"/>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3000"/>
                                      </p:stCondLst>
                                      <p:childTnLst>
                                        <p:set>
                                          <p:cBhvr>
                                            <p:cTn id="94" dur="1" fill="hold">
                                              <p:stCondLst>
                                                <p:cond delay="0"/>
                                              </p:stCondLst>
                                            </p:cTn>
                                            <p:tgtEl>
                                              <p:spTgt spid="23"/>
                                            </p:tgtEl>
                                            <p:attrNameLst>
                                              <p:attrName>style.visibility</p:attrName>
                                            </p:attrNameLst>
                                          </p:cBhvr>
                                          <p:to>
                                            <p:strVal val="visible"/>
                                          </p:to>
                                        </p:set>
                                        <p:anim calcmode="lin" valueType="num">
                                          <p:cBhvr additive="base">
                                            <p:cTn id="95" dur="1000" fill="hold"/>
                                            <p:tgtEl>
                                              <p:spTgt spid="23"/>
                                            </p:tgtEl>
                                            <p:attrNameLst>
                                              <p:attrName>ppt_x</p:attrName>
                                            </p:attrNameLst>
                                          </p:cBhvr>
                                          <p:tavLst>
                                            <p:tav tm="0">
                                              <p:val>
                                                <p:strVal val="#ppt_x"/>
                                              </p:val>
                                            </p:tav>
                                            <p:tav tm="100000">
                                              <p:val>
                                                <p:strVal val="#ppt_x"/>
                                              </p:val>
                                            </p:tav>
                                          </p:tavLst>
                                        </p:anim>
                                        <p:anim calcmode="lin" valueType="num">
                                          <p:cBhvr additive="base">
                                            <p:cTn id="96" dur="1000" fill="hold"/>
                                            <p:tgtEl>
                                              <p:spTgt spid="23"/>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3000"/>
                                      </p:stCondLst>
                                      <p:childTnLst>
                                        <p:set>
                                          <p:cBhvr>
                                            <p:cTn id="98" dur="1" fill="hold">
                                              <p:stCondLst>
                                                <p:cond delay="0"/>
                                              </p:stCondLst>
                                            </p:cTn>
                                            <p:tgtEl>
                                              <p:spTgt spid="25"/>
                                            </p:tgtEl>
                                            <p:attrNameLst>
                                              <p:attrName>style.visibility</p:attrName>
                                            </p:attrNameLst>
                                          </p:cBhvr>
                                          <p:to>
                                            <p:strVal val="visible"/>
                                          </p:to>
                                        </p:set>
                                        <p:anim calcmode="lin" valueType="num">
                                          <p:cBhvr additive="base">
                                            <p:cTn id="99" dur="1000" fill="hold"/>
                                            <p:tgtEl>
                                              <p:spTgt spid="25"/>
                                            </p:tgtEl>
                                            <p:attrNameLst>
                                              <p:attrName>ppt_x</p:attrName>
                                            </p:attrNameLst>
                                          </p:cBhvr>
                                          <p:tavLst>
                                            <p:tav tm="0">
                                              <p:val>
                                                <p:strVal val="#ppt_x"/>
                                              </p:val>
                                            </p:tav>
                                            <p:tav tm="100000">
                                              <p:val>
                                                <p:strVal val="#ppt_x"/>
                                              </p:val>
                                            </p:tav>
                                          </p:tavLst>
                                        </p:anim>
                                        <p:anim calcmode="lin" valueType="num">
                                          <p:cBhvr additive="base">
                                            <p:cTn id="100" dur="1000" fill="hold"/>
                                            <p:tgtEl>
                                              <p:spTgt spid="25"/>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3000"/>
                                      </p:stCondLst>
                                      <p:childTnLst>
                                        <p:set>
                                          <p:cBhvr>
                                            <p:cTn id="102" dur="1" fill="hold">
                                              <p:stCondLst>
                                                <p:cond delay="0"/>
                                              </p:stCondLst>
                                            </p:cTn>
                                            <p:tgtEl>
                                              <p:spTgt spid="34"/>
                                            </p:tgtEl>
                                            <p:attrNameLst>
                                              <p:attrName>style.visibility</p:attrName>
                                            </p:attrNameLst>
                                          </p:cBhvr>
                                          <p:to>
                                            <p:strVal val="visible"/>
                                          </p:to>
                                        </p:set>
                                        <p:anim calcmode="lin" valueType="num">
                                          <p:cBhvr additive="base">
                                            <p:cTn id="103" dur="1000" fill="hold"/>
                                            <p:tgtEl>
                                              <p:spTgt spid="34"/>
                                            </p:tgtEl>
                                            <p:attrNameLst>
                                              <p:attrName>ppt_x</p:attrName>
                                            </p:attrNameLst>
                                          </p:cBhvr>
                                          <p:tavLst>
                                            <p:tav tm="0">
                                              <p:val>
                                                <p:strVal val="#ppt_x"/>
                                              </p:val>
                                            </p:tav>
                                            <p:tav tm="100000">
                                              <p:val>
                                                <p:strVal val="#ppt_x"/>
                                              </p:val>
                                            </p:tav>
                                          </p:tavLst>
                                        </p:anim>
                                        <p:anim calcmode="lin" valueType="num">
                                          <p:cBhvr additive="base">
                                            <p:cTn id="104" dur="1000" fill="hold"/>
                                            <p:tgtEl>
                                              <p:spTgt spid="34"/>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3000"/>
                                      </p:stCondLst>
                                      <p:childTnLst>
                                        <p:set>
                                          <p:cBhvr>
                                            <p:cTn id="106" dur="1" fill="hold">
                                              <p:stCondLst>
                                                <p:cond delay="0"/>
                                              </p:stCondLst>
                                            </p:cTn>
                                            <p:tgtEl>
                                              <p:spTgt spid="35"/>
                                            </p:tgtEl>
                                            <p:attrNameLst>
                                              <p:attrName>style.visibility</p:attrName>
                                            </p:attrNameLst>
                                          </p:cBhvr>
                                          <p:to>
                                            <p:strVal val="visible"/>
                                          </p:to>
                                        </p:set>
                                        <p:anim calcmode="lin" valueType="num">
                                          <p:cBhvr additive="base">
                                            <p:cTn id="107" dur="1000" fill="hold"/>
                                            <p:tgtEl>
                                              <p:spTgt spid="35"/>
                                            </p:tgtEl>
                                            <p:attrNameLst>
                                              <p:attrName>ppt_x</p:attrName>
                                            </p:attrNameLst>
                                          </p:cBhvr>
                                          <p:tavLst>
                                            <p:tav tm="0">
                                              <p:val>
                                                <p:strVal val="#ppt_x"/>
                                              </p:val>
                                            </p:tav>
                                            <p:tav tm="100000">
                                              <p:val>
                                                <p:strVal val="#ppt_x"/>
                                              </p:val>
                                            </p:tav>
                                          </p:tavLst>
                                        </p:anim>
                                        <p:anim calcmode="lin" valueType="num">
                                          <p:cBhvr additive="base">
                                            <p:cTn id="108" dur="1000" fill="hold"/>
                                            <p:tgtEl>
                                              <p:spTgt spid="35"/>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3000"/>
                                      </p:stCondLst>
                                      <p:childTnLst>
                                        <p:set>
                                          <p:cBhvr>
                                            <p:cTn id="110" dur="1" fill="hold">
                                              <p:stCondLst>
                                                <p:cond delay="0"/>
                                              </p:stCondLst>
                                            </p:cTn>
                                            <p:tgtEl>
                                              <p:spTgt spid="36"/>
                                            </p:tgtEl>
                                            <p:attrNameLst>
                                              <p:attrName>style.visibility</p:attrName>
                                            </p:attrNameLst>
                                          </p:cBhvr>
                                          <p:to>
                                            <p:strVal val="visible"/>
                                          </p:to>
                                        </p:set>
                                        <p:anim calcmode="lin" valueType="num">
                                          <p:cBhvr additive="base">
                                            <p:cTn id="111" dur="1000" fill="hold"/>
                                            <p:tgtEl>
                                              <p:spTgt spid="36"/>
                                            </p:tgtEl>
                                            <p:attrNameLst>
                                              <p:attrName>ppt_x</p:attrName>
                                            </p:attrNameLst>
                                          </p:cBhvr>
                                          <p:tavLst>
                                            <p:tav tm="0">
                                              <p:val>
                                                <p:strVal val="#ppt_x"/>
                                              </p:val>
                                            </p:tav>
                                            <p:tav tm="100000">
                                              <p:val>
                                                <p:strVal val="#ppt_x"/>
                                              </p:val>
                                            </p:tav>
                                          </p:tavLst>
                                        </p:anim>
                                        <p:anim calcmode="lin" valueType="num">
                                          <p:cBhvr additive="base">
                                            <p:cTn id="112" dur="1000" fill="hold"/>
                                            <p:tgtEl>
                                              <p:spTgt spid="36"/>
                                            </p:tgtEl>
                                            <p:attrNameLst>
                                              <p:attrName>ppt_y</p:attrName>
                                            </p:attrNameLst>
                                          </p:cBhvr>
                                          <p:tavLst>
                                            <p:tav tm="0">
                                              <p:val>
                                                <p:strVal val="1+#ppt_h/2"/>
                                              </p:val>
                                            </p:tav>
                                            <p:tav tm="100000">
                                              <p:val>
                                                <p:strVal val="#ppt_y"/>
                                              </p:val>
                                            </p:tav>
                                          </p:tavLst>
                                        </p:anim>
                                      </p:childTnLst>
                                    </p:cTn>
                                  </p:par>
                                  <p:par>
                                    <p:cTn id="113" presetID="2" presetClass="entr" presetSubtype="1" fill="hold" grpId="0" nodeType="withEffect">
                                      <p:stCondLst>
                                        <p:cond delay="3000"/>
                                      </p:stCondLst>
                                      <p:childTnLst>
                                        <p:set>
                                          <p:cBhvr>
                                            <p:cTn id="114" dur="1" fill="hold">
                                              <p:stCondLst>
                                                <p:cond delay="0"/>
                                              </p:stCondLst>
                                            </p:cTn>
                                            <p:tgtEl>
                                              <p:spTgt spid="20"/>
                                            </p:tgtEl>
                                            <p:attrNameLst>
                                              <p:attrName>style.visibility</p:attrName>
                                            </p:attrNameLst>
                                          </p:cBhvr>
                                          <p:to>
                                            <p:strVal val="visible"/>
                                          </p:to>
                                        </p:set>
                                        <p:anim calcmode="lin" valueType="num">
                                          <p:cBhvr additive="base">
                                            <p:cTn id="115" dur="1000" fill="hold"/>
                                            <p:tgtEl>
                                              <p:spTgt spid="20"/>
                                            </p:tgtEl>
                                            <p:attrNameLst>
                                              <p:attrName>ppt_x</p:attrName>
                                            </p:attrNameLst>
                                          </p:cBhvr>
                                          <p:tavLst>
                                            <p:tav tm="0">
                                              <p:val>
                                                <p:strVal val="#ppt_x"/>
                                              </p:val>
                                            </p:tav>
                                            <p:tav tm="100000">
                                              <p:val>
                                                <p:strVal val="#ppt_x"/>
                                              </p:val>
                                            </p:tav>
                                          </p:tavLst>
                                        </p:anim>
                                        <p:anim calcmode="lin" valueType="num">
                                          <p:cBhvr additive="base">
                                            <p:cTn id="116" dur="1000" fill="hold"/>
                                            <p:tgtEl>
                                              <p:spTgt spid="20"/>
                                            </p:tgtEl>
                                            <p:attrNameLst>
                                              <p:attrName>ppt_y</p:attrName>
                                            </p:attrNameLst>
                                          </p:cBhvr>
                                          <p:tavLst>
                                            <p:tav tm="0">
                                              <p:val>
                                                <p:strVal val="0-#ppt_h/2"/>
                                              </p:val>
                                            </p:tav>
                                            <p:tav tm="100000">
                                              <p:val>
                                                <p:strVal val="#ppt_y"/>
                                              </p:val>
                                            </p:tav>
                                          </p:tavLst>
                                        </p:anim>
                                      </p:childTnLst>
                                    </p:cTn>
                                  </p:par>
                                  <p:par>
                                    <p:cTn id="117" presetID="2" presetClass="entr" presetSubtype="1" fill="hold" grpId="0" nodeType="withEffect">
                                      <p:stCondLst>
                                        <p:cond delay="3000"/>
                                      </p:stCondLst>
                                      <p:childTnLst>
                                        <p:set>
                                          <p:cBhvr>
                                            <p:cTn id="118" dur="1" fill="hold">
                                              <p:stCondLst>
                                                <p:cond delay="0"/>
                                              </p:stCondLst>
                                            </p:cTn>
                                            <p:tgtEl>
                                              <p:spTgt spid="22"/>
                                            </p:tgtEl>
                                            <p:attrNameLst>
                                              <p:attrName>style.visibility</p:attrName>
                                            </p:attrNameLst>
                                          </p:cBhvr>
                                          <p:to>
                                            <p:strVal val="visible"/>
                                          </p:to>
                                        </p:set>
                                        <p:anim calcmode="lin" valueType="num">
                                          <p:cBhvr additive="base">
                                            <p:cTn id="119" dur="1000" fill="hold"/>
                                            <p:tgtEl>
                                              <p:spTgt spid="22"/>
                                            </p:tgtEl>
                                            <p:attrNameLst>
                                              <p:attrName>ppt_x</p:attrName>
                                            </p:attrNameLst>
                                          </p:cBhvr>
                                          <p:tavLst>
                                            <p:tav tm="0">
                                              <p:val>
                                                <p:strVal val="#ppt_x"/>
                                              </p:val>
                                            </p:tav>
                                            <p:tav tm="100000">
                                              <p:val>
                                                <p:strVal val="#ppt_x"/>
                                              </p:val>
                                            </p:tav>
                                          </p:tavLst>
                                        </p:anim>
                                        <p:anim calcmode="lin" valueType="num">
                                          <p:cBhvr additive="base">
                                            <p:cTn id="120" dur="1000" fill="hold"/>
                                            <p:tgtEl>
                                              <p:spTgt spid="22"/>
                                            </p:tgtEl>
                                            <p:attrNameLst>
                                              <p:attrName>ppt_y</p:attrName>
                                            </p:attrNameLst>
                                          </p:cBhvr>
                                          <p:tavLst>
                                            <p:tav tm="0">
                                              <p:val>
                                                <p:strVal val="0-#ppt_h/2"/>
                                              </p:val>
                                            </p:tav>
                                            <p:tav tm="100000">
                                              <p:val>
                                                <p:strVal val="#ppt_y"/>
                                              </p:val>
                                            </p:tav>
                                          </p:tavLst>
                                        </p:anim>
                                      </p:childTnLst>
                                    </p:cTn>
                                  </p:par>
                                  <p:par>
                                    <p:cTn id="121" presetID="2" presetClass="entr" presetSubtype="1" fill="hold" grpId="0" nodeType="withEffect">
                                      <p:stCondLst>
                                        <p:cond delay="3000"/>
                                      </p:stCondLst>
                                      <p:childTnLst>
                                        <p:set>
                                          <p:cBhvr>
                                            <p:cTn id="122" dur="1" fill="hold">
                                              <p:stCondLst>
                                                <p:cond delay="0"/>
                                              </p:stCondLst>
                                            </p:cTn>
                                            <p:tgtEl>
                                              <p:spTgt spid="24"/>
                                            </p:tgtEl>
                                            <p:attrNameLst>
                                              <p:attrName>style.visibility</p:attrName>
                                            </p:attrNameLst>
                                          </p:cBhvr>
                                          <p:to>
                                            <p:strVal val="visible"/>
                                          </p:to>
                                        </p:set>
                                        <p:anim calcmode="lin" valueType="num">
                                          <p:cBhvr additive="base">
                                            <p:cTn id="123" dur="1000" fill="hold"/>
                                            <p:tgtEl>
                                              <p:spTgt spid="24"/>
                                            </p:tgtEl>
                                            <p:attrNameLst>
                                              <p:attrName>ppt_x</p:attrName>
                                            </p:attrNameLst>
                                          </p:cBhvr>
                                          <p:tavLst>
                                            <p:tav tm="0">
                                              <p:val>
                                                <p:strVal val="#ppt_x"/>
                                              </p:val>
                                            </p:tav>
                                            <p:tav tm="100000">
                                              <p:val>
                                                <p:strVal val="#ppt_x"/>
                                              </p:val>
                                            </p:tav>
                                          </p:tavLst>
                                        </p:anim>
                                        <p:anim calcmode="lin" valueType="num">
                                          <p:cBhvr additive="base">
                                            <p:cTn id="124" dur="1000" fill="hold"/>
                                            <p:tgtEl>
                                              <p:spTgt spid="24"/>
                                            </p:tgtEl>
                                            <p:attrNameLst>
                                              <p:attrName>ppt_y</p:attrName>
                                            </p:attrNameLst>
                                          </p:cBhvr>
                                          <p:tavLst>
                                            <p:tav tm="0">
                                              <p:val>
                                                <p:strVal val="0-#ppt_h/2"/>
                                              </p:val>
                                            </p:tav>
                                            <p:tav tm="100000">
                                              <p:val>
                                                <p:strVal val="#ppt_y"/>
                                              </p:val>
                                            </p:tav>
                                          </p:tavLst>
                                        </p:anim>
                                      </p:childTnLst>
                                    </p:cTn>
                                  </p:par>
                                  <p:par>
                                    <p:cTn id="125" presetID="2" presetClass="entr" presetSubtype="1" fill="hold" grpId="0" nodeType="withEffect">
                                      <p:stCondLst>
                                        <p:cond delay="3000"/>
                                      </p:stCondLst>
                                      <p:childTnLst>
                                        <p:set>
                                          <p:cBhvr>
                                            <p:cTn id="126" dur="1" fill="hold">
                                              <p:stCondLst>
                                                <p:cond delay="0"/>
                                              </p:stCondLst>
                                            </p:cTn>
                                            <p:tgtEl>
                                              <p:spTgt spid="26"/>
                                            </p:tgtEl>
                                            <p:attrNameLst>
                                              <p:attrName>style.visibility</p:attrName>
                                            </p:attrNameLst>
                                          </p:cBhvr>
                                          <p:to>
                                            <p:strVal val="visible"/>
                                          </p:to>
                                        </p:set>
                                        <p:anim calcmode="lin" valueType="num">
                                          <p:cBhvr additive="base">
                                            <p:cTn id="127" dur="1000" fill="hold"/>
                                            <p:tgtEl>
                                              <p:spTgt spid="26"/>
                                            </p:tgtEl>
                                            <p:attrNameLst>
                                              <p:attrName>ppt_x</p:attrName>
                                            </p:attrNameLst>
                                          </p:cBhvr>
                                          <p:tavLst>
                                            <p:tav tm="0">
                                              <p:val>
                                                <p:strVal val="#ppt_x"/>
                                              </p:val>
                                            </p:tav>
                                            <p:tav tm="100000">
                                              <p:val>
                                                <p:strVal val="#ppt_x"/>
                                              </p:val>
                                            </p:tav>
                                          </p:tavLst>
                                        </p:anim>
                                        <p:anim calcmode="lin" valueType="num">
                                          <p:cBhvr additive="base">
                                            <p:cTn id="128" dur="1000" fill="hold"/>
                                            <p:tgtEl>
                                              <p:spTgt spid="26"/>
                                            </p:tgtEl>
                                            <p:attrNameLst>
                                              <p:attrName>ppt_y</p:attrName>
                                            </p:attrNameLst>
                                          </p:cBhvr>
                                          <p:tavLst>
                                            <p:tav tm="0">
                                              <p:val>
                                                <p:strVal val="0-#ppt_h/2"/>
                                              </p:val>
                                            </p:tav>
                                            <p:tav tm="100000">
                                              <p:val>
                                                <p:strVal val="#ppt_y"/>
                                              </p:val>
                                            </p:tav>
                                          </p:tavLst>
                                        </p:anim>
                                      </p:childTnLst>
                                    </p:cTn>
                                  </p:par>
                                  <p:par>
                                    <p:cTn id="129" presetID="2" presetClass="entr" presetSubtype="1" fill="hold" grpId="0" nodeType="withEffect">
                                      <p:stCondLst>
                                        <p:cond delay="3000"/>
                                      </p:stCondLst>
                                      <p:childTnLst>
                                        <p:set>
                                          <p:cBhvr>
                                            <p:cTn id="130" dur="1" fill="hold">
                                              <p:stCondLst>
                                                <p:cond delay="0"/>
                                              </p:stCondLst>
                                            </p:cTn>
                                            <p:tgtEl>
                                              <p:spTgt spid="38"/>
                                            </p:tgtEl>
                                            <p:attrNameLst>
                                              <p:attrName>style.visibility</p:attrName>
                                            </p:attrNameLst>
                                          </p:cBhvr>
                                          <p:to>
                                            <p:strVal val="visible"/>
                                          </p:to>
                                        </p:set>
                                        <p:anim calcmode="lin" valueType="num">
                                          <p:cBhvr additive="base">
                                            <p:cTn id="131" dur="1000" fill="hold"/>
                                            <p:tgtEl>
                                              <p:spTgt spid="38"/>
                                            </p:tgtEl>
                                            <p:attrNameLst>
                                              <p:attrName>ppt_x</p:attrName>
                                            </p:attrNameLst>
                                          </p:cBhvr>
                                          <p:tavLst>
                                            <p:tav tm="0">
                                              <p:val>
                                                <p:strVal val="#ppt_x"/>
                                              </p:val>
                                            </p:tav>
                                            <p:tav tm="100000">
                                              <p:val>
                                                <p:strVal val="#ppt_x"/>
                                              </p:val>
                                            </p:tav>
                                          </p:tavLst>
                                        </p:anim>
                                        <p:anim calcmode="lin" valueType="num">
                                          <p:cBhvr additive="base">
                                            <p:cTn id="132" dur="1000" fill="hold"/>
                                            <p:tgtEl>
                                              <p:spTgt spid="38"/>
                                            </p:tgtEl>
                                            <p:attrNameLst>
                                              <p:attrName>ppt_y</p:attrName>
                                            </p:attrNameLst>
                                          </p:cBhvr>
                                          <p:tavLst>
                                            <p:tav tm="0">
                                              <p:val>
                                                <p:strVal val="0-#ppt_h/2"/>
                                              </p:val>
                                            </p:tav>
                                            <p:tav tm="100000">
                                              <p:val>
                                                <p:strVal val="#ppt_y"/>
                                              </p:val>
                                            </p:tav>
                                          </p:tavLst>
                                        </p:anim>
                                      </p:childTnLst>
                                    </p:cTn>
                                  </p:par>
                                  <p:par>
                                    <p:cTn id="133" presetID="2" presetClass="entr" presetSubtype="1" fill="hold" grpId="0" nodeType="withEffect">
                                      <p:stCondLst>
                                        <p:cond delay="3000"/>
                                      </p:stCondLst>
                                      <p:childTnLst>
                                        <p:set>
                                          <p:cBhvr>
                                            <p:cTn id="134" dur="1" fill="hold">
                                              <p:stCondLst>
                                                <p:cond delay="0"/>
                                              </p:stCondLst>
                                            </p:cTn>
                                            <p:tgtEl>
                                              <p:spTgt spid="39"/>
                                            </p:tgtEl>
                                            <p:attrNameLst>
                                              <p:attrName>style.visibility</p:attrName>
                                            </p:attrNameLst>
                                          </p:cBhvr>
                                          <p:to>
                                            <p:strVal val="visible"/>
                                          </p:to>
                                        </p:set>
                                        <p:anim calcmode="lin" valueType="num">
                                          <p:cBhvr additive="base">
                                            <p:cTn id="135" dur="1000" fill="hold"/>
                                            <p:tgtEl>
                                              <p:spTgt spid="39"/>
                                            </p:tgtEl>
                                            <p:attrNameLst>
                                              <p:attrName>ppt_x</p:attrName>
                                            </p:attrNameLst>
                                          </p:cBhvr>
                                          <p:tavLst>
                                            <p:tav tm="0">
                                              <p:val>
                                                <p:strVal val="#ppt_x"/>
                                              </p:val>
                                            </p:tav>
                                            <p:tav tm="100000">
                                              <p:val>
                                                <p:strVal val="#ppt_x"/>
                                              </p:val>
                                            </p:tav>
                                          </p:tavLst>
                                        </p:anim>
                                        <p:anim calcmode="lin" valueType="num">
                                          <p:cBhvr additive="base">
                                            <p:cTn id="136" dur="1000" fill="hold"/>
                                            <p:tgtEl>
                                              <p:spTgt spid="39"/>
                                            </p:tgtEl>
                                            <p:attrNameLst>
                                              <p:attrName>ppt_y</p:attrName>
                                            </p:attrNameLst>
                                          </p:cBhvr>
                                          <p:tavLst>
                                            <p:tav tm="0">
                                              <p:val>
                                                <p:strVal val="0-#ppt_h/2"/>
                                              </p:val>
                                            </p:tav>
                                            <p:tav tm="100000">
                                              <p:val>
                                                <p:strVal val="#ppt_y"/>
                                              </p:val>
                                            </p:tav>
                                          </p:tavLst>
                                        </p:anim>
                                      </p:childTnLst>
                                    </p:cTn>
                                  </p:par>
                                  <p:par>
                                    <p:cTn id="137" presetID="2" presetClass="entr" presetSubtype="1" fill="hold" grpId="0" nodeType="withEffect">
                                      <p:stCondLst>
                                        <p:cond delay="3000"/>
                                      </p:stCondLst>
                                      <p:childTnLst>
                                        <p:set>
                                          <p:cBhvr>
                                            <p:cTn id="138" dur="1" fill="hold">
                                              <p:stCondLst>
                                                <p:cond delay="0"/>
                                              </p:stCondLst>
                                            </p:cTn>
                                            <p:tgtEl>
                                              <p:spTgt spid="40"/>
                                            </p:tgtEl>
                                            <p:attrNameLst>
                                              <p:attrName>style.visibility</p:attrName>
                                            </p:attrNameLst>
                                          </p:cBhvr>
                                          <p:to>
                                            <p:strVal val="visible"/>
                                          </p:to>
                                        </p:set>
                                        <p:anim calcmode="lin" valueType="num">
                                          <p:cBhvr additive="base">
                                            <p:cTn id="139" dur="1000" fill="hold"/>
                                            <p:tgtEl>
                                              <p:spTgt spid="40"/>
                                            </p:tgtEl>
                                            <p:attrNameLst>
                                              <p:attrName>ppt_x</p:attrName>
                                            </p:attrNameLst>
                                          </p:cBhvr>
                                          <p:tavLst>
                                            <p:tav tm="0">
                                              <p:val>
                                                <p:strVal val="#ppt_x"/>
                                              </p:val>
                                            </p:tav>
                                            <p:tav tm="100000">
                                              <p:val>
                                                <p:strVal val="#ppt_x"/>
                                              </p:val>
                                            </p:tav>
                                          </p:tavLst>
                                        </p:anim>
                                        <p:anim calcmode="lin" valueType="num">
                                          <p:cBhvr additive="base">
                                            <p:cTn id="140" dur="1000" fill="hold"/>
                                            <p:tgtEl>
                                              <p:spTgt spid="40"/>
                                            </p:tgtEl>
                                            <p:attrNameLst>
                                              <p:attrName>ppt_y</p:attrName>
                                            </p:attrNameLst>
                                          </p:cBhvr>
                                          <p:tavLst>
                                            <p:tav tm="0">
                                              <p:val>
                                                <p:strVal val="0-#ppt_h/2"/>
                                              </p:val>
                                            </p:tav>
                                            <p:tav tm="100000">
                                              <p:val>
                                                <p:strVal val="#ppt_y"/>
                                              </p:val>
                                            </p:tav>
                                          </p:tavLst>
                                        </p:anim>
                                      </p:childTnLst>
                                    </p:cTn>
                                  </p:par>
                                  <p:par>
                                    <p:cTn id="141" presetID="53" presetClass="entr" presetSubtype="16" fill="hold" grpId="0" nodeType="withEffect">
                                      <p:stCondLst>
                                        <p:cond delay="2500"/>
                                      </p:stCondLst>
                                      <p:childTnLst>
                                        <p:set>
                                          <p:cBhvr>
                                            <p:cTn id="142" dur="1" fill="hold">
                                              <p:stCondLst>
                                                <p:cond delay="0"/>
                                              </p:stCondLst>
                                            </p:cTn>
                                            <p:tgtEl>
                                              <p:spTgt spid="42"/>
                                            </p:tgtEl>
                                            <p:attrNameLst>
                                              <p:attrName>style.visibility</p:attrName>
                                            </p:attrNameLst>
                                          </p:cBhvr>
                                          <p:to>
                                            <p:strVal val="visible"/>
                                          </p:to>
                                        </p:set>
                                        <p:anim calcmode="lin" valueType="num">
                                          <p:cBhvr>
                                            <p:cTn id="143" dur="750" fill="hold"/>
                                            <p:tgtEl>
                                              <p:spTgt spid="42"/>
                                            </p:tgtEl>
                                            <p:attrNameLst>
                                              <p:attrName>ppt_w</p:attrName>
                                            </p:attrNameLst>
                                          </p:cBhvr>
                                          <p:tavLst>
                                            <p:tav tm="0">
                                              <p:val>
                                                <p:fltVal val="0"/>
                                              </p:val>
                                            </p:tav>
                                            <p:tav tm="100000">
                                              <p:val>
                                                <p:strVal val="#ppt_w"/>
                                              </p:val>
                                            </p:tav>
                                          </p:tavLst>
                                        </p:anim>
                                        <p:anim calcmode="lin" valueType="num">
                                          <p:cBhvr>
                                            <p:cTn id="144" dur="750" fill="hold"/>
                                            <p:tgtEl>
                                              <p:spTgt spid="42"/>
                                            </p:tgtEl>
                                            <p:attrNameLst>
                                              <p:attrName>ppt_h</p:attrName>
                                            </p:attrNameLst>
                                          </p:cBhvr>
                                          <p:tavLst>
                                            <p:tav tm="0">
                                              <p:val>
                                                <p:fltVal val="0"/>
                                              </p:val>
                                            </p:tav>
                                            <p:tav tm="100000">
                                              <p:val>
                                                <p:strVal val="#ppt_h"/>
                                              </p:val>
                                            </p:tav>
                                          </p:tavLst>
                                        </p:anim>
                                        <p:animEffect transition="in" filter="fade">
                                          <p:cBhvr>
                                            <p:cTn id="145" dur="75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p:bldP spid="21" grpId="0"/>
          <p:bldP spid="22" grpId="0"/>
          <p:bldP spid="23" grpId="0"/>
          <p:bldP spid="24" grpId="0"/>
          <p:bldP spid="25" grpId="0"/>
          <p:bldP spid="26" grpId="0"/>
          <p:bldP spid="27" grpId="0" animBg="1"/>
          <p:bldP spid="28" grpId="0" animBg="1"/>
          <p:bldP spid="32" grpId="0" animBg="1"/>
          <p:bldP spid="34" grpId="0"/>
          <p:bldP spid="35" grpId="0"/>
          <p:bldP spid="36" grpId="0"/>
          <p:bldP spid="38" grpId="0"/>
          <p:bldP spid="39" grpId="0"/>
          <p:bldP spid="40" grpId="0"/>
          <p:bldP spid="42"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7E3E55-D025-47AB-BBF1-1104C563A7B2}"/>
              </a:ext>
            </a:extLst>
          </p:cNvPr>
          <p:cNvSpPr>
            <a:spLocks noGrp="1"/>
          </p:cNvSpPr>
          <p:nvPr>
            <p:ph type="title"/>
          </p:nvPr>
        </p:nvSpPr>
        <p:spPr>
          <a:xfrm>
            <a:off x="4019107" y="365125"/>
            <a:ext cx="7334693" cy="1325563"/>
          </a:xfrm>
        </p:spPr>
        <p:txBody>
          <a:bodyPr>
            <a:normAutofit/>
          </a:bodyPr>
          <a:lstStyle/>
          <a:p>
            <a:r>
              <a:rPr lang="fr-CA" sz="4000" b="1" dirty="0">
                <a:cs typeface="Segoe UI" panose="020B0502040204020203" pitchFamily="34" charset="0"/>
              </a:rPr>
              <a:t>PRINCIPES DIRECTEURS DE BIENTRAITANCE</a:t>
            </a:r>
            <a:endParaRPr lang="fr-CA" sz="4000" dirty="0"/>
          </a:p>
        </p:txBody>
      </p:sp>
      <p:sp>
        <p:nvSpPr>
          <p:cNvPr id="3" name="Espace réservé du contenu 2">
            <a:extLst>
              <a:ext uri="{FF2B5EF4-FFF2-40B4-BE49-F238E27FC236}">
                <a16:creationId xmlns:a16="http://schemas.microsoft.com/office/drawing/2014/main" id="{82816099-998E-411B-A021-B6A31147DA9A}"/>
              </a:ext>
            </a:extLst>
          </p:cNvPr>
          <p:cNvSpPr>
            <a:spLocks noGrp="1"/>
          </p:cNvSpPr>
          <p:nvPr>
            <p:ph idx="1"/>
          </p:nvPr>
        </p:nvSpPr>
        <p:spPr>
          <a:xfrm>
            <a:off x="838200" y="2032986"/>
            <a:ext cx="8912087" cy="3893252"/>
          </a:xfrm>
        </p:spPr>
        <p:txBody>
          <a:bodyPr anchor="ctr">
            <a:normAutofit fontScale="85000" lnSpcReduction="10000"/>
          </a:bodyPr>
          <a:lstStyle/>
          <a:p>
            <a:pPr marL="357188" indent="-357188">
              <a:lnSpc>
                <a:spcPct val="120000"/>
              </a:lnSpc>
              <a:spcBef>
                <a:spcPts val="600"/>
              </a:spcBef>
              <a:buFont typeface="Wingdings" panose="05000000000000000000" pitchFamily="2" charset="2"/>
              <a:buChar char="è"/>
            </a:pPr>
            <a:r>
              <a:rPr lang="fr-FR" sz="1800" b="1" dirty="0">
                <a:latin typeface="Segoe UI" panose="020B0502040204020203" pitchFamily="34" charset="0"/>
                <a:cs typeface="Segoe UI" panose="020B0502040204020203" pitchFamily="34" charset="0"/>
              </a:rPr>
              <a:t>Placer la personne au centre des actions </a:t>
            </a:r>
            <a:r>
              <a:rPr lang="fr-FR" sz="1800" dirty="0">
                <a:latin typeface="Segoe UI" panose="020B0502040204020203" pitchFamily="34" charset="0"/>
                <a:cs typeface="Segoe UI" panose="020B0502040204020203" pitchFamily="34" charset="0"/>
              </a:rPr>
              <a:t>: la personne qui reçoit le soin juge si l’action accomplie ou suggérée lui convient, si elle est bientraitante pour elle.</a:t>
            </a:r>
          </a:p>
          <a:p>
            <a:pPr marL="357188" indent="-357188">
              <a:lnSpc>
                <a:spcPct val="120000"/>
              </a:lnSpc>
              <a:spcBef>
                <a:spcPts val="600"/>
              </a:spcBef>
              <a:buFont typeface="Wingdings" panose="05000000000000000000" pitchFamily="2" charset="2"/>
              <a:buChar char="è"/>
            </a:pPr>
            <a:r>
              <a:rPr lang="fr-FR" sz="1800" b="1" dirty="0">
                <a:latin typeface="Segoe UI" panose="020B0502040204020203" pitchFamily="34" charset="0"/>
                <a:cs typeface="Segoe UI" panose="020B0502040204020203" pitchFamily="34" charset="0"/>
              </a:rPr>
              <a:t>Favoriser l’autodétermination et le pouvoir d’agir </a:t>
            </a:r>
            <a:r>
              <a:rPr lang="fr-FR" sz="1800" dirty="0">
                <a:latin typeface="Segoe UI" panose="020B0502040204020203" pitchFamily="34" charset="0"/>
                <a:cs typeface="Segoe UI" panose="020B0502040204020203" pitchFamily="34" charset="0"/>
              </a:rPr>
              <a:t>chez la personne qui reçoit le soin afin de lui permettre de prendre en main le cours de sa vie, de faire des choix en harmonie avec ses valeurs, ses habitudes de vie, sa culture, etc.</a:t>
            </a:r>
          </a:p>
          <a:p>
            <a:pPr marL="357188" indent="-357188">
              <a:lnSpc>
                <a:spcPct val="120000"/>
              </a:lnSpc>
              <a:spcBef>
                <a:spcPts val="600"/>
              </a:spcBef>
              <a:buFont typeface="Wingdings" panose="05000000000000000000" pitchFamily="2" charset="2"/>
              <a:buChar char="è"/>
            </a:pPr>
            <a:r>
              <a:rPr lang="fr-FR" sz="1800" b="1" dirty="0">
                <a:latin typeface="Segoe UI" panose="020B0502040204020203" pitchFamily="34" charset="0"/>
                <a:cs typeface="Segoe UI" panose="020B0502040204020203" pitchFamily="34" charset="0"/>
              </a:rPr>
              <a:t>Respecter la personne et sa dignité </a:t>
            </a:r>
            <a:r>
              <a:rPr lang="fr-FR" sz="1800" dirty="0">
                <a:latin typeface="Segoe UI" panose="020B0502040204020203" pitchFamily="34" charset="0"/>
                <a:cs typeface="Segoe UI" panose="020B0502040204020203" pitchFamily="34" charset="0"/>
              </a:rPr>
              <a:t>afin qu’elle se sente considérée et qu’elle acquière son estime personnelle.</a:t>
            </a:r>
          </a:p>
          <a:p>
            <a:pPr marL="357188" indent="-357188">
              <a:lnSpc>
                <a:spcPct val="120000"/>
              </a:lnSpc>
              <a:spcBef>
                <a:spcPts val="600"/>
              </a:spcBef>
              <a:buFont typeface="Wingdings" panose="05000000000000000000" pitchFamily="2" charset="2"/>
              <a:buChar char="è"/>
            </a:pPr>
            <a:r>
              <a:rPr lang="fr-FR" sz="1800" b="1" dirty="0">
                <a:latin typeface="Segoe UI" panose="020B0502040204020203" pitchFamily="34" charset="0"/>
                <a:cs typeface="Segoe UI" panose="020B0502040204020203" pitchFamily="34" charset="0"/>
              </a:rPr>
              <a:t>Favoriser l’inclusion et la participation sociales </a:t>
            </a:r>
            <a:r>
              <a:rPr lang="fr-FR" sz="1800" dirty="0">
                <a:latin typeface="Segoe UI" panose="020B0502040204020203" pitchFamily="34" charset="0"/>
                <a:cs typeface="Segoe UI" panose="020B0502040204020203" pitchFamily="34" charset="0"/>
              </a:rPr>
              <a:t>pour apporter du bien-être aux personnes aînées qui souhaitent briser leur isolement et contribuer à la société.</a:t>
            </a:r>
          </a:p>
          <a:p>
            <a:pPr marL="357188" indent="-357188">
              <a:lnSpc>
                <a:spcPct val="120000"/>
              </a:lnSpc>
              <a:spcBef>
                <a:spcPts val="600"/>
              </a:spcBef>
              <a:buFont typeface="Wingdings" panose="05000000000000000000" pitchFamily="2" charset="2"/>
              <a:buChar char="è"/>
            </a:pPr>
            <a:r>
              <a:rPr lang="fr-FR" sz="1800" dirty="0">
                <a:latin typeface="Segoe UI" panose="020B0502040204020203" pitchFamily="34" charset="0"/>
                <a:cs typeface="Segoe UI" panose="020B0502040204020203" pitchFamily="34" charset="0"/>
              </a:rPr>
              <a:t> </a:t>
            </a:r>
            <a:r>
              <a:rPr lang="fr-FR" sz="1800" b="1" dirty="0">
                <a:latin typeface="Segoe UI" panose="020B0502040204020203" pitchFamily="34" charset="0"/>
                <a:cs typeface="Segoe UI" panose="020B0502040204020203" pitchFamily="34" charset="0"/>
              </a:rPr>
              <a:t>Déployer des actions et des interventions alliant compétence (savoir-faire) et jugement (savoir-être).</a:t>
            </a:r>
          </a:p>
          <a:p>
            <a:pPr marL="357188" indent="-357188">
              <a:lnSpc>
                <a:spcPct val="120000"/>
              </a:lnSpc>
              <a:spcBef>
                <a:spcPts val="600"/>
              </a:spcBef>
              <a:buFont typeface="Wingdings" panose="05000000000000000000" pitchFamily="2" charset="2"/>
              <a:buChar char="è"/>
            </a:pPr>
            <a:r>
              <a:rPr lang="fr-FR" sz="1800" dirty="0">
                <a:latin typeface="Segoe UI" panose="020B0502040204020203" pitchFamily="34" charset="0"/>
                <a:cs typeface="Segoe UI" panose="020B0502040204020203" pitchFamily="34" charset="0"/>
              </a:rPr>
              <a:t> </a:t>
            </a:r>
            <a:r>
              <a:rPr lang="fr-FR" sz="1800" b="1" dirty="0">
                <a:latin typeface="Segoe UI" panose="020B0502040204020203" pitchFamily="34" charset="0"/>
                <a:cs typeface="Segoe UI" panose="020B0502040204020203" pitchFamily="34" charset="0"/>
              </a:rPr>
              <a:t>Offrir un soutien concerté </a:t>
            </a:r>
            <a:r>
              <a:rPr lang="fr-FR" sz="1800" dirty="0">
                <a:latin typeface="Segoe UI" panose="020B0502040204020203" pitchFamily="34" charset="0"/>
                <a:cs typeface="Segoe UI" panose="020B0502040204020203" pitchFamily="34" charset="0"/>
              </a:rPr>
              <a:t>afin de poser les gestes les plus appropriés pour chaque dimension de la vie de la personne aînée, toujours en respectant le choix de cette dernière.</a:t>
            </a:r>
          </a:p>
        </p:txBody>
      </p:sp>
      <p:pic>
        <p:nvPicPr>
          <p:cNvPr id="8" name="Image 7">
            <a:extLst>
              <a:ext uri="{FF2B5EF4-FFF2-40B4-BE49-F238E27FC236}">
                <a16:creationId xmlns:a16="http://schemas.microsoft.com/office/drawing/2014/main" id="{D56EF8CF-8610-419C-AC07-4EA523C129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1201" y="2103437"/>
            <a:ext cx="1752600" cy="1752600"/>
          </a:xfrm>
          <a:prstGeom prst="rect">
            <a:avLst/>
          </a:prstGeom>
        </p:spPr>
      </p:pic>
    </p:spTree>
    <p:extLst>
      <p:ext uri="{BB962C8B-B14F-4D97-AF65-F5344CB8AC3E}">
        <p14:creationId xmlns:p14="http://schemas.microsoft.com/office/powerpoint/2010/main" val="4246817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7E3E55-D025-47AB-BBF1-1104C563A7B2}"/>
              </a:ext>
            </a:extLst>
          </p:cNvPr>
          <p:cNvSpPr>
            <a:spLocks noGrp="1"/>
          </p:cNvSpPr>
          <p:nvPr>
            <p:ph type="title"/>
          </p:nvPr>
        </p:nvSpPr>
        <p:spPr>
          <a:xfrm>
            <a:off x="4019107" y="365125"/>
            <a:ext cx="7334693" cy="1325563"/>
          </a:xfrm>
        </p:spPr>
        <p:txBody>
          <a:bodyPr>
            <a:normAutofit fontScale="90000"/>
          </a:bodyPr>
          <a:lstStyle/>
          <a:p>
            <a:r>
              <a:rPr lang="fr-CA" sz="4000" b="1" dirty="0">
                <a:cs typeface="Segoe UI" panose="020B0502040204020203" pitchFamily="34" charset="0"/>
              </a:rPr>
              <a:t>PRINCIPE DIRECTEUR DE NOS ACTIONS EN LUTTE CONTRE LA MALTRAITANCE</a:t>
            </a:r>
            <a:endParaRPr lang="fr-CA" sz="4000" dirty="0"/>
          </a:p>
        </p:txBody>
      </p:sp>
      <p:sp>
        <p:nvSpPr>
          <p:cNvPr id="3" name="Espace réservé du contenu 2">
            <a:extLst>
              <a:ext uri="{FF2B5EF4-FFF2-40B4-BE49-F238E27FC236}">
                <a16:creationId xmlns:a16="http://schemas.microsoft.com/office/drawing/2014/main" id="{82816099-998E-411B-A021-B6A31147DA9A}"/>
              </a:ext>
            </a:extLst>
          </p:cNvPr>
          <p:cNvSpPr>
            <a:spLocks noGrp="1"/>
          </p:cNvSpPr>
          <p:nvPr>
            <p:ph idx="1"/>
          </p:nvPr>
        </p:nvSpPr>
        <p:spPr>
          <a:xfrm>
            <a:off x="1133060" y="2305006"/>
            <a:ext cx="10118036" cy="2416081"/>
          </a:xfrm>
        </p:spPr>
        <p:txBody>
          <a:bodyPr>
            <a:normAutofit/>
          </a:bodyPr>
          <a:lstStyle/>
          <a:p>
            <a:pPr marL="0" lvl="1" indent="0">
              <a:lnSpc>
                <a:spcPct val="170000"/>
              </a:lnSpc>
              <a:spcBef>
                <a:spcPts val="0"/>
              </a:spcBef>
              <a:buNone/>
            </a:pPr>
            <a:r>
              <a:rPr lang="fr-FR" sz="2000" dirty="0">
                <a:latin typeface="Segoe UI" panose="020B0502040204020203" pitchFamily="34" charset="0"/>
                <a:cs typeface="Segoe UI" panose="020B0502040204020203" pitchFamily="34" charset="0"/>
              </a:rPr>
              <a:t>Contrer la maltraitance envers les aînés et toute autre personne majeure en situation de vulnérabilité ainsi que toute personne hébergée dans une installation du CIUSSS-EMTL, que la maltraitance soit le fait d’une personne œuvrant pour l’établissement ou de toute autre personne se trouvant sur le territoire de celui-ci.</a:t>
            </a:r>
            <a:endParaRPr lang="fr-CA" sz="2000" dirty="0">
              <a:latin typeface="Segoe UI" panose="020B0502040204020203" pitchFamily="34" charset="0"/>
              <a:cs typeface="Segoe UI" panose="020B0502040204020203" pitchFamily="34" charset="0"/>
            </a:endParaRPr>
          </a:p>
        </p:txBody>
      </p:sp>
      <p:sp>
        <p:nvSpPr>
          <p:cNvPr id="4" name="ZoneTexte 3">
            <a:extLst>
              <a:ext uri="{FF2B5EF4-FFF2-40B4-BE49-F238E27FC236}">
                <a16:creationId xmlns:a16="http://schemas.microsoft.com/office/drawing/2014/main" id="{3AADB37D-B293-49AD-84DC-1C7E0CBC20C4}"/>
              </a:ext>
            </a:extLst>
          </p:cNvPr>
          <p:cNvSpPr txBox="1"/>
          <p:nvPr/>
        </p:nvSpPr>
        <p:spPr>
          <a:xfrm>
            <a:off x="630305" y="2087217"/>
            <a:ext cx="621197" cy="1043608"/>
          </a:xfrm>
          <a:prstGeom prst="rect">
            <a:avLst/>
          </a:prstGeom>
          <a:noFill/>
        </p:spPr>
        <p:txBody>
          <a:bodyPr wrap="square" rtlCol="0">
            <a:spAutoFit/>
          </a:bodyPr>
          <a:lstStyle/>
          <a:p>
            <a:r>
              <a:rPr lang="fr-CA" sz="6000" b="1" dirty="0">
                <a:solidFill>
                  <a:schemeClr val="bg2"/>
                </a:solidFill>
              </a:rPr>
              <a:t>«</a:t>
            </a:r>
          </a:p>
        </p:txBody>
      </p:sp>
      <p:sp>
        <p:nvSpPr>
          <p:cNvPr id="6" name="ZoneTexte 5">
            <a:extLst>
              <a:ext uri="{FF2B5EF4-FFF2-40B4-BE49-F238E27FC236}">
                <a16:creationId xmlns:a16="http://schemas.microsoft.com/office/drawing/2014/main" id="{1F76EC2B-DC85-4F56-BA75-5D55A0DC7AE5}"/>
              </a:ext>
            </a:extLst>
          </p:cNvPr>
          <p:cNvSpPr txBox="1"/>
          <p:nvPr/>
        </p:nvSpPr>
        <p:spPr>
          <a:xfrm>
            <a:off x="7233200" y="3670853"/>
            <a:ext cx="621197" cy="1043608"/>
          </a:xfrm>
          <a:prstGeom prst="rect">
            <a:avLst/>
          </a:prstGeom>
          <a:noFill/>
        </p:spPr>
        <p:txBody>
          <a:bodyPr wrap="square" rtlCol="0">
            <a:spAutoFit/>
          </a:bodyPr>
          <a:lstStyle/>
          <a:p>
            <a:r>
              <a:rPr lang="fr-CA" sz="6000" b="1" dirty="0">
                <a:solidFill>
                  <a:schemeClr val="bg2"/>
                </a:solidFill>
              </a:rPr>
              <a:t>»</a:t>
            </a:r>
          </a:p>
        </p:txBody>
      </p:sp>
    </p:spTree>
    <p:extLst>
      <p:ext uri="{BB962C8B-B14F-4D97-AF65-F5344CB8AC3E}">
        <p14:creationId xmlns:p14="http://schemas.microsoft.com/office/powerpoint/2010/main" val="3080935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967A6E5-3CA5-4726-AE86-5B2E3034F746}"/>
              </a:ext>
            </a:extLst>
          </p:cNvPr>
          <p:cNvSpPr>
            <a:spLocks noGrp="1"/>
          </p:cNvSpPr>
          <p:nvPr>
            <p:ph type="title"/>
          </p:nvPr>
        </p:nvSpPr>
        <p:spPr/>
        <p:txBody>
          <a:bodyPr>
            <a:normAutofit/>
          </a:bodyPr>
          <a:lstStyle/>
          <a:p>
            <a:r>
              <a:rPr lang="fr-CA" sz="4800" dirty="0"/>
              <a:t>POLITIQUE (POL-018) ET PROCÉDURE (PRO-021)</a:t>
            </a:r>
          </a:p>
        </p:txBody>
      </p:sp>
      <p:sp>
        <p:nvSpPr>
          <p:cNvPr id="4" name="Espace réservé du texte 3">
            <a:extLst>
              <a:ext uri="{FF2B5EF4-FFF2-40B4-BE49-F238E27FC236}">
                <a16:creationId xmlns:a16="http://schemas.microsoft.com/office/drawing/2014/main" id="{8C6FC1A2-9EC8-4692-90B9-102AE67321BE}"/>
              </a:ext>
            </a:extLst>
          </p:cNvPr>
          <p:cNvSpPr>
            <a:spLocks noGrp="1"/>
          </p:cNvSpPr>
          <p:nvPr>
            <p:ph type="body" idx="1"/>
          </p:nvPr>
        </p:nvSpPr>
        <p:spPr/>
        <p:txBody>
          <a:bodyPr/>
          <a:lstStyle/>
          <a:p>
            <a:r>
              <a:rPr lang="fr-CA" dirty="0"/>
              <a:t>Mises à jour et références</a:t>
            </a:r>
          </a:p>
        </p:txBody>
      </p:sp>
    </p:spTree>
    <p:extLst>
      <p:ext uri="{BB962C8B-B14F-4D97-AF65-F5344CB8AC3E}">
        <p14:creationId xmlns:p14="http://schemas.microsoft.com/office/powerpoint/2010/main" val="274271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A01E0BE-ACCD-4A7F-B957-315503CBA2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5139" y="2098514"/>
            <a:ext cx="1330486" cy="1330486"/>
          </a:xfrm>
          <a:prstGeom prst="rect">
            <a:avLst/>
          </a:prstGeom>
        </p:spPr>
      </p:pic>
      <p:sp>
        <p:nvSpPr>
          <p:cNvPr id="2" name="Titre 1">
            <a:extLst>
              <a:ext uri="{FF2B5EF4-FFF2-40B4-BE49-F238E27FC236}">
                <a16:creationId xmlns:a16="http://schemas.microsoft.com/office/drawing/2014/main" id="{A77BB0D6-EA5D-4901-9B67-B9E168366223}"/>
              </a:ext>
            </a:extLst>
          </p:cNvPr>
          <p:cNvSpPr>
            <a:spLocks noGrp="1"/>
          </p:cNvSpPr>
          <p:nvPr>
            <p:ph type="title"/>
          </p:nvPr>
        </p:nvSpPr>
        <p:spPr>
          <a:xfrm>
            <a:off x="1570382" y="70413"/>
            <a:ext cx="9676431" cy="1325563"/>
          </a:xfrm>
        </p:spPr>
        <p:txBody>
          <a:bodyPr>
            <a:normAutofit/>
          </a:bodyPr>
          <a:lstStyle/>
          <a:p>
            <a:r>
              <a:rPr lang="fr-FR" sz="3200" dirty="0"/>
              <a:t>MISES À JOUR DE LA POLITIQUE (POL-018) ET DE LA PROCÉDURE (PRO-021)</a:t>
            </a:r>
          </a:p>
        </p:txBody>
      </p:sp>
      <p:sp>
        <p:nvSpPr>
          <p:cNvPr id="3" name="Espace réservé du contenu 2">
            <a:extLst>
              <a:ext uri="{FF2B5EF4-FFF2-40B4-BE49-F238E27FC236}">
                <a16:creationId xmlns:a16="http://schemas.microsoft.com/office/drawing/2014/main" id="{D192E700-A64D-4E49-B7BB-5ACCCB588683}"/>
              </a:ext>
            </a:extLst>
          </p:cNvPr>
          <p:cNvSpPr>
            <a:spLocks noGrp="1"/>
          </p:cNvSpPr>
          <p:nvPr>
            <p:ph idx="1"/>
          </p:nvPr>
        </p:nvSpPr>
        <p:spPr>
          <a:xfrm>
            <a:off x="1871944" y="1395976"/>
            <a:ext cx="9374869" cy="4431816"/>
          </a:xfrm>
        </p:spPr>
        <p:txBody>
          <a:bodyPr anchor="ctr">
            <a:normAutofit lnSpcReduction="10000"/>
          </a:bodyPr>
          <a:lstStyle/>
          <a:p>
            <a:pPr marL="901700" lvl="1" indent="-444500" algn="just">
              <a:lnSpc>
                <a:spcPct val="130000"/>
              </a:lnSpc>
              <a:spcBef>
                <a:spcPts val="1200"/>
              </a:spcBef>
              <a:buFont typeface="Wingdings" panose="05000000000000000000" pitchFamily="2" charset="2"/>
              <a:buChar char="è"/>
            </a:pPr>
            <a:r>
              <a:rPr lang="fr-CA" sz="1600" dirty="0">
                <a:latin typeface="Segoe UI" panose="020B0502040204020203" pitchFamily="34" charset="0"/>
                <a:cs typeface="Segoe UI" panose="020B0502040204020203" pitchFamily="34" charset="0"/>
              </a:rPr>
              <a:t>Protection des personnes adultes en situation de vulnérabilité, qu’elles reçoivent des soins ou des services du réseau de la santé et des services sociaux ou non</a:t>
            </a:r>
          </a:p>
          <a:p>
            <a:pPr marL="901700" lvl="1" indent="-444500" algn="just">
              <a:lnSpc>
                <a:spcPct val="130000"/>
              </a:lnSpc>
              <a:spcBef>
                <a:spcPts val="1200"/>
              </a:spcBef>
              <a:buFont typeface="Wingdings" panose="05000000000000000000" pitchFamily="2" charset="2"/>
              <a:buChar char="è"/>
            </a:pPr>
            <a:r>
              <a:rPr lang="fr-CA" sz="1600" dirty="0">
                <a:latin typeface="Segoe UI" panose="020B0502040204020203" pitchFamily="34" charset="0"/>
                <a:cs typeface="Segoe UI" panose="020B0502040204020203" pitchFamily="34" charset="0"/>
              </a:rPr>
              <a:t>Obligation pour tous les établissements du réseau de la santé et des services sociaux, publics ou privés, d’adopter et de mettre en œuvre une politique de lutte contre la maltraitance envers les personnes en situation de vulnérabilité</a:t>
            </a:r>
          </a:p>
          <a:p>
            <a:pPr marL="901700" lvl="2" indent="-444500" algn="just">
              <a:lnSpc>
                <a:spcPct val="130000"/>
              </a:lnSpc>
              <a:spcBef>
                <a:spcPts val="1200"/>
              </a:spcBef>
              <a:buFont typeface="Wingdings" panose="05000000000000000000" pitchFamily="2" charset="2"/>
              <a:buChar char="è"/>
            </a:pPr>
            <a:r>
              <a:rPr lang="fr-CA" sz="1600" dirty="0">
                <a:latin typeface="Segoe UI" panose="020B0502040204020203" pitchFamily="34" charset="0"/>
                <a:cs typeface="Segoe UI" panose="020B0502040204020203" pitchFamily="34" charset="0"/>
              </a:rPr>
              <a:t>Protection contre les représailles et immunité de poursuite</a:t>
            </a:r>
          </a:p>
          <a:p>
            <a:pPr marL="901700" lvl="2" indent="-444500" algn="just">
              <a:lnSpc>
                <a:spcPct val="130000"/>
              </a:lnSpc>
              <a:spcBef>
                <a:spcPts val="1200"/>
              </a:spcBef>
              <a:buFont typeface="Wingdings" panose="05000000000000000000" pitchFamily="2" charset="2"/>
              <a:buChar char="è"/>
            </a:pPr>
            <a:r>
              <a:rPr lang="fr-CA" sz="1600" dirty="0">
                <a:latin typeface="Segoe UI" panose="020B0502040204020203" pitchFamily="34" charset="0"/>
                <a:cs typeface="Segoe UI" panose="020B0502040204020203" pitchFamily="34" charset="0"/>
              </a:rPr>
              <a:t>Possibilité de lever la confidentialité ou le secret professionnel lorsqu'il y a un risque sérieux de mort ou de blessures graves pour </a:t>
            </a:r>
            <a:r>
              <a:rPr lang="fr-FR" sz="1600" dirty="0">
                <a:latin typeface="Segoe UI" panose="020B0502040204020203" pitchFamily="34" charset="0"/>
                <a:cs typeface="Segoe UI" panose="020B0502040204020203" pitchFamily="34" charset="0"/>
              </a:rPr>
              <a:t>les adultes en situation de vulnérabilité</a:t>
            </a:r>
            <a:endParaRPr lang="fr-CA" sz="1600" dirty="0">
              <a:latin typeface="Segoe UI" panose="020B0502040204020203" pitchFamily="34" charset="0"/>
              <a:cs typeface="Segoe UI" panose="020B0502040204020203" pitchFamily="34" charset="0"/>
            </a:endParaRPr>
          </a:p>
          <a:p>
            <a:pPr marL="901700" lvl="2" indent="-444500" algn="just">
              <a:lnSpc>
                <a:spcPct val="130000"/>
              </a:lnSpc>
              <a:spcBef>
                <a:spcPts val="1200"/>
              </a:spcBef>
              <a:buFont typeface="Wingdings" panose="05000000000000000000" pitchFamily="2" charset="2"/>
              <a:buChar char="è"/>
            </a:pPr>
            <a:r>
              <a:rPr lang="fr-CA" sz="1600" dirty="0">
                <a:latin typeface="Segoe UI" panose="020B0502040204020203" pitchFamily="34" charset="0"/>
                <a:cs typeface="Segoe UI" panose="020B0502040204020203" pitchFamily="34" charset="0"/>
              </a:rPr>
              <a:t>Bonification du rôle du commissaire aux plaintes et à la qualité des services</a:t>
            </a:r>
          </a:p>
          <a:p>
            <a:pPr marL="901700" lvl="2" indent="-444500" algn="just">
              <a:lnSpc>
                <a:spcPct val="130000"/>
              </a:lnSpc>
              <a:spcBef>
                <a:spcPts val="1200"/>
              </a:spcBef>
              <a:buFont typeface="Wingdings" panose="05000000000000000000" pitchFamily="2" charset="2"/>
              <a:buChar char="è"/>
            </a:pPr>
            <a:r>
              <a:rPr lang="fr-CA" sz="1600" dirty="0">
                <a:latin typeface="Segoe UI" panose="020B0502040204020203" pitchFamily="34" charset="0"/>
                <a:cs typeface="Segoe UI" panose="020B0502040204020203" pitchFamily="34" charset="0"/>
              </a:rPr>
              <a:t>Bonification des catégories pour le signalement obligatoire</a:t>
            </a:r>
          </a:p>
          <a:p>
            <a:pPr marL="901700" lvl="2" indent="-444500" algn="just">
              <a:lnSpc>
                <a:spcPct val="130000"/>
              </a:lnSpc>
              <a:spcBef>
                <a:spcPts val="1200"/>
              </a:spcBef>
              <a:buFont typeface="Wingdings" panose="05000000000000000000" pitchFamily="2" charset="2"/>
              <a:buChar char="è"/>
            </a:pPr>
            <a:r>
              <a:rPr lang="fr-CA" sz="1600" dirty="0">
                <a:latin typeface="Segoe UI" panose="020B0502040204020203" pitchFamily="34" charset="0"/>
                <a:cs typeface="Segoe UI" panose="020B0502040204020203" pitchFamily="34" charset="0"/>
              </a:rPr>
              <a:t>Sanctions administratives, disciplinaires ou judiciaires</a:t>
            </a:r>
            <a:endParaRPr lang="fr-CA" dirty="0">
              <a:latin typeface="Segoe UI" panose="020B0502040204020203" pitchFamily="34" charset="0"/>
              <a:cs typeface="Segoe UI" panose="020B0502040204020203" pitchFamily="34" charset="0"/>
            </a:endParaRPr>
          </a:p>
        </p:txBody>
      </p:sp>
      <p:sp>
        <p:nvSpPr>
          <p:cNvPr id="5" name="Rectangle 4">
            <a:extLst>
              <a:ext uri="{FF2B5EF4-FFF2-40B4-BE49-F238E27FC236}">
                <a16:creationId xmlns:a16="http://schemas.microsoft.com/office/drawing/2014/main" id="{FADB603F-B574-448F-AA0D-3DD3F7BEA44F}"/>
              </a:ext>
            </a:extLst>
          </p:cNvPr>
          <p:cNvSpPr/>
          <p:nvPr/>
        </p:nvSpPr>
        <p:spPr>
          <a:xfrm>
            <a:off x="1477656" y="5827792"/>
            <a:ext cx="9374868" cy="646331"/>
          </a:xfrm>
          <a:prstGeom prst="rect">
            <a:avLst/>
          </a:prstGeom>
        </p:spPr>
        <p:txBody>
          <a:bodyPr wrap="square">
            <a:spAutoFit/>
          </a:bodyPr>
          <a:lstStyle/>
          <a:p>
            <a:r>
              <a:rPr lang="fr-CA" sz="1200" dirty="0">
                <a:solidFill>
                  <a:schemeClr val="accent4"/>
                </a:solidFill>
                <a:latin typeface="Segoe UI" panose="020B0502040204020203" pitchFamily="34" charset="0"/>
                <a:cs typeface="Segoe UI" panose="020B0502040204020203" pitchFamily="34" charset="0"/>
              </a:rPr>
              <a:t>Pour plus de détails, visitez notre section Intranet!</a:t>
            </a:r>
          </a:p>
          <a:p>
            <a:r>
              <a:rPr lang="fr-FR" sz="1200" u="sng" dirty="0">
                <a:latin typeface="Segoe UI" panose="020B0502040204020203" pitchFamily="34" charset="0"/>
                <a:cs typeface="Segoe UI" panose="020B0502040204020203" pitchFamily="34" charset="0"/>
                <a:hlinkClick r:id="rId4"/>
              </a:rPr>
              <a:t>Qualité, évaluation, performance et éthique &gt; Lutte à la maltraitance &gt; Maltraitance &gt; Outils</a:t>
            </a:r>
            <a:endParaRPr lang="fr-CA" sz="1200" u="sng" dirty="0">
              <a:latin typeface="Segoe UI" panose="020B0502040204020203" pitchFamily="34" charset="0"/>
              <a:cs typeface="Segoe UI" panose="020B0502040204020203" pitchFamily="34" charset="0"/>
            </a:endParaRPr>
          </a:p>
          <a:p>
            <a:endParaRPr lang="fr-CA" sz="1200" dirty="0">
              <a:solidFill>
                <a:schemeClr val="accent4"/>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08872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E6C46839-64FA-4737-96DE-CD93B4927CD1}"/>
              </a:ext>
            </a:extLst>
          </p:cNvPr>
          <p:cNvSpPr txBox="1">
            <a:spLocks noGrp="1"/>
          </p:cNvSpPr>
          <p:nvPr>
            <p:ph type="title"/>
          </p:nvPr>
        </p:nvSpPr>
        <p:spPr>
          <a:xfrm>
            <a:off x="1770929" y="365131"/>
            <a:ext cx="9582875" cy="1325559"/>
          </a:xfrm>
          <a:prstGeom prst="rect">
            <a:avLst/>
          </a:prstGeom>
          <a:noFill/>
          <a:ln>
            <a:noFill/>
          </a:ln>
        </p:spPr>
        <p:txBody>
          <a:bodyPr vert="horz" wrap="square" lIns="91440" tIns="45721" rIns="91440" bIns="45721" anchor="ctr" anchorCtr="0" compatLnSpc="1">
            <a:normAutofit/>
          </a:bodyPr>
          <a:lstStyle/>
          <a:p>
            <a:pPr lvl="0"/>
            <a:r>
              <a:rPr lang="fr-CA" sz="3600" dirty="0"/>
              <a:t>PÉNALITÉS FINANCIÈRES</a:t>
            </a:r>
          </a:p>
        </p:txBody>
      </p:sp>
      <p:sp>
        <p:nvSpPr>
          <p:cNvPr id="6" name="Rectangle 2">
            <a:extLst>
              <a:ext uri="{FF2B5EF4-FFF2-40B4-BE49-F238E27FC236}">
                <a16:creationId xmlns:a16="http://schemas.microsoft.com/office/drawing/2014/main" id="{B0705670-58EE-41BE-AD39-E226EF147931}"/>
              </a:ext>
            </a:extLst>
          </p:cNvPr>
          <p:cNvSpPr/>
          <p:nvPr/>
        </p:nvSpPr>
        <p:spPr>
          <a:xfrm>
            <a:off x="2892375" y="1261580"/>
            <a:ext cx="2188844" cy="646333"/>
          </a:xfrm>
          <a:prstGeom prst="rect">
            <a:avLst/>
          </a:prstGeom>
          <a:noFill/>
          <a:ln cap="flat">
            <a:noFill/>
            <a:prstDash val="solid"/>
          </a:ln>
        </p:spPr>
        <p:txBody>
          <a:bodyPr vert="horz" wrap="square" lIns="91440" tIns="45721" rIns="91440" bIns="45721" anchor="t" anchorCtr="0" compatLnSpc="1">
            <a:spAutoFit/>
          </a:bodyPr>
          <a:lstStyle/>
          <a:p>
            <a:pPr defTabSz="914411">
              <a:defRPr sz="1800" b="0" i="0" u="none" strike="noStrike" kern="0" cap="none" spc="0" baseline="0">
                <a:solidFill>
                  <a:srgbClr val="000000"/>
                </a:solidFill>
                <a:uFillTx/>
              </a:defRPr>
            </a:pPr>
            <a:r>
              <a:rPr lang="fr-FR" sz="3600" b="1" dirty="0">
                <a:solidFill>
                  <a:srgbClr val="F79200"/>
                </a:solidFill>
                <a:latin typeface="Segoe UI" panose="020B0502040204020203" pitchFamily="34" charset="0"/>
                <a:cs typeface="Segoe UI" panose="020B0502040204020203" pitchFamily="34" charset="0"/>
              </a:rPr>
              <a:t>Qui ? </a:t>
            </a:r>
            <a:endParaRPr lang="fr-CA" sz="3600" dirty="0">
              <a:solidFill>
                <a:srgbClr val="F79200"/>
              </a:solidFill>
              <a:latin typeface="Segoe UI" panose="020B0502040204020203" pitchFamily="34" charset="0"/>
              <a:cs typeface="Segoe UI" panose="020B0502040204020203" pitchFamily="34" charset="0"/>
            </a:endParaRPr>
          </a:p>
        </p:txBody>
      </p:sp>
      <p:sp>
        <p:nvSpPr>
          <p:cNvPr id="7" name="Rectangle 3">
            <a:extLst>
              <a:ext uri="{FF2B5EF4-FFF2-40B4-BE49-F238E27FC236}">
                <a16:creationId xmlns:a16="http://schemas.microsoft.com/office/drawing/2014/main" id="{75E370D6-33C6-43FD-9167-A5B1C1801A6D}"/>
              </a:ext>
            </a:extLst>
          </p:cNvPr>
          <p:cNvSpPr/>
          <p:nvPr/>
        </p:nvSpPr>
        <p:spPr>
          <a:xfrm>
            <a:off x="2892375" y="2034338"/>
            <a:ext cx="8375291" cy="707888"/>
          </a:xfrm>
          <a:prstGeom prst="rect">
            <a:avLst/>
          </a:prstGeom>
          <a:noFill/>
          <a:ln cap="flat">
            <a:noFill/>
            <a:prstDash val="solid"/>
          </a:ln>
        </p:spPr>
        <p:txBody>
          <a:bodyPr vert="horz" wrap="square" lIns="91440" tIns="45721" rIns="91440" bIns="45721" anchor="t" anchorCtr="0" compatLnSpc="1">
            <a:spAutoFit/>
          </a:bodyPr>
          <a:lstStyle/>
          <a:p>
            <a:pPr algn="just" defTabSz="914411">
              <a:defRPr sz="1800" b="0" i="0" u="none" strike="noStrike" kern="0" cap="none" spc="0" baseline="0">
                <a:solidFill>
                  <a:srgbClr val="000000"/>
                </a:solidFill>
                <a:uFillTx/>
              </a:defRPr>
            </a:pPr>
            <a:r>
              <a:rPr lang="fr-FR" sz="2000" dirty="0">
                <a:solidFill>
                  <a:srgbClr val="181817"/>
                </a:solidFill>
                <a:latin typeface="Segoe UI" panose="020B0502040204020203" pitchFamily="34" charset="0"/>
                <a:cs typeface="Segoe UI" panose="020B0502040204020203" pitchFamily="34" charset="0"/>
              </a:rPr>
              <a:t>Tous les employés du CIUSSS, ainsi que toute personne témoin et qui n’en parle pas! </a:t>
            </a:r>
          </a:p>
        </p:txBody>
      </p:sp>
      <p:sp>
        <p:nvSpPr>
          <p:cNvPr id="8" name="Rectangle 4">
            <a:extLst>
              <a:ext uri="{FF2B5EF4-FFF2-40B4-BE49-F238E27FC236}">
                <a16:creationId xmlns:a16="http://schemas.microsoft.com/office/drawing/2014/main" id="{EE9384CE-045C-40B2-B4B5-2D5C7E40C802}"/>
              </a:ext>
            </a:extLst>
          </p:cNvPr>
          <p:cNvSpPr/>
          <p:nvPr/>
        </p:nvSpPr>
        <p:spPr>
          <a:xfrm>
            <a:off x="2892375" y="3146689"/>
            <a:ext cx="2339102" cy="646333"/>
          </a:xfrm>
          <a:prstGeom prst="rect">
            <a:avLst/>
          </a:prstGeom>
          <a:noFill/>
          <a:ln cap="flat">
            <a:noFill/>
            <a:prstDash val="solid"/>
          </a:ln>
        </p:spPr>
        <p:txBody>
          <a:bodyPr vert="horz" wrap="none" lIns="91440" tIns="45721" rIns="91440" bIns="45721" anchor="t" anchorCtr="0" compatLnSpc="1">
            <a:spAutoFit/>
          </a:bodyPr>
          <a:lstStyle/>
          <a:p>
            <a:pPr defTabSz="914411">
              <a:defRPr sz="1800" b="0" i="0" u="none" strike="noStrike" kern="0" cap="none" spc="0" baseline="0">
                <a:solidFill>
                  <a:srgbClr val="000000"/>
                </a:solidFill>
                <a:uFillTx/>
              </a:defRPr>
            </a:pPr>
            <a:r>
              <a:rPr lang="fr-FR" sz="3600" b="1" dirty="0">
                <a:solidFill>
                  <a:srgbClr val="F79200"/>
                </a:solidFill>
                <a:latin typeface="Segoe UI" panose="020B0502040204020203" pitchFamily="34" charset="0"/>
                <a:cs typeface="Segoe UI" panose="020B0502040204020203" pitchFamily="34" charset="0"/>
              </a:rPr>
              <a:t>Modalités</a:t>
            </a:r>
            <a:endParaRPr lang="fr-CA" sz="3600" b="1" dirty="0">
              <a:solidFill>
                <a:srgbClr val="F79200"/>
              </a:solidFill>
              <a:latin typeface="Segoe UI" panose="020B0502040204020203" pitchFamily="34" charset="0"/>
              <a:cs typeface="Segoe UI" panose="020B0502040204020203" pitchFamily="34" charset="0"/>
            </a:endParaRPr>
          </a:p>
        </p:txBody>
      </p:sp>
      <p:sp>
        <p:nvSpPr>
          <p:cNvPr id="9" name="Rectangle 6">
            <a:extLst>
              <a:ext uri="{FF2B5EF4-FFF2-40B4-BE49-F238E27FC236}">
                <a16:creationId xmlns:a16="http://schemas.microsoft.com/office/drawing/2014/main" id="{612418FD-30D6-41B8-BDFE-18EF14336D4A}"/>
              </a:ext>
            </a:extLst>
          </p:cNvPr>
          <p:cNvSpPr/>
          <p:nvPr/>
        </p:nvSpPr>
        <p:spPr>
          <a:xfrm>
            <a:off x="2892375" y="3810433"/>
            <a:ext cx="8461429" cy="1015665"/>
          </a:xfrm>
          <a:prstGeom prst="rect">
            <a:avLst/>
          </a:prstGeom>
          <a:noFill/>
          <a:ln cap="flat">
            <a:noFill/>
            <a:prstDash val="solid"/>
          </a:ln>
        </p:spPr>
        <p:txBody>
          <a:bodyPr vert="horz" wrap="square" lIns="91440" tIns="45721" rIns="91440" bIns="45721" anchor="t" anchorCtr="0" compatLnSpc="1">
            <a:spAutoFit/>
          </a:bodyPr>
          <a:lstStyle/>
          <a:p>
            <a:pPr algn="just" defTabSz="914411">
              <a:defRPr sz="1800" b="0" i="0" u="none" strike="noStrike" kern="0" cap="none" spc="0" baseline="0">
                <a:solidFill>
                  <a:srgbClr val="000000"/>
                </a:solidFill>
                <a:uFillTx/>
              </a:defRPr>
            </a:pPr>
            <a:r>
              <a:rPr lang="fr-FR" sz="2000" dirty="0">
                <a:solidFill>
                  <a:srgbClr val="181817"/>
                </a:solidFill>
                <a:latin typeface="Segoe UI" panose="020B0502040204020203" pitchFamily="34" charset="0"/>
                <a:cs typeface="Segoe UI" panose="020B0502040204020203" pitchFamily="34" charset="0"/>
              </a:rPr>
              <a:t>Des sanctions administratives, disciplinaires ou judiciaires peuvent être appliquées devant un constat de maltraitance ou en cas de manquement à des obligations légales ou professionnelles. </a:t>
            </a:r>
            <a:endParaRPr lang="fr-FR" sz="2000" b="1" dirty="0">
              <a:solidFill>
                <a:srgbClr val="181817"/>
              </a:solidFill>
              <a:highlight>
                <a:srgbClr val="FFFF00"/>
              </a:highlight>
              <a:latin typeface="Segoe UI" panose="020B0502040204020203" pitchFamily="34" charset="0"/>
              <a:cs typeface="Segoe UI" panose="020B0502040204020203" pitchFamily="34" charset="0"/>
            </a:endParaRPr>
          </a:p>
        </p:txBody>
      </p:sp>
      <p:sp>
        <p:nvSpPr>
          <p:cNvPr id="10" name="Rectangle 11">
            <a:extLst>
              <a:ext uri="{FF2B5EF4-FFF2-40B4-BE49-F238E27FC236}">
                <a16:creationId xmlns:a16="http://schemas.microsoft.com/office/drawing/2014/main" id="{6BA301A4-27BD-4D18-B7EA-E71D7C66CF8D}"/>
              </a:ext>
            </a:extLst>
          </p:cNvPr>
          <p:cNvSpPr/>
          <p:nvPr/>
        </p:nvSpPr>
        <p:spPr>
          <a:xfrm>
            <a:off x="2892375" y="5023888"/>
            <a:ext cx="6036183" cy="400112"/>
          </a:xfrm>
          <a:prstGeom prst="rect">
            <a:avLst/>
          </a:prstGeom>
          <a:noFill/>
          <a:ln cap="flat">
            <a:noFill/>
            <a:prstDash val="solid"/>
          </a:ln>
        </p:spPr>
        <p:txBody>
          <a:bodyPr vert="horz" wrap="square" lIns="91440" tIns="45721" rIns="91440" bIns="45721" anchor="t" anchorCtr="0" compatLnSpc="1">
            <a:spAutoFit/>
          </a:bodyPr>
          <a:lstStyle/>
          <a:p>
            <a:pPr defTabSz="914411">
              <a:defRPr sz="1800" b="0" i="0" u="none" strike="noStrike" kern="0" cap="none" spc="0" baseline="0">
                <a:solidFill>
                  <a:srgbClr val="000000"/>
                </a:solidFill>
                <a:uFillTx/>
              </a:defRPr>
            </a:pPr>
            <a:r>
              <a:rPr lang="fr-FR" sz="2000" b="1" dirty="0">
                <a:solidFill>
                  <a:srgbClr val="31CCCC"/>
                </a:solidFill>
                <a:latin typeface="Segoe UI" panose="020B0502040204020203" pitchFamily="34" charset="0"/>
                <a:cs typeface="Segoe UI" panose="020B0502040204020203" pitchFamily="34" charset="0"/>
              </a:rPr>
              <a:t>Pénalités financières jusqu’à 125 000 $</a:t>
            </a:r>
            <a:endParaRPr lang="fr-CA" sz="2000" dirty="0">
              <a:solidFill>
                <a:srgbClr val="31CCCC"/>
              </a:solidFill>
              <a:latin typeface="Segoe UI" panose="020B0502040204020203" pitchFamily="34" charset="0"/>
              <a:cs typeface="Segoe UI" panose="020B0502040204020203" pitchFamily="34" charset="0"/>
            </a:endParaRPr>
          </a:p>
        </p:txBody>
      </p:sp>
      <p:pic>
        <p:nvPicPr>
          <p:cNvPr id="13" name="Image 12">
            <a:extLst>
              <a:ext uri="{FF2B5EF4-FFF2-40B4-BE49-F238E27FC236}">
                <a16:creationId xmlns:a16="http://schemas.microsoft.com/office/drawing/2014/main" id="{63A5E40E-821E-4E1D-92E2-67A8549FB7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0722" y="3167096"/>
            <a:ext cx="1856792" cy="1856792"/>
          </a:xfrm>
          <a:prstGeom prst="rect">
            <a:avLst/>
          </a:prstGeom>
        </p:spPr>
      </p:pic>
      <p:sp>
        <p:nvSpPr>
          <p:cNvPr id="14" name="ZoneTexte 13">
            <a:extLst>
              <a:ext uri="{FF2B5EF4-FFF2-40B4-BE49-F238E27FC236}">
                <a16:creationId xmlns:a16="http://schemas.microsoft.com/office/drawing/2014/main" id="{D2544406-2C4D-4023-B32E-F3768A156440}"/>
              </a:ext>
            </a:extLst>
          </p:cNvPr>
          <p:cNvSpPr txBox="1"/>
          <p:nvPr/>
        </p:nvSpPr>
        <p:spPr>
          <a:xfrm>
            <a:off x="555811" y="5641223"/>
            <a:ext cx="10797993" cy="461665"/>
          </a:xfrm>
          <a:prstGeom prst="rect">
            <a:avLst/>
          </a:prstGeom>
          <a:noFill/>
        </p:spPr>
        <p:txBody>
          <a:bodyPr wrap="square" rtlCol="0">
            <a:spAutoFit/>
          </a:bodyPr>
          <a:lstStyle/>
          <a:p>
            <a:pPr lvl="0">
              <a:lnSpc>
                <a:spcPct val="100000"/>
              </a:lnSpc>
              <a:spcBef>
                <a:spcPts val="0"/>
              </a:spcBef>
            </a:pPr>
            <a:r>
              <a:rPr lang="fr-CA" sz="1200" dirty="0">
                <a:solidFill>
                  <a:schemeClr val="accent4"/>
                </a:solidFill>
                <a:latin typeface="Segoe UI" panose="020B0502040204020203" pitchFamily="34" charset="0"/>
                <a:cs typeface="Segoe UI" panose="020B0502040204020203" pitchFamily="34" charset="0"/>
              </a:rPr>
              <a:t>Source: La maltraitance des aînés, Informations clés pour le personnel en CHSLD de Saint-Michel, 28 novembre 2023, CIUSSS de l’</a:t>
            </a:r>
            <a:r>
              <a:rPr lang="fr-CA" sz="1200" dirty="0" err="1">
                <a:solidFill>
                  <a:schemeClr val="accent4"/>
                </a:solidFill>
                <a:latin typeface="Segoe UI" panose="020B0502040204020203" pitchFamily="34" charset="0"/>
                <a:cs typeface="Segoe UI" panose="020B0502040204020203" pitchFamily="34" charset="0"/>
              </a:rPr>
              <a:t>Est-de-l’Île-de-Montréal</a:t>
            </a:r>
            <a:r>
              <a:rPr lang="fr-CA" sz="1200" dirty="0">
                <a:solidFill>
                  <a:schemeClr val="accent4"/>
                </a:solidFill>
                <a:latin typeface="Segoe UI" panose="020B0502040204020203" pitchFamily="34" charset="0"/>
                <a:cs typeface="Segoe UI" panose="020B0502040204020203" pitchFamily="34" charset="0"/>
              </a:rPr>
              <a:t>.</a:t>
            </a:r>
          </a:p>
          <a:p>
            <a:endParaRPr lang="fr-CA" sz="1200" dirty="0">
              <a:solidFill>
                <a:schemeClr val="accent4"/>
              </a:solidFill>
              <a:latin typeface="Segoe UI" panose="020B0502040204020203" pitchFamily="34" charset="0"/>
              <a:cs typeface="Segoe UI" panose="020B0502040204020203" pitchFamily="34" charset="0"/>
            </a:endParaRPr>
          </a:p>
        </p:txBody>
      </p:sp>
      <p:pic>
        <p:nvPicPr>
          <p:cNvPr id="16" name="Image 15">
            <a:extLst>
              <a:ext uri="{FF2B5EF4-FFF2-40B4-BE49-F238E27FC236}">
                <a16:creationId xmlns:a16="http://schemas.microsoft.com/office/drawing/2014/main" id="{06E15EAE-750E-4F06-AE76-06C320BBB7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64602" y="1731569"/>
            <a:ext cx="1152912" cy="115291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B324895-EA2F-4233-8695-3E8E29B1F382}"/>
              </a:ext>
            </a:extLst>
          </p:cNvPr>
          <p:cNvSpPr>
            <a:spLocks noGrp="1"/>
          </p:cNvSpPr>
          <p:nvPr>
            <p:ph type="title"/>
          </p:nvPr>
        </p:nvSpPr>
        <p:spPr/>
        <p:txBody>
          <a:bodyPr/>
          <a:lstStyle/>
          <a:p>
            <a:r>
              <a:rPr lang="fr-CA" dirty="0"/>
              <a:t>RÔLES ET RESPONSABILITÉS</a:t>
            </a:r>
          </a:p>
        </p:txBody>
      </p:sp>
    </p:spTree>
    <p:extLst>
      <p:ext uri="{BB962C8B-B14F-4D97-AF65-F5344CB8AC3E}">
        <p14:creationId xmlns:p14="http://schemas.microsoft.com/office/powerpoint/2010/main" val="292023572"/>
      </p:ext>
    </p:extLst>
  </p:cSld>
  <p:clrMapOvr>
    <a:masterClrMapping/>
  </p:clrMapOvr>
</p:sld>
</file>

<file path=ppt/theme/theme1.xml><?xml version="1.0" encoding="utf-8"?>
<a:theme xmlns:a="http://schemas.openxmlformats.org/drawingml/2006/main" name="CIUSSS_orange">
  <a:themeElements>
    <a:clrScheme name="CIUSSS_orange">
      <a:dk1>
        <a:srgbClr val="181817"/>
      </a:dk1>
      <a:lt1>
        <a:sysClr val="window" lastClr="FFFFFF"/>
      </a:lt1>
      <a:dk2>
        <a:srgbClr val="181817"/>
      </a:dk2>
      <a:lt2>
        <a:srgbClr val="F79200"/>
      </a:lt2>
      <a:accent1>
        <a:srgbClr val="0871D9"/>
      </a:accent1>
      <a:accent2>
        <a:srgbClr val="81C731"/>
      </a:accent2>
      <a:accent3>
        <a:srgbClr val="DB1A00"/>
      </a:accent3>
      <a:accent4>
        <a:srgbClr val="767171"/>
      </a:accent4>
      <a:accent5>
        <a:srgbClr val="00858C"/>
      </a:accent5>
      <a:accent6>
        <a:srgbClr val="00B6BA"/>
      </a:accent6>
      <a:hlink>
        <a:srgbClr val="3333FF"/>
      </a:hlink>
      <a:folHlink>
        <a:srgbClr val="00FFFF"/>
      </a:folHlink>
    </a:clrScheme>
    <a:fontScheme name="CIUSS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USSS_orange" id="{D70BC3D6-FA78-4438-99E0-B56DA7C6F2E6}" vid="{700A1DA8-C9F4-434B-BFCA-2AB8F5759A0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CIUSSS_orange</Template>
  <TotalTime>492</TotalTime>
  <Words>1979</Words>
  <Application>Microsoft Office PowerPoint</Application>
  <PresentationFormat>Grand écran</PresentationFormat>
  <Paragraphs>185</Paragraphs>
  <Slides>28</Slides>
  <Notes>10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28</vt:i4>
      </vt:variant>
    </vt:vector>
  </HeadingPairs>
  <TitlesOfParts>
    <vt:vector size="38" baseType="lpstr">
      <vt:lpstr>Aharoni</vt:lpstr>
      <vt:lpstr>Aptos</vt:lpstr>
      <vt:lpstr>Arial</vt:lpstr>
      <vt:lpstr>Arial Black</vt:lpstr>
      <vt:lpstr>Calibri</vt:lpstr>
      <vt:lpstr>Open Sans</vt:lpstr>
      <vt:lpstr>Segoe UI</vt:lpstr>
      <vt:lpstr>Segoe UI Semilight</vt:lpstr>
      <vt:lpstr>Wingdings</vt:lpstr>
      <vt:lpstr>CIUSSS_orange</vt:lpstr>
      <vt:lpstr>BIENTRAITANCE ET LUTTE CONTRE LA MALTRAITANCE AU CIUSSS-EMTL</vt:lpstr>
      <vt:lpstr>PLAN DE LA PRÉSENTATION</vt:lpstr>
      <vt:lpstr>MISE EN CONTEXTE</vt:lpstr>
      <vt:lpstr>PRINCIPES DIRECTEURS DE BIENTRAITANCE</vt:lpstr>
      <vt:lpstr>PRINCIPE DIRECTEUR DE NOS ACTIONS EN LUTTE CONTRE LA MALTRAITANCE</vt:lpstr>
      <vt:lpstr>POLITIQUE (POL-018) ET PROCÉDURE (PRO-021)</vt:lpstr>
      <vt:lpstr>MISES À JOUR DE LA POLITIQUE (POL-018) ET DE LA PROCÉDURE (PRO-021)</vt:lpstr>
      <vt:lpstr>PÉNALITÉS FINANCIÈRES</vt:lpstr>
      <vt:lpstr>RÔLES ET RESPONSABILITÉS</vt:lpstr>
      <vt:lpstr>RÔLE DES PERSONNES ŒUVRANT POUR L’ÉTABLISSEMENT </vt:lpstr>
      <vt:lpstr>RÔLE DES GESTIONNAIRES</vt:lpstr>
      <vt:lpstr>ASSISTANTE INFIRMIÈRE-CHEF (AIC) </vt:lpstr>
      <vt:lpstr>RÉPONDANTS CIUSSS EN LUTTE CONTRE LA MALTRAITANCE Conseillère cadre bientraitance</vt:lpstr>
      <vt:lpstr>RÉPONDANTS CIUSSS EN LUTTE CONTRE LA MALTRAITANCE Représentante désignée pour les PIC</vt:lpstr>
      <vt:lpstr>Présentation PowerPoint</vt:lpstr>
      <vt:lpstr>BUREAU DE LA COMMISSAIRE AUX PLAINTES ET À LA QUALITÉ DES SERVICES Commissaire / Commissaire adjoint</vt:lpstr>
      <vt:lpstr>OUTILS DISPONIBLES</vt:lpstr>
      <vt:lpstr>OUTILS DISPONIBLES Bientraitance</vt:lpstr>
      <vt:lpstr>OUTILS DISPONIBLES Bientraitance</vt:lpstr>
      <vt:lpstr>OUTILS DISPONIBLES Bientraitance</vt:lpstr>
      <vt:lpstr>OUTILS DISPONIBLES Maltraitance</vt:lpstr>
      <vt:lpstr>OUTILS DISPONIBLES Maltraitance</vt:lpstr>
      <vt:lpstr>FORMATIONS DISPONIBLES (Rappel)</vt:lpstr>
      <vt:lpstr>Ressources</vt:lpstr>
      <vt:lpstr>RESSOURCES INTERNES</vt:lpstr>
      <vt:lpstr>RESSOURCES EXTERNES</vt:lpstr>
      <vt:lpstr>Présentation PowerPoint</vt:lpstr>
      <vt:lpstr>Présentation PowerPoint</vt:lpstr>
    </vt:vector>
  </TitlesOfParts>
  <Company>Intitut univ. sante mentale Mtl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couj4</dc:creator>
  <cp:lastModifiedBy>Mythca Thermidor (CIUSSS EMTL)</cp:lastModifiedBy>
  <cp:revision>27</cp:revision>
  <dcterms:created xsi:type="dcterms:W3CDTF">2015-09-08T18:03:00Z</dcterms:created>
  <dcterms:modified xsi:type="dcterms:W3CDTF">2025-05-27T17:38:10Z</dcterms:modified>
</cp:coreProperties>
</file>